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29"/>
  </p:notesMasterIdLst>
  <p:handoutMasterIdLst>
    <p:handoutMasterId r:id="rId30"/>
  </p:handoutMasterIdLst>
  <p:sldIdLst>
    <p:sldId id="591" r:id="rId3"/>
    <p:sldId id="733" r:id="rId4"/>
    <p:sldId id="625" r:id="rId5"/>
    <p:sldId id="640" r:id="rId6"/>
    <p:sldId id="633" r:id="rId7"/>
    <p:sldId id="637" r:id="rId8"/>
    <p:sldId id="536" r:id="rId9"/>
    <p:sldId id="538" r:id="rId10"/>
    <p:sldId id="564" r:id="rId11"/>
    <p:sldId id="563" r:id="rId12"/>
    <p:sldId id="569" r:id="rId13"/>
    <p:sldId id="570" r:id="rId14"/>
    <p:sldId id="257" r:id="rId15"/>
    <p:sldId id="539" r:id="rId16"/>
    <p:sldId id="552" r:id="rId17"/>
    <p:sldId id="541" r:id="rId18"/>
    <p:sldId id="542" r:id="rId19"/>
    <p:sldId id="543" r:id="rId20"/>
    <p:sldId id="545" r:id="rId21"/>
    <p:sldId id="546" r:id="rId22"/>
    <p:sldId id="271" r:id="rId23"/>
    <p:sldId id="547" r:id="rId24"/>
    <p:sldId id="735" r:id="rId25"/>
    <p:sldId id="587" r:id="rId26"/>
    <p:sldId id="554" r:id="rId27"/>
    <p:sldId id="555" r:id="rId28"/>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591"/>
            <p14:sldId id="733"/>
            <p14:sldId id="625"/>
            <p14:sldId id="640"/>
            <p14:sldId id="633"/>
            <p14:sldId id="637"/>
            <p14:sldId id="536"/>
            <p14:sldId id="538"/>
            <p14:sldId id="564"/>
            <p14:sldId id="563"/>
            <p14:sldId id="569"/>
            <p14:sldId id="570"/>
            <p14:sldId id="257"/>
            <p14:sldId id="539"/>
            <p14:sldId id="552"/>
            <p14:sldId id="541"/>
            <p14:sldId id="542"/>
            <p14:sldId id="543"/>
            <p14:sldId id="545"/>
            <p14:sldId id="546"/>
            <p14:sldId id="271"/>
            <p14:sldId id="547"/>
            <p14:sldId id="735"/>
            <p14:sldId id="587"/>
            <p14:sldId id="554"/>
            <p14:sldId id="5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5262" autoAdjust="0"/>
  </p:normalViewPr>
  <p:slideViewPr>
    <p:cSldViewPr>
      <p:cViewPr varScale="1">
        <p:scale>
          <a:sx n="86" d="100"/>
          <a:sy n="86" d="100"/>
        </p:scale>
        <p:origin x="8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7.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2020/3/31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B0A8A6C-C9B8-4933-81A5-1CA9637F2B5B}"/>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928D584-6198-45AC-813C-E2ED3F5FF341}" type="slidenum">
              <a:rPr lang="zh-CN" altLang="en-US" sz="1300">
                <a:latin typeface="Tahoma" panose="020B0604030504040204" pitchFamily="34" charset="0"/>
              </a:rPr>
              <a:pPr eaLnBrk="1" hangingPunct="1"/>
              <a:t>3</a:t>
            </a:fld>
            <a:endParaRPr lang="en-US" altLang="zh-CN" sz="1300">
              <a:latin typeface="Tahoma" panose="020B0604030504040204" pitchFamily="34" charset="0"/>
            </a:endParaRPr>
          </a:p>
        </p:txBody>
      </p:sp>
      <p:sp>
        <p:nvSpPr>
          <p:cNvPr id="56323" name="Rectangle 2">
            <a:extLst>
              <a:ext uri="{FF2B5EF4-FFF2-40B4-BE49-F238E27FC236}">
                <a16:creationId xmlns:a16="http://schemas.microsoft.com/office/drawing/2014/main" id="{C31812BA-4340-493C-AC2C-84C4A7CBF9F0}"/>
              </a:ext>
            </a:extLst>
          </p:cNvPr>
          <p:cNvSpPr>
            <a:spLocks noGrp="1" noRot="1" noChangeAspect="1" noChangeArrowheads="1" noTextEdit="1"/>
          </p:cNvSpPr>
          <p:nvPr>
            <p:ph type="sldImg"/>
          </p:nvPr>
        </p:nvSpPr>
        <p:spPr>
          <a:xfrm>
            <a:off x="992188" y="768350"/>
            <a:ext cx="5114925" cy="3836988"/>
          </a:xfrm>
          <a:ln/>
        </p:spPr>
      </p:sp>
      <p:sp>
        <p:nvSpPr>
          <p:cNvPr id="56324" name="Rectangle 3">
            <a:extLst>
              <a:ext uri="{FF2B5EF4-FFF2-40B4-BE49-F238E27FC236}">
                <a16:creationId xmlns:a16="http://schemas.microsoft.com/office/drawing/2014/main" id="{0B05B7C8-6E23-469F-8BB1-F534B7C54266}"/>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0382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56640D0-D0CF-49C0-879E-C285CA92BBB3}"/>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08DFBA-5E9C-4E18-BF4C-90A25E46FB9A}" type="slidenum">
              <a:rPr lang="zh-CN" altLang="en-US" sz="1300">
                <a:latin typeface="Tahoma" panose="020B0604030504040204" pitchFamily="34" charset="0"/>
              </a:rPr>
              <a:pPr eaLnBrk="1" hangingPunct="1"/>
              <a:t>4</a:t>
            </a:fld>
            <a:endParaRPr lang="en-US" altLang="zh-CN" sz="1300">
              <a:latin typeface="Tahoma" panose="020B0604030504040204" pitchFamily="34" charset="0"/>
            </a:endParaRPr>
          </a:p>
        </p:txBody>
      </p:sp>
      <p:sp>
        <p:nvSpPr>
          <p:cNvPr id="59395" name="Rectangle 2">
            <a:extLst>
              <a:ext uri="{FF2B5EF4-FFF2-40B4-BE49-F238E27FC236}">
                <a16:creationId xmlns:a16="http://schemas.microsoft.com/office/drawing/2014/main" id="{8FCB3BB5-35E4-4794-9493-9F4275F9C22E}"/>
              </a:ext>
            </a:extLst>
          </p:cNvPr>
          <p:cNvSpPr>
            <a:spLocks noGrp="1" noRot="1" noChangeAspect="1" noChangeArrowheads="1" noTextEdit="1"/>
          </p:cNvSpPr>
          <p:nvPr>
            <p:ph type="sldImg"/>
          </p:nvPr>
        </p:nvSpPr>
        <p:spPr>
          <a:xfrm>
            <a:off x="992188" y="768350"/>
            <a:ext cx="5114925" cy="3836988"/>
          </a:xfrm>
          <a:ln/>
        </p:spPr>
      </p:sp>
      <p:sp>
        <p:nvSpPr>
          <p:cNvPr id="59396" name="Rectangle 3">
            <a:extLst>
              <a:ext uri="{FF2B5EF4-FFF2-40B4-BE49-F238E27FC236}">
                <a16:creationId xmlns:a16="http://schemas.microsoft.com/office/drawing/2014/main" id="{19D99155-1EF8-42B1-8AFA-CEC64E8E66E9}"/>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2739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E9F4EE5-F7B2-488C-B6A6-7A172ED8D02B}"/>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6B2343F-F031-491C-87DC-8C2B8CE3C27F}" type="slidenum">
              <a:rPr lang="zh-CN" altLang="en-US" sz="1300">
                <a:latin typeface="Tahoma" panose="020B0604030504040204" pitchFamily="34" charset="0"/>
              </a:rPr>
              <a:pPr eaLnBrk="1" hangingPunct="1"/>
              <a:t>5</a:t>
            </a:fld>
            <a:endParaRPr lang="en-US" altLang="zh-CN" sz="1300">
              <a:latin typeface="Tahoma" panose="020B0604030504040204" pitchFamily="34" charset="0"/>
            </a:endParaRPr>
          </a:p>
        </p:txBody>
      </p:sp>
      <p:sp>
        <p:nvSpPr>
          <p:cNvPr id="61443" name="Rectangle 2">
            <a:extLst>
              <a:ext uri="{FF2B5EF4-FFF2-40B4-BE49-F238E27FC236}">
                <a16:creationId xmlns:a16="http://schemas.microsoft.com/office/drawing/2014/main" id="{A5E5F847-81EA-43BC-82BC-126577E51099}"/>
              </a:ext>
            </a:extLst>
          </p:cNvPr>
          <p:cNvSpPr>
            <a:spLocks noGrp="1" noRot="1" noChangeAspect="1" noChangeArrowheads="1" noTextEdit="1"/>
          </p:cNvSpPr>
          <p:nvPr>
            <p:ph type="sldImg"/>
          </p:nvPr>
        </p:nvSpPr>
        <p:spPr>
          <a:xfrm>
            <a:off x="992188" y="768350"/>
            <a:ext cx="5114925" cy="3836988"/>
          </a:xfrm>
          <a:ln/>
        </p:spPr>
      </p:sp>
      <p:sp>
        <p:nvSpPr>
          <p:cNvPr id="61444" name="Rectangle 3">
            <a:extLst>
              <a:ext uri="{FF2B5EF4-FFF2-40B4-BE49-F238E27FC236}">
                <a16:creationId xmlns:a16="http://schemas.microsoft.com/office/drawing/2014/main" id="{37BFFDBD-B621-4836-83D6-24CC5E11D744}"/>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6286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93CC2DD-82BD-459F-A0B6-D237322646DF}"/>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CE4FCA-E977-4228-8E00-15D524A053AC}" type="slidenum">
              <a:rPr lang="zh-CN" altLang="en-US" sz="1300">
                <a:latin typeface="Tahoma" panose="020B0604030504040204" pitchFamily="34" charset="0"/>
              </a:rPr>
              <a:pPr eaLnBrk="1" hangingPunct="1"/>
              <a:t>6</a:t>
            </a:fld>
            <a:endParaRPr lang="en-US" altLang="zh-CN" sz="1300">
              <a:latin typeface="Tahoma" panose="020B0604030504040204" pitchFamily="34" charset="0"/>
            </a:endParaRPr>
          </a:p>
        </p:txBody>
      </p:sp>
      <p:sp>
        <p:nvSpPr>
          <p:cNvPr id="64515" name="Rectangle 2">
            <a:extLst>
              <a:ext uri="{FF2B5EF4-FFF2-40B4-BE49-F238E27FC236}">
                <a16:creationId xmlns:a16="http://schemas.microsoft.com/office/drawing/2014/main" id="{0781349E-8E95-4742-954E-E2CFF23C6F49}"/>
              </a:ext>
            </a:extLst>
          </p:cNvPr>
          <p:cNvSpPr>
            <a:spLocks noGrp="1" noRot="1" noChangeAspect="1" noChangeArrowheads="1" noTextEdit="1"/>
          </p:cNvSpPr>
          <p:nvPr>
            <p:ph type="sldImg"/>
          </p:nvPr>
        </p:nvSpPr>
        <p:spPr>
          <a:xfrm>
            <a:off x="992188" y="768350"/>
            <a:ext cx="5114925" cy="3836988"/>
          </a:xfrm>
          <a:ln/>
        </p:spPr>
      </p:sp>
      <p:sp>
        <p:nvSpPr>
          <p:cNvPr id="64516" name="Rectangle 3">
            <a:extLst>
              <a:ext uri="{FF2B5EF4-FFF2-40B4-BE49-F238E27FC236}">
                <a16:creationId xmlns:a16="http://schemas.microsoft.com/office/drawing/2014/main" id="{D5F510ED-4446-413D-B1AE-A6AE1DB47311}"/>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6929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7</a:t>
            </a:fld>
            <a:endParaRPr lang="zh-CN" altLang="en-US"/>
          </a:p>
        </p:txBody>
      </p:sp>
    </p:spTree>
    <p:extLst>
      <p:ext uri="{BB962C8B-B14F-4D97-AF65-F5344CB8AC3E}">
        <p14:creationId xmlns:p14="http://schemas.microsoft.com/office/powerpoint/2010/main" val="98117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9.ti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baike.so.com/doc/9646287-9992181.html" TargetMode="External"/><Relationship Id="rId1" Type="http://schemas.openxmlformats.org/officeDocument/2006/relationships/slideLayout" Target="../slideLayouts/slideLayout18.xm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3" Type="http://schemas.openxmlformats.org/officeDocument/2006/relationships/hyperlink" Target="https://baike.so.com/doc/5255407-5488771.html" TargetMode="External"/><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hyperlink" Target="https://baike.so.com/doc/784391-829953.html" TargetMode="External"/><Relationship Id="rId5" Type="http://schemas.openxmlformats.org/officeDocument/2006/relationships/hyperlink" Target="https://baike.so.com/doc/693204-733725.html" TargetMode="External"/><Relationship Id="rId4" Type="http://schemas.openxmlformats.org/officeDocument/2006/relationships/hyperlink" Target="https://baike.so.com/doc/5703158-5915875.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316.png"/><Relationship Id="rId3" Type="http://schemas.openxmlformats.org/officeDocument/2006/relationships/tags" Target="../tags/tag2.xml"/><Relationship Id="rId7" Type="http://schemas.openxmlformats.org/officeDocument/2006/relationships/image" Target="../media/image1.wmf"/><Relationship Id="rId12" Type="http://schemas.openxmlformats.org/officeDocument/2006/relationships/image" Target="../media/image3.wmf"/><Relationship Id="rId17" Type="http://schemas.openxmlformats.org/officeDocument/2006/relationships/image" Target="../media/image8.png"/><Relationship Id="rId2" Type="http://schemas.openxmlformats.org/officeDocument/2006/relationships/tags" Target="../tags/tag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slideLayout" Target="../slideLayouts/slideLayout18.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tags" Target="../tags/tag3.xml"/><Relationship Id="rId9" Type="http://schemas.openxmlformats.org/officeDocument/2006/relationships/image" Target="../media/image2.wmf"/><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Layout" Target="../slideLayouts/slideLayout15.xml"/><Relationship Id="rId7" Type="http://schemas.openxmlformats.org/officeDocument/2006/relationships/image" Target="../media/image39.png"/><Relationship Id="rId2" Type="http://schemas.openxmlformats.org/officeDocument/2006/relationships/tags" Target="../tags/tag5.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image" Target="../media/image37.wmf"/><Relationship Id="rId4" Type="http://schemas.openxmlformats.org/officeDocument/2006/relationships/oleObject" Target="../embeddings/oleObject21.bin"/><Relationship Id="rId9" Type="http://schemas.openxmlformats.org/officeDocument/2006/relationships/image" Target="../media/image38.wmf"/></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image" Target="../media/image42.pn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image" Target="../media/image12.jpe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1.jpeg"/><Relationship Id="rId9" Type="http://schemas.openxmlformats.org/officeDocument/2006/relationships/image" Target="../media/image10.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0.wmf"/><Relationship Id="rId3" Type="http://schemas.openxmlformats.org/officeDocument/2006/relationships/notesSlide" Target="../notesSlides/notesSlide4.xml"/><Relationship Id="rId7" Type="http://schemas.openxmlformats.org/officeDocument/2006/relationships/image" Target="../media/image16.wmf"/><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9.wmf"/><Relationship Id="rId5" Type="http://schemas.openxmlformats.org/officeDocument/2006/relationships/image" Target="../media/image1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5.wmf"/><Relationship Id="rId3" Type="http://schemas.openxmlformats.org/officeDocument/2006/relationships/notesSlide" Target="../notesSlides/notesSlide5.xml"/><Relationship Id="rId7" Type="http://schemas.openxmlformats.org/officeDocument/2006/relationships/image" Target="../media/image22.wmf"/><Relationship Id="rId12"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123728" y="1124744"/>
            <a:ext cx="4248472" cy="1080120"/>
          </a:xfrm>
        </p:spPr>
        <p:txBody>
          <a:bodyPr>
            <a:noAutofit/>
          </a:bodyPr>
          <a:lstStyle/>
          <a:p>
            <a:r>
              <a:rPr lang="zh-CN" altLang="en-US" sz="4000" b="1" dirty="0">
                <a:solidFill>
                  <a:srgbClr val="FF3300"/>
                </a:solidFill>
                <a:latin typeface="黑体" panose="02010609060101010101" pitchFamily="49" charset="-122"/>
                <a:ea typeface="黑体" panose="02010609060101010101" pitchFamily="49" charset="-122"/>
              </a:rPr>
              <a:t>第</a:t>
            </a:r>
            <a:r>
              <a:rPr lang="en-US" altLang="zh-CN" sz="4000" b="1" dirty="0">
                <a:solidFill>
                  <a:srgbClr val="FF3300"/>
                </a:solidFill>
                <a:latin typeface="黑体" panose="02010609060101010101" pitchFamily="49" charset="-122"/>
                <a:ea typeface="黑体" panose="02010609060101010101" pitchFamily="49" charset="-122"/>
              </a:rPr>
              <a:t>7</a:t>
            </a:r>
            <a:r>
              <a:rPr lang="zh-CN" altLang="en-US" sz="4000" b="1" dirty="0">
                <a:solidFill>
                  <a:srgbClr val="FF3300"/>
                </a:solidFill>
                <a:latin typeface="黑体" panose="02010609060101010101" pitchFamily="49" charset="-122"/>
                <a:ea typeface="黑体" panose="02010609060101010101" pitchFamily="49" charset="-122"/>
              </a:rPr>
              <a:t>章 数值积分</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627784" y="2492896"/>
            <a:ext cx="5112568" cy="2736304"/>
          </a:xfrm>
        </p:spPr>
        <p:txBody>
          <a:bodyPr>
            <a:noAutofit/>
          </a:bodyPr>
          <a:lstStyle/>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7.1 </a:t>
            </a:r>
            <a:r>
              <a:rPr lang="zh-CN" altLang="en-US" sz="3200" b="1" dirty="0">
                <a:solidFill>
                  <a:srgbClr val="0000FF"/>
                </a:solidFill>
                <a:latin typeface="华文仿宋" panose="02010600040101010101" pitchFamily="2" charset="-122"/>
                <a:ea typeface="华文仿宋" panose="02010600040101010101" pitchFamily="2" charset="-122"/>
              </a:rPr>
              <a:t>数值积分概述</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7.2 </a:t>
            </a:r>
            <a:r>
              <a:rPr lang="zh-CN" altLang="en-US" sz="3200" b="1" dirty="0">
                <a:solidFill>
                  <a:srgbClr val="0000FF"/>
                </a:solidFill>
                <a:latin typeface="华文仿宋" panose="02010600040101010101" pitchFamily="2" charset="-122"/>
                <a:ea typeface="华文仿宋" panose="02010600040101010101" pitchFamily="2" charset="-122"/>
              </a:rPr>
              <a:t>牛顿</a:t>
            </a:r>
            <a:r>
              <a:rPr lang="en-US" altLang="zh-CN" sz="3200" b="1" dirty="0">
                <a:solidFill>
                  <a:srgbClr val="0000FF"/>
                </a:solidFill>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柯特斯求积公式</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7.3 </a:t>
            </a:r>
            <a:r>
              <a:rPr lang="zh-CN" altLang="en-US" sz="3200" b="1" dirty="0">
                <a:solidFill>
                  <a:srgbClr val="0000FF"/>
                </a:solidFill>
                <a:latin typeface="华文仿宋" panose="02010600040101010101" pitchFamily="2" charset="-122"/>
                <a:ea typeface="华文仿宋" panose="02010600040101010101" pitchFamily="2" charset="-122"/>
              </a:rPr>
              <a:t>复化求积公式</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7.4 </a:t>
            </a:r>
            <a:r>
              <a:rPr lang="zh-CN" altLang="en-US" sz="3200" b="1" dirty="0">
                <a:solidFill>
                  <a:srgbClr val="0000FF"/>
                </a:solidFill>
                <a:latin typeface="华文仿宋" panose="02010600040101010101" pitchFamily="2" charset="-122"/>
                <a:ea typeface="华文仿宋" panose="02010600040101010101" pitchFamily="2" charset="-122"/>
              </a:rPr>
              <a:t>龙贝格求积公式</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7.5 </a:t>
            </a:r>
            <a:r>
              <a:rPr lang="zh-CN" altLang="en-US" sz="3200" b="1" dirty="0">
                <a:solidFill>
                  <a:srgbClr val="0000FF"/>
                </a:solidFill>
                <a:latin typeface="华文仿宋" panose="02010600040101010101" pitchFamily="2" charset="-122"/>
                <a:ea typeface="华文仿宋" panose="02010600040101010101" pitchFamily="2" charset="-122"/>
              </a:rPr>
              <a:t>高斯型求积公式</a:t>
            </a:r>
            <a:endParaRPr lang="en-US" altLang="zh-CN" sz="3200" b="1" dirty="0">
              <a:solidFill>
                <a:srgbClr val="0000FF"/>
              </a:solidFill>
              <a:latin typeface="华文仿宋" panose="02010600040101010101" pitchFamily="2" charset="-122"/>
              <a:ea typeface="华文仿宋" panose="02010600040101010101" pitchFamily="2" charset="-122"/>
            </a:endParaRPr>
          </a:p>
        </p:txBody>
      </p:sp>
      <p:sp>
        <p:nvSpPr>
          <p:cNvPr id="2" name="文本框 1">
            <a:extLst>
              <a:ext uri="{FF2B5EF4-FFF2-40B4-BE49-F238E27FC236}">
                <a16:creationId xmlns:a16="http://schemas.microsoft.com/office/drawing/2014/main" id="{DB06A3E2-DFA3-483F-BDC5-910112CD26B8}"/>
              </a:ext>
            </a:extLst>
          </p:cNvPr>
          <p:cNvSpPr txBox="1"/>
          <p:nvPr/>
        </p:nvSpPr>
        <p:spPr>
          <a:xfrm>
            <a:off x="3824816" y="343572"/>
            <a:ext cx="136815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b="0" dirty="0">
                <a:solidFill>
                  <a:srgbClr val="FF0000"/>
                </a:solidFill>
                <a:latin typeface="+mn-ea"/>
                <a:ea typeface="+mn-ea"/>
              </a:rPr>
              <a:t>回顾</a:t>
            </a:r>
          </a:p>
        </p:txBody>
      </p:sp>
    </p:spTree>
    <p:extLst>
      <p:ext uri="{BB962C8B-B14F-4D97-AF65-F5344CB8AC3E}">
        <p14:creationId xmlns:p14="http://schemas.microsoft.com/office/powerpoint/2010/main" val="221798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C1C0D7-1347-4433-A917-EECA166EBF4B}"/>
              </a:ext>
            </a:extLst>
          </p:cNvPr>
          <p:cNvSpPr txBox="1"/>
          <p:nvPr/>
        </p:nvSpPr>
        <p:spPr>
          <a:xfrm>
            <a:off x="251520" y="260647"/>
            <a:ext cx="18002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8.2</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9C8E5E9D-24FF-4B34-A755-2854FCB4F623}"/>
              </a:ext>
            </a:extLst>
          </p:cNvPr>
          <p:cNvPicPr>
            <a:picLocks noChangeAspect="1"/>
          </p:cNvPicPr>
          <p:nvPr/>
        </p:nvPicPr>
        <p:blipFill rotWithShape="1">
          <a:blip r:embed="rId2">
            <a:extLst>
              <a:ext uri="{28A0092B-C50C-407E-A947-70E740481C1C}">
                <a14:useLocalDpi xmlns:a14="http://schemas.microsoft.com/office/drawing/2010/main" val="0"/>
              </a:ext>
            </a:extLst>
          </a:blip>
          <a:srcRect l="8341" t="3174" r="4221" b="3174"/>
          <a:stretch/>
        </p:blipFill>
        <p:spPr>
          <a:xfrm>
            <a:off x="7424" y="1268760"/>
            <a:ext cx="9129151" cy="4896544"/>
          </a:xfrm>
          <a:prstGeom prst="rect">
            <a:avLst/>
          </a:prstGeom>
        </p:spPr>
      </p:pic>
    </p:spTree>
    <p:extLst>
      <p:ext uri="{BB962C8B-B14F-4D97-AF65-F5344CB8AC3E}">
        <p14:creationId xmlns:p14="http://schemas.microsoft.com/office/powerpoint/2010/main" val="127970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345C62-CD98-480C-A603-386F05FE1D34}"/>
              </a:ext>
            </a:extLst>
          </p:cNvPr>
          <p:cNvSpPr txBox="1"/>
          <p:nvPr/>
        </p:nvSpPr>
        <p:spPr>
          <a:xfrm>
            <a:off x="143508" y="188640"/>
            <a:ext cx="8856984" cy="1015663"/>
          </a:xfrm>
          <a:prstGeom prst="rect">
            <a:avLst/>
          </a:prstGeom>
          <a:noFill/>
        </p:spPr>
        <p:txBody>
          <a:bodyPr wrap="square" rtlCol="0">
            <a:spAutoFit/>
          </a:bodyPr>
          <a:lstStyle/>
          <a:p>
            <a:pPr algn="l"/>
            <a:r>
              <a:rPr lang="en-US" altLang="zh-CN" sz="2000" b="0" dirty="0">
                <a:solidFill>
                  <a:schemeClr val="tx1"/>
                </a:solidFill>
                <a:latin typeface="+mn-ea"/>
                <a:ea typeface="+mn-ea"/>
              </a:rPr>
              <a:t>1736</a:t>
            </a:r>
            <a:r>
              <a:rPr lang="zh-CN" altLang="en-US" sz="2000" b="0" dirty="0">
                <a:solidFill>
                  <a:schemeClr val="tx1"/>
                </a:solidFill>
                <a:latin typeface="+mn-ea"/>
                <a:ea typeface="+mn-ea"/>
              </a:rPr>
              <a:t>年</a:t>
            </a:r>
            <a:r>
              <a:rPr lang="en-US" altLang="zh-CN" sz="2000" b="0" dirty="0">
                <a:solidFill>
                  <a:schemeClr val="tx1"/>
                </a:solidFill>
                <a:latin typeface="+mn-ea"/>
                <a:ea typeface="+mn-ea"/>
              </a:rPr>
              <a:t>29</a:t>
            </a:r>
            <a:r>
              <a:rPr lang="zh-CN" altLang="en-US" sz="2000" b="0" dirty="0">
                <a:solidFill>
                  <a:schemeClr val="tx1"/>
                </a:solidFill>
                <a:latin typeface="+mn-ea"/>
                <a:ea typeface="+mn-ea"/>
              </a:rPr>
              <a:t>岁的欧拉向圣彼得堡科学院递交了</a:t>
            </a:r>
            <a:r>
              <a:rPr lang="en-US" altLang="zh-CN" sz="2000" b="0" dirty="0">
                <a:solidFill>
                  <a:schemeClr val="tx1"/>
                </a:solidFill>
                <a:latin typeface="+mn-ea"/>
                <a:ea typeface="+mn-ea"/>
              </a:rPr>
              <a:t>《</a:t>
            </a:r>
            <a:r>
              <a:rPr lang="zh-CN" altLang="en-US" sz="2000" b="0" dirty="0">
                <a:solidFill>
                  <a:schemeClr val="tx1"/>
                </a:solidFill>
                <a:latin typeface="+mn-ea"/>
                <a:ea typeface="+mn-ea"/>
              </a:rPr>
              <a:t>哥尼斯堡的七座桥</a:t>
            </a:r>
            <a:r>
              <a:rPr lang="en-US" altLang="zh-CN" sz="2000" b="0" dirty="0">
                <a:solidFill>
                  <a:schemeClr val="tx1"/>
                </a:solidFill>
                <a:latin typeface="+mn-ea"/>
                <a:ea typeface="+mn-ea"/>
              </a:rPr>
              <a:t>》</a:t>
            </a:r>
            <a:r>
              <a:rPr lang="zh-CN" altLang="en-US" sz="2000" b="0" dirty="0">
                <a:solidFill>
                  <a:schemeClr val="tx1"/>
                </a:solidFill>
                <a:latin typeface="+mn-ea"/>
                <a:ea typeface="+mn-ea"/>
              </a:rPr>
              <a:t>的论文，在解答问题的同时，开创了数学的一个新的分支</a:t>
            </a:r>
            <a:r>
              <a:rPr lang="en-US" altLang="zh-CN" sz="2000" b="0" dirty="0">
                <a:solidFill>
                  <a:schemeClr val="tx1"/>
                </a:solidFill>
                <a:latin typeface="+mn-ea"/>
                <a:ea typeface="+mn-ea"/>
              </a:rPr>
              <a:t>-----</a:t>
            </a:r>
            <a:r>
              <a:rPr lang="zh-CN" altLang="en-US" sz="2000" b="0" dirty="0">
                <a:solidFill>
                  <a:schemeClr val="tx1"/>
                </a:solidFill>
                <a:latin typeface="+mn-ea"/>
                <a:ea typeface="+mn-ea"/>
              </a:rPr>
              <a:t>图论与几何拓扑，也由此展开了数学史上的新进程。</a:t>
            </a:r>
          </a:p>
        </p:txBody>
      </p:sp>
      <p:sp>
        <p:nvSpPr>
          <p:cNvPr id="3" name="文本框 2">
            <a:extLst>
              <a:ext uri="{FF2B5EF4-FFF2-40B4-BE49-F238E27FC236}">
                <a16:creationId xmlns:a16="http://schemas.microsoft.com/office/drawing/2014/main" id="{D874EDB1-061D-4660-827D-61FCF03C1E9D}"/>
              </a:ext>
            </a:extLst>
          </p:cNvPr>
          <p:cNvSpPr txBox="1"/>
          <p:nvPr/>
        </p:nvSpPr>
        <p:spPr>
          <a:xfrm>
            <a:off x="123591" y="1340768"/>
            <a:ext cx="9000492" cy="1323439"/>
          </a:xfrm>
          <a:prstGeom prst="rect">
            <a:avLst/>
          </a:prstGeom>
          <a:noFill/>
        </p:spPr>
        <p:txBody>
          <a:bodyPr wrap="square" rtlCol="0">
            <a:spAutoFit/>
          </a:bodyPr>
          <a:lstStyle/>
          <a:p>
            <a:pPr algn="l"/>
            <a:r>
              <a:rPr lang="zh-CN" altLang="en-US" sz="2000" b="0" dirty="0">
                <a:solidFill>
                  <a:schemeClr val="tx1"/>
                </a:solidFill>
                <a:latin typeface="+mn-ea"/>
                <a:ea typeface="+mn-ea"/>
              </a:rPr>
              <a:t>当</a:t>
            </a:r>
            <a:r>
              <a:rPr lang="en-US" altLang="zh-CN" sz="2000" b="0" dirty="0">
                <a:solidFill>
                  <a:schemeClr val="tx1"/>
                </a:solidFill>
                <a:latin typeface="+mn-ea"/>
                <a:ea typeface="+mn-ea"/>
                <a:hlinkClick r:id="rId2"/>
              </a:rPr>
              <a:t>Euler</a:t>
            </a:r>
            <a:r>
              <a:rPr lang="zh-CN" altLang="en-US" sz="2000" b="0" dirty="0">
                <a:solidFill>
                  <a:schemeClr val="tx1"/>
                </a:solidFill>
                <a:latin typeface="+mn-ea"/>
                <a:ea typeface="+mn-ea"/>
              </a:rPr>
              <a:t>在</a:t>
            </a:r>
            <a:r>
              <a:rPr lang="en-US" altLang="zh-CN" sz="2000" b="0" dirty="0">
                <a:solidFill>
                  <a:schemeClr val="tx1"/>
                </a:solidFill>
                <a:latin typeface="+mn-ea"/>
                <a:ea typeface="+mn-ea"/>
              </a:rPr>
              <a:t>1736</a:t>
            </a:r>
            <a:r>
              <a:rPr lang="zh-CN" altLang="en-US" sz="2000" b="0" dirty="0">
                <a:solidFill>
                  <a:schemeClr val="tx1"/>
                </a:solidFill>
                <a:latin typeface="+mn-ea"/>
                <a:ea typeface="+mn-ea"/>
              </a:rPr>
              <a:t>年访问</a:t>
            </a:r>
            <a:r>
              <a:rPr lang="en-US" altLang="zh-CN" sz="2000" b="0" dirty="0">
                <a:solidFill>
                  <a:schemeClr val="tx1"/>
                </a:solidFill>
                <a:latin typeface="+mn-ea"/>
                <a:ea typeface="+mn-ea"/>
              </a:rPr>
              <a:t>Konigsberg, Prussia(now Kaliningrad Russia)</a:t>
            </a:r>
            <a:r>
              <a:rPr lang="zh-CN" altLang="en-US" sz="2000" b="0" dirty="0">
                <a:solidFill>
                  <a:schemeClr val="tx1"/>
                </a:solidFill>
                <a:latin typeface="+mn-ea"/>
                <a:ea typeface="+mn-ea"/>
              </a:rPr>
              <a:t>时，他发现当地的市民正从事一项非常有趣的消遣活动。</a:t>
            </a:r>
            <a:r>
              <a:rPr lang="en-US" altLang="zh-CN" sz="2000" b="0" dirty="0">
                <a:solidFill>
                  <a:schemeClr val="tx1"/>
                </a:solidFill>
                <a:latin typeface="+mn-ea"/>
                <a:ea typeface="+mn-ea"/>
              </a:rPr>
              <a:t>Konigsberg</a:t>
            </a:r>
            <a:r>
              <a:rPr lang="zh-CN" altLang="en-US" sz="2000" b="0" dirty="0">
                <a:solidFill>
                  <a:schemeClr val="tx1"/>
                </a:solidFill>
                <a:latin typeface="+mn-ea"/>
                <a:ea typeface="+mn-ea"/>
              </a:rPr>
              <a:t>城中有一条名叫</a:t>
            </a:r>
            <a:r>
              <a:rPr lang="en-US" altLang="zh-CN" sz="2000" b="0" dirty="0">
                <a:solidFill>
                  <a:schemeClr val="tx1"/>
                </a:solidFill>
                <a:latin typeface="+mn-ea"/>
                <a:ea typeface="+mn-ea"/>
              </a:rPr>
              <a:t>Pregel</a:t>
            </a:r>
            <a:r>
              <a:rPr lang="zh-CN" altLang="en-US" sz="2000" b="0" dirty="0">
                <a:solidFill>
                  <a:schemeClr val="tx1"/>
                </a:solidFill>
                <a:latin typeface="+mn-ea"/>
                <a:ea typeface="+mn-ea"/>
              </a:rPr>
              <a:t>的河流横经其中，这项有趣的消遣活动是在星期六</a:t>
            </a:r>
            <a:r>
              <a:rPr lang="zh-CN" altLang="en-US" sz="2000" b="0" dirty="0">
                <a:solidFill>
                  <a:srgbClr val="FF0000"/>
                </a:solidFill>
                <a:latin typeface="+mn-ea"/>
                <a:ea typeface="+mn-ea"/>
              </a:rPr>
              <a:t>作一次走过所有七座桥的散步，每座桥只能经过一次而且起点与终点必须是同一地点。</a:t>
            </a:r>
          </a:p>
        </p:txBody>
      </p:sp>
      <p:pic>
        <p:nvPicPr>
          <p:cNvPr id="571394" name="Picture 2" descr="那城·那桥--说说“哥尼斯堡七桥问题”那些事">
            <a:extLst>
              <a:ext uri="{FF2B5EF4-FFF2-40B4-BE49-F238E27FC236}">
                <a16:creationId xmlns:a16="http://schemas.microsoft.com/office/drawing/2014/main" id="{5296CED2-3741-415B-A337-8111961EF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376" y="3645024"/>
            <a:ext cx="1872208" cy="2340260"/>
          </a:xfrm>
          <a:prstGeom prst="rect">
            <a:avLst/>
          </a:prstGeom>
          <a:noFill/>
          <a:extLst>
            <a:ext uri="{909E8E84-426E-40DD-AFC4-6F175D3DCCD1}">
              <a14:hiddenFill xmlns:a14="http://schemas.microsoft.com/office/drawing/2010/main">
                <a:solidFill>
                  <a:srgbClr val="FFFFFF"/>
                </a:solidFill>
              </a14:hiddenFill>
            </a:ext>
          </a:extLst>
        </p:spPr>
      </p:pic>
      <p:pic>
        <p:nvPicPr>
          <p:cNvPr id="571396" name="Picture 4" descr="那城·那桥--说说“哥尼斯堡七桥问题”那些事">
            <a:extLst>
              <a:ext uri="{FF2B5EF4-FFF2-40B4-BE49-F238E27FC236}">
                <a16:creationId xmlns:a16="http://schemas.microsoft.com/office/drawing/2014/main" id="{D759CE91-E798-4E00-9C2F-FB4D612FB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782199"/>
            <a:ext cx="6480720" cy="36859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D03FC6F-40D8-4F1E-BD5B-91172DEEF44A}"/>
              </a:ext>
            </a:extLst>
          </p:cNvPr>
          <p:cNvSpPr txBox="1"/>
          <p:nvPr/>
        </p:nvSpPr>
        <p:spPr>
          <a:xfrm>
            <a:off x="2195736" y="6488668"/>
            <a:ext cx="2736304" cy="369332"/>
          </a:xfrm>
          <a:prstGeom prst="rect">
            <a:avLst/>
          </a:prstGeom>
          <a:noFill/>
        </p:spPr>
        <p:txBody>
          <a:bodyPr wrap="square" rtlCol="0">
            <a:spAutoFit/>
          </a:bodyPr>
          <a:lstStyle/>
          <a:p>
            <a:pPr algn="l"/>
            <a:r>
              <a:rPr lang="zh-CN" altLang="en-US" b="0">
                <a:solidFill>
                  <a:schemeClr val="tx1"/>
                </a:solidFill>
              </a:rPr>
              <a:t>哥尼斯堡当时地图</a:t>
            </a:r>
            <a:endParaRPr lang="zh-CN" altLang="en-US" b="0" dirty="0">
              <a:solidFill>
                <a:schemeClr val="tx1"/>
              </a:solidFill>
              <a:latin typeface="+mn-ea"/>
              <a:ea typeface="+mn-ea"/>
            </a:endParaRPr>
          </a:p>
        </p:txBody>
      </p:sp>
    </p:spTree>
    <p:extLst>
      <p:ext uri="{BB962C8B-B14F-4D97-AF65-F5344CB8AC3E}">
        <p14:creationId xmlns:p14="http://schemas.microsoft.com/office/powerpoint/2010/main" val="318788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9A1BBB-52D2-46D4-A192-CD51458F8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1233125"/>
            <a:ext cx="7112495" cy="3636035"/>
          </a:xfrm>
          <a:prstGeom prst="rect">
            <a:avLst/>
          </a:prstGeom>
        </p:spPr>
      </p:pic>
      <p:sp>
        <p:nvSpPr>
          <p:cNvPr id="3" name="文本框 2">
            <a:extLst>
              <a:ext uri="{FF2B5EF4-FFF2-40B4-BE49-F238E27FC236}">
                <a16:creationId xmlns:a16="http://schemas.microsoft.com/office/drawing/2014/main" id="{ED8EB6AE-A4DE-433A-9F70-323F49F40EA9}"/>
              </a:ext>
            </a:extLst>
          </p:cNvPr>
          <p:cNvSpPr txBox="1"/>
          <p:nvPr/>
        </p:nvSpPr>
        <p:spPr>
          <a:xfrm>
            <a:off x="251520" y="188640"/>
            <a:ext cx="8280920" cy="830997"/>
          </a:xfrm>
          <a:prstGeom prst="rect">
            <a:avLst/>
          </a:prstGeom>
          <a:noFill/>
        </p:spPr>
        <p:txBody>
          <a:bodyPr wrap="square" rtlCol="0">
            <a:spAutoFit/>
          </a:bodyPr>
          <a:lstStyle/>
          <a:p>
            <a:pPr algn="l"/>
            <a:r>
              <a:rPr lang="zh-CN" altLang="en-US" sz="2400" b="0" dirty="0">
                <a:solidFill>
                  <a:srgbClr val="0000FF"/>
                </a:solidFill>
                <a:latin typeface="+mn-ea"/>
              </a:rPr>
              <a:t>作一次走过所有七座桥的散步，每座桥只能经过一次而且起点与终点必须是同一地点。</a:t>
            </a: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801E77EB-A400-41BC-8756-2E8DBD5C20CF}"/>
              </a:ext>
            </a:extLst>
          </p:cNvPr>
          <p:cNvSpPr txBox="1"/>
          <p:nvPr/>
        </p:nvSpPr>
        <p:spPr>
          <a:xfrm>
            <a:off x="197768" y="5019135"/>
            <a:ext cx="8748464" cy="1619309"/>
          </a:xfrm>
          <a:prstGeom prst="rect">
            <a:avLst/>
          </a:prstGeom>
          <a:noFill/>
        </p:spPr>
        <p:txBody>
          <a:bodyPr wrap="square" rtlCol="0">
            <a:spAutoFit/>
          </a:bodyPr>
          <a:lstStyle/>
          <a:p>
            <a:pPr algn="l"/>
            <a:r>
              <a:rPr lang="zh-CN" altLang="en-US" sz="2000" b="0" dirty="0">
                <a:solidFill>
                  <a:schemeClr val="tx1"/>
                </a:solidFill>
                <a:latin typeface="华文仿宋" panose="02010600040101010101" pitchFamily="2" charset="-122"/>
                <a:ea typeface="华文仿宋" panose="02010600040101010101" pitchFamily="2" charset="-122"/>
              </a:rPr>
              <a:t>欧拉通过对七桥问题的研究，不仅圆满地回答了哥尼斯堡居民提出的问题，而且得到并证明了更为广泛的有关一笔画的三条结论，人们通常称之为 </a:t>
            </a:r>
            <a:r>
              <a:rPr lang="zh-CN" altLang="en-US" sz="2000" b="0" dirty="0">
                <a:solidFill>
                  <a:schemeClr val="tx1"/>
                </a:solidFill>
                <a:latin typeface="华文仿宋" panose="02010600040101010101" pitchFamily="2" charset="-122"/>
                <a:ea typeface="华文仿宋" panose="02010600040101010101" pitchFamily="2" charset="-122"/>
                <a:hlinkClick r:id="rId3"/>
              </a:rPr>
              <a:t>欧拉定理</a:t>
            </a:r>
            <a:r>
              <a:rPr lang="zh-CN" altLang="en-US" sz="2000" b="0" dirty="0">
                <a:solidFill>
                  <a:schemeClr val="tx1"/>
                </a:solidFill>
                <a:latin typeface="华文仿宋" panose="02010600040101010101" pitchFamily="2" charset="-122"/>
                <a:ea typeface="华文仿宋" panose="02010600040101010101" pitchFamily="2" charset="-122"/>
              </a:rPr>
              <a:t>。对于一个</a:t>
            </a:r>
            <a:r>
              <a:rPr lang="zh-CN" altLang="en-US" sz="2000" b="0" dirty="0">
                <a:solidFill>
                  <a:schemeClr val="tx1"/>
                </a:solidFill>
                <a:latin typeface="华文仿宋" panose="02010600040101010101" pitchFamily="2" charset="-122"/>
                <a:ea typeface="华文仿宋" panose="02010600040101010101" pitchFamily="2" charset="-122"/>
                <a:hlinkClick r:id="rId4"/>
              </a:rPr>
              <a:t>连通图</a:t>
            </a:r>
            <a:r>
              <a:rPr lang="zh-CN" altLang="en-US" sz="2000" b="0" dirty="0">
                <a:solidFill>
                  <a:schemeClr val="tx1"/>
                </a:solidFill>
                <a:latin typeface="华文仿宋" panose="02010600040101010101" pitchFamily="2" charset="-122"/>
                <a:ea typeface="华文仿宋" panose="02010600040101010101" pitchFamily="2" charset="-122"/>
              </a:rPr>
              <a:t>，通常把从某结点出发一笔画成所经过的路线叫做欧拉路。人们又通常把一笔画成回到出发点的欧拉路叫做</a:t>
            </a:r>
            <a:r>
              <a:rPr lang="zh-CN" altLang="en-US" sz="2000" b="0" dirty="0">
                <a:solidFill>
                  <a:schemeClr val="tx1"/>
                </a:solidFill>
                <a:latin typeface="华文仿宋" panose="02010600040101010101" pitchFamily="2" charset="-122"/>
                <a:ea typeface="华文仿宋" panose="02010600040101010101" pitchFamily="2" charset="-122"/>
                <a:hlinkClick r:id="rId5"/>
              </a:rPr>
              <a:t>欧拉回路</a:t>
            </a:r>
            <a:r>
              <a:rPr lang="zh-CN" altLang="en-US" sz="2000" b="0" dirty="0">
                <a:solidFill>
                  <a:schemeClr val="tx1"/>
                </a:solidFill>
                <a:latin typeface="华文仿宋" panose="02010600040101010101" pitchFamily="2" charset="-122"/>
                <a:ea typeface="华文仿宋" panose="02010600040101010101" pitchFamily="2" charset="-122"/>
              </a:rPr>
              <a:t>。具有欧拉回路的图叫做</a:t>
            </a:r>
            <a:r>
              <a:rPr lang="zh-CN" altLang="en-US" sz="2000" b="0" dirty="0">
                <a:solidFill>
                  <a:schemeClr val="tx1"/>
                </a:solidFill>
                <a:latin typeface="华文仿宋" panose="02010600040101010101" pitchFamily="2" charset="-122"/>
                <a:ea typeface="华文仿宋" panose="02010600040101010101" pitchFamily="2" charset="-122"/>
                <a:hlinkClick r:id="rId6"/>
              </a:rPr>
              <a:t>欧拉图</a:t>
            </a:r>
            <a:endParaRPr lang="zh-CN" altLang="en-US" sz="2000" b="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4279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3818D5-DF89-4EAF-922D-F1C3EC1ED294}"/>
              </a:ext>
            </a:extLst>
          </p:cNvPr>
          <p:cNvSpPr>
            <a:spLocks noGrp="1" noChangeArrowheads="1"/>
          </p:cNvSpPr>
          <p:nvPr>
            <p:ph type="title"/>
          </p:nvPr>
        </p:nvSpPr>
        <p:spPr>
          <a:xfrm>
            <a:off x="2051720" y="260648"/>
            <a:ext cx="5527526" cy="469342"/>
          </a:xfrm>
        </p:spPr>
        <p:txBody>
          <a:bodyPr>
            <a:noAutofit/>
          </a:bodyPr>
          <a:lstStyle/>
          <a:p>
            <a:r>
              <a:rPr lang="en-US" altLang="zh-CN" sz="3200" dirty="0">
                <a:latin typeface="华文仿宋" panose="02010600040101010101" pitchFamily="2" charset="-122"/>
                <a:ea typeface="华文仿宋" panose="02010600040101010101" pitchFamily="2" charset="-122"/>
              </a:rPr>
              <a:t>8.2 </a:t>
            </a:r>
            <a:r>
              <a:rPr lang="zh-CN" altLang="en-US" sz="3200" dirty="0">
                <a:solidFill>
                  <a:srgbClr val="FF0000"/>
                </a:solidFill>
                <a:latin typeface="华文仿宋" panose="02010600040101010101" pitchFamily="2" charset="-122"/>
                <a:ea typeface="华文仿宋" panose="02010600040101010101" pitchFamily="2" charset="-122"/>
              </a:rPr>
              <a:t>单变量函数</a:t>
            </a:r>
            <a:r>
              <a:rPr lang="zh-CN" altLang="en-US" sz="3200" dirty="0">
                <a:latin typeface="华文仿宋" panose="02010600040101010101" pitchFamily="2" charset="-122"/>
                <a:ea typeface="华文仿宋" panose="02010600040101010101" pitchFamily="2" charset="-122"/>
              </a:rPr>
              <a:t>的极小值 </a:t>
            </a:r>
          </a:p>
        </p:txBody>
      </p:sp>
      <p:sp>
        <p:nvSpPr>
          <p:cNvPr id="6147" name="Rectangle 3">
            <a:extLst>
              <a:ext uri="{FF2B5EF4-FFF2-40B4-BE49-F238E27FC236}">
                <a16:creationId xmlns:a16="http://schemas.microsoft.com/office/drawing/2014/main" id="{94A104A1-F32B-455F-9152-83966E850485}"/>
              </a:ext>
            </a:extLst>
          </p:cNvPr>
          <p:cNvSpPr>
            <a:spLocks noGrp="1" noChangeArrowheads="1"/>
          </p:cNvSpPr>
          <p:nvPr>
            <p:ph type="body" idx="1"/>
          </p:nvPr>
        </p:nvSpPr>
        <p:spPr>
          <a:xfrm>
            <a:off x="306254" y="908720"/>
            <a:ext cx="8047806" cy="1944216"/>
          </a:xfrm>
        </p:spPr>
        <p:txBody>
          <a:bodyPr>
            <a:noAutofit/>
          </a:bodyPr>
          <a:lstStyle/>
          <a:p>
            <a:pPr>
              <a:lnSpc>
                <a:spcPct val="100000"/>
              </a:lnSpc>
            </a:pPr>
            <a:r>
              <a:rPr lang="zh-CN" altLang="en-US" sz="2400" dirty="0"/>
              <a:t>定义</a:t>
            </a:r>
            <a:r>
              <a:rPr lang="en-US" altLang="zh-CN" sz="2400" dirty="0"/>
              <a:t>8.1  </a:t>
            </a:r>
            <a:r>
              <a:rPr lang="zh-CN" altLang="en-US" sz="2400" dirty="0"/>
              <a:t>如果存在包含</a:t>
            </a:r>
            <a:r>
              <a:rPr lang="en-US" altLang="zh-CN" sz="2400" i="1" dirty="0"/>
              <a:t>p</a:t>
            </a:r>
            <a:r>
              <a:rPr lang="zh-CN" altLang="en-US" sz="2400" dirty="0"/>
              <a:t>的开区间</a:t>
            </a:r>
            <a:r>
              <a:rPr lang="en-US" altLang="zh-CN" sz="2400" i="1" dirty="0"/>
              <a:t>I</a:t>
            </a:r>
            <a:r>
              <a:rPr lang="zh-CN" altLang="en-US" sz="2400" dirty="0"/>
              <a:t>，使得对所有</a:t>
            </a:r>
            <a:r>
              <a:rPr lang="en-US" altLang="zh-CN" sz="2400" i="1" dirty="0" err="1"/>
              <a:t>x</a:t>
            </a:r>
            <a:r>
              <a:rPr lang="en-US" altLang="zh-CN" sz="2400" dirty="0" err="1"/>
              <a:t>∈</a:t>
            </a:r>
            <a:r>
              <a:rPr lang="en-US" altLang="zh-CN" sz="2400" i="1" dirty="0" err="1"/>
              <a:t>I</a:t>
            </a: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，则称函数</a:t>
            </a:r>
            <a:r>
              <a:rPr lang="en-US" altLang="zh-CN" sz="2400" i="1" dirty="0"/>
              <a:t>f </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局部极小值</a:t>
            </a:r>
            <a:r>
              <a:rPr lang="zh-CN" altLang="en-US" sz="2400" dirty="0"/>
              <a:t>。类似地，如果对所有</a:t>
            </a:r>
            <a:r>
              <a:rPr lang="en-US" altLang="zh-CN" sz="2400" i="1" dirty="0" err="1"/>
              <a:t>x</a:t>
            </a:r>
            <a:r>
              <a:rPr lang="en-US" altLang="zh-CN" sz="2400" dirty="0" err="1"/>
              <a:t>∈</a:t>
            </a:r>
            <a:r>
              <a:rPr lang="en-US" altLang="zh-CN" sz="2400" i="1" dirty="0" err="1"/>
              <a:t>I</a:t>
            </a: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，则称函数</a:t>
            </a:r>
            <a:r>
              <a:rPr lang="en-US" altLang="zh-CN" sz="2400" i="1" dirty="0"/>
              <a:t>f </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局部极大值</a:t>
            </a:r>
            <a:r>
              <a:rPr lang="zh-CN" altLang="en-US" sz="2400" dirty="0"/>
              <a:t>。如果</a:t>
            </a:r>
            <a:r>
              <a:rPr lang="en-US" altLang="zh-CN" sz="2400" i="1" dirty="0"/>
              <a:t>f </a:t>
            </a:r>
            <a:r>
              <a:rPr lang="zh-CN" altLang="en-US" sz="2400" dirty="0"/>
              <a:t>在点</a:t>
            </a:r>
            <a:r>
              <a:rPr lang="en-US" altLang="zh-CN" sz="2400" i="1" dirty="0"/>
              <a:t>x</a:t>
            </a:r>
            <a:r>
              <a:rPr lang="en-US" altLang="zh-CN" sz="2400" dirty="0"/>
              <a:t>=</a:t>
            </a:r>
            <a:r>
              <a:rPr lang="en-US" altLang="zh-CN" sz="2400" i="1" dirty="0"/>
              <a:t>p</a:t>
            </a:r>
            <a:r>
              <a:rPr lang="zh-CN" altLang="en-US" sz="2400" dirty="0"/>
              <a:t>处有局部极大值或极小值，则称</a:t>
            </a:r>
            <a:r>
              <a:rPr lang="en-US" altLang="zh-CN" sz="2400" i="1" dirty="0"/>
              <a:t>f </a:t>
            </a:r>
            <a:r>
              <a:rPr lang="zh-CN" altLang="en-US" sz="2400" dirty="0"/>
              <a:t>在点</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局部极值</a:t>
            </a:r>
            <a:r>
              <a:rPr lang="zh-CN" altLang="en-US" sz="2400" dirty="0"/>
              <a:t>。</a:t>
            </a:r>
          </a:p>
        </p:txBody>
      </p:sp>
      <p:sp>
        <p:nvSpPr>
          <p:cNvPr id="4" name="Rectangle 3">
            <a:extLst>
              <a:ext uri="{FF2B5EF4-FFF2-40B4-BE49-F238E27FC236}">
                <a16:creationId xmlns:a16="http://schemas.microsoft.com/office/drawing/2014/main" id="{302938C1-4C68-4387-8AF9-3E73956DAF4A}"/>
              </a:ext>
            </a:extLst>
          </p:cNvPr>
          <p:cNvSpPr txBox="1">
            <a:spLocks noChangeArrowheads="1"/>
          </p:cNvSpPr>
          <p:nvPr/>
        </p:nvSpPr>
        <p:spPr>
          <a:xfrm>
            <a:off x="335299" y="3068960"/>
            <a:ext cx="8281038" cy="3256596"/>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b="0" dirty="0">
                <a:latin typeface="华文仿宋" panose="02010600040101010101" pitchFamily="2" charset="-122"/>
                <a:ea typeface="华文仿宋" panose="02010600040101010101" pitchFamily="2" charset="-122"/>
              </a:rPr>
              <a:t>定义</a:t>
            </a:r>
            <a:r>
              <a:rPr lang="en-US" altLang="zh-CN" sz="2400" b="0" dirty="0">
                <a:latin typeface="华文仿宋" panose="02010600040101010101" pitchFamily="2" charset="-122"/>
                <a:ea typeface="华文仿宋" panose="02010600040101010101" pitchFamily="2" charset="-122"/>
              </a:rPr>
              <a:t>8.2  </a:t>
            </a:r>
            <a:r>
              <a:rPr lang="zh-CN" altLang="en-US" sz="2400" b="0" dirty="0">
                <a:latin typeface="华文仿宋" panose="02010600040101010101" pitchFamily="2" charset="-122"/>
                <a:ea typeface="华文仿宋" panose="02010600040101010101" pitchFamily="2" charset="-122"/>
              </a:rPr>
              <a:t>设</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定义在区间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x1&lt;x2</a:t>
            </a:r>
            <a:r>
              <a:rPr lang="zh-CN" altLang="en-US" sz="2400" b="0" dirty="0">
                <a:latin typeface="华文仿宋" panose="02010600040101010101" pitchFamily="2" charset="-122"/>
                <a:ea typeface="华文仿宋" panose="02010600040101010101" pitchFamily="2" charset="-122"/>
              </a:rPr>
              <a:t>，当</a:t>
            </a:r>
            <a:r>
              <a:rPr lang="en-US" altLang="zh-CN" sz="2400" b="0" dirty="0">
                <a:latin typeface="华文仿宋" panose="02010600040101010101" pitchFamily="2" charset="-122"/>
                <a:ea typeface="华文仿宋" panose="02010600040101010101" pitchFamily="2" charset="-122"/>
              </a:rPr>
              <a:t>x1, x2∈I</a:t>
            </a:r>
            <a:r>
              <a:rPr lang="zh-CN" altLang="en-US" sz="2400" b="0" dirty="0">
                <a:latin typeface="华文仿宋" panose="02010600040101010101" pitchFamily="2" charset="-122"/>
                <a:ea typeface="华文仿宋" panose="02010600040101010101" pitchFamily="2" charset="-122"/>
              </a:rPr>
              <a:t>时有</a:t>
            </a:r>
            <a:r>
              <a:rPr lang="en-US" altLang="zh-CN" sz="2400" b="0" dirty="0">
                <a:latin typeface="华文仿宋" panose="02010600040101010101" pitchFamily="2" charset="-122"/>
                <a:ea typeface="华文仿宋" panose="02010600040101010101" pitchFamily="2" charset="-122"/>
              </a:rPr>
              <a:t>f(x1)&lt;f(x2)</a:t>
            </a:r>
            <a:r>
              <a:rPr lang="zh-CN" altLang="en-US" sz="2400" b="0" dirty="0">
                <a:latin typeface="华文仿宋" panose="02010600040101010101" pitchFamily="2" charset="-122"/>
                <a:ea typeface="华文仿宋" panose="02010600040101010101" pitchFamily="2" charset="-122"/>
              </a:rPr>
              <a:t>，则称</a:t>
            </a:r>
            <a:r>
              <a:rPr lang="en-US" altLang="zh-CN" sz="2400" b="0"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x1&lt;x2</a:t>
            </a:r>
            <a:r>
              <a:rPr lang="zh-CN" altLang="en-US" sz="2400" b="0" dirty="0">
                <a:latin typeface="华文仿宋" panose="02010600040101010101" pitchFamily="2" charset="-122"/>
                <a:ea typeface="华文仿宋" panose="02010600040101010101" pitchFamily="2" charset="-122"/>
              </a:rPr>
              <a:t>，当</a:t>
            </a:r>
            <a:r>
              <a:rPr lang="en-US" altLang="zh-CN" sz="2400" b="0" dirty="0">
                <a:latin typeface="华文仿宋" panose="02010600040101010101" pitchFamily="2" charset="-122"/>
                <a:ea typeface="华文仿宋" panose="02010600040101010101" pitchFamily="2" charset="-122"/>
              </a:rPr>
              <a:t>x1, x2∈I</a:t>
            </a:r>
            <a:r>
              <a:rPr lang="zh-CN" altLang="en-US" sz="2400" b="0" dirty="0">
                <a:latin typeface="华文仿宋" panose="02010600040101010101" pitchFamily="2" charset="-122"/>
                <a:ea typeface="华文仿宋" panose="02010600040101010101" pitchFamily="2" charset="-122"/>
              </a:rPr>
              <a:t>时有</a:t>
            </a:r>
            <a:r>
              <a:rPr lang="en-US" altLang="zh-CN" sz="2400" b="0" dirty="0">
                <a:latin typeface="华文仿宋" panose="02010600040101010101" pitchFamily="2" charset="-122"/>
                <a:ea typeface="华文仿宋" panose="02010600040101010101" pitchFamily="2" charset="-122"/>
              </a:rPr>
              <a:t>f(x1)&gt;f(x2)</a:t>
            </a:r>
            <a:r>
              <a:rPr lang="zh-CN" altLang="en-US" sz="2400" b="0" dirty="0">
                <a:latin typeface="华文仿宋" panose="02010600040101010101" pitchFamily="2" charset="-122"/>
                <a:ea typeface="华文仿宋" panose="02010600040101010101" pitchFamily="2" charset="-122"/>
              </a:rPr>
              <a:t>，则称</a:t>
            </a:r>
            <a:r>
              <a:rPr lang="en-US" altLang="zh-CN" sz="2400" b="0"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递减</a:t>
            </a:r>
            <a:r>
              <a:rPr lang="zh-CN" altLang="en-US" sz="2400" b="0" dirty="0">
                <a:latin typeface="华文仿宋" panose="02010600040101010101" pitchFamily="2" charset="-122"/>
                <a:ea typeface="华文仿宋" panose="02010600040101010101" pitchFamily="2" charset="-122"/>
              </a:rPr>
              <a:t>。</a:t>
            </a:r>
          </a:p>
          <a:p>
            <a:pPr lvl="1" fontAlgn="auto">
              <a:spcAft>
                <a:spcPts val="0"/>
              </a:spcAft>
              <a:buFont typeface="Wingdings" panose="05000000000000000000" pitchFamily="2" charset="2"/>
              <a:buNone/>
            </a:pPr>
            <a:endParaRPr lang="zh-CN" altLang="en-US" sz="2400" b="0" dirty="0">
              <a:latin typeface="华文仿宋" panose="02010600040101010101" pitchFamily="2" charset="-122"/>
              <a:ea typeface="华文仿宋" panose="02010600040101010101" pitchFamily="2" charset="-122"/>
            </a:endParaRPr>
          </a:p>
          <a:p>
            <a:pPr fontAlgn="auto">
              <a:spcAft>
                <a:spcPts val="0"/>
              </a:spcAft>
            </a:pPr>
            <a:r>
              <a:rPr lang="zh-CN" altLang="en-US" sz="2400" b="0" dirty="0">
                <a:latin typeface="华文仿宋" panose="02010600040101010101" pitchFamily="2" charset="-122"/>
                <a:ea typeface="华文仿宋" panose="02010600040101010101" pitchFamily="2" charset="-122"/>
              </a:rPr>
              <a:t>定理</a:t>
            </a:r>
            <a:r>
              <a:rPr lang="en-US" altLang="zh-CN" sz="2400" b="0" dirty="0">
                <a:latin typeface="华文仿宋" panose="02010600040101010101" pitchFamily="2" charset="-122"/>
                <a:ea typeface="华文仿宋" panose="02010600040101010101" pitchFamily="2" charset="-122"/>
              </a:rPr>
              <a:t>8.1  </a:t>
            </a:r>
            <a:r>
              <a:rPr lang="zh-CN" altLang="en-US" sz="2400" b="0" dirty="0">
                <a:latin typeface="华文仿宋" panose="02010600040101010101" pitchFamily="2" charset="-122"/>
                <a:ea typeface="华文仿宋" panose="02010600040101010101" pitchFamily="2" charset="-122"/>
              </a:rPr>
              <a:t>设</a:t>
            </a:r>
            <a:r>
              <a:rPr lang="en-US" altLang="zh-CN" sz="2400" b="0" dirty="0">
                <a:latin typeface="华文仿宋" panose="02010600040101010101" pitchFamily="2" charset="-122"/>
                <a:ea typeface="华文仿宋" panose="02010600040101010101" pitchFamily="2" charset="-122"/>
              </a:rPr>
              <a:t>f (x)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上连续，并在</a:t>
            </a:r>
            <a:r>
              <a:rPr lang="en-US" altLang="zh-CN" sz="2400" b="0" dirty="0">
                <a:latin typeface="华文仿宋" panose="02010600040101010101" pitchFamily="2" charset="-122"/>
                <a:ea typeface="华文仿宋" panose="02010600040101010101" pitchFamily="2" charset="-122"/>
              </a:rPr>
              <a:t>(</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上可微。</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有</a:t>
            </a:r>
            <a:r>
              <a:rPr lang="en-US" altLang="zh-CN" sz="2400" b="0" dirty="0">
                <a:latin typeface="华文仿宋" panose="02010600040101010101" pitchFamily="2" charset="-122"/>
                <a:ea typeface="华文仿宋" panose="02010600040101010101" pitchFamily="2" charset="-122"/>
              </a:rPr>
              <a:t>f </a:t>
            </a:r>
            <a:r>
              <a:rPr lang="en-US" altLang="zh-CN" sz="2400" b="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b="0" dirty="0">
                <a:latin typeface="华文仿宋" panose="02010600040101010101" pitchFamily="2" charset="-122"/>
                <a:ea typeface="华文仿宋" panose="02010600040101010101" pitchFamily="2" charset="-122"/>
              </a:rPr>
              <a:t>(x) &gt;0</a:t>
            </a:r>
            <a:r>
              <a:rPr lang="zh-CN" altLang="en-US" sz="2400" b="0" dirty="0">
                <a:latin typeface="华文仿宋" panose="02010600040101010101" pitchFamily="2" charset="-122"/>
                <a:ea typeface="华文仿宋" panose="02010600040101010101" pitchFamily="2" charset="-122"/>
              </a:rPr>
              <a:t>，则</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在 </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有</a:t>
            </a:r>
            <a:r>
              <a:rPr lang="en-US" altLang="zh-CN" sz="2400" b="0" dirty="0">
                <a:latin typeface="华文仿宋" panose="02010600040101010101" pitchFamily="2" charset="-122"/>
                <a:ea typeface="华文仿宋" panose="02010600040101010101" pitchFamily="2" charset="-122"/>
              </a:rPr>
              <a:t>f </a:t>
            </a:r>
            <a:r>
              <a:rPr lang="en-US" altLang="zh-CN" sz="2400" b="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b="0" dirty="0">
                <a:latin typeface="华文仿宋" panose="02010600040101010101" pitchFamily="2" charset="-122"/>
                <a:ea typeface="华文仿宋" panose="02010600040101010101" pitchFamily="2" charset="-122"/>
              </a:rPr>
              <a:t>(x) &lt;0</a:t>
            </a:r>
            <a:r>
              <a:rPr lang="zh-CN" altLang="en-US" sz="2400" b="0" dirty="0">
                <a:latin typeface="华文仿宋" panose="02010600040101010101" pitchFamily="2" charset="-122"/>
                <a:ea typeface="华文仿宋" panose="02010600040101010101" pitchFamily="2" charset="-122"/>
              </a:rPr>
              <a:t>，则</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在 </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递减。</a:t>
            </a:r>
          </a:p>
          <a:p>
            <a:pPr fontAlgn="auto">
              <a:spcAft>
                <a:spcPts val="0"/>
              </a:spcAft>
              <a:buFont typeface="Wingdings" panose="05000000000000000000" pitchFamily="2" charset="2"/>
              <a:buNone/>
            </a:pPr>
            <a:endParaRPr lang="en-US" altLang="zh-CN" sz="2400" b="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2104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0460C8A-D7AA-4F7B-A42F-31E383BC84D5}"/>
              </a:ext>
            </a:extLst>
          </p:cNvPr>
          <p:cNvSpPr>
            <a:spLocks noGrp="1" noChangeArrowheads="1"/>
          </p:cNvSpPr>
          <p:nvPr>
            <p:ph type="body" idx="1"/>
          </p:nvPr>
        </p:nvSpPr>
        <p:spPr>
          <a:xfrm>
            <a:off x="170638" y="1362789"/>
            <a:ext cx="8802724" cy="4824536"/>
          </a:xfrm>
        </p:spPr>
        <p:txBody>
          <a:bodyPr>
            <a:normAutofit fontScale="92500"/>
          </a:bodyPr>
          <a:lstStyle/>
          <a:p>
            <a:pPr marL="0" indent="0">
              <a:buNone/>
            </a:pPr>
            <a:r>
              <a:rPr lang="zh-CN" altLang="en-US" sz="2400" dirty="0">
                <a:solidFill>
                  <a:srgbClr val="0000FF"/>
                </a:solidFill>
              </a:rPr>
              <a:t>定理</a:t>
            </a:r>
            <a:r>
              <a:rPr lang="en-US" altLang="zh-CN" sz="2400" dirty="0">
                <a:solidFill>
                  <a:srgbClr val="0000FF"/>
                </a:solidFill>
              </a:rPr>
              <a:t>8.2  </a:t>
            </a:r>
            <a:r>
              <a:rPr lang="zh-CN" altLang="en-US" sz="2400" dirty="0"/>
              <a:t>设</a:t>
            </a:r>
            <a:r>
              <a:rPr lang="en-US" altLang="zh-CN" sz="2400" i="1" dirty="0"/>
              <a:t>f</a:t>
            </a:r>
            <a:r>
              <a:rPr lang="en-US" altLang="zh-CN" sz="2400" dirty="0"/>
              <a:t>(</a:t>
            </a:r>
            <a:r>
              <a:rPr lang="en-US" altLang="zh-CN" sz="2400" i="1" dirty="0"/>
              <a:t>x</a:t>
            </a:r>
            <a:r>
              <a:rPr lang="en-US" altLang="zh-CN" sz="2400" dirty="0"/>
              <a:t>)</a:t>
            </a:r>
            <a:r>
              <a:rPr lang="zh-CN" altLang="en-US" sz="2400" dirty="0"/>
              <a:t>定义在区间</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上，并在内点</a:t>
            </a:r>
            <a:r>
              <a:rPr lang="en-US" altLang="zh-CN" sz="2400" i="1" dirty="0"/>
              <a:t>p</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处有局部极值。若</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i="1" dirty="0"/>
              <a:t>x</a:t>
            </a:r>
            <a:r>
              <a:rPr lang="en-US" altLang="zh-CN" sz="2400" dirty="0"/>
              <a:t>=</a:t>
            </a:r>
            <a:r>
              <a:rPr lang="en-US" altLang="zh-CN" sz="2400" i="1" dirty="0"/>
              <a:t>p</a:t>
            </a:r>
            <a:r>
              <a:rPr lang="zh-CN" altLang="en-US" sz="2400" dirty="0"/>
              <a:t>处可微，则</a:t>
            </a:r>
            <a:r>
              <a:rPr lang="en-US" altLang="zh-CN" sz="2400" i="1" dirty="0"/>
              <a:t>f </a:t>
            </a:r>
            <a:r>
              <a:rPr lang="en-US" altLang="zh-CN" sz="2400" dirty="0"/>
              <a:t>’(</a:t>
            </a:r>
            <a:r>
              <a:rPr lang="en-US" altLang="zh-CN" sz="2400" i="1" dirty="0"/>
              <a:t>p</a:t>
            </a:r>
            <a:r>
              <a:rPr lang="en-US" altLang="zh-CN" sz="2400" dirty="0"/>
              <a:t>)=0</a:t>
            </a:r>
            <a:r>
              <a:rPr lang="zh-CN" altLang="en-US" sz="2400" dirty="0"/>
              <a:t>。</a:t>
            </a:r>
            <a:endParaRPr lang="en-US" altLang="zh-CN" sz="2400" dirty="0"/>
          </a:p>
          <a:p>
            <a:endParaRPr lang="zh-CN" altLang="en-US" sz="2400" dirty="0"/>
          </a:p>
          <a:p>
            <a:pPr marL="0" indent="0">
              <a:buNone/>
            </a:pPr>
            <a:r>
              <a:rPr lang="zh-CN" altLang="en-US" sz="2400" dirty="0">
                <a:solidFill>
                  <a:srgbClr val="0000FF"/>
                </a:solidFill>
              </a:rPr>
              <a:t>定理</a:t>
            </a:r>
            <a:r>
              <a:rPr lang="en-US" altLang="zh-CN" sz="2400" dirty="0">
                <a:solidFill>
                  <a:srgbClr val="0000FF"/>
                </a:solidFill>
              </a:rPr>
              <a:t>8.3  </a:t>
            </a:r>
            <a:r>
              <a:rPr lang="zh-CN" altLang="en-US" sz="2400" dirty="0"/>
              <a:t>设</a:t>
            </a:r>
            <a:r>
              <a:rPr lang="en-US" altLang="zh-CN" sz="2400" i="1" dirty="0"/>
              <a:t>f</a:t>
            </a:r>
            <a:r>
              <a:rPr lang="en-US" altLang="zh-CN" sz="2400" dirty="0"/>
              <a:t>(</a:t>
            </a:r>
            <a:r>
              <a:rPr lang="en-US" altLang="zh-CN" sz="2400" i="1" dirty="0"/>
              <a:t>x</a:t>
            </a:r>
            <a:r>
              <a:rPr lang="en-US" altLang="zh-CN" sz="2400" dirty="0"/>
              <a:t>) </a:t>
            </a:r>
            <a:r>
              <a:rPr lang="zh-CN" altLang="en-US" sz="2400" dirty="0"/>
              <a:t>在</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上连续，并设除</a:t>
            </a:r>
            <a:r>
              <a:rPr lang="en-US" altLang="zh-CN" sz="2400" i="1" dirty="0"/>
              <a:t>x</a:t>
            </a:r>
            <a:r>
              <a:rPr lang="en-US" altLang="zh-CN" sz="2400" dirty="0"/>
              <a:t>=</a:t>
            </a:r>
            <a:r>
              <a:rPr lang="en-US" altLang="zh-CN" sz="2400" i="1" dirty="0"/>
              <a:t>p</a:t>
            </a:r>
            <a:r>
              <a:rPr lang="zh-CN" altLang="en-US" sz="2400" dirty="0"/>
              <a:t>处外， </a:t>
            </a:r>
            <a:r>
              <a:rPr lang="en-US" altLang="zh-CN" sz="2400" i="1" dirty="0"/>
              <a:t>f </a:t>
            </a:r>
            <a:r>
              <a:rPr lang="en-US" altLang="zh-CN" sz="2400" dirty="0"/>
              <a:t>’(</a:t>
            </a:r>
            <a:r>
              <a:rPr lang="en-US" altLang="zh-CN" sz="2400" i="1" dirty="0"/>
              <a:t>x</a:t>
            </a:r>
            <a:r>
              <a:rPr lang="en-US" altLang="zh-CN" sz="2400" dirty="0"/>
              <a:t>)</a:t>
            </a:r>
            <a:r>
              <a:rPr lang="zh-CN" altLang="en-US" sz="2400" dirty="0"/>
              <a:t>对所有</a:t>
            </a:r>
            <a:r>
              <a:rPr lang="en-US" altLang="zh-CN" sz="2400" i="1" dirty="0"/>
              <a:t>x</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都有定义。</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)&lt;0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)&gt;0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是局部极小值。</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)&gt;0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)&lt;0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是局部极大值。</a:t>
            </a:r>
            <a:endParaRPr lang="en-US" altLang="zh-CN" sz="2400" dirty="0"/>
          </a:p>
          <a:p>
            <a:pPr lvl="1"/>
            <a:endParaRPr lang="en-US" altLang="zh-CN" sz="2400" dirty="0"/>
          </a:p>
          <a:p>
            <a:pPr marL="0" indent="0" fontAlgn="auto">
              <a:spcAft>
                <a:spcPts val="0"/>
              </a:spcAft>
              <a:buNone/>
            </a:pPr>
            <a:r>
              <a:rPr lang="zh-CN" altLang="en-US" sz="2600" dirty="0">
                <a:solidFill>
                  <a:srgbClr val="0000FF"/>
                </a:solidFill>
              </a:rPr>
              <a:t>定理</a:t>
            </a:r>
            <a:r>
              <a:rPr lang="en-US" altLang="zh-CN" sz="2600" dirty="0">
                <a:solidFill>
                  <a:srgbClr val="0000FF"/>
                </a:solidFill>
              </a:rPr>
              <a:t>8.4  </a:t>
            </a:r>
            <a:r>
              <a:rPr lang="zh-CN" altLang="en-US" sz="2600" dirty="0"/>
              <a:t>设</a:t>
            </a:r>
            <a:r>
              <a:rPr lang="en-US" altLang="zh-CN" sz="2600" i="1" dirty="0"/>
              <a:t>f</a:t>
            </a:r>
            <a:r>
              <a:rPr lang="zh-CN" altLang="en-US" sz="2600" dirty="0"/>
              <a:t>在区间</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上连续，并且</a:t>
            </a:r>
            <a:r>
              <a:rPr lang="en-US" altLang="zh-CN" sz="2600" i="1" dirty="0"/>
              <a:t>f </a:t>
            </a:r>
            <a:r>
              <a:rPr lang="en-US" altLang="zh-CN" sz="2600" dirty="0"/>
              <a:t>’</a:t>
            </a:r>
            <a:r>
              <a:rPr lang="zh-CN" altLang="en-US" sz="2600" dirty="0"/>
              <a:t>和</a:t>
            </a:r>
            <a:r>
              <a:rPr lang="en-US" altLang="zh-CN" sz="2600" i="1" dirty="0"/>
              <a:t>f </a:t>
            </a:r>
            <a:r>
              <a:rPr lang="en-US" altLang="zh-CN" sz="2600" dirty="0"/>
              <a:t>’’</a:t>
            </a:r>
            <a:r>
              <a:rPr lang="zh-CN" altLang="en-US" sz="2600" dirty="0"/>
              <a:t>在区间</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上有定义。又设</a:t>
            </a:r>
            <a:r>
              <a:rPr lang="en-US" altLang="zh-CN" sz="2600" i="1" dirty="0"/>
              <a:t>p</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是关键点，即</a:t>
            </a:r>
            <a:r>
              <a:rPr lang="en-US" altLang="zh-CN" sz="2600" i="1" dirty="0"/>
              <a:t>f </a:t>
            </a:r>
            <a:r>
              <a:rPr lang="en-US" altLang="zh-CN" sz="2600" dirty="0"/>
              <a:t>’(</a:t>
            </a:r>
            <a:r>
              <a:rPr lang="en-US" altLang="zh-CN" sz="2600" i="1" dirty="0"/>
              <a:t>p</a:t>
            </a:r>
            <a:r>
              <a:rPr lang="en-US" altLang="zh-CN" sz="2600" dirty="0"/>
              <a:t>)=0</a:t>
            </a:r>
            <a:r>
              <a:rPr lang="zh-CN" altLang="en-US" sz="2600" dirty="0"/>
              <a:t>。</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)&gt;0</a:t>
            </a:r>
            <a:r>
              <a:rPr lang="zh-CN" altLang="en-US" sz="2600" dirty="0"/>
              <a:t>，则</a:t>
            </a:r>
            <a:r>
              <a:rPr lang="en-US" altLang="zh-CN" sz="2600" i="1" dirty="0"/>
              <a:t>f</a:t>
            </a:r>
            <a:r>
              <a:rPr lang="en-US" altLang="zh-CN" sz="2600" dirty="0"/>
              <a:t>(</a:t>
            </a:r>
            <a:r>
              <a:rPr lang="en-US" altLang="zh-CN" sz="2600" i="1" dirty="0"/>
              <a:t>p</a:t>
            </a:r>
            <a:r>
              <a:rPr lang="en-US" altLang="zh-CN" sz="2600" dirty="0"/>
              <a:t>)</a:t>
            </a:r>
            <a:r>
              <a:rPr lang="zh-CN" altLang="en-US" sz="2600" dirty="0"/>
              <a:t>是</a:t>
            </a:r>
            <a:r>
              <a:rPr lang="en-US" altLang="zh-CN" sz="2600" i="1" dirty="0"/>
              <a:t>f </a:t>
            </a:r>
            <a:r>
              <a:rPr lang="zh-CN" altLang="en-US" sz="2600" dirty="0"/>
              <a:t>的一个局部极小值。</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)&lt;0</a:t>
            </a:r>
            <a:r>
              <a:rPr lang="zh-CN" altLang="en-US" sz="2600" dirty="0"/>
              <a:t>，则</a:t>
            </a:r>
            <a:r>
              <a:rPr lang="en-US" altLang="zh-CN" sz="2600" i="1" dirty="0"/>
              <a:t>f</a:t>
            </a:r>
            <a:r>
              <a:rPr lang="en-US" altLang="zh-CN" sz="2600" dirty="0"/>
              <a:t>(</a:t>
            </a:r>
            <a:r>
              <a:rPr lang="en-US" altLang="zh-CN" sz="2600" i="1" dirty="0"/>
              <a:t>p</a:t>
            </a:r>
            <a:r>
              <a:rPr lang="en-US" altLang="zh-CN" sz="2600" dirty="0"/>
              <a:t>)</a:t>
            </a:r>
            <a:r>
              <a:rPr lang="zh-CN" altLang="en-US" sz="2600" dirty="0"/>
              <a:t>是</a:t>
            </a:r>
            <a:r>
              <a:rPr lang="en-US" altLang="zh-CN" sz="2600" i="1" dirty="0"/>
              <a:t>f </a:t>
            </a:r>
            <a:r>
              <a:rPr lang="zh-CN" altLang="en-US" sz="2600" dirty="0"/>
              <a:t>的一个局部极大值。</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)=0</a:t>
            </a:r>
            <a:r>
              <a:rPr lang="zh-CN" altLang="en-US" sz="2600" dirty="0"/>
              <a:t>，则结果不确定。</a:t>
            </a:r>
          </a:p>
          <a:p>
            <a:pPr lvl="1"/>
            <a:endParaRPr lang="zh-CN" altLang="en-US" sz="2400" dirty="0"/>
          </a:p>
        </p:txBody>
      </p:sp>
      <p:sp>
        <p:nvSpPr>
          <p:cNvPr id="6" name="Rectangle 2">
            <a:extLst>
              <a:ext uri="{FF2B5EF4-FFF2-40B4-BE49-F238E27FC236}">
                <a16:creationId xmlns:a16="http://schemas.microsoft.com/office/drawing/2014/main" id="{B123EE07-72C4-4B51-B882-C266CD4906A7}"/>
              </a:ext>
            </a:extLst>
          </p:cNvPr>
          <p:cNvSpPr txBox="1">
            <a:spLocks noChangeArrowheads="1"/>
          </p:cNvSpPr>
          <p:nvPr/>
        </p:nvSpPr>
        <p:spPr>
          <a:xfrm>
            <a:off x="2555776" y="198036"/>
            <a:ext cx="5527526" cy="47158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8.2 </a:t>
            </a:r>
            <a:r>
              <a:rPr lang="zh-CN" altLang="en-US" sz="2800" b="0" dirty="0">
                <a:latin typeface="华文仿宋" panose="02010600040101010101" pitchFamily="2" charset="-122"/>
                <a:ea typeface="华文仿宋" panose="02010600040101010101" pitchFamily="2" charset="-122"/>
              </a:rPr>
              <a:t>单变量函数的极小值 </a:t>
            </a:r>
          </a:p>
        </p:txBody>
      </p:sp>
      <p:sp>
        <p:nvSpPr>
          <p:cNvPr id="7" name="Rectangle 3">
            <a:extLst>
              <a:ext uri="{FF2B5EF4-FFF2-40B4-BE49-F238E27FC236}">
                <a16:creationId xmlns:a16="http://schemas.microsoft.com/office/drawing/2014/main" id="{8420945F-0D06-4424-8038-CFEFF5B83538}"/>
              </a:ext>
            </a:extLst>
          </p:cNvPr>
          <p:cNvSpPr txBox="1">
            <a:spLocks noChangeArrowheads="1"/>
          </p:cNvSpPr>
          <p:nvPr/>
        </p:nvSpPr>
        <p:spPr>
          <a:xfrm>
            <a:off x="354360" y="4092025"/>
            <a:ext cx="8435280" cy="166382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zh-CN" altLang="en-US" b="0" dirty="0"/>
          </a:p>
        </p:txBody>
      </p:sp>
      <p:sp>
        <p:nvSpPr>
          <p:cNvPr id="8" name="文本框 7">
            <a:extLst>
              <a:ext uri="{FF2B5EF4-FFF2-40B4-BE49-F238E27FC236}">
                <a16:creationId xmlns:a16="http://schemas.microsoft.com/office/drawing/2014/main" id="{D32A0864-81D2-49D4-B3BC-34D40174441D}"/>
              </a:ext>
            </a:extLst>
          </p:cNvPr>
          <p:cNvSpPr txBox="1"/>
          <p:nvPr/>
        </p:nvSpPr>
        <p:spPr>
          <a:xfrm>
            <a:off x="166074" y="746789"/>
            <a:ext cx="3230234" cy="461665"/>
          </a:xfrm>
          <a:prstGeom prst="rect">
            <a:avLst/>
          </a:prstGeom>
          <a:noFill/>
        </p:spPr>
        <p:txBody>
          <a:bodyPr wrap="square" rtlCol="0">
            <a:spAutoFit/>
          </a:bodyPr>
          <a:lstStyle/>
          <a:p>
            <a:pPr algn="l"/>
            <a:r>
              <a:rPr lang="en-US" altLang="zh-CN" sz="2400" dirty="0">
                <a:solidFill>
                  <a:srgbClr val="0000FF"/>
                </a:solidFill>
                <a:latin typeface="华文仿宋" panose="02010600040101010101" pitchFamily="2" charset="-122"/>
                <a:ea typeface="华文仿宋" panose="02010600040101010101" pitchFamily="2" charset="-122"/>
              </a:rPr>
              <a:t>8.2.1 </a:t>
            </a:r>
            <a:r>
              <a:rPr lang="zh-CN" altLang="en-US" sz="2400" dirty="0">
                <a:solidFill>
                  <a:srgbClr val="0000FF"/>
                </a:solidFill>
                <a:latin typeface="华文仿宋" panose="02010600040101010101" pitchFamily="2" charset="-122"/>
                <a:ea typeface="华文仿宋" panose="02010600040101010101" pitchFamily="2" charset="-122"/>
              </a:rPr>
              <a:t>最优性条件</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83897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67FBB-7FB7-4623-90F4-F9428BAEB5C3}"/>
              </a:ext>
            </a:extLst>
          </p:cNvPr>
          <p:cNvSpPr txBox="1"/>
          <p:nvPr/>
        </p:nvSpPr>
        <p:spPr>
          <a:xfrm>
            <a:off x="275669" y="764704"/>
            <a:ext cx="8868331"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8.3 </a:t>
            </a:r>
            <a:r>
              <a:rPr lang="zh-CN" altLang="en-US" sz="2400" b="0" dirty="0">
                <a:solidFill>
                  <a:schemeClr val="tx1">
                    <a:lumMod val="95000"/>
                    <a:lumOff val="5000"/>
                  </a:schemeClr>
                </a:solidFill>
                <a:latin typeface="+mn-ea"/>
                <a:ea typeface="+mn-ea"/>
              </a:rPr>
              <a:t>利用二阶导数测试，对函数                                          在区间</a:t>
            </a:r>
            <a:endParaRPr lang="en-US" altLang="zh-CN" sz="2400" b="0" dirty="0">
              <a:solidFill>
                <a:schemeClr val="tx1">
                  <a:lumMod val="95000"/>
                  <a:lumOff val="5000"/>
                </a:schemeClr>
              </a:solidFill>
              <a:latin typeface="+mn-ea"/>
              <a:ea typeface="+mn-ea"/>
            </a:endParaRPr>
          </a:p>
          <a:p>
            <a:pPr algn="l"/>
            <a:r>
              <a:rPr lang="en-US" altLang="zh-CN" sz="2400" b="0" dirty="0">
                <a:solidFill>
                  <a:schemeClr val="tx1">
                    <a:lumMod val="95000"/>
                    <a:lumOff val="5000"/>
                  </a:schemeClr>
                </a:solidFill>
                <a:latin typeface="+mn-ea"/>
                <a:ea typeface="+mn-ea"/>
              </a:rPr>
              <a:t>[-2,2]</a:t>
            </a:r>
            <a:r>
              <a:rPr lang="zh-CN" altLang="en-US" sz="2400" b="0" dirty="0">
                <a:solidFill>
                  <a:schemeClr val="tx1">
                    <a:lumMod val="95000"/>
                    <a:lumOff val="5000"/>
                  </a:schemeClr>
                </a:solidFill>
                <a:latin typeface="+mn-ea"/>
                <a:ea typeface="+mn-ea"/>
              </a:rPr>
              <a:t>上的局部极值进行分类。</a:t>
            </a:r>
          </a:p>
        </p:txBody>
      </p:sp>
      <p:pic>
        <p:nvPicPr>
          <p:cNvPr id="8" name="图片 7">
            <a:extLst>
              <a:ext uri="{FF2B5EF4-FFF2-40B4-BE49-F238E27FC236}">
                <a16:creationId xmlns:a16="http://schemas.microsoft.com/office/drawing/2014/main" id="{289D08F8-BB29-4569-A84D-2D547ADD844E}"/>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63487" y="852847"/>
            <a:ext cx="3015691" cy="327355"/>
          </a:xfrm>
          <a:prstGeom prst="rect">
            <a:avLst/>
          </a:prstGeom>
        </p:spPr>
      </p:pic>
      <p:pic>
        <p:nvPicPr>
          <p:cNvPr id="10" name="图片 9">
            <a:extLst>
              <a:ext uri="{FF2B5EF4-FFF2-40B4-BE49-F238E27FC236}">
                <a16:creationId xmlns:a16="http://schemas.microsoft.com/office/drawing/2014/main" id="{F5E76EDA-7A71-4E9B-A671-99EC539C4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772188"/>
            <a:ext cx="8533439" cy="2004134"/>
          </a:xfrm>
          <a:prstGeom prst="rect">
            <a:avLst/>
          </a:prstGeom>
        </p:spPr>
      </p:pic>
      <p:sp>
        <p:nvSpPr>
          <p:cNvPr id="11" name="Rectangle 2">
            <a:extLst>
              <a:ext uri="{FF2B5EF4-FFF2-40B4-BE49-F238E27FC236}">
                <a16:creationId xmlns:a16="http://schemas.microsoft.com/office/drawing/2014/main" id="{6AEDBF7B-BA76-42FB-A313-7FE5BA944E0E}"/>
              </a:ext>
            </a:extLst>
          </p:cNvPr>
          <p:cNvSpPr txBox="1">
            <a:spLocks noChangeArrowheads="1"/>
          </p:cNvSpPr>
          <p:nvPr/>
        </p:nvSpPr>
        <p:spPr>
          <a:xfrm>
            <a:off x="2627784" y="116632"/>
            <a:ext cx="5527526" cy="47158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8.2 </a:t>
            </a:r>
            <a:r>
              <a:rPr lang="zh-CN" altLang="en-US" sz="2800" b="0" dirty="0">
                <a:latin typeface="华文仿宋" panose="02010600040101010101" pitchFamily="2" charset="-122"/>
                <a:ea typeface="华文仿宋" panose="02010600040101010101" pitchFamily="2" charset="-122"/>
              </a:rPr>
              <a:t>单变量函数的极小值 </a:t>
            </a:r>
          </a:p>
        </p:txBody>
      </p:sp>
      <p:sp>
        <p:nvSpPr>
          <p:cNvPr id="12" name="文本框 11">
            <a:extLst>
              <a:ext uri="{FF2B5EF4-FFF2-40B4-BE49-F238E27FC236}">
                <a16:creationId xmlns:a16="http://schemas.microsoft.com/office/drawing/2014/main" id="{573B5DA7-5B0B-4D42-B8FD-DF8DA37EF13C}"/>
              </a:ext>
            </a:extLst>
          </p:cNvPr>
          <p:cNvSpPr txBox="1"/>
          <p:nvPr/>
        </p:nvSpPr>
        <p:spPr>
          <a:xfrm>
            <a:off x="227090" y="4221088"/>
            <a:ext cx="8965487" cy="2308324"/>
          </a:xfrm>
          <a:prstGeom prst="rect">
            <a:avLst/>
          </a:prstGeom>
          <a:noFill/>
        </p:spPr>
        <p:txBody>
          <a:bodyPr wrap="square" rtlCol="0">
            <a:spAutoFit/>
          </a:bodyPr>
          <a:lstStyle/>
          <a:p>
            <a:pPr algn="l">
              <a:defRPr/>
            </a:pP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上述求解极值的方法，称为解析法。 </a:t>
            </a:r>
            <a:endParaRPr lang="en-US" altLang="zh-CN"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endParaRPr>
          </a:p>
          <a:p>
            <a:pPr algn="l">
              <a:defRPr/>
            </a:pP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在经典极值问题中，解析法虽然具有概念简明</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计算精确等优点，但因只能适用于简单或特殊问题的寻优</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对于复杂的工程实际问题</a:t>
            </a: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由于目标函数不可导，或其导数的求解过程非常复杂，</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此时，解析法就会无能为力，所以极少使用。       </a:t>
            </a:r>
          </a:p>
          <a:p>
            <a:pPr algn="l"/>
            <a:endParaRPr lang="zh-CN" altLang="en-US" sz="2400" b="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9688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6021BB-C5C6-4BB5-AD5E-D4EC9AEF5521}"/>
              </a:ext>
            </a:extLst>
          </p:cNvPr>
          <p:cNvSpPr>
            <a:spLocks noGrp="1" noChangeArrowheads="1"/>
          </p:cNvSpPr>
          <p:nvPr>
            <p:ph type="title"/>
          </p:nvPr>
        </p:nvSpPr>
        <p:spPr>
          <a:xfrm>
            <a:off x="2727473" y="283381"/>
            <a:ext cx="3727326" cy="471585"/>
          </a:xfrm>
        </p:spPr>
        <p:txBody>
          <a:bodyPr>
            <a:noAutofit/>
          </a:bodyPr>
          <a:lstStyle/>
          <a:p>
            <a:r>
              <a:rPr lang="en-US" altLang="zh-CN" sz="2800" dirty="0"/>
              <a:t>8.2.2 </a:t>
            </a:r>
            <a:r>
              <a:rPr lang="zh-CN" altLang="en-US" sz="2800" dirty="0"/>
              <a:t>分类搜索方法</a:t>
            </a:r>
          </a:p>
        </p:txBody>
      </p:sp>
      <p:sp>
        <p:nvSpPr>
          <p:cNvPr id="10243" name="Rectangle 3">
            <a:extLst>
              <a:ext uri="{FF2B5EF4-FFF2-40B4-BE49-F238E27FC236}">
                <a16:creationId xmlns:a16="http://schemas.microsoft.com/office/drawing/2014/main" id="{FB68D81B-FB4A-44F7-89A7-5D86DE14E124}"/>
              </a:ext>
            </a:extLst>
          </p:cNvPr>
          <p:cNvSpPr>
            <a:spLocks noGrp="1" noChangeArrowheads="1"/>
          </p:cNvSpPr>
          <p:nvPr>
            <p:ph type="body" idx="1"/>
          </p:nvPr>
        </p:nvSpPr>
        <p:spPr>
          <a:xfrm>
            <a:off x="0" y="980728"/>
            <a:ext cx="8784976" cy="2020556"/>
          </a:xfrm>
        </p:spPr>
        <p:txBody>
          <a:bodyPr>
            <a:noAutofit/>
          </a:bodyPr>
          <a:lstStyle/>
          <a:p>
            <a:r>
              <a:rPr lang="zh-CN" altLang="en-US" sz="2400" b="1" dirty="0">
                <a:latin typeface="+mn-ea"/>
              </a:rPr>
              <a:t>另外一种求解极小值的方法，</a:t>
            </a:r>
            <a:r>
              <a:rPr lang="zh-CN" altLang="en-US" sz="2400" b="1" dirty="0">
                <a:solidFill>
                  <a:srgbClr val="FF5050"/>
                </a:solidFill>
                <a:latin typeface="+mn-ea"/>
              </a:rPr>
              <a:t>称为迭代法，</a:t>
            </a:r>
            <a:r>
              <a:rPr lang="zh-CN" altLang="en-US" sz="2400" b="1" dirty="0">
                <a:latin typeface="+mn-ea"/>
              </a:rPr>
              <a:t>它是一种数值方法。</a:t>
            </a:r>
            <a:endParaRPr lang="en-US" altLang="zh-CN" sz="2400" b="1" dirty="0">
              <a:latin typeface="+mn-ea"/>
            </a:endParaRPr>
          </a:p>
          <a:p>
            <a:r>
              <a:rPr lang="zh-CN" altLang="en-US" sz="2400" b="1" dirty="0">
                <a:latin typeface="+mn-ea"/>
              </a:rPr>
              <a:t>其基本思想是：</a:t>
            </a:r>
            <a:r>
              <a:rPr lang="zh-CN" altLang="en-US" sz="2400" dirty="0">
                <a:solidFill>
                  <a:srgbClr val="0000FF"/>
                </a:solidFill>
                <a:effectLst>
                  <a:outerShdw blurRad="38100" dist="38100" dir="2700000" algn="tl">
                    <a:srgbClr val="FFFFFF"/>
                  </a:outerShdw>
                </a:effectLst>
                <a:latin typeface="+mn-ea"/>
              </a:rPr>
              <a:t>从某一选定的初始点出发，根据目标函数、约束函数在该点的某些信息，确定本次迭代的一个搜索方向和适当的步长，</a:t>
            </a:r>
            <a:r>
              <a:rPr lang="zh-CN" altLang="en-US" sz="2400" b="1" dirty="0">
                <a:latin typeface="+mn-ea"/>
              </a:rPr>
              <a:t>并通过迭代产生一个点序列</a:t>
            </a:r>
            <a:r>
              <a:rPr lang="en-US" altLang="zh-CN" sz="2400" b="1" dirty="0">
                <a:latin typeface="+mn-ea"/>
              </a:rPr>
              <a:t>{ </a:t>
            </a:r>
            <a:r>
              <a:rPr lang="en-US" altLang="zh-CN" sz="2400" b="1" i="1" dirty="0">
                <a:latin typeface="+mn-ea"/>
              </a:rPr>
              <a:t>X</a:t>
            </a:r>
            <a:r>
              <a:rPr lang="en-US" altLang="zh-CN" sz="2400" b="1" baseline="30000" dirty="0">
                <a:latin typeface="+mn-ea"/>
              </a:rPr>
              <a:t>(</a:t>
            </a:r>
            <a:r>
              <a:rPr lang="en-US" altLang="zh-CN" sz="2400" b="1" i="1" baseline="30000" dirty="0">
                <a:latin typeface="+mn-ea"/>
              </a:rPr>
              <a:t>k</a:t>
            </a:r>
            <a:r>
              <a:rPr lang="en-US" altLang="zh-CN" sz="2400" b="1" baseline="30000" dirty="0">
                <a:latin typeface="+mn-ea"/>
              </a:rPr>
              <a:t>) </a:t>
            </a:r>
            <a:r>
              <a:rPr lang="en-US" altLang="zh-CN" sz="2400" b="1" dirty="0">
                <a:latin typeface="+mn-ea"/>
              </a:rPr>
              <a:t>}</a:t>
            </a:r>
            <a:r>
              <a:rPr lang="zh-CN" altLang="en-US" sz="2400" b="1" dirty="0">
                <a:latin typeface="+mn-ea"/>
              </a:rPr>
              <a:t>，使之逐步接近最优点。 </a:t>
            </a:r>
            <a:endParaRPr lang="en-US" altLang="zh-CN" sz="2400" b="1" dirty="0">
              <a:latin typeface="+mn-ea"/>
            </a:endParaRPr>
          </a:p>
        </p:txBody>
      </p:sp>
      <p:sp>
        <p:nvSpPr>
          <p:cNvPr id="2" name="矩形 1">
            <a:extLst>
              <a:ext uri="{FF2B5EF4-FFF2-40B4-BE49-F238E27FC236}">
                <a16:creationId xmlns:a16="http://schemas.microsoft.com/office/drawing/2014/main" id="{1710E034-314F-4791-84EA-E0656EF2D0C0}"/>
              </a:ext>
            </a:extLst>
          </p:cNvPr>
          <p:cNvSpPr/>
          <p:nvPr/>
        </p:nvSpPr>
        <p:spPr>
          <a:xfrm>
            <a:off x="179512" y="5222232"/>
            <a:ext cx="8784976" cy="830997"/>
          </a:xfrm>
          <a:prstGeom prst="rect">
            <a:avLst/>
          </a:prstGeom>
        </p:spPr>
        <p:txBody>
          <a:bodyPr wrap="square">
            <a:spAutoFit/>
          </a:bodyPr>
          <a:lstStyle/>
          <a:p>
            <a:pPr algn="l"/>
            <a:r>
              <a:rPr lang="zh-CN" altLang="en-US" sz="2400" dirty="0">
                <a:solidFill>
                  <a:schemeClr val="tx1"/>
                </a:solidFill>
                <a:latin typeface="+mn-ea"/>
                <a:ea typeface="+mn-ea"/>
              </a:rPr>
              <a:t>使用这些方法来求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的极小值</a:t>
            </a:r>
            <a:r>
              <a:rPr lang="zh-CN" altLang="en-US" sz="2400" dirty="0">
                <a:solidFill>
                  <a:srgbClr val="FF0000"/>
                </a:solidFill>
                <a:latin typeface="+mn-ea"/>
                <a:ea typeface="+mn-ea"/>
              </a:rPr>
              <a:t>必须满足特定的条件</a:t>
            </a:r>
            <a:r>
              <a:rPr lang="zh-CN" altLang="en-US" sz="2400" dirty="0">
                <a:solidFill>
                  <a:schemeClr val="tx1"/>
                </a:solidFill>
                <a:latin typeface="+mn-ea"/>
                <a:ea typeface="+mn-ea"/>
              </a:rPr>
              <a:t>，以保证在给定的区间内有合适的极小值</a:t>
            </a:r>
            <a:endParaRPr lang="en-US" altLang="zh-CN" sz="2400" dirty="0">
              <a:solidFill>
                <a:schemeClr val="tx1"/>
              </a:solidFill>
              <a:latin typeface="+mn-ea"/>
              <a:ea typeface="+mn-ea"/>
            </a:endParaRPr>
          </a:p>
        </p:txBody>
      </p:sp>
      <p:sp>
        <p:nvSpPr>
          <p:cNvPr id="3" name="文本框 2">
            <a:extLst>
              <a:ext uri="{FF2B5EF4-FFF2-40B4-BE49-F238E27FC236}">
                <a16:creationId xmlns:a16="http://schemas.microsoft.com/office/drawing/2014/main" id="{E4B12335-4E7D-4936-A8D3-0A26E223F652}"/>
              </a:ext>
            </a:extLst>
          </p:cNvPr>
          <p:cNvSpPr txBox="1"/>
          <p:nvPr/>
        </p:nvSpPr>
        <p:spPr>
          <a:xfrm>
            <a:off x="144016" y="3030414"/>
            <a:ext cx="8568952" cy="830997"/>
          </a:xfrm>
          <a:prstGeom prst="rect">
            <a:avLst/>
          </a:prstGeom>
          <a:noFill/>
        </p:spPr>
        <p:txBody>
          <a:bodyPr wrap="square" rtlCol="0">
            <a:spAutoFit/>
          </a:bodyPr>
          <a:lstStyle/>
          <a:p>
            <a:pPr algn="l"/>
            <a:r>
              <a:rPr lang="zh-CN" altLang="en-US" sz="2400" dirty="0">
                <a:solidFill>
                  <a:srgbClr val="0000FF"/>
                </a:solidFill>
                <a:latin typeface="+mn-ea"/>
                <a:ea typeface="+mn-ea"/>
              </a:rPr>
              <a:t>优点：</a:t>
            </a:r>
            <a:r>
              <a:rPr lang="zh-CN" altLang="en-US" sz="2400" dirty="0">
                <a:solidFill>
                  <a:schemeClr val="tx1"/>
                </a:solidFill>
                <a:latin typeface="+mn-ea"/>
                <a:ea typeface="+mn-ea"/>
              </a:rPr>
              <a:t>它只用到目标函数，通过对函数多次求值来求函数</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在给定区间上的一个局部极小值</a:t>
            </a:r>
            <a:r>
              <a:rPr lang="en-US" altLang="zh-CN" sz="2400" dirty="0">
                <a:solidFill>
                  <a:schemeClr val="tx1"/>
                </a:solidFill>
                <a:latin typeface="+mn-ea"/>
                <a:ea typeface="+mn-ea"/>
              </a:rPr>
              <a:t>,</a:t>
            </a:r>
            <a:r>
              <a:rPr lang="zh-CN" altLang="en-US" sz="2400" dirty="0">
                <a:solidFill>
                  <a:srgbClr val="FF0000"/>
                </a:solidFill>
                <a:latin typeface="+mn-ea"/>
                <a:ea typeface="+mn-ea"/>
              </a:rPr>
              <a:t>可用于</a:t>
            </a:r>
            <a:r>
              <a:rPr lang="en-US" altLang="zh-CN" sz="2400" i="1" dirty="0">
                <a:solidFill>
                  <a:srgbClr val="FF0000"/>
                </a:solidFill>
                <a:latin typeface="+mn-ea"/>
                <a:ea typeface="+mn-ea"/>
                <a:cs typeface="Times New Roman" panose="02020603050405020304" pitchFamily="18" charset="0"/>
              </a:rPr>
              <a:t>f(x)</a:t>
            </a:r>
            <a:r>
              <a:rPr lang="zh-CN" altLang="en-US" sz="2400" dirty="0">
                <a:solidFill>
                  <a:srgbClr val="FF0000"/>
                </a:solidFill>
                <a:latin typeface="+mn-ea"/>
                <a:ea typeface="+mn-ea"/>
              </a:rPr>
              <a:t>不可微的情况。</a:t>
            </a:r>
            <a:endParaRPr lang="zh-CN" altLang="en-US" sz="240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A85D6953-5EF1-468A-8374-F65B3CCAE68D}"/>
              </a:ext>
            </a:extLst>
          </p:cNvPr>
          <p:cNvSpPr txBox="1"/>
          <p:nvPr/>
        </p:nvSpPr>
        <p:spPr>
          <a:xfrm>
            <a:off x="123873" y="4149080"/>
            <a:ext cx="8784976" cy="830997"/>
          </a:xfrm>
          <a:prstGeom prst="rect">
            <a:avLst/>
          </a:prstGeom>
          <a:noFill/>
        </p:spPr>
        <p:txBody>
          <a:bodyPr wrap="square" rtlCol="0">
            <a:spAutoFit/>
          </a:bodyPr>
          <a:lstStyle/>
          <a:p>
            <a:pPr algn="l"/>
            <a:r>
              <a:rPr lang="zh-CN" altLang="en-US" sz="2400" dirty="0">
                <a:solidFill>
                  <a:srgbClr val="0000FF"/>
                </a:solidFill>
                <a:latin typeface="+mn-ea"/>
                <a:ea typeface="+mn-ea"/>
              </a:rPr>
              <a:t>要求</a:t>
            </a:r>
            <a:r>
              <a:rPr lang="en-US" altLang="zh-CN" sz="2400" dirty="0">
                <a:solidFill>
                  <a:srgbClr val="0000FF"/>
                </a:solidFill>
                <a:latin typeface="+mn-ea"/>
                <a:ea typeface="+mn-ea"/>
              </a:rPr>
              <a:t>: </a:t>
            </a:r>
            <a:r>
              <a:rPr lang="zh-CN" altLang="en-US" sz="2400" dirty="0">
                <a:solidFill>
                  <a:schemeClr val="tx1"/>
                </a:solidFill>
                <a:latin typeface="+mn-ea"/>
                <a:ea typeface="+mn-ea"/>
              </a:rPr>
              <a:t>要尽量减少函数求值的次数，确定在哪里求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值的好策略非常重要。</a:t>
            </a:r>
            <a:r>
              <a:rPr lang="zh-CN" altLang="en-US" sz="2400" dirty="0">
                <a:solidFill>
                  <a:srgbClr val="0000FF"/>
                </a:solidFill>
                <a:latin typeface="+mn-ea"/>
                <a:ea typeface="+mn-ea"/>
              </a:rPr>
              <a:t>如黄金分割搜索法、</a:t>
            </a:r>
            <a:r>
              <a:rPr lang="en-US" altLang="zh-CN" sz="2400" dirty="0">
                <a:solidFill>
                  <a:srgbClr val="0000FF"/>
                </a:solidFill>
                <a:latin typeface="+mn-ea"/>
                <a:ea typeface="+mn-ea"/>
              </a:rPr>
              <a:t>Fibonacci</a:t>
            </a:r>
            <a:r>
              <a:rPr lang="zh-CN" altLang="en-US" sz="2400" dirty="0">
                <a:solidFill>
                  <a:srgbClr val="0000FF"/>
                </a:solidFill>
                <a:latin typeface="+mn-ea"/>
                <a:ea typeface="+mn-ea"/>
              </a:rPr>
              <a:t>搜索法等</a:t>
            </a:r>
          </a:p>
        </p:txBody>
      </p:sp>
    </p:spTree>
    <p:extLst>
      <p:ext uri="{BB962C8B-B14F-4D97-AF65-F5344CB8AC3E}">
        <p14:creationId xmlns:p14="http://schemas.microsoft.com/office/powerpoint/2010/main" val="6451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0D723E-7600-42D1-BC0A-3012D1351A07}"/>
              </a:ext>
            </a:extLst>
          </p:cNvPr>
          <p:cNvSpPr>
            <a:spLocks noGrp="1" noChangeArrowheads="1"/>
          </p:cNvSpPr>
          <p:nvPr>
            <p:ph type="title"/>
          </p:nvPr>
        </p:nvSpPr>
        <p:spPr>
          <a:xfrm>
            <a:off x="323528" y="112614"/>
            <a:ext cx="4591422" cy="471586"/>
          </a:xfrm>
        </p:spPr>
        <p:txBody>
          <a:bodyPr>
            <a:normAutofit fontScale="90000"/>
          </a:bodyPr>
          <a:lstStyle/>
          <a:p>
            <a:r>
              <a:rPr lang="zh-CN" altLang="en-US" dirty="0"/>
              <a:t>搜索法必须满足的条件</a:t>
            </a:r>
          </a:p>
        </p:txBody>
      </p:sp>
      <p:sp>
        <p:nvSpPr>
          <p:cNvPr id="11267" name="Rectangle 3">
            <a:extLst>
              <a:ext uri="{FF2B5EF4-FFF2-40B4-BE49-F238E27FC236}">
                <a16:creationId xmlns:a16="http://schemas.microsoft.com/office/drawing/2014/main" id="{53DE0F4D-2C69-4CFC-BFA2-C944397709E0}"/>
              </a:ext>
            </a:extLst>
          </p:cNvPr>
          <p:cNvSpPr>
            <a:spLocks noGrp="1" noChangeArrowheads="1"/>
          </p:cNvSpPr>
          <p:nvPr>
            <p:ph type="body" idx="1"/>
          </p:nvPr>
        </p:nvSpPr>
        <p:spPr>
          <a:xfrm>
            <a:off x="182509" y="869950"/>
            <a:ext cx="8709957" cy="3582972"/>
          </a:xfrm>
        </p:spPr>
        <p:txBody>
          <a:bodyPr/>
          <a:lstStyle/>
          <a:p>
            <a:r>
              <a:rPr lang="zh-CN" altLang="en-US" sz="2800" dirty="0"/>
              <a:t>这个特定条件就是函数</a:t>
            </a:r>
            <a:r>
              <a:rPr lang="en-US" altLang="zh-CN" sz="2800" i="1" dirty="0"/>
              <a:t>f</a:t>
            </a:r>
            <a:r>
              <a:rPr lang="en-US" altLang="zh-CN" sz="2800" dirty="0"/>
              <a:t>(</a:t>
            </a:r>
            <a:r>
              <a:rPr lang="en-US" altLang="zh-CN" sz="2800" i="1" dirty="0"/>
              <a:t>x</a:t>
            </a:r>
            <a:r>
              <a:rPr lang="en-US" altLang="zh-CN" sz="2800" dirty="0"/>
              <a:t>)</a:t>
            </a:r>
            <a:r>
              <a:rPr lang="zh-CN" altLang="en-US" sz="2800" dirty="0"/>
              <a:t>在给定区间中是</a:t>
            </a:r>
            <a:r>
              <a:rPr lang="zh-CN" altLang="en-US" sz="2800" b="1" dirty="0">
                <a:solidFill>
                  <a:srgbClr val="0000FF"/>
                </a:solidFill>
              </a:rPr>
              <a:t>单峰</a:t>
            </a:r>
            <a:r>
              <a:rPr lang="zh-CN" altLang="en-US" sz="2800" dirty="0"/>
              <a:t>的</a:t>
            </a:r>
          </a:p>
          <a:p>
            <a:r>
              <a:rPr lang="zh-CN" altLang="en-US" sz="2400" dirty="0">
                <a:solidFill>
                  <a:srgbClr val="0000FF"/>
                </a:solidFill>
              </a:rPr>
              <a:t>定义</a:t>
            </a:r>
            <a:r>
              <a:rPr lang="en-US" altLang="zh-CN" sz="2400" dirty="0">
                <a:solidFill>
                  <a:srgbClr val="0000FF"/>
                </a:solidFill>
              </a:rPr>
              <a:t>8.3  </a:t>
            </a:r>
            <a:r>
              <a:rPr lang="zh-CN" altLang="en-US" sz="2400" dirty="0"/>
              <a:t>如果存在唯一的</a:t>
            </a:r>
            <a:r>
              <a:rPr lang="en-US" altLang="zh-CN" sz="2400" i="1" dirty="0" err="1"/>
              <a:t>p</a:t>
            </a:r>
            <a:r>
              <a:rPr lang="en-US" altLang="en-US" sz="2400" dirty="0" err="1"/>
              <a:t>∈</a:t>
            </a:r>
            <a:r>
              <a:rPr lang="en-US" altLang="zh-CN" sz="2400" i="1" dirty="0" err="1"/>
              <a:t>I</a:t>
            </a:r>
            <a:r>
              <a:rPr lang="zh-CN" altLang="en-US" sz="2400" dirty="0"/>
              <a:t>，使得</a:t>
            </a:r>
          </a:p>
          <a:p>
            <a:pPr lvl="1">
              <a:buFont typeface="Wingdings" panose="05000000000000000000" pitchFamily="2" charset="2"/>
              <a:buNone/>
            </a:pPr>
            <a:r>
              <a:rPr lang="zh-CN" altLang="en-US" sz="2400" dirty="0"/>
              <a:t>（</a:t>
            </a:r>
            <a:r>
              <a:rPr lang="en-US" altLang="zh-CN" sz="2400" dirty="0"/>
              <a:t>1</a:t>
            </a:r>
            <a:r>
              <a:rPr lang="zh-CN" altLang="en-US" sz="2400" dirty="0"/>
              <a:t>） </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上递减，</a:t>
            </a:r>
          </a:p>
          <a:p>
            <a:pPr lvl="1">
              <a:buFont typeface="Wingdings" panose="05000000000000000000" pitchFamily="2" charset="2"/>
              <a:buNone/>
            </a:pPr>
            <a:r>
              <a:rPr lang="zh-CN" altLang="en-US" sz="2400" dirty="0"/>
              <a:t>（</a:t>
            </a:r>
            <a:r>
              <a:rPr lang="en-US" altLang="zh-CN" sz="2400" dirty="0"/>
              <a:t>2</a:t>
            </a:r>
            <a:r>
              <a:rPr lang="zh-CN" altLang="en-US" sz="2400" dirty="0"/>
              <a:t>） </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上递增，</a:t>
            </a:r>
          </a:p>
          <a:p>
            <a:pPr lvl="1">
              <a:buFont typeface="Wingdings" panose="05000000000000000000" pitchFamily="2" charset="2"/>
              <a:buNone/>
            </a:pPr>
            <a:r>
              <a:rPr lang="zh-CN" altLang="en-US" sz="2400" dirty="0"/>
              <a:t>则函数</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a:t>
            </a:r>
            <a:r>
              <a:rPr lang="zh-CN" altLang="en-US" sz="2400" dirty="0">
                <a:solidFill>
                  <a:srgbClr val="0000FF"/>
                </a:solidFill>
              </a:rPr>
              <a:t>（</a:t>
            </a:r>
            <a:r>
              <a:rPr lang="zh-CN" altLang="en-US" sz="2400" b="1" dirty="0">
                <a:solidFill>
                  <a:srgbClr val="0000FF"/>
                </a:solidFill>
              </a:rPr>
              <a:t>下</a:t>
            </a:r>
            <a:r>
              <a:rPr lang="zh-CN" altLang="en-US" sz="2400" dirty="0">
                <a:solidFill>
                  <a:srgbClr val="0000FF"/>
                </a:solidFill>
              </a:rPr>
              <a:t>）</a:t>
            </a:r>
            <a:r>
              <a:rPr lang="zh-CN" altLang="en-US" sz="2400" b="1" dirty="0">
                <a:solidFill>
                  <a:srgbClr val="0000FF"/>
                </a:solidFill>
              </a:rPr>
              <a:t>单峰</a:t>
            </a:r>
            <a:r>
              <a:rPr lang="zh-CN" altLang="en-US" sz="2400" dirty="0"/>
              <a:t>的。</a:t>
            </a:r>
          </a:p>
        </p:txBody>
      </p:sp>
      <p:sp>
        <p:nvSpPr>
          <p:cNvPr id="25" name="Line 4">
            <a:extLst>
              <a:ext uri="{FF2B5EF4-FFF2-40B4-BE49-F238E27FC236}">
                <a16:creationId xmlns:a16="http://schemas.microsoft.com/office/drawing/2014/main" id="{F2836588-615D-4A18-A2D4-63089F8D3E5B}"/>
              </a:ext>
            </a:extLst>
          </p:cNvPr>
          <p:cNvSpPr>
            <a:spLocks noChangeShapeType="1"/>
          </p:cNvSpPr>
          <p:nvPr/>
        </p:nvSpPr>
        <p:spPr bwMode="auto">
          <a:xfrm>
            <a:off x="5004048" y="5667374"/>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7">
            <a:extLst>
              <a:ext uri="{FF2B5EF4-FFF2-40B4-BE49-F238E27FC236}">
                <a16:creationId xmlns:a16="http://schemas.microsoft.com/office/drawing/2014/main" id="{431C67AD-FB70-425F-97A8-0432B0C90E7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35" y="3408048"/>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9">
            <a:extLst>
              <a:ext uri="{FF2B5EF4-FFF2-40B4-BE49-F238E27FC236}">
                <a16:creationId xmlns:a16="http://schemas.microsoft.com/office/drawing/2014/main" id="{29C3FAF6-C1FC-458D-8B7F-CEA4B92B344B}"/>
              </a:ext>
            </a:extLst>
          </p:cNvPr>
          <p:cNvSpPr>
            <a:spLocks noChangeShapeType="1"/>
          </p:cNvSpPr>
          <p:nvPr/>
        </p:nvSpPr>
        <p:spPr bwMode="auto">
          <a:xfrm>
            <a:off x="6912223"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10">
            <a:extLst>
              <a:ext uri="{FF2B5EF4-FFF2-40B4-BE49-F238E27FC236}">
                <a16:creationId xmlns:a16="http://schemas.microsoft.com/office/drawing/2014/main" id="{A915BA99-DAA5-4FDF-920E-8B97E314ABC0}"/>
              </a:ext>
            </a:extLst>
          </p:cNvPr>
          <p:cNvSpPr>
            <a:spLocks noChangeShapeType="1"/>
          </p:cNvSpPr>
          <p:nvPr/>
        </p:nvSpPr>
        <p:spPr bwMode="auto">
          <a:xfrm>
            <a:off x="644549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11">
            <a:extLst>
              <a:ext uri="{FF2B5EF4-FFF2-40B4-BE49-F238E27FC236}">
                <a16:creationId xmlns:a16="http://schemas.microsoft.com/office/drawing/2014/main" id="{D9013C0B-4B49-4ACA-B586-2622BA7C2BFC}"/>
              </a:ext>
            </a:extLst>
          </p:cNvPr>
          <p:cNvSpPr>
            <a:spLocks noChangeShapeType="1"/>
          </p:cNvSpPr>
          <p:nvPr/>
        </p:nvSpPr>
        <p:spPr bwMode="auto">
          <a:xfrm>
            <a:off x="7885360"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12">
            <a:extLst>
              <a:ext uri="{FF2B5EF4-FFF2-40B4-BE49-F238E27FC236}">
                <a16:creationId xmlns:a16="http://schemas.microsoft.com/office/drawing/2014/main" id="{B8087964-BFB6-459A-8921-534EE7F999E0}"/>
              </a:ext>
            </a:extLst>
          </p:cNvPr>
          <p:cNvSpPr>
            <a:spLocks noChangeShapeType="1"/>
          </p:cNvSpPr>
          <p:nvPr/>
        </p:nvSpPr>
        <p:spPr bwMode="auto">
          <a:xfrm>
            <a:off x="500404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13">
            <a:extLst>
              <a:ext uri="{FF2B5EF4-FFF2-40B4-BE49-F238E27FC236}">
                <a16:creationId xmlns:a16="http://schemas.microsoft.com/office/drawing/2014/main" id="{56A613F6-963C-4A02-96AE-39C1D316F529}"/>
              </a:ext>
            </a:extLst>
          </p:cNvPr>
          <p:cNvSpPr>
            <a:spLocks noChangeShapeType="1"/>
          </p:cNvSpPr>
          <p:nvPr/>
        </p:nvSpPr>
        <p:spPr bwMode="auto">
          <a:xfrm>
            <a:off x="860449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18">
            <a:extLst>
              <a:ext uri="{FF2B5EF4-FFF2-40B4-BE49-F238E27FC236}">
                <a16:creationId xmlns:a16="http://schemas.microsoft.com/office/drawing/2014/main" id="{05381A0A-377B-4C41-A8E2-BBABE987D5F8}"/>
              </a:ext>
            </a:extLst>
          </p:cNvPr>
          <p:cNvSpPr>
            <a:spLocks noChangeShapeType="1"/>
          </p:cNvSpPr>
          <p:nvPr/>
        </p:nvSpPr>
        <p:spPr bwMode="auto">
          <a:xfrm flipH="1" flipV="1">
            <a:off x="6912220" y="5445223"/>
            <a:ext cx="7627" cy="2586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8" name="Text Box 21">
            <a:extLst>
              <a:ext uri="{FF2B5EF4-FFF2-40B4-BE49-F238E27FC236}">
                <a16:creationId xmlns:a16="http://schemas.microsoft.com/office/drawing/2014/main" id="{4DA51ACE-B5FB-442A-947D-09B7A0439A58}"/>
              </a:ext>
            </a:extLst>
          </p:cNvPr>
          <p:cNvSpPr txBox="1">
            <a:spLocks noChangeArrowheads="1"/>
          </p:cNvSpPr>
          <p:nvPr/>
        </p:nvSpPr>
        <p:spPr bwMode="auto">
          <a:xfrm>
            <a:off x="6732835" y="57403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41" name="Text Box 24">
            <a:extLst>
              <a:ext uri="{FF2B5EF4-FFF2-40B4-BE49-F238E27FC236}">
                <a16:creationId xmlns:a16="http://schemas.microsoft.com/office/drawing/2014/main" id="{51833C61-8566-466D-A4EA-3750CACE2D06}"/>
              </a:ext>
            </a:extLst>
          </p:cNvPr>
          <p:cNvSpPr txBox="1">
            <a:spLocks noChangeArrowheads="1"/>
          </p:cNvSpPr>
          <p:nvPr/>
        </p:nvSpPr>
        <p:spPr bwMode="auto">
          <a:xfrm>
            <a:off x="6445498" y="4506150"/>
            <a:ext cx="1079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4" name="Text Box 21">
            <a:extLst>
              <a:ext uri="{FF2B5EF4-FFF2-40B4-BE49-F238E27FC236}">
                <a16:creationId xmlns:a16="http://schemas.microsoft.com/office/drawing/2014/main" id="{F07FC7ED-F8A9-40FD-B927-8F1D8FEEE82F}"/>
              </a:ext>
            </a:extLst>
          </p:cNvPr>
          <p:cNvSpPr txBox="1">
            <a:spLocks noChangeArrowheads="1"/>
          </p:cNvSpPr>
          <p:nvPr/>
        </p:nvSpPr>
        <p:spPr bwMode="auto">
          <a:xfrm>
            <a:off x="5023097" y="5732463"/>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a</a:t>
            </a:r>
          </a:p>
        </p:txBody>
      </p:sp>
      <p:sp>
        <p:nvSpPr>
          <p:cNvPr id="45" name="Text Box 21">
            <a:extLst>
              <a:ext uri="{FF2B5EF4-FFF2-40B4-BE49-F238E27FC236}">
                <a16:creationId xmlns:a16="http://schemas.microsoft.com/office/drawing/2014/main" id="{B3B77947-1B74-4CE2-A326-5C95BF5C4133}"/>
              </a:ext>
            </a:extLst>
          </p:cNvPr>
          <p:cNvSpPr txBox="1">
            <a:spLocks noChangeArrowheads="1"/>
          </p:cNvSpPr>
          <p:nvPr/>
        </p:nvSpPr>
        <p:spPr bwMode="auto">
          <a:xfrm>
            <a:off x="8442573" y="5772943"/>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b</a:t>
            </a:r>
          </a:p>
        </p:txBody>
      </p:sp>
    </p:spTree>
    <p:extLst>
      <p:ext uri="{BB962C8B-B14F-4D97-AF65-F5344CB8AC3E}">
        <p14:creationId xmlns:p14="http://schemas.microsoft.com/office/powerpoint/2010/main" val="629914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D2DEFC-C391-4C4E-A86B-EDBB5B539246}"/>
              </a:ext>
            </a:extLst>
          </p:cNvPr>
          <p:cNvSpPr>
            <a:spLocks noGrp="1" noChangeArrowheads="1"/>
          </p:cNvSpPr>
          <p:nvPr>
            <p:ph type="title"/>
          </p:nvPr>
        </p:nvSpPr>
        <p:spPr>
          <a:xfrm>
            <a:off x="100856" y="48184"/>
            <a:ext cx="7651599" cy="530425"/>
          </a:xfrm>
        </p:spPr>
        <p:txBody>
          <a:bodyPr>
            <a:normAutofit fontScale="90000"/>
          </a:bodyPr>
          <a:lstStyle/>
          <a:p>
            <a:r>
              <a:rPr lang="zh-CN" altLang="en-US" dirty="0"/>
              <a:t>（</a:t>
            </a:r>
            <a:r>
              <a:rPr lang="en-US" altLang="zh-CN" dirty="0"/>
              <a:t>1</a:t>
            </a:r>
            <a:r>
              <a:rPr lang="zh-CN" altLang="en-US" dirty="0"/>
              <a:t>）黄金分割搜索法（</a:t>
            </a:r>
            <a:r>
              <a:rPr lang="en-US" altLang="zh-CN" dirty="0"/>
              <a:t>0.618</a:t>
            </a:r>
            <a:r>
              <a:rPr lang="zh-CN" altLang="en-US" dirty="0"/>
              <a:t>法）</a:t>
            </a:r>
          </a:p>
        </p:txBody>
      </p:sp>
      <p:sp>
        <p:nvSpPr>
          <p:cNvPr id="14339" name="Rectangle 3">
            <a:extLst>
              <a:ext uri="{FF2B5EF4-FFF2-40B4-BE49-F238E27FC236}">
                <a16:creationId xmlns:a16="http://schemas.microsoft.com/office/drawing/2014/main" id="{108AF2A2-CF9B-4663-8EAD-811FE521F6D6}"/>
              </a:ext>
            </a:extLst>
          </p:cNvPr>
          <p:cNvSpPr>
            <a:spLocks noGrp="1" noChangeArrowheads="1"/>
          </p:cNvSpPr>
          <p:nvPr>
            <p:ph type="body" idx="1"/>
          </p:nvPr>
        </p:nvSpPr>
        <p:spPr>
          <a:xfrm>
            <a:off x="252836" y="638994"/>
            <a:ext cx="8656404" cy="2504514"/>
          </a:xfrm>
        </p:spPr>
        <p:txBody>
          <a:bodyPr>
            <a:normAutofit fontScale="92500" lnSpcReduction="10000"/>
          </a:bodyPr>
          <a:lstStyle/>
          <a:p>
            <a:pPr>
              <a:lnSpc>
                <a:spcPct val="130000"/>
              </a:lnSpc>
            </a:pPr>
            <a:r>
              <a:rPr lang="zh-CN" altLang="en-US" sz="2400" dirty="0"/>
              <a:t>如果已知</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上是（下）单峰的，</a:t>
            </a:r>
            <a:r>
              <a:rPr lang="zh-CN" altLang="en-US" sz="2400" dirty="0">
                <a:solidFill>
                  <a:srgbClr val="FF0000"/>
                </a:solidFill>
              </a:rPr>
              <a:t>则该方法的目的是找到该区间的一个子区间，使得</a:t>
            </a:r>
            <a:r>
              <a:rPr lang="en-US" altLang="zh-CN" sz="2400" i="1" dirty="0">
                <a:solidFill>
                  <a:srgbClr val="FF0000"/>
                </a:solidFill>
              </a:rPr>
              <a:t>f</a:t>
            </a:r>
            <a:r>
              <a:rPr lang="en-US" altLang="zh-CN" sz="2400" dirty="0">
                <a:solidFill>
                  <a:srgbClr val="FF0000"/>
                </a:solidFill>
              </a:rPr>
              <a:t>(</a:t>
            </a:r>
            <a:r>
              <a:rPr lang="en-US" altLang="zh-CN" sz="2400" i="1" dirty="0">
                <a:solidFill>
                  <a:srgbClr val="FF0000"/>
                </a:solidFill>
              </a:rPr>
              <a:t>x</a:t>
            </a:r>
            <a:r>
              <a:rPr lang="en-US" altLang="zh-CN" sz="2400" dirty="0">
                <a:solidFill>
                  <a:srgbClr val="FF0000"/>
                </a:solidFill>
              </a:rPr>
              <a:t>)</a:t>
            </a:r>
            <a:r>
              <a:rPr lang="zh-CN" altLang="en-US" sz="2400" dirty="0">
                <a:solidFill>
                  <a:srgbClr val="FF0000"/>
                </a:solidFill>
              </a:rPr>
              <a:t>在该子区间上取得极小值。</a:t>
            </a:r>
          </a:p>
          <a:p>
            <a:pPr>
              <a:lnSpc>
                <a:spcPct val="130000"/>
              </a:lnSpc>
            </a:pPr>
            <a:r>
              <a:rPr lang="zh-CN" altLang="en-US" sz="2400" dirty="0"/>
              <a:t>选择两个内点</a:t>
            </a:r>
            <a:r>
              <a:rPr lang="en-US" altLang="zh-CN" sz="2400" i="1" dirty="0"/>
              <a:t>c</a:t>
            </a:r>
            <a:r>
              <a:rPr lang="en-US" altLang="zh-CN" sz="2400" dirty="0"/>
              <a:t>&lt;</a:t>
            </a:r>
            <a:r>
              <a:rPr lang="en-US" altLang="zh-CN" sz="2400" i="1" dirty="0"/>
              <a:t>d</a:t>
            </a:r>
            <a:r>
              <a:rPr lang="zh-CN" altLang="en-US" sz="2400" dirty="0"/>
              <a:t>，这样就有</a:t>
            </a:r>
            <a:r>
              <a:rPr lang="en-US" altLang="zh-CN" sz="2400" i="1" dirty="0"/>
              <a:t>a</a:t>
            </a:r>
            <a:r>
              <a:rPr lang="en-US" altLang="zh-CN" sz="2400" dirty="0"/>
              <a:t>&lt;</a:t>
            </a:r>
            <a:r>
              <a:rPr lang="en-US" altLang="zh-CN" sz="2400" i="1" dirty="0"/>
              <a:t>c</a:t>
            </a:r>
            <a:r>
              <a:rPr lang="en-US" altLang="zh-CN" sz="2400" dirty="0"/>
              <a:t>&lt;</a:t>
            </a:r>
            <a:r>
              <a:rPr lang="en-US" altLang="zh-CN" sz="2400" i="1" dirty="0"/>
              <a:t>d</a:t>
            </a:r>
            <a:r>
              <a:rPr lang="en-US" altLang="zh-CN" sz="2400" dirty="0"/>
              <a:t>&lt;</a:t>
            </a:r>
            <a:r>
              <a:rPr lang="en-US" altLang="zh-CN" sz="2400" i="1" dirty="0"/>
              <a:t>b</a:t>
            </a:r>
            <a:r>
              <a:rPr lang="zh-CN" altLang="en-US" sz="2400" dirty="0"/>
              <a:t>。</a:t>
            </a:r>
            <a:endParaRPr lang="en-US" altLang="zh-CN" sz="2400" dirty="0"/>
          </a:p>
          <a:p>
            <a:pPr marL="0" indent="0">
              <a:lnSpc>
                <a:spcPct val="130000"/>
              </a:lnSpc>
              <a:buNone/>
            </a:pPr>
            <a:r>
              <a:rPr lang="en-US" altLang="zh-CN" sz="2400" i="1" dirty="0"/>
              <a:t>f</a:t>
            </a:r>
            <a:r>
              <a:rPr lang="en-US" altLang="zh-CN" sz="2400" dirty="0"/>
              <a:t>(</a:t>
            </a:r>
            <a:r>
              <a:rPr lang="en-US" altLang="zh-CN" sz="2400" i="1" dirty="0"/>
              <a:t>x</a:t>
            </a:r>
            <a:r>
              <a:rPr lang="en-US" altLang="zh-CN" sz="2400" dirty="0"/>
              <a:t>)</a:t>
            </a:r>
            <a:r>
              <a:rPr lang="zh-CN" altLang="en-US" sz="2400" dirty="0"/>
              <a:t>的单峰特性保证了函数值</a:t>
            </a:r>
            <a:r>
              <a:rPr lang="en-US" altLang="zh-CN" sz="2400" i="1" dirty="0"/>
              <a:t>f</a:t>
            </a:r>
            <a:r>
              <a:rPr lang="en-US" altLang="zh-CN" sz="2400" dirty="0"/>
              <a:t>(</a:t>
            </a:r>
            <a:r>
              <a:rPr lang="en-US" altLang="zh-CN" sz="2400" i="1" dirty="0"/>
              <a:t>c</a:t>
            </a:r>
            <a:r>
              <a:rPr lang="en-US" altLang="zh-CN" sz="2400" dirty="0"/>
              <a:t>)</a:t>
            </a:r>
            <a:r>
              <a:rPr lang="zh-CN" altLang="en-US" sz="2400" dirty="0"/>
              <a:t>和</a:t>
            </a:r>
            <a:r>
              <a:rPr lang="en-US" altLang="zh-CN" sz="2400" i="1" dirty="0"/>
              <a:t>f</a:t>
            </a:r>
            <a:r>
              <a:rPr lang="en-US" altLang="zh-CN" sz="2400" dirty="0"/>
              <a:t>(</a:t>
            </a:r>
            <a:r>
              <a:rPr lang="en-US" altLang="zh-CN" sz="2400" i="1" dirty="0"/>
              <a:t>d</a:t>
            </a:r>
            <a:r>
              <a:rPr lang="en-US" altLang="zh-CN" sz="2400" dirty="0"/>
              <a:t>)</a:t>
            </a:r>
            <a:r>
              <a:rPr lang="zh-CN" altLang="en-US" sz="2400" dirty="0"/>
              <a:t>小于</a:t>
            </a:r>
            <a:r>
              <a:rPr lang="en-US" altLang="zh-CN" sz="2400" dirty="0"/>
              <a:t>max{</a:t>
            </a:r>
            <a:r>
              <a:rPr lang="en-US" altLang="zh-CN" sz="2400" i="1" dirty="0"/>
              <a:t>f</a:t>
            </a:r>
            <a:r>
              <a:rPr lang="en-US" altLang="zh-CN" sz="2400" dirty="0"/>
              <a:t>(</a:t>
            </a:r>
            <a:r>
              <a:rPr lang="en-US" altLang="zh-CN" sz="2400" i="1" dirty="0"/>
              <a:t>a</a:t>
            </a:r>
            <a:r>
              <a:rPr lang="en-US" altLang="zh-CN" sz="2400" dirty="0"/>
              <a:t>), </a:t>
            </a:r>
            <a:r>
              <a:rPr lang="en-US" altLang="zh-CN" sz="2400" i="1" dirty="0"/>
              <a:t>f</a:t>
            </a:r>
            <a:r>
              <a:rPr lang="en-US" altLang="zh-CN" sz="2400" dirty="0"/>
              <a:t>(</a:t>
            </a:r>
            <a:r>
              <a:rPr lang="en-US" altLang="zh-CN" sz="2400" i="1" dirty="0"/>
              <a:t>b</a:t>
            </a:r>
            <a:r>
              <a:rPr lang="en-US" altLang="zh-CN" sz="2400" dirty="0"/>
              <a:t>)}</a:t>
            </a:r>
          </a:p>
          <a:p>
            <a:pPr>
              <a:lnSpc>
                <a:spcPct val="130000"/>
              </a:lnSpc>
            </a:pPr>
            <a:r>
              <a:rPr lang="zh-CN" altLang="en-US" sz="2400" dirty="0"/>
              <a:t>出现两种情况：</a:t>
            </a:r>
          </a:p>
        </p:txBody>
      </p:sp>
      <p:sp>
        <p:nvSpPr>
          <p:cNvPr id="6" name="Line 4">
            <a:extLst>
              <a:ext uri="{FF2B5EF4-FFF2-40B4-BE49-F238E27FC236}">
                <a16:creationId xmlns:a16="http://schemas.microsoft.com/office/drawing/2014/main" id="{D210BA87-40D3-4F4A-9143-52BCAF685F3B}"/>
              </a:ext>
            </a:extLst>
          </p:cNvPr>
          <p:cNvSpPr>
            <a:spLocks noChangeShapeType="1"/>
          </p:cNvSpPr>
          <p:nvPr/>
        </p:nvSpPr>
        <p:spPr bwMode="auto">
          <a:xfrm>
            <a:off x="503486" y="5696719"/>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A39F2284-4268-47B7-8D98-B2304724A6D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86"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A1781DEC-1FD9-4AC1-8E6D-440BC1F447C7}"/>
              </a:ext>
            </a:extLst>
          </p:cNvPr>
          <p:cNvSpPr>
            <a:spLocks noChangeShapeType="1"/>
          </p:cNvSpPr>
          <p:nvPr/>
        </p:nvSpPr>
        <p:spPr bwMode="auto">
          <a:xfrm flipV="1">
            <a:off x="503486"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 name="Line 9">
            <a:extLst>
              <a:ext uri="{FF2B5EF4-FFF2-40B4-BE49-F238E27FC236}">
                <a16:creationId xmlns:a16="http://schemas.microsoft.com/office/drawing/2014/main" id="{4F423EB8-6071-4C09-8D45-1F8F576513BA}"/>
              </a:ext>
            </a:extLst>
          </p:cNvPr>
          <p:cNvSpPr>
            <a:spLocks noChangeShapeType="1"/>
          </p:cNvSpPr>
          <p:nvPr/>
        </p:nvSpPr>
        <p:spPr bwMode="auto">
          <a:xfrm>
            <a:off x="2411661"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AE1080AF-9EE2-4B8D-83FA-A1F008AC5A67}"/>
              </a:ext>
            </a:extLst>
          </p:cNvPr>
          <p:cNvSpPr>
            <a:spLocks noChangeShapeType="1"/>
          </p:cNvSpPr>
          <p:nvPr/>
        </p:nvSpPr>
        <p:spPr bwMode="auto">
          <a:xfrm>
            <a:off x="1944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AB0367D7-BFFE-41B8-B73E-02E93F34C5F0}"/>
              </a:ext>
            </a:extLst>
          </p:cNvPr>
          <p:cNvSpPr>
            <a:spLocks noChangeShapeType="1"/>
          </p:cNvSpPr>
          <p:nvPr/>
        </p:nvSpPr>
        <p:spPr bwMode="auto">
          <a:xfrm>
            <a:off x="338479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4ECA29C9-AF3D-4F70-9F92-47DE27B9D74B}"/>
              </a:ext>
            </a:extLst>
          </p:cNvPr>
          <p:cNvSpPr>
            <a:spLocks noChangeShapeType="1"/>
          </p:cNvSpPr>
          <p:nvPr/>
        </p:nvSpPr>
        <p:spPr bwMode="auto">
          <a:xfrm>
            <a:off x="50348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800681AF-1FE1-4B36-B85C-FF2C91051DD4}"/>
              </a:ext>
            </a:extLst>
          </p:cNvPr>
          <p:cNvSpPr>
            <a:spLocks noChangeShapeType="1"/>
          </p:cNvSpPr>
          <p:nvPr/>
        </p:nvSpPr>
        <p:spPr bwMode="auto">
          <a:xfrm>
            <a:off x="4103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0D991482-05E4-421A-97F9-8C7621585D57}"/>
              </a:ext>
            </a:extLst>
          </p:cNvPr>
          <p:cNvSpPr>
            <a:spLocks noChangeShapeType="1"/>
          </p:cNvSpPr>
          <p:nvPr/>
        </p:nvSpPr>
        <p:spPr bwMode="auto">
          <a:xfrm flipV="1">
            <a:off x="3384798" y="4436244"/>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C1223AB5-102A-4F7D-A477-46C9C7361D8E}"/>
              </a:ext>
            </a:extLst>
          </p:cNvPr>
          <p:cNvSpPr>
            <a:spLocks noChangeShapeType="1"/>
          </p:cNvSpPr>
          <p:nvPr/>
        </p:nvSpPr>
        <p:spPr bwMode="auto">
          <a:xfrm flipV="1">
            <a:off x="4103936" y="3393256"/>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DF822938-AF74-4808-A26C-DAB921A8DA52}"/>
              </a:ext>
            </a:extLst>
          </p:cNvPr>
          <p:cNvSpPr>
            <a:spLocks noChangeShapeType="1"/>
          </p:cNvSpPr>
          <p:nvPr/>
        </p:nvSpPr>
        <p:spPr bwMode="auto">
          <a:xfrm flipV="1">
            <a:off x="1944936" y="4833119"/>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BFBFE50A-2114-445F-8864-0B10D80AC947}"/>
              </a:ext>
            </a:extLst>
          </p:cNvPr>
          <p:cNvSpPr txBox="1">
            <a:spLocks noChangeArrowheads="1"/>
          </p:cNvSpPr>
          <p:nvPr/>
        </p:nvSpPr>
        <p:spPr bwMode="auto">
          <a:xfrm>
            <a:off x="324098"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1CF900FF-90BA-4E14-B0C3-4A841D161530}"/>
              </a:ext>
            </a:extLst>
          </p:cNvPr>
          <p:cNvSpPr txBox="1">
            <a:spLocks noChangeArrowheads="1"/>
          </p:cNvSpPr>
          <p:nvPr/>
        </p:nvSpPr>
        <p:spPr bwMode="auto">
          <a:xfrm>
            <a:off x="17639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D7023FC5-ACB8-4CDC-BE1D-68DAD6A90D09}"/>
              </a:ext>
            </a:extLst>
          </p:cNvPr>
          <p:cNvSpPr txBox="1">
            <a:spLocks noChangeArrowheads="1"/>
          </p:cNvSpPr>
          <p:nvPr/>
        </p:nvSpPr>
        <p:spPr bwMode="auto">
          <a:xfrm>
            <a:off x="22322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0AB5468D-67C4-41D0-910E-070F0B8777A0}"/>
              </a:ext>
            </a:extLst>
          </p:cNvPr>
          <p:cNvSpPr txBox="1">
            <a:spLocks noChangeArrowheads="1"/>
          </p:cNvSpPr>
          <p:nvPr/>
        </p:nvSpPr>
        <p:spPr bwMode="auto">
          <a:xfrm>
            <a:off x="32038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4345B928-9396-49E2-BD23-0CBEBC498DF1}"/>
              </a:ext>
            </a:extLst>
          </p:cNvPr>
          <p:cNvSpPr txBox="1">
            <a:spLocks noChangeArrowheads="1"/>
          </p:cNvSpPr>
          <p:nvPr/>
        </p:nvSpPr>
        <p:spPr bwMode="auto">
          <a:xfrm>
            <a:off x="39610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24D8C83E-8986-4513-80F5-3EEC91F6886A}"/>
              </a:ext>
            </a:extLst>
          </p:cNvPr>
          <p:cNvSpPr txBox="1">
            <a:spLocks noChangeArrowheads="1"/>
          </p:cNvSpPr>
          <p:nvPr/>
        </p:nvSpPr>
        <p:spPr bwMode="auto">
          <a:xfrm>
            <a:off x="1640557" y="3949820"/>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42E1F329-8EBD-4F90-8E97-685328E977BA}"/>
              </a:ext>
            </a:extLst>
          </p:cNvPr>
          <p:cNvSpPr txBox="1">
            <a:spLocks noChangeArrowheads="1"/>
          </p:cNvSpPr>
          <p:nvPr/>
        </p:nvSpPr>
        <p:spPr bwMode="auto">
          <a:xfrm>
            <a:off x="172118" y="6289646"/>
            <a:ext cx="4479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25" name="Line 45">
            <a:extLst>
              <a:ext uri="{FF2B5EF4-FFF2-40B4-BE49-F238E27FC236}">
                <a16:creationId xmlns:a16="http://schemas.microsoft.com/office/drawing/2014/main" id="{362557B0-D6B4-4481-8159-16FAB45171D0}"/>
              </a:ext>
            </a:extLst>
          </p:cNvPr>
          <p:cNvSpPr>
            <a:spLocks noChangeShapeType="1"/>
          </p:cNvSpPr>
          <p:nvPr/>
        </p:nvSpPr>
        <p:spPr bwMode="auto">
          <a:xfrm>
            <a:off x="4932611" y="5753801"/>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46">
            <a:extLst>
              <a:ext uri="{FF2B5EF4-FFF2-40B4-BE49-F238E27FC236}">
                <a16:creationId xmlns:a16="http://schemas.microsoft.com/office/drawing/2014/main" id="{5634DA41-CEAD-4028-B12B-FA66F3BF7F5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47">
            <a:extLst>
              <a:ext uri="{FF2B5EF4-FFF2-40B4-BE49-F238E27FC236}">
                <a16:creationId xmlns:a16="http://schemas.microsoft.com/office/drawing/2014/main" id="{E2BA40FE-05DB-4B9D-9DA6-7468E3FDD340}"/>
              </a:ext>
            </a:extLst>
          </p:cNvPr>
          <p:cNvSpPr>
            <a:spLocks noChangeShapeType="1"/>
          </p:cNvSpPr>
          <p:nvPr/>
        </p:nvSpPr>
        <p:spPr bwMode="auto">
          <a:xfrm flipV="1">
            <a:off x="5004048"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8">
            <a:extLst>
              <a:ext uri="{FF2B5EF4-FFF2-40B4-BE49-F238E27FC236}">
                <a16:creationId xmlns:a16="http://schemas.microsoft.com/office/drawing/2014/main" id="{07B1F132-6C48-443C-B79E-4E00586C3F2D}"/>
              </a:ext>
            </a:extLst>
          </p:cNvPr>
          <p:cNvSpPr>
            <a:spLocks noChangeShapeType="1"/>
          </p:cNvSpPr>
          <p:nvPr/>
        </p:nvSpPr>
        <p:spPr bwMode="auto">
          <a:xfrm>
            <a:off x="6912223"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49">
            <a:extLst>
              <a:ext uri="{FF2B5EF4-FFF2-40B4-BE49-F238E27FC236}">
                <a16:creationId xmlns:a16="http://schemas.microsoft.com/office/drawing/2014/main" id="{8F8D1340-5F40-4C24-A29F-306BB4F55B61}"/>
              </a:ext>
            </a:extLst>
          </p:cNvPr>
          <p:cNvSpPr>
            <a:spLocks noChangeShapeType="1"/>
          </p:cNvSpPr>
          <p:nvPr/>
        </p:nvSpPr>
        <p:spPr bwMode="auto">
          <a:xfrm>
            <a:off x="5630767" y="5697512"/>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1">
            <a:extLst>
              <a:ext uri="{FF2B5EF4-FFF2-40B4-BE49-F238E27FC236}">
                <a16:creationId xmlns:a16="http://schemas.microsoft.com/office/drawing/2014/main" id="{9FC78954-BA51-4F41-9205-F397D3E7CA3B}"/>
              </a:ext>
            </a:extLst>
          </p:cNvPr>
          <p:cNvSpPr>
            <a:spLocks noChangeShapeType="1"/>
          </p:cNvSpPr>
          <p:nvPr/>
        </p:nvSpPr>
        <p:spPr bwMode="auto">
          <a:xfrm>
            <a:off x="500404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Line 53">
            <a:extLst>
              <a:ext uri="{FF2B5EF4-FFF2-40B4-BE49-F238E27FC236}">
                <a16:creationId xmlns:a16="http://schemas.microsoft.com/office/drawing/2014/main" id="{D2413BD5-FA72-4EFD-B794-BA0D299ED475}"/>
              </a:ext>
            </a:extLst>
          </p:cNvPr>
          <p:cNvSpPr>
            <a:spLocks noChangeShapeType="1"/>
          </p:cNvSpPr>
          <p:nvPr/>
        </p:nvSpPr>
        <p:spPr bwMode="auto">
          <a:xfrm flipH="1" flipV="1">
            <a:off x="6249697" y="4706912"/>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4" name="Line 54">
            <a:extLst>
              <a:ext uri="{FF2B5EF4-FFF2-40B4-BE49-F238E27FC236}">
                <a16:creationId xmlns:a16="http://schemas.microsoft.com/office/drawing/2014/main" id="{EA374653-BA94-448A-BB0C-A007940A8BCB}"/>
              </a:ext>
            </a:extLst>
          </p:cNvPr>
          <p:cNvSpPr>
            <a:spLocks noChangeShapeType="1"/>
          </p:cNvSpPr>
          <p:nvPr/>
        </p:nvSpPr>
        <p:spPr bwMode="auto">
          <a:xfrm flipV="1">
            <a:off x="8533061" y="3478959"/>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55">
            <a:extLst>
              <a:ext uri="{FF2B5EF4-FFF2-40B4-BE49-F238E27FC236}">
                <a16:creationId xmlns:a16="http://schemas.microsoft.com/office/drawing/2014/main" id="{D1CC61CF-B03A-46F7-AA27-CFD7AC08E7AD}"/>
              </a:ext>
            </a:extLst>
          </p:cNvPr>
          <p:cNvSpPr>
            <a:spLocks noChangeShapeType="1"/>
          </p:cNvSpPr>
          <p:nvPr/>
        </p:nvSpPr>
        <p:spPr bwMode="auto">
          <a:xfrm flipV="1">
            <a:off x="5630767" y="4086124"/>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6" name="Text Box 56">
            <a:extLst>
              <a:ext uri="{FF2B5EF4-FFF2-40B4-BE49-F238E27FC236}">
                <a16:creationId xmlns:a16="http://schemas.microsoft.com/office/drawing/2014/main" id="{2B37FF64-6D90-4F4C-A1B7-15C69E78FCA2}"/>
              </a:ext>
            </a:extLst>
          </p:cNvPr>
          <p:cNvSpPr txBox="1">
            <a:spLocks noChangeArrowheads="1"/>
          </p:cNvSpPr>
          <p:nvPr/>
        </p:nvSpPr>
        <p:spPr bwMode="auto">
          <a:xfrm>
            <a:off x="5473154"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7" name="Text Box 57">
            <a:extLst>
              <a:ext uri="{FF2B5EF4-FFF2-40B4-BE49-F238E27FC236}">
                <a16:creationId xmlns:a16="http://schemas.microsoft.com/office/drawing/2014/main" id="{6613D4FF-A2AA-4FDD-B12E-3EF818288DF1}"/>
              </a:ext>
            </a:extLst>
          </p:cNvPr>
          <p:cNvSpPr txBox="1">
            <a:spLocks noChangeArrowheads="1"/>
          </p:cNvSpPr>
          <p:nvPr/>
        </p:nvSpPr>
        <p:spPr bwMode="auto">
          <a:xfrm>
            <a:off x="6732836"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8" name="Text Box 58">
            <a:extLst>
              <a:ext uri="{FF2B5EF4-FFF2-40B4-BE49-F238E27FC236}">
                <a16:creationId xmlns:a16="http://schemas.microsoft.com/office/drawing/2014/main" id="{D5F951F9-B54A-473F-AC79-150DE5AFB9A3}"/>
              </a:ext>
            </a:extLst>
          </p:cNvPr>
          <p:cNvSpPr txBox="1">
            <a:spLocks noChangeArrowheads="1"/>
          </p:cNvSpPr>
          <p:nvPr/>
        </p:nvSpPr>
        <p:spPr bwMode="auto">
          <a:xfrm>
            <a:off x="6153229" y="5782422"/>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9" name="Text Box 59">
            <a:extLst>
              <a:ext uri="{FF2B5EF4-FFF2-40B4-BE49-F238E27FC236}">
                <a16:creationId xmlns:a16="http://schemas.microsoft.com/office/drawing/2014/main" id="{2F979A5E-075D-40C0-9009-A93E25E58E1B}"/>
              </a:ext>
            </a:extLst>
          </p:cNvPr>
          <p:cNvSpPr txBox="1">
            <a:spLocks noChangeArrowheads="1"/>
          </p:cNvSpPr>
          <p:nvPr/>
        </p:nvSpPr>
        <p:spPr bwMode="auto">
          <a:xfrm>
            <a:off x="84616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40" name="Text Box 60">
            <a:extLst>
              <a:ext uri="{FF2B5EF4-FFF2-40B4-BE49-F238E27FC236}">
                <a16:creationId xmlns:a16="http://schemas.microsoft.com/office/drawing/2014/main" id="{B31FBEA4-840D-4539-B776-8C97E10C8E14}"/>
              </a:ext>
            </a:extLst>
          </p:cNvPr>
          <p:cNvSpPr txBox="1">
            <a:spLocks noChangeArrowheads="1"/>
          </p:cNvSpPr>
          <p:nvPr/>
        </p:nvSpPr>
        <p:spPr bwMode="auto">
          <a:xfrm>
            <a:off x="6264530" y="4086125"/>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1" name="Text Box 61">
            <a:extLst>
              <a:ext uri="{FF2B5EF4-FFF2-40B4-BE49-F238E27FC236}">
                <a16:creationId xmlns:a16="http://schemas.microsoft.com/office/drawing/2014/main" id="{7EC852A7-CEE0-4B2D-A6E1-68E9F8DFF070}"/>
              </a:ext>
            </a:extLst>
          </p:cNvPr>
          <p:cNvSpPr txBox="1">
            <a:spLocks noChangeArrowheads="1"/>
          </p:cNvSpPr>
          <p:nvPr/>
        </p:nvSpPr>
        <p:spPr bwMode="auto">
          <a:xfrm>
            <a:off x="4859286" y="6289678"/>
            <a:ext cx="4479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dirty="0">
                <a:solidFill>
                  <a:srgbClr val="0000FF"/>
                </a:solidFill>
              </a:rPr>
              <a:t>f(</a:t>
            </a:r>
            <a:r>
              <a:rPr lang="en-US" altLang="zh-CN" sz="2400" i="1" dirty="0">
                <a:solidFill>
                  <a:srgbClr val="0000FF"/>
                </a:solidFill>
              </a:rPr>
              <a:t>c</a:t>
            </a:r>
            <a:r>
              <a:rPr lang="en-US" altLang="zh-CN" sz="2400" dirty="0">
                <a:solidFill>
                  <a:srgbClr val="0000FF"/>
                </a:solidFill>
              </a:rPr>
              <a:t>)&gt;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42" name="Text Box 64">
            <a:extLst>
              <a:ext uri="{FF2B5EF4-FFF2-40B4-BE49-F238E27FC236}">
                <a16:creationId xmlns:a16="http://schemas.microsoft.com/office/drawing/2014/main" id="{851D408E-931E-49A6-9B6D-DB3C1CA7227E}"/>
              </a:ext>
            </a:extLst>
          </p:cNvPr>
          <p:cNvSpPr txBox="1">
            <a:spLocks noChangeArrowheads="1"/>
          </p:cNvSpPr>
          <p:nvPr/>
        </p:nvSpPr>
        <p:spPr bwMode="auto">
          <a:xfrm>
            <a:off x="48611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Tree>
    <p:extLst>
      <p:ext uri="{BB962C8B-B14F-4D97-AF65-F5344CB8AC3E}">
        <p14:creationId xmlns:p14="http://schemas.microsoft.com/office/powerpoint/2010/main" val="13711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5" grpId="0" animBg="1"/>
      <p:bldP spid="27" grpId="0" animBg="1"/>
      <p:bldP spid="28" grpId="0" animBg="1"/>
      <p:bldP spid="29" grpId="0" animBg="1"/>
      <p:bldP spid="31" grpId="0" animBg="1"/>
      <p:bldP spid="33" grpId="0" animBg="1"/>
      <p:bldP spid="34" grpId="0" animBg="1"/>
      <p:bldP spid="35" grpId="0" animBg="1"/>
      <p:bldP spid="36" grpId="0"/>
      <p:bldP spid="37" grpId="0"/>
      <p:bldP spid="38" grpId="0"/>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3D0AB3-663F-4DC6-8274-DE5AFBA81B46}"/>
              </a:ext>
            </a:extLst>
          </p:cNvPr>
          <p:cNvSpPr>
            <a:spLocks noGrp="1" noChangeArrowheads="1"/>
          </p:cNvSpPr>
          <p:nvPr>
            <p:ph type="title"/>
          </p:nvPr>
        </p:nvSpPr>
        <p:spPr>
          <a:xfrm>
            <a:off x="-9573" y="226919"/>
            <a:ext cx="4132771" cy="517678"/>
          </a:xfrm>
        </p:spPr>
        <p:txBody>
          <a:bodyPr>
            <a:normAutofit fontScale="90000"/>
          </a:bodyPr>
          <a:lstStyle/>
          <a:p>
            <a:r>
              <a:rPr lang="zh-CN" altLang="en-US" dirty="0"/>
              <a:t>（</a:t>
            </a:r>
            <a:r>
              <a:rPr lang="en-US" altLang="zh-CN" dirty="0"/>
              <a:t>1</a:t>
            </a:r>
            <a:r>
              <a:rPr lang="zh-CN" altLang="en-US" dirty="0"/>
              <a:t>）黄金分割法原理</a:t>
            </a:r>
          </a:p>
        </p:txBody>
      </p:sp>
      <p:sp>
        <p:nvSpPr>
          <p:cNvPr id="16387" name="Rectangle 3">
            <a:extLst>
              <a:ext uri="{FF2B5EF4-FFF2-40B4-BE49-F238E27FC236}">
                <a16:creationId xmlns:a16="http://schemas.microsoft.com/office/drawing/2014/main" id="{D02CF7CE-5A23-45B4-B41C-00EFAA9CD34B}"/>
              </a:ext>
            </a:extLst>
          </p:cNvPr>
          <p:cNvSpPr>
            <a:spLocks noGrp="1" noChangeArrowheads="1"/>
          </p:cNvSpPr>
          <p:nvPr>
            <p:ph type="body" idx="1"/>
          </p:nvPr>
        </p:nvSpPr>
        <p:spPr>
          <a:xfrm>
            <a:off x="8763" y="744597"/>
            <a:ext cx="8731869" cy="1697934"/>
          </a:xfrm>
        </p:spPr>
        <p:txBody>
          <a:bodyPr>
            <a:noAutofit/>
          </a:bodyPr>
          <a:lstStyle/>
          <a:p>
            <a:pPr>
              <a:lnSpc>
                <a:spcPts val="3200"/>
              </a:lnSpc>
              <a:spcBef>
                <a:spcPct val="0"/>
              </a:spcBef>
              <a:buClrTx/>
              <a:buSzTx/>
              <a:buFontTx/>
              <a:buNone/>
            </a:pPr>
            <a:r>
              <a:rPr kumimoji="1" lang="en-US" altLang="zh-CN" sz="2400" b="1" dirty="0">
                <a:latin typeface="+mn-ea"/>
              </a:rPr>
              <a:t>          </a:t>
            </a:r>
            <a:r>
              <a:rPr kumimoji="1" lang="zh-CN" altLang="en-US" sz="2400" dirty="0">
                <a:latin typeface="+mn-ea"/>
              </a:rPr>
              <a:t>设函数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在闭区间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上是</a:t>
            </a:r>
            <a:r>
              <a:rPr kumimoji="1" lang="zh-CN" altLang="en-US" sz="2400" dirty="0">
                <a:solidFill>
                  <a:srgbClr val="0000FF"/>
                </a:solidFill>
                <a:latin typeface="+mn-ea"/>
              </a:rPr>
              <a:t>（下）单峰函数</a:t>
            </a:r>
            <a:r>
              <a:rPr kumimoji="1" lang="zh-CN" altLang="en-US" sz="2400" dirty="0">
                <a:latin typeface="+mn-ea"/>
              </a:rPr>
              <a:t>，即在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内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有唯一的极小点</a:t>
            </a:r>
            <a:r>
              <a:rPr kumimoji="1" lang="en-US" altLang="zh-CN" sz="2400" i="1" dirty="0">
                <a:latin typeface="+mn-ea"/>
              </a:rPr>
              <a:t>p</a:t>
            </a:r>
            <a:r>
              <a:rPr kumimoji="1" lang="zh-CN" altLang="en-US" sz="2400" dirty="0">
                <a:latin typeface="+mn-ea"/>
              </a:rPr>
              <a:t>，在</a:t>
            </a:r>
            <a:r>
              <a:rPr kumimoji="1" lang="en-US" altLang="zh-CN" sz="2400" i="1" dirty="0">
                <a:latin typeface="+mn-ea"/>
              </a:rPr>
              <a:t>p</a:t>
            </a:r>
            <a:r>
              <a:rPr kumimoji="1" lang="zh-CN" altLang="en-US" sz="2400" dirty="0">
                <a:latin typeface="+mn-ea"/>
              </a:rPr>
              <a:t>的左边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严格单调下降，在</a:t>
            </a:r>
            <a:r>
              <a:rPr kumimoji="1" lang="en-US" altLang="zh-CN" sz="2400" i="1" dirty="0">
                <a:latin typeface="+mn-ea"/>
              </a:rPr>
              <a:t>p</a:t>
            </a:r>
            <a:r>
              <a:rPr kumimoji="1" lang="zh-CN" altLang="en-US" sz="2400" dirty="0">
                <a:latin typeface="+mn-ea"/>
              </a:rPr>
              <a:t>的右边</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a:t>
            </a:r>
            <a:r>
              <a:rPr kumimoji="1" lang="zh-CN" altLang="en-US" sz="2400" dirty="0">
                <a:latin typeface="+mn-ea"/>
              </a:rPr>
              <a:t>严格单调上升。那么对于</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a:t>
            </a:r>
            <a:r>
              <a:rPr kumimoji="1" lang="zh-CN" altLang="en-US" sz="2400" dirty="0">
                <a:latin typeface="+mn-ea"/>
              </a:rPr>
              <a:t>内任意两点</a:t>
            </a:r>
            <a:r>
              <a:rPr kumimoji="1" lang="en-US" altLang="zh-CN" sz="2400" i="1" dirty="0">
                <a:latin typeface="+mn-ea"/>
              </a:rPr>
              <a:t>c</a:t>
            </a:r>
            <a:r>
              <a:rPr kumimoji="1" lang="zh-CN" altLang="en-US" sz="2400" dirty="0">
                <a:latin typeface="+mn-ea"/>
              </a:rPr>
              <a:t>＜</a:t>
            </a:r>
            <a:r>
              <a:rPr kumimoji="1" lang="en-US" altLang="zh-CN" sz="2400" i="1" dirty="0">
                <a:latin typeface="+mn-ea"/>
              </a:rPr>
              <a:t>d</a:t>
            </a:r>
            <a:r>
              <a:rPr kumimoji="1" lang="zh-CN" altLang="en-US" sz="2400" dirty="0">
                <a:latin typeface="+mn-ea"/>
              </a:rPr>
              <a:t>，如果 </a:t>
            </a:r>
            <a:r>
              <a:rPr kumimoji="1" lang="en-US" altLang="zh-CN" sz="2400" i="1" dirty="0">
                <a:latin typeface="+mn-ea"/>
              </a:rPr>
              <a:t>f </a:t>
            </a:r>
            <a:r>
              <a:rPr kumimoji="1" lang="en-US" altLang="zh-CN" sz="2400" dirty="0">
                <a:latin typeface="+mn-ea"/>
              </a:rPr>
              <a:t>(</a:t>
            </a:r>
            <a:r>
              <a:rPr kumimoji="1" lang="en-US" altLang="zh-CN" sz="2400" i="1" dirty="0">
                <a:latin typeface="+mn-ea"/>
              </a:rPr>
              <a:t>c</a:t>
            </a:r>
            <a:r>
              <a:rPr kumimoji="1" lang="en-US" altLang="zh-CN" sz="2400" dirty="0">
                <a:latin typeface="+mn-ea"/>
              </a:rPr>
              <a:t>)</a:t>
            </a:r>
            <a:r>
              <a:rPr kumimoji="1" lang="zh-CN" altLang="en-US" sz="2400" dirty="0">
                <a:latin typeface="+mn-ea"/>
              </a:rPr>
              <a:t>＜ </a:t>
            </a:r>
            <a:r>
              <a:rPr kumimoji="1" lang="en-US" altLang="zh-CN" sz="2400" i="1" dirty="0">
                <a:latin typeface="+mn-ea"/>
              </a:rPr>
              <a:t>f </a:t>
            </a:r>
            <a:r>
              <a:rPr kumimoji="1" lang="en-US" altLang="zh-CN" sz="2400" dirty="0">
                <a:latin typeface="+mn-ea"/>
              </a:rPr>
              <a:t>(</a:t>
            </a:r>
            <a:r>
              <a:rPr kumimoji="1" lang="en-US" altLang="zh-CN" sz="2400" i="1" dirty="0">
                <a:latin typeface="+mn-ea"/>
              </a:rPr>
              <a:t>d</a:t>
            </a:r>
            <a:r>
              <a:rPr kumimoji="1" lang="en-US" altLang="zh-CN" sz="2400" dirty="0">
                <a:latin typeface="+mn-ea"/>
              </a:rPr>
              <a:t>)</a:t>
            </a:r>
            <a:r>
              <a:rPr kumimoji="1" lang="zh-CN" altLang="en-US" sz="2400" dirty="0">
                <a:latin typeface="+mn-ea"/>
              </a:rPr>
              <a:t>，则</a:t>
            </a:r>
            <a:r>
              <a:rPr kumimoji="1" lang="en-US" altLang="zh-CN" sz="2400" i="1" dirty="0">
                <a:latin typeface="+mn-ea"/>
              </a:rPr>
              <a:t>p</a:t>
            </a:r>
            <a:r>
              <a:rPr kumimoji="1" lang="en-US" altLang="zh-CN" sz="2400" dirty="0">
                <a:latin typeface="+mn-ea"/>
              </a:rPr>
              <a:t> ∈[</a:t>
            </a:r>
            <a:r>
              <a:rPr kumimoji="1" lang="en-US" altLang="zh-CN" sz="2400" i="1" dirty="0">
                <a:latin typeface="+mn-ea"/>
              </a:rPr>
              <a:t>a</a:t>
            </a:r>
            <a:r>
              <a:rPr kumimoji="1" lang="en-US" altLang="zh-CN" sz="2400" dirty="0">
                <a:latin typeface="+mn-ea"/>
              </a:rPr>
              <a:t>, </a:t>
            </a:r>
            <a:r>
              <a:rPr kumimoji="1" lang="en-US" altLang="zh-CN" sz="2400" i="1" dirty="0">
                <a:latin typeface="+mn-ea"/>
              </a:rPr>
              <a:t>d</a:t>
            </a:r>
            <a:r>
              <a:rPr kumimoji="1" lang="en-US" altLang="zh-CN" sz="2400" dirty="0">
                <a:latin typeface="+mn-ea"/>
              </a:rPr>
              <a:t>]</a:t>
            </a:r>
            <a:r>
              <a:rPr kumimoji="1" lang="zh-CN" altLang="en-US" sz="2400" dirty="0">
                <a:latin typeface="+mn-ea"/>
              </a:rPr>
              <a:t>；否则</a:t>
            </a:r>
            <a:r>
              <a:rPr kumimoji="1" lang="en-US" altLang="zh-CN" sz="2400" i="1" dirty="0">
                <a:latin typeface="+mn-ea"/>
              </a:rPr>
              <a:t>p</a:t>
            </a:r>
            <a:r>
              <a:rPr kumimoji="1" lang="en-US" altLang="zh-CN" sz="2400" dirty="0">
                <a:latin typeface="+mn-ea"/>
              </a:rPr>
              <a:t> ∈[</a:t>
            </a:r>
            <a:r>
              <a:rPr kumimoji="1" lang="en-US" altLang="zh-CN" sz="2400" i="1" dirty="0">
                <a:latin typeface="+mn-ea"/>
              </a:rPr>
              <a:t>c</a:t>
            </a:r>
            <a:r>
              <a:rPr kumimoji="1" lang="en-US" altLang="zh-CN" sz="2400" dirty="0">
                <a:latin typeface="+mn-ea"/>
              </a:rPr>
              <a:t>, </a:t>
            </a:r>
            <a:r>
              <a:rPr kumimoji="1" lang="en-US" altLang="zh-CN" sz="2400" i="1" dirty="0">
                <a:latin typeface="+mn-ea"/>
              </a:rPr>
              <a:t>b</a:t>
            </a:r>
            <a:r>
              <a:rPr kumimoji="1" lang="en-US" altLang="zh-CN" sz="2400" dirty="0">
                <a:latin typeface="+mn-ea"/>
              </a:rPr>
              <a:t>]</a:t>
            </a:r>
            <a:endParaRPr lang="en-US" altLang="zh-CN" sz="2400" dirty="0">
              <a:latin typeface="+mn-ea"/>
            </a:endParaRPr>
          </a:p>
        </p:txBody>
      </p:sp>
      <p:sp>
        <p:nvSpPr>
          <p:cNvPr id="6" name="Line 4">
            <a:extLst>
              <a:ext uri="{FF2B5EF4-FFF2-40B4-BE49-F238E27FC236}">
                <a16:creationId xmlns:a16="http://schemas.microsoft.com/office/drawing/2014/main" id="{5EC1CE3A-FC4F-41E4-9390-08EF0CE178B6}"/>
              </a:ext>
            </a:extLst>
          </p:cNvPr>
          <p:cNvSpPr>
            <a:spLocks noChangeShapeType="1"/>
          </p:cNvSpPr>
          <p:nvPr/>
        </p:nvSpPr>
        <p:spPr bwMode="auto">
          <a:xfrm>
            <a:off x="379994" y="5524965"/>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3099E38D-57C3-437E-BD03-AF1534B3FC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94"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458CD0F8-E6AF-47AF-8214-AB6CB12F5F22}"/>
              </a:ext>
            </a:extLst>
          </p:cNvPr>
          <p:cNvSpPr>
            <a:spLocks noChangeShapeType="1"/>
          </p:cNvSpPr>
          <p:nvPr/>
        </p:nvSpPr>
        <p:spPr bwMode="auto">
          <a:xfrm flipV="1">
            <a:off x="379994"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tx1"/>
              </a:solidFill>
            </a:endParaRPr>
          </a:p>
        </p:txBody>
      </p:sp>
      <p:sp>
        <p:nvSpPr>
          <p:cNvPr id="9" name="Line 9">
            <a:extLst>
              <a:ext uri="{FF2B5EF4-FFF2-40B4-BE49-F238E27FC236}">
                <a16:creationId xmlns:a16="http://schemas.microsoft.com/office/drawing/2014/main" id="{3B446116-67E0-4818-A911-7973C5A9FDB0}"/>
              </a:ext>
            </a:extLst>
          </p:cNvPr>
          <p:cNvSpPr>
            <a:spLocks noChangeShapeType="1"/>
          </p:cNvSpPr>
          <p:nvPr/>
        </p:nvSpPr>
        <p:spPr bwMode="auto">
          <a:xfrm>
            <a:off x="2288169"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F1F55110-48BD-4FE6-86E0-3FC6399F4457}"/>
              </a:ext>
            </a:extLst>
          </p:cNvPr>
          <p:cNvSpPr>
            <a:spLocks noChangeShapeType="1"/>
          </p:cNvSpPr>
          <p:nvPr/>
        </p:nvSpPr>
        <p:spPr bwMode="auto">
          <a:xfrm>
            <a:off x="1821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DAFDC4B8-EF9B-4853-AC0C-60379F3B6815}"/>
              </a:ext>
            </a:extLst>
          </p:cNvPr>
          <p:cNvSpPr>
            <a:spLocks noChangeShapeType="1"/>
          </p:cNvSpPr>
          <p:nvPr/>
        </p:nvSpPr>
        <p:spPr bwMode="auto">
          <a:xfrm>
            <a:off x="326130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9E5FB728-1A50-4F4D-9A10-641585B08B97}"/>
              </a:ext>
            </a:extLst>
          </p:cNvPr>
          <p:cNvSpPr>
            <a:spLocks noChangeShapeType="1"/>
          </p:cNvSpPr>
          <p:nvPr/>
        </p:nvSpPr>
        <p:spPr bwMode="auto">
          <a:xfrm>
            <a:off x="37999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3FB207E8-2DF8-4C3B-AD33-7EB5D54CE524}"/>
              </a:ext>
            </a:extLst>
          </p:cNvPr>
          <p:cNvSpPr>
            <a:spLocks noChangeShapeType="1"/>
          </p:cNvSpPr>
          <p:nvPr/>
        </p:nvSpPr>
        <p:spPr bwMode="auto">
          <a:xfrm>
            <a:off x="3980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BDE6AEDE-2F56-453E-BBBB-8602037C7778}"/>
              </a:ext>
            </a:extLst>
          </p:cNvPr>
          <p:cNvSpPr>
            <a:spLocks noChangeShapeType="1"/>
          </p:cNvSpPr>
          <p:nvPr/>
        </p:nvSpPr>
        <p:spPr bwMode="auto">
          <a:xfrm flipV="1">
            <a:off x="3261306" y="4264490"/>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148C0C43-5ED1-4DFC-8160-E08ECD3F3EFB}"/>
              </a:ext>
            </a:extLst>
          </p:cNvPr>
          <p:cNvSpPr>
            <a:spLocks noChangeShapeType="1"/>
          </p:cNvSpPr>
          <p:nvPr/>
        </p:nvSpPr>
        <p:spPr bwMode="auto">
          <a:xfrm flipV="1">
            <a:off x="3980444" y="3221502"/>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88C2E531-0AA7-4BAA-B9DA-FA88F130EE39}"/>
              </a:ext>
            </a:extLst>
          </p:cNvPr>
          <p:cNvSpPr>
            <a:spLocks noChangeShapeType="1"/>
          </p:cNvSpPr>
          <p:nvPr/>
        </p:nvSpPr>
        <p:spPr bwMode="auto">
          <a:xfrm flipV="1">
            <a:off x="1821444" y="4661364"/>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33755BAC-022F-40EA-A2A4-C0954440DAE7}"/>
              </a:ext>
            </a:extLst>
          </p:cNvPr>
          <p:cNvSpPr txBox="1">
            <a:spLocks noChangeArrowheads="1"/>
          </p:cNvSpPr>
          <p:nvPr/>
        </p:nvSpPr>
        <p:spPr bwMode="auto">
          <a:xfrm>
            <a:off x="200606"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49813063-2C9D-4C37-B075-E69638D5218F}"/>
              </a:ext>
            </a:extLst>
          </p:cNvPr>
          <p:cNvSpPr txBox="1">
            <a:spLocks noChangeArrowheads="1"/>
          </p:cNvSpPr>
          <p:nvPr/>
        </p:nvSpPr>
        <p:spPr bwMode="auto">
          <a:xfrm>
            <a:off x="16404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3A47E76E-7E00-4CCB-9B57-7658924C7692}"/>
              </a:ext>
            </a:extLst>
          </p:cNvPr>
          <p:cNvSpPr txBox="1">
            <a:spLocks noChangeArrowheads="1"/>
          </p:cNvSpPr>
          <p:nvPr/>
        </p:nvSpPr>
        <p:spPr bwMode="auto">
          <a:xfrm>
            <a:off x="21087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B7BC8376-00FB-4C82-BB52-09C7C8F6207D}"/>
              </a:ext>
            </a:extLst>
          </p:cNvPr>
          <p:cNvSpPr txBox="1">
            <a:spLocks noChangeArrowheads="1"/>
          </p:cNvSpPr>
          <p:nvPr/>
        </p:nvSpPr>
        <p:spPr bwMode="auto">
          <a:xfrm>
            <a:off x="30803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2701BCF6-721E-4B30-8BA3-8A539769CE26}"/>
              </a:ext>
            </a:extLst>
          </p:cNvPr>
          <p:cNvSpPr txBox="1">
            <a:spLocks noChangeArrowheads="1"/>
          </p:cNvSpPr>
          <p:nvPr/>
        </p:nvSpPr>
        <p:spPr bwMode="auto">
          <a:xfrm>
            <a:off x="38375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FA8F0133-0B68-4109-8A52-0BD1F9357FC6}"/>
              </a:ext>
            </a:extLst>
          </p:cNvPr>
          <p:cNvSpPr txBox="1">
            <a:spLocks noChangeArrowheads="1"/>
          </p:cNvSpPr>
          <p:nvPr/>
        </p:nvSpPr>
        <p:spPr bwMode="auto">
          <a:xfrm>
            <a:off x="1517065" y="3778066"/>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B0E01F80-CAA0-4CB6-8392-4DD9C976D9AF}"/>
              </a:ext>
            </a:extLst>
          </p:cNvPr>
          <p:cNvSpPr txBox="1">
            <a:spLocks noChangeArrowheads="1"/>
          </p:cNvSpPr>
          <p:nvPr/>
        </p:nvSpPr>
        <p:spPr bwMode="auto">
          <a:xfrm>
            <a:off x="-32864" y="623268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a:solidFill>
                  <a:schemeClr val="tx1"/>
                </a:solidFill>
              </a:rPr>
              <a:t>a</a:t>
            </a:r>
            <a:r>
              <a:rPr lang="en-US" altLang="zh-CN" sz="1800" dirty="0">
                <a:solidFill>
                  <a:schemeClr val="tx1"/>
                </a:solidFill>
              </a:rPr>
              <a:t>, </a:t>
            </a:r>
            <a:r>
              <a:rPr lang="en-US" altLang="zh-CN" sz="1800" i="1" dirty="0">
                <a:solidFill>
                  <a:schemeClr val="tx1"/>
                </a:solidFill>
              </a:rPr>
              <a:t>d</a:t>
            </a:r>
            <a:r>
              <a:rPr lang="en-US" altLang="zh-CN" sz="1800" dirty="0">
                <a:solidFill>
                  <a:schemeClr val="tx1"/>
                </a:solidFill>
              </a:rPr>
              <a:t>]</a:t>
            </a:r>
          </a:p>
        </p:txBody>
      </p:sp>
      <p:sp>
        <p:nvSpPr>
          <p:cNvPr id="24" name="Line 45">
            <a:extLst>
              <a:ext uri="{FF2B5EF4-FFF2-40B4-BE49-F238E27FC236}">
                <a16:creationId xmlns:a16="http://schemas.microsoft.com/office/drawing/2014/main" id="{75DD2C8F-0B56-4B9C-A56F-64E542EA78B3}"/>
              </a:ext>
            </a:extLst>
          </p:cNvPr>
          <p:cNvSpPr>
            <a:spLocks noChangeShapeType="1"/>
          </p:cNvSpPr>
          <p:nvPr/>
        </p:nvSpPr>
        <p:spPr bwMode="auto">
          <a:xfrm>
            <a:off x="4809119" y="558204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5" name="Picture 46">
            <a:extLst>
              <a:ext uri="{FF2B5EF4-FFF2-40B4-BE49-F238E27FC236}">
                <a16:creationId xmlns:a16="http://schemas.microsoft.com/office/drawing/2014/main" id="{314AC86B-8FED-4F43-8B2D-B55C1B68CB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556"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Line 47">
            <a:extLst>
              <a:ext uri="{FF2B5EF4-FFF2-40B4-BE49-F238E27FC236}">
                <a16:creationId xmlns:a16="http://schemas.microsoft.com/office/drawing/2014/main" id="{1B508B4E-A980-450C-B810-654F257F85D9}"/>
              </a:ext>
            </a:extLst>
          </p:cNvPr>
          <p:cNvSpPr>
            <a:spLocks noChangeShapeType="1"/>
          </p:cNvSpPr>
          <p:nvPr/>
        </p:nvSpPr>
        <p:spPr bwMode="auto">
          <a:xfrm flipV="1">
            <a:off x="4880556"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7" name="Line 48">
            <a:extLst>
              <a:ext uri="{FF2B5EF4-FFF2-40B4-BE49-F238E27FC236}">
                <a16:creationId xmlns:a16="http://schemas.microsoft.com/office/drawing/2014/main" id="{89AB8112-F4E4-4A05-9B0F-CAD2B60FC56C}"/>
              </a:ext>
            </a:extLst>
          </p:cNvPr>
          <p:cNvSpPr>
            <a:spLocks noChangeShapeType="1"/>
          </p:cNvSpPr>
          <p:nvPr/>
        </p:nvSpPr>
        <p:spPr bwMode="auto">
          <a:xfrm>
            <a:off x="6788731"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9">
            <a:extLst>
              <a:ext uri="{FF2B5EF4-FFF2-40B4-BE49-F238E27FC236}">
                <a16:creationId xmlns:a16="http://schemas.microsoft.com/office/drawing/2014/main" id="{E2533A31-1CE7-424F-88CD-252D58FC0D7C}"/>
              </a:ext>
            </a:extLst>
          </p:cNvPr>
          <p:cNvSpPr>
            <a:spLocks noChangeShapeType="1"/>
          </p:cNvSpPr>
          <p:nvPr/>
        </p:nvSpPr>
        <p:spPr bwMode="auto">
          <a:xfrm>
            <a:off x="5507275" y="55257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51">
            <a:extLst>
              <a:ext uri="{FF2B5EF4-FFF2-40B4-BE49-F238E27FC236}">
                <a16:creationId xmlns:a16="http://schemas.microsoft.com/office/drawing/2014/main" id="{F6079B6F-C0C5-44B9-8BD6-44FB10FB85BE}"/>
              </a:ext>
            </a:extLst>
          </p:cNvPr>
          <p:cNvSpPr>
            <a:spLocks noChangeShapeType="1"/>
          </p:cNvSpPr>
          <p:nvPr/>
        </p:nvSpPr>
        <p:spPr bwMode="auto">
          <a:xfrm>
            <a:off x="488055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53">
            <a:extLst>
              <a:ext uri="{FF2B5EF4-FFF2-40B4-BE49-F238E27FC236}">
                <a16:creationId xmlns:a16="http://schemas.microsoft.com/office/drawing/2014/main" id="{F4CE16C4-7437-4940-B5FC-2F87571E7FA1}"/>
              </a:ext>
            </a:extLst>
          </p:cNvPr>
          <p:cNvSpPr>
            <a:spLocks noChangeShapeType="1"/>
          </p:cNvSpPr>
          <p:nvPr/>
        </p:nvSpPr>
        <p:spPr bwMode="auto">
          <a:xfrm flipH="1" flipV="1">
            <a:off x="6126205" y="4535158"/>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4">
            <a:extLst>
              <a:ext uri="{FF2B5EF4-FFF2-40B4-BE49-F238E27FC236}">
                <a16:creationId xmlns:a16="http://schemas.microsoft.com/office/drawing/2014/main" id="{65B6CFE6-C41A-4A36-9CDF-0204099650BB}"/>
              </a:ext>
            </a:extLst>
          </p:cNvPr>
          <p:cNvSpPr>
            <a:spLocks noChangeShapeType="1"/>
          </p:cNvSpPr>
          <p:nvPr/>
        </p:nvSpPr>
        <p:spPr bwMode="auto">
          <a:xfrm flipV="1">
            <a:off x="8409569" y="3307205"/>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55">
            <a:extLst>
              <a:ext uri="{FF2B5EF4-FFF2-40B4-BE49-F238E27FC236}">
                <a16:creationId xmlns:a16="http://schemas.microsoft.com/office/drawing/2014/main" id="{4C2ED0E8-5F43-4050-B0A1-AC71D086B573}"/>
              </a:ext>
            </a:extLst>
          </p:cNvPr>
          <p:cNvSpPr>
            <a:spLocks noChangeShapeType="1"/>
          </p:cNvSpPr>
          <p:nvPr/>
        </p:nvSpPr>
        <p:spPr bwMode="auto">
          <a:xfrm flipV="1">
            <a:off x="5507275" y="3914370"/>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Text Box 56">
            <a:extLst>
              <a:ext uri="{FF2B5EF4-FFF2-40B4-BE49-F238E27FC236}">
                <a16:creationId xmlns:a16="http://schemas.microsoft.com/office/drawing/2014/main" id="{4BD254F1-C31F-4AF6-9F80-87692D3B4CF7}"/>
              </a:ext>
            </a:extLst>
          </p:cNvPr>
          <p:cNvSpPr txBox="1">
            <a:spLocks noChangeArrowheads="1"/>
          </p:cNvSpPr>
          <p:nvPr/>
        </p:nvSpPr>
        <p:spPr bwMode="auto">
          <a:xfrm>
            <a:off x="5349662"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4" name="Text Box 57">
            <a:extLst>
              <a:ext uri="{FF2B5EF4-FFF2-40B4-BE49-F238E27FC236}">
                <a16:creationId xmlns:a16="http://schemas.microsoft.com/office/drawing/2014/main" id="{56B0D3F1-33D4-4256-AC73-1998C765D3D8}"/>
              </a:ext>
            </a:extLst>
          </p:cNvPr>
          <p:cNvSpPr txBox="1">
            <a:spLocks noChangeArrowheads="1"/>
          </p:cNvSpPr>
          <p:nvPr/>
        </p:nvSpPr>
        <p:spPr bwMode="auto">
          <a:xfrm>
            <a:off x="6609344"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5" name="Text Box 58">
            <a:extLst>
              <a:ext uri="{FF2B5EF4-FFF2-40B4-BE49-F238E27FC236}">
                <a16:creationId xmlns:a16="http://schemas.microsoft.com/office/drawing/2014/main" id="{2D0020BA-DF78-4D77-975F-B2DADC560330}"/>
              </a:ext>
            </a:extLst>
          </p:cNvPr>
          <p:cNvSpPr txBox="1">
            <a:spLocks noChangeArrowheads="1"/>
          </p:cNvSpPr>
          <p:nvPr/>
        </p:nvSpPr>
        <p:spPr bwMode="auto">
          <a:xfrm>
            <a:off x="6029737" y="5610668"/>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6" name="Text Box 59">
            <a:extLst>
              <a:ext uri="{FF2B5EF4-FFF2-40B4-BE49-F238E27FC236}">
                <a16:creationId xmlns:a16="http://schemas.microsoft.com/office/drawing/2014/main" id="{8E1BB4B0-5073-4098-83CC-B5A77681FD9C}"/>
              </a:ext>
            </a:extLst>
          </p:cNvPr>
          <p:cNvSpPr txBox="1">
            <a:spLocks noChangeArrowheads="1"/>
          </p:cNvSpPr>
          <p:nvPr/>
        </p:nvSpPr>
        <p:spPr bwMode="auto">
          <a:xfrm>
            <a:off x="83381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37" name="Text Box 60">
            <a:extLst>
              <a:ext uri="{FF2B5EF4-FFF2-40B4-BE49-F238E27FC236}">
                <a16:creationId xmlns:a16="http://schemas.microsoft.com/office/drawing/2014/main" id="{98369A9D-B989-49E8-871B-51171DFC064D}"/>
              </a:ext>
            </a:extLst>
          </p:cNvPr>
          <p:cNvSpPr txBox="1">
            <a:spLocks noChangeArrowheads="1"/>
          </p:cNvSpPr>
          <p:nvPr/>
        </p:nvSpPr>
        <p:spPr bwMode="auto">
          <a:xfrm>
            <a:off x="6141038" y="3914371"/>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38" name="Text Box 61">
            <a:extLst>
              <a:ext uri="{FF2B5EF4-FFF2-40B4-BE49-F238E27FC236}">
                <a16:creationId xmlns:a16="http://schemas.microsoft.com/office/drawing/2014/main" id="{010CC3ED-07DB-4E69-B9D8-C350050BA87C}"/>
              </a:ext>
            </a:extLst>
          </p:cNvPr>
          <p:cNvSpPr txBox="1">
            <a:spLocks noChangeArrowheads="1"/>
          </p:cNvSpPr>
          <p:nvPr/>
        </p:nvSpPr>
        <p:spPr bwMode="auto">
          <a:xfrm>
            <a:off x="4650355" y="6285309"/>
            <a:ext cx="4479084" cy="36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dirty="0">
                <a:solidFill>
                  <a:srgbClr val="0000FF"/>
                </a:solidFill>
                <a:latin typeface="Arial" panose="020B0604020202020204" pitchFamily="34" charset="0"/>
              </a:rPr>
              <a:t>&gt;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rgbClr val="0000FF"/>
                </a:solidFill>
              </a:rPr>
              <a:t>，</a:t>
            </a:r>
            <a:r>
              <a:rPr lang="zh-CN" altLang="en-US" sz="1800" dirty="0">
                <a:solidFill>
                  <a:schemeClr val="tx1"/>
                </a:solidFill>
              </a:rPr>
              <a:t>则从左侧压缩，使用</a:t>
            </a:r>
            <a:r>
              <a:rPr lang="en-US" altLang="zh-CN" sz="1800" dirty="0">
                <a:solidFill>
                  <a:schemeClr val="tx1"/>
                </a:solidFill>
              </a:rPr>
              <a:t>[</a:t>
            </a:r>
            <a:r>
              <a:rPr lang="en-US" altLang="zh-CN" sz="1800" i="1" dirty="0">
                <a:solidFill>
                  <a:schemeClr val="tx1"/>
                </a:solidFill>
              </a:rPr>
              <a:t>c</a:t>
            </a:r>
            <a:r>
              <a:rPr lang="en-US" altLang="zh-CN" sz="1800" dirty="0">
                <a:solidFill>
                  <a:schemeClr val="tx1"/>
                </a:solidFill>
              </a:rPr>
              <a:t>, </a:t>
            </a:r>
            <a:r>
              <a:rPr lang="en-US" altLang="zh-CN" sz="1800" i="1" dirty="0">
                <a:solidFill>
                  <a:schemeClr val="tx1"/>
                </a:solidFill>
              </a:rPr>
              <a:t>b</a:t>
            </a:r>
            <a:r>
              <a:rPr lang="en-US" altLang="zh-CN" sz="1800" dirty="0">
                <a:solidFill>
                  <a:schemeClr val="tx1"/>
                </a:solidFill>
              </a:rPr>
              <a:t>]</a:t>
            </a:r>
          </a:p>
        </p:txBody>
      </p:sp>
      <p:sp>
        <p:nvSpPr>
          <p:cNvPr id="39" name="Text Box 64">
            <a:extLst>
              <a:ext uri="{FF2B5EF4-FFF2-40B4-BE49-F238E27FC236}">
                <a16:creationId xmlns:a16="http://schemas.microsoft.com/office/drawing/2014/main" id="{E5247DF2-609F-401F-89DB-B2D2F71186C7}"/>
              </a:ext>
            </a:extLst>
          </p:cNvPr>
          <p:cNvSpPr txBox="1">
            <a:spLocks noChangeArrowheads="1"/>
          </p:cNvSpPr>
          <p:nvPr/>
        </p:nvSpPr>
        <p:spPr bwMode="auto">
          <a:xfrm>
            <a:off x="47376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Tree>
    <p:extLst>
      <p:ext uri="{BB962C8B-B14F-4D97-AF65-F5344CB8AC3E}">
        <p14:creationId xmlns:p14="http://schemas.microsoft.com/office/powerpoint/2010/main" val="149712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5">
            <a:extLst>
              <a:ext uri="{FF2B5EF4-FFF2-40B4-BE49-F238E27FC236}">
                <a16:creationId xmlns:a16="http://schemas.microsoft.com/office/drawing/2014/main" id="{2D97876B-B8DB-42DB-A4A6-BE3F496A02BB}"/>
              </a:ext>
            </a:extLst>
          </p:cNvPr>
          <p:cNvSpPr>
            <a:spLocks noChangeArrowheads="1"/>
          </p:cNvSpPr>
          <p:nvPr/>
        </p:nvSpPr>
        <p:spPr bwMode="auto">
          <a:xfrm>
            <a:off x="-252536" y="40770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文本框 12">
            <a:extLst>
              <a:ext uri="{FF2B5EF4-FFF2-40B4-BE49-F238E27FC236}">
                <a16:creationId xmlns:a16="http://schemas.microsoft.com/office/drawing/2014/main" id="{C4247849-F1E6-4655-94B1-DB16ED03EAD9}"/>
              </a:ext>
            </a:extLst>
          </p:cNvPr>
          <p:cNvSpPr txBox="1"/>
          <p:nvPr/>
        </p:nvSpPr>
        <p:spPr>
          <a:xfrm>
            <a:off x="3851920" y="127066"/>
            <a:ext cx="127929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indent="0" algn="just">
              <a:buFontTx/>
              <a:buNone/>
            </a:pPr>
            <a:r>
              <a:rPr lang="zh-CN" altLang="en-US" sz="3600" dirty="0">
                <a:solidFill>
                  <a:srgbClr val="FF0000"/>
                </a:solidFill>
                <a:latin typeface="华文仿宋" panose="02010600040101010101" pitchFamily="2" charset="-122"/>
                <a:ea typeface="华文仿宋" panose="02010600040101010101" pitchFamily="2" charset="-122"/>
              </a:rPr>
              <a:t>回 顾</a:t>
            </a:r>
            <a:endParaRPr lang="en-US" altLang="zh-CN" sz="3600" dirty="0">
              <a:solidFill>
                <a:srgbClr val="FF0000"/>
              </a:solidFill>
              <a:latin typeface="华文仿宋" panose="02010600040101010101" pitchFamily="2" charset="-122"/>
              <a:ea typeface="华文仿宋" panose="02010600040101010101" pitchFamily="2" charset="-122"/>
            </a:endParaRPr>
          </a:p>
        </p:txBody>
      </p:sp>
      <p:graphicFrame>
        <p:nvGraphicFramePr>
          <p:cNvPr id="8" name="Object 7">
            <a:extLst>
              <a:ext uri="{FF2B5EF4-FFF2-40B4-BE49-F238E27FC236}">
                <a16:creationId xmlns:a16="http://schemas.microsoft.com/office/drawing/2014/main" id="{E4A316C6-B0C6-45D1-A3E2-FD4C4A0F961E}"/>
              </a:ext>
            </a:extLst>
          </p:cNvPr>
          <p:cNvGraphicFramePr>
            <a:graphicFrameLocks noChangeAspect="1"/>
          </p:cNvGraphicFramePr>
          <p:nvPr/>
        </p:nvGraphicFramePr>
        <p:xfrm>
          <a:off x="359024" y="3140968"/>
          <a:ext cx="1946275" cy="400050"/>
        </p:xfrm>
        <a:graphic>
          <a:graphicData uri="http://schemas.openxmlformats.org/presentationml/2006/ole">
            <mc:AlternateContent xmlns:mc="http://schemas.openxmlformats.org/markup-compatibility/2006">
              <mc:Choice xmlns:v="urn:schemas-microsoft-com:vml" Requires="v">
                <p:oleObj spid="_x0000_s600132" name="Equation" r:id="rId6" imgW="1066680" imgH="215640" progId="Equation.DSMT4">
                  <p:embed/>
                </p:oleObj>
              </mc:Choice>
              <mc:Fallback>
                <p:oleObj name="Equation" r:id="rId6" imgW="1066680" imgH="215640" progId="Equation.DSMT4">
                  <p:embed/>
                  <p:pic>
                    <p:nvPicPr>
                      <p:cNvPr id="8" name="Object 7">
                        <a:extLst>
                          <a:ext uri="{FF2B5EF4-FFF2-40B4-BE49-F238E27FC236}">
                            <a16:creationId xmlns:a16="http://schemas.microsoft.com/office/drawing/2014/main" id="{E4A316C6-B0C6-45D1-A3E2-FD4C4A0F9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024" y="3140968"/>
                        <a:ext cx="1946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表格 65">
            <a:extLst>
              <a:ext uri="{FF2B5EF4-FFF2-40B4-BE49-F238E27FC236}">
                <a16:creationId xmlns:a16="http://schemas.microsoft.com/office/drawing/2014/main" id="{039D4886-1EF1-4027-B5F0-40F94D090238}"/>
              </a:ext>
            </a:extLst>
          </p:cNvPr>
          <p:cNvGraphicFramePr/>
          <p:nvPr/>
        </p:nvGraphicFramePr>
        <p:xfrm>
          <a:off x="2843808" y="3501008"/>
          <a:ext cx="6146063" cy="2789741"/>
        </p:xfrm>
        <a:graphic>
          <a:graphicData uri="http://schemas.openxmlformats.org/drawingml/2006/table">
            <a:tbl>
              <a:tblPr/>
              <a:tblGrid>
                <a:gridCol w="31455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22995">
                  <a:extLst>
                    <a:ext uri="{9D8B030D-6E8A-4147-A177-3AD203B41FA5}">
                      <a16:colId xmlns:a16="http://schemas.microsoft.com/office/drawing/2014/main" val="20005"/>
                    </a:ext>
                  </a:extLst>
                </a:gridCol>
              </a:tblGrid>
              <a:tr h="52847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k</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dirty="0">
                          <a:latin typeface="+mn-ea"/>
                          <a:ea typeface="+mn-ea"/>
                        </a:rPr>
                        <a:t>区间等分数</a:t>
                      </a:r>
                      <a:r>
                        <a:rPr lang="en-US" altLang="zh-CN" sz="2000" dirty="0">
                          <a:latin typeface="+mn-ea"/>
                          <a:ea typeface="+mn-ea"/>
                        </a:rPr>
                        <a:t>n=2</a:t>
                      </a:r>
                      <a:r>
                        <a:rPr lang="en-US" altLang="zh-CN" sz="2000" baseline="30000" dirty="0">
                          <a:latin typeface="+mn-ea"/>
                          <a:ea typeface="+mn-ea"/>
                        </a:rPr>
                        <a:t>k</a:t>
                      </a:r>
                      <a:endParaRPr lang="zh-CN" altLang="en-US" sz="2000" baseline="30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dirty="0">
                          <a:latin typeface="+mn-ea"/>
                          <a:ea typeface="+mn-ea"/>
                        </a:rPr>
                        <a:t>梯形序列</a:t>
                      </a:r>
                      <a:r>
                        <a:rPr lang="en-US" altLang="zh-CN" sz="2000" dirty="0">
                          <a:latin typeface="+mn-ea"/>
                          <a:ea typeface="+mn-ea"/>
                        </a:rPr>
                        <a:t>T</a:t>
                      </a:r>
                      <a:r>
                        <a:rPr lang="en-US" altLang="zh-CN" sz="2000" baseline="30000" dirty="0">
                          <a:latin typeface="+mn-ea"/>
                          <a:ea typeface="+mn-ea"/>
                        </a:rPr>
                        <a:t>*</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辛普森</a:t>
                      </a:r>
                      <a:r>
                        <a:rPr lang="zh-CN" altLang="en-US" sz="2000" dirty="0">
                          <a:latin typeface="+mn-ea"/>
                          <a:ea typeface="+mn-ea"/>
                        </a:rPr>
                        <a:t>序列</a:t>
                      </a:r>
                      <a:r>
                        <a:rPr lang="en-US" altLang="zh-CN" sz="2000" dirty="0">
                          <a:latin typeface="+mn-ea"/>
                          <a:ea typeface="+mn-ea"/>
                        </a:rPr>
                        <a:t>S</a:t>
                      </a:r>
                      <a:r>
                        <a:rPr lang="en-US" altLang="zh-CN" sz="2000" baseline="30000" dirty="0">
                          <a:latin typeface="+mn-ea"/>
                          <a:ea typeface="+mn-ea"/>
                        </a:rPr>
                        <a:t>k-1</a:t>
                      </a:r>
                      <a:r>
                        <a:rPr lang="en-US" altLang="zh-CN" sz="2000" baseline="-25000" dirty="0">
                          <a:latin typeface="+mn-ea"/>
                          <a:ea typeface="+mn-ea"/>
                        </a:rPr>
                        <a:t>2</a:t>
                      </a:r>
                      <a:endParaRPr lang="zh-CN" altLang="en-US" sz="2000" b="1"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柯特斯</a:t>
                      </a:r>
                      <a:r>
                        <a:rPr lang="zh-CN" altLang="en-US" sz="2000" dirty="0">
                          <a:latin typeface="+mn-ea"/>
                          <a:ea typeface="+mn-ea"/>
                        </a:rPr>
                        <a:t>序列</a:t>
                      </a:r>
                      <a:r>
                        <a:rPr lang="en-US" altLang="zh-CN" sz="2000" dirty="0">
                          <a:latin typeface="+mn-ea"/>
                          <a:ea typeface="+mn-ea"/>
                        </a:rPr>
                        <a:t>C</a:t>
                      </a:r>
                      <a:r>
                        <a:rPr lang="en-US" altLang="zh-CN" sz="2000" baseline="30000" dirty="0">
                          <a:latin typeface="+mn-ea"/>
                          <a:ea typeface="+mn-ea"/>
                        </a:rPr>
                        <a:t>k-2</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龙贝格</a:t>
                      </a:r>
                      <a:r>
                        <a:rPr lang="zh-CN" altLang="en-US" sz="2000" dirty="0">
                          <a:latin typeface="+mn-ea"/>
                          <a:ea typeface="+mn-ea"/>
                        </a:rPr>
                        <a:t>序列</a:t>
                      </a:r>
                      <a:r>
                        <a:rPr lang="en-US" altLang="zh-CN" sz="2000" dirty="0">
                          <a:latin typeface="+mn-ea"/>
                          <a:ea typeface="+mn-ea"/>
                        </a:rPr>
                        <a:t>R</a:t>
                      </a:r>
                      <a:r>
                        <a:rPr lang="en-US" altLang="zh-CN" sz="2000" baseline="30000" dirty="0">
                          <a:latin typeface="+mn-ea"/>
                          <a:ea typeface="+mn-ea"/>
                        </a:rPr>
                        <a:t>k-3</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30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0</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82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2</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34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2</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4</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8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3</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8</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R1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537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4</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16</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T16</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R2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924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5</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32</a:t>
                      </a:r>
                      <a:endParaRPr lang="zh-CN" altLang="en-US" sz="2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solidFill>
                            <a:srgbClr val="0000FF"/>
                          </a:solidFill>
                          <a:latin typeface="+mn-ea"/>
                          <a:ea typeface="+mn-ea"/>
                        </a:rPr>
                        <a:t>T32</a:t>
                      </a:r>
                      <a:endParaRPr lang="zh-CN" altLang="en-US"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S16</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solidFill>
                            <a:srgbClr val="0000FF"/>
                          </a:solidFill>
                          <a:latin typeface="+mn-ea"/>
                          <a:ea typeface="+mn-ea"/>
                        </a:rPr>
                        <a:t>R4</a:t>
                      </a:r>
                      <a:endParaRPr lang="zh-CN" altLang="en-US"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8" name="Object 11">
            <a:extLst>
              <a:ext uri="{FF2B5EF4-FFF2-40B4-BE49-F238E27FC236}">
                <a16:creationId xmlns:a16="http://schemas.microsoft.com/office/drawing/2014/main" id="{0328A02D-FCEC-4894-9932-23A13ADDF00B}"/>
              </a:ext>
            </a:extLst>
          </p:cNvPr>
          <p:cNvGraphicFramePr>
            <a:graphicFrameLocks noChangeAspect="1"/>
          </p:cNvGraphicFramePr>
          <p:nvPr>
            <p:extLst>
              <p:ext uri="{D42A27DB-BD31-4B8C-83A1-F6EECF244321}">
                <p14:modId xmlns:p14="http://schemas.microsoft.com/office/powerpoint/2010/main" val="586406200"/>
              </p:ext>
            </p:extLst>
          </p:nvPr>
        </p:nvGraphicFramePr>
        <p:xfrm>
          <a:off x="467544" y="2099977"/>
          <a:ext cx="3111500" cy="862013"/>
        </p:xfrm>
        <a:graphic>
          <a:graphicData uri="http://schemas.openxmlformats.org/presentationml/2006/ole">
            <mc:AlternateContent xmlns:mc="http://schemas.openxmlformats.org/markup-compatibility/2006">
              <mc:Choice xmlns:v="urn:schemas-microsoft-com:vml" Requires="v">
                <p:oleObj spid="_x0000_s600133" name="Equation" r:id="rId8" imgW="1650960" imgH="431640" progId="Equation.DSMT4">
                  <p:embed/>
                </p:oleObj>
              </mc:Choice>
              <mc:Fallback>
                <p:oleObj name="Equation" r:id="rId8" imgW="1650960" imgH="431640" progId="Equation.DSMT4">
                  <p:embed/>
                  <p:pic>
                    <p:nvPicPr>
                      <p:cNvPr id="58" name="Object 11">
                        <a:extLst>
                          <a:ext uri="{FF2B5EF4-FFF2-40B4-BE49-F238E27FC236}">
                            <a16:creationId xmlns:a16="http://schemas.microsoft.com/office/drawing/2014/main" id="{0328A02D-FCEC-4894-9932-23A13ADDF0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2099977"/>
                        <a:ext cx="3111500" cy="862013"/>
                      </a:xfrm>
                      <a:prstGeom prst="rect">
                        <a:avLst/>
                      </a:prstGeom>
                      <a:noFill/>
                      <a:ln w="57150" cmpd="thinThick">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0" name="Object 10">
                <a:extLst>
                  <a:ext uri="{FF2B5EF4-FFF2-40B4-BE49-F238E27FC236}">
                    <a16:creationId xmlns:a16="http://schemas.microsoft.com/office/drawing/2014/main" id="{369D8E18-A725-4E00-B300-FAF3E07D1A21}"/>
                  </a:ext>
                </a:extLst>
              </p:cNvPr>
              <p:cNvSpPr txBox="1"/>
              <p:nvPr/>
            </p:nvSpPr>
            <p:spPr bwMode="auto">
              <a:xfrm>
                <a:off x="179512" y="892595"/>
                <a:ext cx="3435028" cy="1008112"/>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altLang="zh-CN" sz="2400" b="1" i="1" smtClean="0">
                              <a:solidFill>
                                <a:srgbClr val="000000"/>
                              </a:solidFill>
                              <a:latin typeface="Cambria Math" panose="02040503050406030204" pitchFamily="18" charset="0"/>
                            </a:rPr>
                          </m:ctrlPr>
                        </m:sSubPr>
                        <m:e>
                          <m:r>
                            <a:rPr lang="en-US" altLang="zh-CN" sz="2400" b="1" i="1" smtClean="0">
                              <a:solidFill>
                                <a:srgbClr val="000000"/>
                              </a:solidFill>
                              <a:latin typeface="Cambria Math" panose="02040503050406030204" pitchFamily="18" charset="0"/>
                            </a:rPr>
                            <m:t>𝑻</m:t>
                          </m:r>
                        </m:e>
                        <m:sub>
                          <m:r>
                            <a:rPr lang="en-US" altLang="zh-CN" sz="2400" b="1" i="1" smtClean="0">
                              <a:solidFill>
                                <a:srgbClr val="000000"/>
                              </a:solidFill>
                              <a:latin typeface="Cambria Math" panose="02040503050406030204" pitchFamily="18" charset="0"/>
                            </a:rPr>
                            <m:t>𝒏</m:t>
                          </m:r>
                        </m:sub>
                      </m:sSub>
                      <m:r>
                        <a:rPr lang="en-US" altLang="zh-CN" sz="2400" b="1"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h</m:t>
                          </m:r>
                        </m:num>
                        <m:den>
                          <m:r>
                            <a:rPr lang="zh-CN" altLang="en-US" sz="2400" i="1">
                              <a:solidFill>
                                <a:srgbClr val="000000"/>
                              </a:solidFill>
                              <a:latin typeface="Cambria Math" panose="02040503050406030204" pitchFamily="18" charset="0"/>
                            </a:rPr>
                            <m:t>2</m:t>
                          </m:r>
                        </m:den>
                      </m:f>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)+2</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p>
                            <m:e>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e>
                          </m:nary>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r>
                            <a:rPr lang="zh-CN" altLang="en-US" sz="2400" i="1">
                              <a:solidFill>
                                <a:srgbClr val="000000"/>
                              </a:solidFill>
                              <a:latin typeface="Cambria Math" panose="02040503050406030204" pitchFamily="18" charset="0"/>
                            </a:rPr>
                            <m:t>)</m:t>
                          </m:r>
                        </m:e>
                      </m:d>
                    </m:oMath>
                  </m:oMathPara>
                </a14:m>
                <a:endParaRPr lang="zh-CN" altLang="en-US" sz="2400" dirty="0"/>
              </a:p>
            </p:txBody>
          </p:sp>
        </mc:Choice>
        <mc:Fallback>
          <p:sp>
            <p:nvSpPr>
              <p:cNvPr id="60" name="Object 10">
                <a:extLst>
                  <a:ext uri="{FF2B5EF4-FFF2-40B4-BE49-F238E27FC236}">
                    <a16:creationId xmlns:a16="http://schemas.microsoft.com/office/drawing/2014/main" id="{369D8E18-A725-4E00-B300-FAF3E07D1A21}"/>
                  </a:ext>
                </a:extLst>
              </p:cNvPr>
              <p:cNvSpPr txBox="1">
                <a:spLocks noRot="1" noChangeAspect="1" noMove="1" noResize="1" noEditPoints="1" noAdjustHandles="1" noChangeArrowheads="1" noChangeShapeType="1" noTextEdit="1"/>
              </p:cNvSpPr>
              <p:nvPr/>
            </p:nvSpPr>
            <p:spPr bwMode="auto">
              <a:xfrm>
                <a:off x="179512" y="892595"/>
                <a:ext cx="3435028" cy="1008112"/>
              </a:xfrm>
              <a:prstGeom prst="rect">
                <a:avLst/>
              </a:prstGeom>
              <a:blipFill>
                <a:blip r:embed="rId10"/>
                <a:stretch>
                  <a:fillRect/>
                </a:stretch>
              </a:blipFill>
              <a:ln w="28575">
                <a:solidFill>
                  <a:srgbClr val="FF0000"/>
                </a:solidFill>
              </a:ln>
            </p:spPr>
            <p:txBody>
              <a:bodyPr/>
              <a:lstStyle/>
              <a:p>
                <a:r>
                  <a:rPr lang="zh-CN" altLang="en-US">
                    <a:noFill/>
                  </a:rPr>
                  <a:t> </a:t>
                </a:r>
              </a:p>
            </p:txBody>
          </p:sp>
        </mc:Fallback>
      </mc:AlternateContent>
      <p:graphicFrame>
        <p:nvGraphicFramePr>
          <p:cNvPr id="62" name="Object 5">
            <a:extLst>
              <a:ext uri="{FF2B5EF4-FFF2-40B4-BE49-F238E27FC236}">
                <a16:creationId xmlns:a16="http://schemas.microsoft.com/office/drawing/2014/main" id="{B54E49D0-C03E-42C8-BED8-E3DA1A41A3EB}"/>
              </a:ext>
            </a:extLst>
          </p:cNvPr>
          <p:cNvGraphicFramePr>
            <a:graphicFrameLocks/>
          </p:cNvGraphicFramePr>
          <p:nvPr>
            <p:extLst>
              <p:ext uri="{D42A27DB-BD31-4B8C-83A1-F6EECF244321}">
                <p14:modId xmlns:p14="http://schemas.microsoft.com/office/powerpoint/2010/main" val="3897067685"/>
              </p:ext>
            </p:extLst>
          </p:nvPr>
        </p:nvGraphicFramePr>
        <p:xfrm>
          <a:off x="3851920" y="994336"/>
          <a:ext cx="5148064" cy="792088"/>
        </p:xfrm>
        <a:graphic>
          <a:graphicData uri="http://schemas.openxmlformats.org/presentationml/2006/ole">
            <mc:AlternateContent xmlns:mc="http://schemas.openxmlformats.org/markup-compatibility/2006">
              <mc:Choice xmlns:v="urn:schemas-microsoft-com:vml" Requires="v">
                <p:oleObj spid="_x0000_s600134" name="Equation" r:id="rId11" imgW="2895480" imgH="457200" progId="Equation.DSMT4">
                  <p:embed/>
                </p:oleObj>
              </mc:Choice>
              <mc:Fallback>
                <p:oleObj name="Equation" r:id="rId11" imgW="2895480" imgH="457200" progId="Equation.DSMT4">
                  <p:embed/>
                  <p:pic>
                    <p:nvPicPr>
                      <p:cNvPr id="62" name="Object 5">
                        <a:extLst>
                          <a:ext uri="{FF2B5EF4-FFF2-40B4-BE49-F238E27FC236}">
                            <a16:creationId xmlns:a16="http://schemas.microsoft.com/office/drawing/2014/main" id="{B54E49D0-C03E-42C8-BED8-E3DA1A41A3EB}"/>
                          </a:ext>
                        </a:extLst>
                      </p:cNvPr>
                      <p:cNvPicPr>
                        <a:picLocks noChangeArrowheads="1"/>
                      </p:cNvPicPr>
                      <p:nvPr/>
                    </p:nvPicPr>
                    <p:blipFill>
                      <a:blip r:embed="rId12"/>
                      <a:srcRect/>
                      <a:stretch>
                        <a:fillRect/>
                      </a:stretch>
                    </p:blipFill>
                    <p:spPr bwMode="auto">
                      <a:xfrm>
                        <a:off x="3851920" y="994336"/>
                        <a:ext cx="5148064" cy="792088"/>
                      </a:xfrm>
                      <a:prstGeom prst="rect">
                        <a:avLst/>
                      </a:prstGeom>
                      <a:noFill/>
                      <a:ln w="28575">
                        <a:solidFill>
                          <a:srgbClr val="FF0000"/>
                        </a:solidFill>
                      </a:ln>
                    </p:spPr>
                  </p:pic>
                </p:oleObj>
              </mc:Fallback>
            </mc:AlternateContent>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313AC33-F78A-4AF6-80A1-6A73869D6352}"/>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6" name="矩形 5">
                <a:extLst>
                  <a:ext uri="{FF2B5EF4-FFF2-40B4-BE49-F238E27FC236}">
                    <a16:creationId xmlns:a16="http://schemas.microsoft.com/office/drawing/2014/main" id="{A313AC33-F78A-4AF6-80A1-6A73869D6352}"/>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7BDE368E-0B31-4A1E-91DB-D7CF7840C9F7}"/>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56" name="矩形 55">
                <a:extLst>
                  <a:ext uri="{FF2B5EF4-FFF2-40B4-BE49-F238E27FC236}">
                    <a16:creationId xmlns:a16="http://schemas.microsoft.com/office/drawing/2014/main" id="{7BDE368E-0B31-4A1E-91DB-D7CF7840C9F7}"/>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FF69FEB2-183F-4F37-A0B0-728E8C0B8D6C}"/>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57" name="矩形 56">
                <a:extLst>
                  <a:ext uri="{FF2B5EF4-FFF2-40B4-BE49-F238E27FC236}">
                    <a16:creationId xmlns:a16="http://schemas.microsoft.com/office/drawing/2014/main" id="{FF69FEB2-183F-4F37-A0B0-728E8C0B8D6C}"/>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5C40808-519C-476C-9EB4-50344940C012}"/>
              </a:ext>
            </a:extLst>
          </p:cNvPr>
          <p:cNvSpPr txBox="1"/>
          <p:nvPr/>
        </p:nvSpPr>
        <p:spPr>
          <a:xfrm>
            <a:off x="179512" y="3645024"/>
            <a:ext cx="2423515"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设   为给定的误差限，当  </a:t>
            </a:r>
          </a:p>
        </p:txBody>
      </p:sp>
      <p:pic>
        <p:nvPicPr>
          <p:cNvPr id="15" name="图片 14">
            <a:extLst>
              <a:ext uri="{FF2B5EF4-FFF2-40B4-BE49-F238E27FC236}">
                <a16:creationId xmlns:a16="http://schemas.microsoft.com/office/drawing/2014/main" id="{071FA677-C55A-4BD1-BB50-D28560D71FE9}"/>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47056" y="3789040"/>
            <a:ext cx="124358" cy="144475"/>
          </a:xfrm>
          <a:prstGeom prst="rect">
            <a:avLst/>
          </a:prstGeom>
        </p:spPr>
      </p:pic>
      <p:pic>
        <p:nvPicPr>
          <p:cNvPr id="16" name="图片 15">
            <a:extLst>
              <a:ext uri="{FF2B5EF4-FFF2-40B4-BE49-F238E27FC236}">
                <a16:creationId xmlns:a16="http://schemas.microsoft.com/office/drawing/2014/main" id="{96ED051B-DEBD-4984-AF73-03F754BECB61}"/>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87016" y="4509120"/>
            <a:ext cx="2300630" cy="303581"/>
          </a:xfrm>
          <a:prstGeom prst="rect">
            <a:avLst/>
          </a:prstGeom>
        </p:spPr>
      </p:pic>
      <p:sp>
        <p:nvSpPr>
          <p:cNvPr id="17" name="文本框 16">
            <a:extLst>
              <a:ext uri="{FF2B5EF4-FFF2-40B4-BE49-F238E27FC236}">
                <a16:creationId xmlns:a16="http://schemas.microsoft.com/office/drawing/2014/main" id="{617B2E44-D508-45B2-8ED9-BAD9B31D9EB5}"/>
              </a:ext>
            </a:extLst>
          </p:cNvPr>
          <p:cNvSpPr txBox="1"/>
          <p:nvPr/>
        </p:nvSpPr>
        <p:spPr>
          <a:xfrm>
            <a:off x="179512" y="4869160"/>
            <a:ext cx="2627784" cy="1569660"/>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时，取</a:t>
            </a: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为积分的近似值。这样的计算过程称为</a:t>
            </a:r>
            <a:r>
              <a:rPr lang="en-US" altLang="zh-CN" sz="2400" b="0" dirty="0">
                <a:solidFill>
                  <a:schemeClr val="tx1">
                    <a:lumMod val="95000"/>
                    <a:lumOff val="5000"/>
                  </a:schemeClr>
                </a:solidFill>
                <a:latin typeface="+mn-ea"/>
                <a:ea typeface="+mn-ea"/>
              </a:rPr>
              <a:t>Romberg </a:t>
            </a:r>
            <a:r>
              <a:rPr lang="zh-CN" altLang="en-US" sz="2400" b="0" dirty="0">
                <a:solidFill>
                  <a:schemeClr val="tx1">
                    <a:lumMod val="95000"/>
                    <a:lumOff val="5000"/>
                  </a:schemeClr>
                </a:solidFill>
                <a:latin typeface="+mn-ea"/>
                <a:ea typeface="+mn-ea"/>
              </a:rPr>
              <a:t>积分法。 </a:t>
            </a:r>
          </a:p>
        </p:txBody>
      </p:sp>
      <p:pic>
        <p:nvPicPr>
          <p:cNvPr id="18" name="图片 17">
            <a:extLst>
              <a:ext uri="{FF2B5EF4-FFF2-40B4-BE49-F238E27FC236}">
                <a16:creationId xmlns:a16="http://schemas.microsoft.com/office/drawing/2014/main" id="{1AE3B99B-3DA0-4435-9B5A-DF15155CF489}"/>
              </a:ext>
            </a:extLst>
          </p:cNvPr>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187624" y="4941168"/>
            <a:ext cx="759472" cy="290270"/>
          </a:xfrm>
          <a:prstGeom prst="rect">
            <a:avLst/>
          </a:prstGeom>
        </p:spPr>
      </p:pic>
      <p:pic>
        <p:nvPicPr>
          <p:cNvPr id="19" name="图片 18">
            <a:extLst>
              <a:ext uri="{FF2B5EF4-FFF2-40B4-BE49-F238E27FC236}">
                <a16:creationId xmlns:a16="http://schemas.microsoft.com/office/drawing/2014/main" id="{1225BE6E-E82A-4D27-85E3-0AFE68FCB3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26005" y="2007363"/>
            <a:ext cx="4104456" cy="1008112"/>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9614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6" grpId="0"/>
      <p:bldP spid="5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72A49E-E39D-4BF1-B131-B7DD9399ACBC}"/>
              </a:ext>
            </a:extLst>
          </p:cNvPr>
          <p:cNvSpPr>
            <a:spLocks noGrp="1" noChangeArrowheads="1"/>
          </p:cNvSpPr>
          <p:nvPr>
            <p:ph type="body" idx="1"/>
          </p:nvPr>
        </p:nvSpPr>
        <p:spPr>
          <a:xfrm>
            <a:off x="71500" y="188640"/>
            <a:ext cx="8822754" cy="3600400"/>
          </a:xfrm>
        </p:spPr>
        <p:txBody>
          <a:bodyPr>
            <a:normAutofit/>
          </a:bodyPr>
          <a:lstStyle/>
          <a:p>
            <a:pPr>
              <a:lnSpc>
                <a:spcPct val="90000"/>
              </a:lnSpc>
            </a:pPr>
            <a:r>
              <a:rPr lang="zh-CN" altLang="en-US" sz="2800" dirty="0"/>
              <a:t>选择内点</a:t>
            </a:r>
            <a:r>
              <a:rPr lang="en-US" altLang="zh-CN" sz="2800" i="1" dirty="0"/>
              <a:t>c</a:t>
            </a:r>
            <a:r>
              <a:rPr lang="zh-CN" altLang="en-US" sz="2800" dirty="0"/>
              <a:t>和</a:t>
            </a:r>
            <a:r>
              <a:rPr lang="en-US" altLang="zh-CN" sz="2800" i="1" dirty="0"/>
              <a:t>d</a:t>
            </a:r>
            <a:r>
              <a:rPr lang="zh-CN" altLang="en-US" sz="2800" dirty="0"/>
              <a:t>，</a:t>
            </a:r>
            <a:r>
              <a:rPr lang="zh-CN" altLang="en-US" sz="2800" b="1" dirty="0">
                <a:solidFill>
                  <a:srgbClr val="FF0000"/>
                </a:solidFill>
              </a:rPr>
              <a:t>使得区间</a:t>
            </a:r>
            <a:r>
              <a:rPr lang="en-US" altLang="zh-CN" sz="2800" b="1" dirty="0">
                <a:solidFill>
                  <a:srgbClr val="FF0000"/>
                </a:solidFill>
              </a:rPr>
              <a:t>[</a:t>
            </a:r>
            <a:r>
              <a:rPr lang="en-US" altLang="zh-CN" sz="2800" b="1" i="1" dirty="0">
                <a:solidFill>
                  <a:srgbClr val="FF0000"/>
                </a:solidFill>
              </a:rPr>
              <a:t>a</a:t>
            </a:r>
            <a:r>
              <a:rPr lang="en-US" altLang="zh-CN" sz="2800" b="1" dirty="0">
                <a:solidFill>
                  <a:srgbClr val="FF0000"/>
                </a:solidFill>
              </a:rPr>
              <a:t>, </a:t>
            </a:r>
            <a:r>
              <a:rPr lang="en-US" altLang="zh-CN" sz="2800" b="1" i="1" dirty="0">
                <a:solidFill>
                  <a:srgbClr val="FF0000"/>
                </a:solidFill>
              </a:rPr>
              <a:t>c</a:t>
            </a:r>
            <a:r>
              <a:rPr lang="en-US" altLang="zh-CN" sz="2800" b="1" dirty="0">
                <a:solidFill>
                  <a:srgbClr val="FF0000"/>
                </a:solidFill>
              </a:rPr>
              <a:t>]</a:t>
            </a:r>
            <a:r>
              <a:rPr lang="zh-CN" altLang="en-US" sz="2800" b="1" dirty="0">
                <a:solidFill>
                  <a:srgbClr val="FF0000"/>
                </a:solidFill>
              </a:rPr>
              <a:t>与</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 </a:t>
            </a:r>
            <a:r>
              <a:rPr lang="en-US" altLang="zh-CN" sz="2800" b="1" i="1" dirty="0">
                <a:solidFill>
                  <a:srgbClr val="FF0000"/>
                </a:solidFill>
              </a:rPr>
              <a:t>b</a:t>
            </a:r>
            <a:r>
              <a:rPr lang="en-US" altLang="zh-CN" sz="2800" b="1" dirty="0">
                <a:solidFill>
                  <a:srgbClr val="FF0000"/>
                </a:solidFill>
              </a:rPr>
              <a:t>]</a:t>
            </a:r>
            <a:r>
              <a:rPr lang="zh-CN" altLang="en-US" sz="2800" b="1" dirty="0">
                <a:solidFill>
                  <a:srgbClr val="FF0000"/>
                </a:solidFill>
              </a:rPr>
              <a:t>对称，即</a:t>
            </a:r>
            <a:r>
              <a:rPr lang="en-US" altLang="zh-CN" sz="2800" b="1" i="1" dirty="0">
                <a:solidFill>
                  <a:srgbClr val="FF0000"/>
                </a:solidFill>
              </a:rPr>
              <a:t>b</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a:t>
            </a:r>
            <a:r>
              <a:rPr lang="en-US" altLang="zh-CN" sz="2800" b="1" i="1" dirty="0">
                <a:solidFill>
                  <a:srgbClr val="FF0000"/>
                </a:solidFill>
              </a:rPr>
              <a:t>c</a:t>
            </a:r>
            <a:r>
              <a:rPr lang="en-US" altLang="zh-CN" sz="2800" b="1" dirty="0">
                <a:solidFill>
                  <a:srgbClr val="FF0000"/>
                </a:solidFill>
              </a:rPr>
              <a:t>-</a:t>
            </a:r>
            <a:r>
              <a:rPr lang="en-US" altLang="zh-CN" sz="2800" b="1" i="1" dirty="0">
                <a:solidFill>
                  <a:srgbClr val="FF0000"/>
                </a:solidFill>
              </a:rPr>
              <a:t>a</a:t>
            </a:r>
            <a:r>
              <a:rPr lang="zh-CN" altLang="en-US" sz="2800" b="1" dirty="0">
                <a:solidFill>
                  <a:srgbClr val="FF0000"/>
                </a:solidFill>
              </a:rPr>
              <a:t>，</a:t>
            </a:r>
            <a:r>
              <a:rPr lang="zh-CN" altLang="en-US" sz="2800" dirty="0"/>
              <a:t>其中</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c</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ra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d</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err="1">
                <a:solidFill>
                  <a:schemeClr val="tx1">
                    <a:lumMod val="95000"/>
                    <a:lumOff val="5000"/>
                  </a:schemeClr>
                </a:solidFill>
              </a:rPr>
              <a:t>a</a:t>
            </a:r>
            <a:r>
              <a:rPr lang="en-US" altLang="zh-CN" sz="2800" dirty="0" err="1">
                <a:solidFill>
                  <a:schemeClr val="tx1">
                    <a:lumMod val="95000"/>
                    <a:lumOff val="5000"/>
                  </a:schemeClr>
                </a:solidFill>
              </a:rPr>
              <a:t>+</a:t>
            </a:r>
            <a:r>
              <a:rPr lang="en-US" altLang="zh-CN" sz="2800" i="1" dirty="0" err="1">
                <a:solidFill>
                  <a:schemeClr val="tx1">
                    <a:lumMod val="95000"/>
                    <a:lumOff val="5000"/>
                  </a:schemeClr>
                </a:solidFill>
              </a:rPr>
              <a:t>rb</a:t>
            </a:r>
            <a:endParaRPr lang="en-US" altLang="zh-CN" sz="2800" i="1" dirty="0">
              <a:solidFill>
                <a:schemeClr val="tx1">
                  <a:lumMod val="95000"/>
                  <a:lumOff val="5000"/>
                </a:schemeClr>
              </a:solidFill>
            </a:endParaRPr>
          </a:p>
          <a:p>
            <a:pPr>
              <a:lnSpc>
                <a:spcPct val="90000"/>
              </a:lnSpc>
              <a:buFont typeface="Wingdings" panose="05000000000000000000" pitchFamily="2" charset="2"/>
              <a:buNone/>
            </a:pPr>
            <a:r>
              <a:rPr lang="en-US" altLang="zh-CN" sz="2200" dirty="0"/>
              <a:t> </a:t>
            </a:r>
            <a:r>
              <a:rPr lang="zh-CN" altLang="en-US" sz="2400" b="1" dirty="0">
                <a:solidFill>
                  <a:srgbClr val="FF0000"/>
                </a:solidFill>
              </a:rPr>
              <a:t>并且</a:t>
            </a:r>
            <a:r>
              <a:rPr lang="en-US" altLang="zh-CN" sz="2400" b="1" dirty="0">
                <a:solidFill>
                  <a:srgbClr val="FF0000"/>
                </a:solidFill>
              </a:rPr>
              <a:t>1/2&lt;r&lt;1</a:t>
            </a:r>
            <a:r>
              <a:rPr lang="zh-CN" altLang="en-US" sz="2400" b="1" dirty="0">
                <a:solidFill>
                  <a:srgbClr val="FF0000"/>
                </a:solidFill>
              </a:rPr>
              <a:t>（保证</a:t>
            </a:r>
            <a:r>
              <a:rPr lang="en-US" altLang="zh-CN" sz="2400" b="1" dirty="0">
                <a:solidFill>
                  <a:srgbClr val="FF0000"/>
                </a:solidFill>
              </a:rPr>
              <a:t>c&lt;d</a:t>
            </a:r>
            <a:r>
              <a:rPr lang="zh-CN" altLang="en-US" sz="2400" b="1" dirty="0">
                <a:solidFill>
                  <a:srgbClr val="FF0000"/>
                </a:solidFill>
              </a:rPr>
              <a:t>）</a:t>
            </a:r>
          </a:p>
          <a:p>
            <a:pPr>
              <a:lnSpc>
                <a:spcPct val="90000"/>
              </a:lnSpc>
            </a:pPr>
            <a:r>
              <a:rPr lang="zh-CN" altLang="en-US" sz="2200" dirty="0"/>
              <a:t>希望</a:t>
            </a:r>
            <a:r>
              <a:rPr lang="en-US" altLang="zh-CN" sz="2200" i="1" dirty="0"/>
              <a:t>r</a:t>
            </a:r>
            <a:r>
              <a:rPr lang="zh-CN" altLang="en-US" sz="2200" dirty="0"/>
              <a:t>在每个子区间上保持为常数，</a:t>
            </a:r>
            <a:r>
              <a:rPr lang="zh-CN" altLang="en-US" sz="2200" dirty="0">
                <a:solidFill>
                  <a:srgbClr val="0000FF"/>
                </a:solidFill>
              </a:rPr>
              <a:t>且旧的内点中有一个成为新子区间的一个内点，而另一个则成为新子区间的一个端点</a:t>
            </a:r>
            <a:r>
              <a:rPr lang="en-US" altLang="zh-CN" sz="2200" dirty="0"/>
              <a:t>(</a:t>
            </a:r>
            <a:r>
              <a:rPr lang="zh-CN" altLang="en-US" sz="2200" dirty="0"/>
              <a:t>如下图</a:t>
            </a:r>
            <a:r>
              <a:rPr lang="en-US" altLang="zh-CN" sz="2200" dirty="0"/>
              <a:t>8.3</a:t>
            </a:r>
            <a:r>
              <a:rPr lang="zh-CN" altLang="en-US" sz="2200" dirty="0"/>
              <a:t>所示</a:t>
            </a:r>
            <a:r>
              <a:rPr lang="en-US" altLang="zh-CN" sz="2200" dirty="0"/>
              <a:t>)</a:t>
            </a:r>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p:txBody>
      </p:sp>
      <p:pic>
        <p:nvPicPr>
          <p:cNvPr id="6" name="图片 5">
            <a:extLst>
              <a:ext uri="{FF2B5EF4-FFF2-40B4-BE49-F238E27FC236}">
                <a16:creationId xmlns:a16="http://schemas.microsoft.com/office/drawing/2014/main" id="{8F94A71D-4C92-443E-932F-4A037E6A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 y="3438464"/>
            <a:ext cx="7416824" cy="2680666"/>
          </a:xfrm>
          <a:prstGeom prst="rect">
            <a:avLst/>
          </a:prstGeom>
        </p:spPr>
      </p:pic>
      <p:sp>
        <p:nvSpPr>
          <p:cNvPr id="28" name="页脚占位符 4">
            <a:extLst>
              <a:ext uri="{FF2B5EF4-FFF2-40B4-BE49-F238E27FC236}">
                <a16:creationId xmlns:a16="http://schemas.microsoft.com/office/drawing/2014/main" id="{CA6F995E-4F80-4DD1-A666-AD930571B438}"/>
              </a:ext>
            </a:extLst>
          </p:cNvPr>
          <p:cNvSpPr txBox="1">
            <a:spLocks/>
          </p:cNvSpPr>
          <p:nvPr/>
        </p:nvSpPr>
        <p:spPr>
          <a:xfrm>
            <a:off x="251520" y="6165304"/>
            <a:ext cx="8462714" cy="36905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900" b="1" kern="1200">
                <a:solidFill>
                  <a:schemeClr val="tx1">
                    <a:tint val="75000"/>
                  </a:schemeClr>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a:lstStyle>
          <a:p>
            <a:pPr>
              <a:lnSpc>
                <a:spcPct val="90000"/>
              </a:lnSpc>
            </a:pPr>
            <a:r>
              <a:rPr lang="zh-CN" altLang="en-US" sz="2000">
                <a:solidFill>
                  <a:srgbClr val="0000FF"/>
                </a:solidFill>
              </a:rPr>
              <a:t>在每次迭代中只需要找一个新的点，则只需要一次新的函数求值计算</a:t>
            </a:r>
            <a:endParaRPr lang="zh-CN" altLang="en-US" sz="2000" dirty="0">
              <a:solidFill>
                <a:srgbClr val="0000FF"/>
              </a:solidFill>
            </a:endParaRPr>
          </a:p>
        </p:txBody>
      </p:sp>
    </p:spTree>
    <p:extLst>
      <p:ext uri="{BB962C8B-B14F-4D97-AF65-F5344CB8AC3E}">
        <p14:creationId xmlns:p14="http://schemas.microsoft.com/office/powerpoint/2010/main" val="235951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34BE37-0B36-4FE6-87B5-CBF919F47646}"/>
              </a:ext>
            </a:extLst>
          </p:cNvPr>
          <p:cNvSpPr>
            <a:spLocks noGrp="1" noChangeArrowheads="1"/>
          </p:cNvSpPr>
          <p:nvPr>
            <p:ph type="title"/>
          </p:nvPr>
        </p:nvSpPr>
        <p:spPr>
          <a:xfrm>
            <a:off x="14799" y="87100"/>
            <a:ext cx="3398645" cy="443571"/>
          </a:xfrm>
        </p:spPr>
        <p:txBody>
          <a:bodyPr>
            <a:normAutofit fontScale="90000"/>
          </a:bodyPr>
          <a:lstStyle/>
          <a:p>
            <a:r>
              <a:rPr lang="zh-CN" altLang="en-US" dirty="0"/>
              <a:t>比例因子的选择</a:t>
            </a:r>
          </a:p>
        </p:txBody>
      </p:sp>
      <p:graphicFrame>
        <p:nvGraphicFramePr>
          <p:cNvPr id="21510" name="Object 6">
            <a:extLst>
              <a:ext uri="{FF2B5EF4-FFF2-40B4-BE49-F238E27FC236}">
                <a16:creationId xmlns:a16="http://schemas.microsoft.com/office/drawing/2014/main" id="{A44B117B-967A-40F8-8C17-20695DF5B247}"/>
              </a:ext>
            </a:extLst>
          </p:cNvPr>
          <p:cNvGraphicFramePr>
            <a:graphicFrameLocks noGrp="1" noChangeAspect="1"/>
          </p:cNvGraphicFramePr>
          <p:nvPr>
            <p:ph sz="half" idx="1"/>
            <p:extLst>
              <p:ext uri="{D42A27DB-BD31-4B8C-83A1-F6EECF244321}">
                <p14:modId xmlns:p14="http://schemas.microsoft.com/office/powerpoint/2010/main" val="4276281744"/>
              </p:ext>
            </p:extLst>
          </p:nvPr>
        </p:nvGraphicFramePr>
        <p:xfrm>
          <a:off x="755576" y="1844824"/>
          <a:ext cx="2592288" cy="819970"/>
        </p:xfrm>
        <a:graphic>
          <a:graphicData uri="http://schemas.openxmlformats.org/presentationml/2006/ole">
            <mc:AlternateContent xmlns:mc="http://schemas.openxmlformats.org/markup-compatibility/2006">
              <mc:Choice xmlns:v="urn:schemas-microsoft-com:vml" Requires="v">
                <p:oleObj spid="_x0000_s536853" name="Equation" r:id="rId4" imgW="1244520" imgH="393480" progId="Equation.DSMT4">
                  <p:embed/>
                </p:oleObj>
              </mc:Choice>
              <mc:Fallback>
                <p:oleObj name="Equation" r:id="rId4" imgW="1244520" imgH="3934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5"/>
                      <a:srcRect/>
                      <a:stretch>
                        <a:fillRect/>
                      </a:stretch>
                    </p:blipFill>
                    <p:spPr bwMode="auto">
                      <a:xfrm>
                        <a:off x="755576" y="1844824"/>
                        <a:ext cx="2592288" cy="819970"/>
                      </a:xfrm>
                      <a:prstGeom prst="rect">
                        <a:avLst/>
                      </a:prstGeom>
                      <a:noFill/>
                      <a:ln>
                        <a:noFill/>
                      </a:ln>
                      <a:effectLst/>
                    </p:spPr>
                  </p:pic>
                </p:oleObj>
              </mc:Fallback>
            </mc:AlternateContent>
          </a:graphicData>
        </a:graphic>
      </p:graphicFrame>
      <p:sp>
        <p:nvSpPr>
          <p:cNvPr id="45" name="Text Box 26">
            <a:extLst>
              <a:ext uri="{FF2B5EF4-FFF2-40B4-BE49-F238E27FC236}">
                <a16:creationId xmlns:a16="http://schemas.microsoft.com/office/drawing/2014/main" id="{D15F8ADF-4043-4B52-A155-A69A54940344}"/>
              </a:ext>
            </a:extLst>
          </p:cNvPr>
          <p:cNvSpPr txBox="1">
            <a:spLocks noChangeArrowheads="1"/>
          </p:cNvSpPr>
          <p:nvPr/>
        </p:nvSpPr>
        <p:spPr bwMode="auto">
          <a:xfrm>
            <a:off x="476372" y="6113798"/>
            <a:ext cx="5112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rgbClr val="0000FF"/>
                </a:solidFill>
              </a:rPr>
              <a:t>因为</a:t>
            </a:r>
            <a:r>
              <a:rPr lang="en-US" altLang="zh-CN" sz="2400" dirty="0">
                <a:solidFill>
                  <a:srgbClr val="0000FF"/>
                </a:solidFill>
              </a:rPr>
              <a:t>1/2&lt;</a:t>
            </a:r>
            <a:r>
              <a:rPr lang="en-US" altLang="zh-CN" sz="2400" i="1" dirty="0">
                <a:solidFill>
                  <a:srgbClr val="0000FF"/>
                </a:solidFill>
              </a:rPr>
              <a:t>r</a:t>
            </a:r>
            <a:r>
              <a:rPr lang="en-US" altLang="zh-CN" sz="2400" dirty="0">
                <a:solidFill>
                  <a:srgbClr val="0000FF"/>
                </a:solidFill>
              </a:rPr>
              <a:t>&lt;1</a:t>
            </a:r>
            <a:r>
              <a:rPr lang="zh-CN" altLang="en-US" sz="2400" dirty="0">
                <a:solidFill>
                  <a:srgbClr val="0000FF"/>
                </a:solidFill>
              </a:rPr>
              <a:t>（保证</a:t>
            </a:r>
            <a:r>
              <a:rPr lang="en-US" altLang="zh-CN" sz="2400" i="1" dirty="0">
                <a:solidFill>
                  <a:srgbClr val="0000FF"/>
                </a:solidFill>
              </a:rPr>
              <a:t>c</a:t>
            </a:r>
            <a:r>
              <a:rPr lang="en-US" altLang="zh-CN" sz="2400" dirty="0">
                <a:solidFill>
                  <a:srgbClr val="0000FF"/>
                </a:solidFill>
              </a:rPr>
              <a:t>&lt;</a:t>
            </a:r>
            <a:r>
              <a:rPr lang="en-US" altLang="zh-CN" sz="2400" i="1" dirty="0">
                <a:solidFill>
                  <a:srgbClr val="0000FF"/>
                </a:solidFill>
              </a:rPr>
              <a:t>d</a:t>
            </a:r>
            <a:r>
              <a:rPr lang="zh-CN" altLang="en-US" sz="2400" dirty="0">
                <a:solidFill>
                  <a:srgbClr val="0000FF"/>
                </a:solidFill>
              </a:rPr>
              <a:t>），故取</a:t>
            </a:r>
          </a:p>
        </p:txBody>
      </p:sp>
      <p:sp>
        <p:nvSpPr>
          <p:cNvPr id="46" name="Line 4">
            <a:extLst>
              <a:ext uri="{FF2B5EF4-FFF2-40B4-BE49-F238E27FC236}">
                <a16:creationId xmlns:a16="http://schemas.microsoft.com/office/drawing/2014/main" id="{8D5F5450-36B2-4EF1-93D1-44C98B7C637A}"/>
              </a:ext>
            </a:extLst>
          </p:cNvPr>
          <p:cNvSpPr>
            <a:spLocks noChangeShapeType="1"/>
          </p:cNvSpPr>
          <p:nvPr/>
        </p:nvSpPr>
        <p:spPr bwMode="auto">
          <a:xfrm>
            <a:off x="4860032" y="4472583"/>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47" name="Picture 7">
            <a:extLst>
              <a:ext uri="{FF2B5EF4-FFF2-40B4-BE49-F238E27FC236}">
                <a16:creationId xmlns:a16="http://schemas.microsoft.com/office/drawing/2014/main" id="{F8A09AC9-5019-43BD-9D80-0B7F55F8DC2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700808"/>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Line 8">
            <a:extLst>
              <a:ext uri="{FF2B5EF4-FFF2-40B4-BE49-F238E27FC236}">
                <a16:creationId xmlns:a16="http://schemas.microsoft.com/office/drawing/2014/main" id="{8584A0AA-8104-40DF-AA2B-1A8B4CEF897E}"/>
              </a:ext>
            </a:extLst>
          </p:cNvPr>
          <p:cNvSpPr>
            <a:spLocks noChangeShapeType="1"/>
          </p:cNvSpPr>
          <p:nvPr/>
        </p:nvSpPr>
        <p:spPr bwMode="auto">
          <a:xfrm flipV="1">
            <a:off x="4860032" y="1737320"/>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49" name="Line 9">
            <a:extLst>
              <a:ext uri="{FF2B5EF4-FFF2-40B4-BE49-F238E27FC236}">
                <a16:creationId xmlns:a16="http://schemas.microsoft.com/office/drawing/2014/main" id="{E85CB066-AAFA-4630-8825-E0800BCF6840}"/>
              </a:ext>
            </a:extLst>
          </p:cNvPr>
          <p:cNvSpPr>
            <a:spLocks noChangeShapeType="1"/>
          </p:cNvSpPr>
          <p:nvPr/>
        </p:nvSpPr>
        <p:spPr bwMode="auto">
          <a:xfrm>
            <a:off x="6768207"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0" name="Line 10">
            <a:extLst>
              <a:ext uri="{FF2B5EF4-FFF2-40B4-BE49-F238E27FC236}">
                <a16:creationId xmlns:a16="http://schemas.microsoft.com/office/drawing/2014/main" id="{D5F761D3-0D77-45F0-B5A4-A631D12ACD98}"/>
              </a:ext>
            </a:extLst>
          </p:cNvPr>
          <p:cNvSpPr>
            <a:spLocks noChangeShapeType="1"/>
          </p:cNvSpPr>
          <p:nvPr/>
        </p:nvSpPr>
        <p:spPr bwMode="auto">
          <a:xfrm>
            <a:off x="6301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1" name="Line 11">
            <a:extLst>
              <a:ext uri="{FF2B5EF4-FFF2-40B4-BE49-F238E27FC236}">
                <a16:creationId xmlns:a16="http://schemas.microsoft.com/office/drawing/2014/main" id="{DC520AF5-4F6B-4135-80BD-0A99AC7C974A}"/>
              </a:ext>
            </a:extLst>
          </p:cNvPr>
          <p:cNvSpPr>
            <a:spLocks noChangeShapeType="1"/>
          </p:cNvSpPr>
          <p:nvPr/>
        </p:nvSpPr>
        <p:spPr bwMode="auto">
          <a:xfrm>
            <a:off x="7741344"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2" name="Line 12">
            <a:extLst>
              <a:ext uri="{FF2B5EF4-FFF2-40B4-BE49-F238E27FC236}">
                <a16:creationId xmlns:a16="http://schemas.microsoft.com/office/drawing/2014/main" id="{0E626C14-FB01-438F-B645-2B6117E097E2}"/>
              </a:ext>
            </a:extLst>
          </p:cNvPr>
          <p:cNvSpPr>
            <a:spLocks noChangeShapeType="1"/>
          </p:cNvSpPr>
          <p:nvPr/>
        </p:nvSpPr>
        <p:spPr bwMode="auto">
          <a:xfrm>
            <a:off x="486003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3" name="Line 13">
            <a:extLst>
              <a:ext uri="{FF2B5EF4-FFF2-40B4-BE49-F238E27FC236}">
                <a16:creationId xmlns:a16="http://schemas.microsoft.com/office/drawing/2014/main" id="{E091D103-895F-4358-A2DF-7076D0D66D86}"/>
              </a:ext>
            </a:extLst>
          </p:cNvPr>
          <p:cNvSpPr>
            <a:spLocks noChangeShapeType="1"/>
          </p:cNvSpPr>
          <p:nvPr/>
        </p:nvSpPr>
        <p:spPr bwMode="auto">
          <a:xfrm>
            <a:off x="8460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4" name="Line 15">
            <a:extLst>
              <a:ext uri="{FF2B5EF4-FFF2-40B4-BE49-F238E27FC236}">
                <a16:creationId xmlns:a16="http://schemas.microsoft.com/office/drawing/2014/main" id="{C13CC80E-5E0F-4BC9-AE6A-682A1B885A2C}"/>
              </a:ext>
            </a:extLst>
          </p:cNvPr>
          <p:cNvSpPr>
            <a:spLocks noChangeShapeType="1"/>
          </p:cNvSpPr>
          <p:nvPr/>
        </p:nvSpPr>
        <p:spPr bwMode="auto">
          <a:xfrm flipV="1">
            <a:off x="7741344" y="3212108"/>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5" name="Line 17">
            <a:extLst>
              <a:ext uri="{FF2B5EF4-FFF2-40B4-BE49-F238E27FC236}">
                <a16:creationId xmlns:a16="http://schemas.microsoft.com/office/drawing/2014/main" id="{63DDB3F2-D570-4BA0-BC0F-B844A6B4B5C7}"/>
              </a:ext>
            </a:extLst>
          </p:cNvPr>
          <p:cNvSpPr>
            <a:spLocks noChangeShapeType="1"/>
          </p:cNvSpPr>
          <p:nvPr/>
        </p:nvSpPr>
        <p:spPr bwMode="auto">
          <a:xfrm flipV="1">
            <a:off x="8460482" y="2169120"/>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6" name="Line 18">
            <a:extLst>
              <a:ext uri="{FF2B5EF4-FFF2-40B4-BE49-F238E27FC236}">
                <a16:creationId xmlns:a16="http://schemas.microsoft.com/office/drawing/2014/main" id="{B5935D28-B236-41FE-A841-B47C0F72DB24}"/>
              </a:ext>
            </a:extLst>
          </p:cNvPr>
          <p:cNvSpPr>
            <a:spLocks noChangeShapeType="1"/>
          </p:cNvSpPr>
          <p:nvPr/>
        </p:nvSpPr>
        <p:spPr bwMode="auto">
          <a:xfrm flipV="1">
            <a:off x="6301482" y="3608983"/>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7" name="Text Box 19">
            <a:extLst>
              <a:ext uri="{FF2B5EF4-FFF2-40B4-BE49-F238E27FC236}">
                <a16:creationId xmlns:a16="http://schemas.microsoft.com/office/drawing/2014/main" id="{7A63679F-77D2-4014-B336-789931FD01D2}"/>
              </a:ext>
            </a:extLst>
          </p:cNvPr>
          <p:cNvSpPr txBox="1">
            <a:spLocks noChangeArrowheads="1"/>
          </p:cNvSpPr>
          <p:nvPr/>
        </p:nvSpPr>
        <p:spPr bwMode="auto">
          <a:xfrm>
            <a:off x="4680644"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a</a:t>
            </a:r>
          </a:p>
        </p:txBody>
      </p:sp>
      <p:sp>
        <p:nvSpPr>
          <p:cNvPr id="58" name="Text Box 20">
            <a:extLst>
              <a:ext uri="{FF2B5EF4-FFF2-40B4-BE49-F238E27FC236}">
                <a16:creationId xmlns:a16="http://schemas.microsoft.com/office/drawing/2014/main" id="{E1244B8C-6F2F-40E0-A508-20441A6DCD5A}"/>
              </a:ext>
            </a:extLst>
          </p:cNvPr>
          <p:cNvSpPr txBox="1">
            <a:spLocks noChangeArrowheads="1"/>
          </p:cNvSpPr>
          <p:nvPr/>
        </p:nvSpPr>
        <p:spPr bwMode="auto">
          <a:xfrm>
            <a:off x="61205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c</a:t>
            </a:r>
          </a:p>
        </p:txBody>
      </p:sp>
      <p:sp>
        <p:nvSpPr>
          <p:cNvPr id="59" name="Text Box 21">
            <a:extLst>
              <a:ext uri="{FF2B5EF4-FFF2-40B4-BE49-F238E27FC236}">
                <a16:creationId xmlns:a16="http://schemas.microsoft.com/office/drawing/2014/main" id="{3EA09510-49EF-45FF-80B5-181400ED2B46}"/>
              </a:ext>
            </a:extLst>
          </p:cNvPr>
          <p:cNvSpPr txBox="1">
            <a:spLocks noChangeArrowheads="1"/>
          </p:cNvSpPr>
          <p:nvPr/>
        </p:nvSpPr>
        <p:spPr bwMode="auto">
          <a:xfrm>
            <a:off x="658881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p</a:t>
            </a:r>
          </a:p>
        </p:txBody>
      </p:sp>
      <p:sp>
        <p:nvSpPr>
          <p:cNvPr id="60" name="Text Box 22">
            <a:extLst>
              <a:ext uri="{FF2B5EF4-FFF2-40B4-BE49-F238E27FC236}">
                <a16:creationId xmlns:a16="http://schemas.microsoft.com/office/drawing/2014/main" id="{90CC8F99-59BE-445F-8550-E7470FE50FE2}"/>
              </a:ext>
            </a:extLst>
          </p:cNvPr>
          <p:cNvSpPr txBox="1">
            <a:spLocks noChangeArrowheads="1"/>
          </p:cNvSpPr>
          <p:nvPr/>
        </p:nvSpPr>
        <p:spPr bwMode="auto">
          <a:xfrm>
            <a:off x="756036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d</a:t>
            </a:r>
          </a:p>
        </p:txBody>
      </p:sp>
      <p:sp>
        <p:nvSpPr>
          <p:cNvPr id="61" name="Text Box 23">
            <a:extLst>
              <a:ext uri="{FF2B5EF4-FFF2-40B4-BE49-F238E27FC236}">
                <a16:creationId xmlns:a16="http://schemas.microsoft.com/office/drawing/2014/main" id="{DE58A05C-EA69-405E-B66B-D9E3171E7F99}"/>
              </a:ext>
            </a:extLst>
          </p:cNvPr>
          <p:cNvSpPr txBox="1">
            <a:spLocks noChangeArrowheads="1"/>
          </p:cNvSpPr>
          <p:nvPr/>
        </p:nvSpPr>
        <p:spPr bwMode="auto">
          <a:xfrm>
            <a:off x="83176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b</a:t>
            </a:r>
          </a:p>
        </p:txBody>
      </p:sp>
      <p:sp>
        <p:nvSpPr>
          <p:cNvPr id="62" name="Text Box 24">
            <a:extLst>
              <a:ext uri="{FF2B5EF4-FFF2-40B4-BE49-F238E27FC236}">
                <a16:creationId xmlns:a16="http://schemas.microsoft.com/office/drawing/2014/main" id="{D04AFD45-54A8-4595-815E-86E0F5920D33}"/>
              </a:ext>
            </a:extLst>
          </p:cNvPr>
          <p:cNvSpPr txBox="1">
            <a:spLocks noChangeArrowheads="1"/>
          </p:cNvSpPr>
          <p:nvPr/>
        </p:nvSpPr>
        <p:spPr bwMode="auto">
          <a:xfrm>
            <a:off x="5997103" y="2725684"/>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63" name="Text Box 25">
            <a:extLst>
              <a:ext uri="{FF2B5EF4-FFF2-40B4-BE49-F238E27FC236}">
                <a16:creationId xmlns:a16="http://schemas.microsoft.com/office/drawing/2014/main" id="{99D382D0-4C7E-411D-93E9-C32E59A85BC4}"/>
              </a:ext>
            </a:extLst>
          </p:cNvPr>
          <p:cNvSpPr txBox="1">
            <a:spLocks noChangeArrowheads="1"/>
          </p:cNvSpPr>
          <p:nvPr/>
        </p:nvSpPr>
        <p:spPr bwMode="auto">
          <a:xfrm>
            <a:off x="4384540" y="509821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err="1">
                <a:solidFill>
                  <a:schemeClr val="tx1"/>
                </a:solidFill>
              </a:rPr>
              <a:t>a</a:t>
            </a:r>
            <a:r>
              <a:rPr lang="en-US" altLang="zh-CN" sz="1800" dirty="0" err="1">
                <a:solidFill>
                  <a:schemeClr val="tx1"/>
                </a:solidFill>
              </a:rPr>
              <a:t>,</a:t>
            </a:r>
            <a:r>
              <a:rPr lang="en-US" altLang="zh-CN" sz="1800" i="1" dirty="0" err="1">
                <a:solidFill>
                  <a:schemeClr val="tx1"/>
                </a:solidFill>
              </a:rPr>
              <a:t>d</a:t>
            </a:r>
            <a:r>
              <a:rPr lang="en-US" altLang="zh-CN" sz="1800" dirty="0">
                <a:solidFill>
                  <a:schemeClr val="tx1"/>
                </a:solidFill>
              </a:rPr>
              <a:t>]</a:t>
            </a:r>
          </a:p>
        </p:txBody>
      </p:sp>
      <p:sp>
        <p:nvSpPr>
          <p:cNvPr id="3" name="文本框 2">
            <a:extLst>
              <a:ext uri="{FF2B5EF4-FFF2-40B4-BE49-F238E27FC236}">
                <a16:creationId xmlns:a16="http://schemas.microsoft.com/office/drawing/2014/main" id="{83A6789E-7A68-48FA-8DF6-955A913D9FED}"/>
              </a:ext>
            </a:extLst>
          </p:cNvPr>
          <p:cNvSpPr txBox="1"/>
          <p:nvPr/>
        </p:nvSpPr>
        <p:spPr>
          <a:xfrm>
            <a:off x="114651" y="603695"/>
            <a:ext cx="4953023"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进一步地，如果</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r>
              <a:rPr lang="zh-CN" altLang="en-US" sz="2400" dirty="0">
                <a:solidFill>
                  <a:srgbClr val="0000FF"/>
                </a:solidFill>
              </a:rPr>
              <a:t>，</a:t>
            </a:r>
            <a:r>
              <a:rPr lang="zh-CN" altLang="en-US" sz="2400" b="0" dirty="0">
                <a:solidFill>
                  <a:schemeClr val="tx1">
                    <a:lumMod val="95000"/>
                    <a:lumOff val="5000"/>
                  </a:schemeClr>
                </a:solidFill>
                <a:latin typeface="+mn-ea"/>
                <a:ea typeface="+mn-ea"/>
              </a:rPr>
              <a:t>则从右侧压缩，这里只能进行一次新的函数求值，</a:t>
            </a:r>
            <a:r>
              <a:rPr lang="zh-CN" altLang="en-US" sz="2400" b="0" dirty="0">
                <a:solidFill>
                  <a:srgbClr val="FF0000"/>
                </a:solidFill>
                <a:latin typeface="+mn-ea"/>
                <a:ea typeface="+mn-ea"/>
              </a:rPr>
              <a:t>则必须要求</a:t>
            </a:r>
          </a:p>
        </p:txBody>
      </p:sp>
      <p:pic>
        <p:nvPicPr>
          <p:cNvPr id="4" name="图片 3">
            <a:extLst>
              <a:ext uri="{FF2B5EF4-FFF2-40B4-BE49-F238E27FC236}">
                <a16:creationId xmlns:a16="http://schemas.microsoft.com/office/drawing/2014/main" id="{9980A5A1-1E25-4A6B-8DFD-3C75362EE8FE}"/>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4494" y="6090539"/>
            <a:ext cx="1523390" cy="480060"/>
          </a:xfrm>
          <a:prstGeom prst="rect">
            <a:avLst/>
          </a:prstGeom>
        </p:spPr>
      </p:pic>
      <p:sp>
        <p:nvSpPr>
          <p:cNvPr id="5" name="文本框 4">
            <a:extLst>
              <a:ext uri="{FF2B5EF4-FFF2-40B4-BE49-F238E27FC236}">
                <a16:creationId xmlns:a16="http://schemas.microsoft.com/office/drawing/2014/main" id="{247D883C-DC80-414A-A359-0AA48E969A57}"/>
              </a:ext>
            </a:extLst>
          </p:cNvPr>
          <p:cNvSpPr txBox="1"/>
          <p:nvPr/>
        </p:nvSpPr>
        <p:spPr>
          <a:xfrm>
            <a:off x="5220072" y="467564"/>
            <a:ext cx="4045597" cy="760197"/>
          </a:xfrm>
          <a:prstGeom prst="rect">
            <a:avLst/>
          </a:prstGeom>
          <a:noFill/>
        </p:spPr>
        <p:txBody>
          <a:bodyPr wrap="square" rtlCol="0">
            <a:spAutoFit/>
          </a:bodyPr>
          <a:lstStyle/>
          <a:p>
            <a:pPr algn="l">
              <a:lnSpc>
                <a:spcPct val="90000"/>
              </a:lnSpc>
            </a:pPr>
            <a:r>
              <a:rPr lang="en-US" altLang="zh-CN" sz="2400" b="0" i="1" dirty="0">
                <a:solidFill>
                  <a:schemeClr val="tx1"/>
                </a:solidFill>
                <a:latin typeface="Times New Roman" panose="02020603050405020304" pitchFamily="18" charset="0"/>
                <a:cs typeface="Times New Roman" panose="02020603050405020304" pitchFamily="18" charset="0"/>
              </a:rPr>
              <a:t>c</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ra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p>
          <a:p>
            <a:pPr algn="l">
              <a:lnSpc>
                <a:spcPct val="90000"/>
              </a:lnSpc>
            </a:pPr>
            <a:r>
              <a:rPr lang="en-US" altLang="zh-CN" sz="2400" b="0" i="1" dirty="0">
                <a:solidFill>
                  <a:schemeClr val="tx1"/>
                </a:solidFill>
                <a:latin typeface="Times New Roman" panose="02020603050405020304" pitchFamily="18" charset="0"/>
                <a:cs typeface="Times New Roman" panose="02020603050405020304" pitchFamily="18" charset="0"/>
              </a:rPr>
              <a:t>d</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a</a:t>
            </a:r>
            <a:r>
              <a:rPr lang="en-US" altLang="zh-CN" sz="2400" b="0" dirty="0" err="1">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rb</a:t>
            </a:r>
            <a:endParaRPr lang="en-US" altLang="zh-CN" sz="2400" b="0" i="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6">
            <a:extLst>
              <a:ext uri="{FF2B5EF4-FFF2-40B4-BE49-F238E27FC236}">
                <a16:creationId xmlns:a16="http://schemas.microsoft.com/office/drawing/2014/main" id="{0735CFA8-E3B8-4B56-9159-A2BA6FB1C859}"/>
              </a:ext>
            </a:extLst>
          </p:cNvPr>
          <p:cNvGraphicFramePr>
            <a:graphicFrameLocks noChangeAspect="1"/>
          </p:cNvGraphicFramePr>
          <p:nvPr>
            <p:extLst>
              <p:ext uri="{D42A27DB-BD31-4B8C-83A1-F6EECF244321}">
                <p14:modId xmlns:p14="http://schemas.microsoft.com/office/powerpoint/2010/main" val="1935327542"/>
              </p:ext>
            </p:extLst>
          </p:nvPr>
        </p:nvGraphicFramePr>
        <p:xfrm>
          <a:off x="539552" y="2780928"/>
          <a:ext cx="3201987" cy="3200400"/>
        </p:xfrm>
        <a:graphic>
          <a:graphicData uri="http://schemas.openxmlformats.org/presentationml/2006/ole">
            <mc:AlternateContent xmlns:mc="http://schemas.openxmlformats.org/markup-compatibility/2006">
              <mc:Choice xmlns:v="urn:schemas-microsoft-com:vml" Requires="v">
                <p:oleObj spid="_x0000_s536854" name="Equation" r:id="rId8" imgW="1765080" imgH="1765080" progId="Equation.DSMT4">
                  <p:embed/>
                </p:oleObj>
              </mc:Choice>
              <mc:Fallback>
                <p:oleObj name="Equation" r:id="rId8" imgW="1765080" imgH="17650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9"/>
                      <a:srcRect/>
                      <a:stretch>
                        <a:fillRect/>
                      </a:stretch>
                    </p:blipFill>
                    <p:spPr bwMode="auto">
                      <a:xfrm>
                        <a:off x="539552" y="2780928"/>
                        <a:ext cx="3201987" cy="3200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10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07682E4-D2AF-4B08-9118-3B117821EAAA}"/>
              </a:ext>
            </a:extLst>
          </p:cNvPr>
          <p:cNvSpPr>
            <a:spLocks noChangeArrowheads="1"/>
          </p:cNvSpPr>
          <p:nvPr/>
        </p:nvSpPr>
        <p:spPr bwMode="auto">
          <a:xfrm>
            <a:off x="107504" y="60277"/>
            <a:ext cx="9036496" cy="5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3400">
                <a:solidFill>
                  <a:schemeClr val="tx1"/>
                </a:solidFill>
                <a:latin typeface="Times New Roman" panose="02020603050405020304" pitchFamily="18" charset="0"/>
                <a:ea typeface="宋体" panose="02010600030101010101" pitchFamily="2" charset="-122"/>
              </a:defRPr>
            </a:lvl1pPr>
            <a:lvl2pPr marL="742950" indent="-285750" algn="ctr">
              <a:buClr>
                <a:schemeClr val="accent2"/>
              </a:buClr>
              <a:buSzPct val="80000"/>
              <a:defRPr sz="2800">
                <a:solidFill>
                  <a:schemeClr val="tx1"/>
                </a:solidFill>
                <a:latin typeface="Times New Roman" panose="02020603050405020304" pitchFamily="18" charset="0"/>
                <a:ea typeface="宋体" panose="02010600030101010101" pitchFamily="2" charset="-122"/>
              </a:defRPr>
            </a:lvl2pPr>
            <a:lvl3pPr marL="1143000" indent="-228600" algn="ctr">
              <a:buSzPct val="65000"/>
              <a:defRPr sz="2400">
                <a:solidFill>
                  <a:schemeClr val="tx1"/>
                </a:solidFill>
                <a:latin typeface="Times New Roman" panose="02020603050405020304" pitchFamily="18" charset="0"/>
                <a:ea typeface="宋体" panose="02010600030101010101" pitchFamily="2" charset="-122"/>
              </a:defRPr>
            </a:lvl3pPr>
            <a:lvl4pPr marL="1600200" indent="-228600" algn="ctr">
              <a:buClr>
                <a:schemeClr val="accent2"/>
              </a:buClr>
              <a:buSzPct val="70000"/>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9pPr>
          </a:lstStyle>
          <a:p>
            <a:pPr algn="l">
              <a:buFont typeface="Wingdings" panose="05000000000000000000" pitchFamily="2" charset="2"/>
              <a:buNone/>
            </a:pPr>
            <a:r>
              <a:rPr lang="zh-CN" altLang="en-US" sz="2400" dirty="0">
                <a:latin typeface="+mn-ea"/>
                <a:ea typeface="+mn-ea"/>
              </a:rPr>
              <a:t>给定下单峰区间 </a:t>
            </a:r>
            <a:r>
              <a:rPr lang="en-US" altLang="zh-CN" sz="2400" dirty="0">
                <a:latin typeface="+mn-ea"/>
                <a:ea typeface="+mn-ea"/>
              </a:rPr>
              <a:t>[</a:t>
            </a:r>
            <a:r>
              <a:rPr lang="en-US" altLang="zh-CN" sz="2400" i="1" dirty="0">
                <a:latin typeface="+mn-ea"/>
                <a:ea typeface="+mn-ea"/>
              </a:rPr>
              <a:t>a</a:t>
            </a:r>
            <a:r>
              <a:rPr lang="en-US" altLang="zh-CN" sz="2400" dirty="0">
                <a:latin typeface="+mn-ea"/>
                <a:ea typeface="+mn-ea"/>
              </a:rPr>
              <a:t>, </a:t>
            </a:r>
            <a:r>
              <a:rPr lang="en-US" altLang="zh-CN" sz="2400" i="1" dirty="0">
                <a:latin typeface="+mn-ea"/>
                <a:ea typeface="+mn-ea"/>
              </a:rPr>
              <a:t>b</a:t>
            </a:r>
            <a:r>
              <a:rPr lang="en-US" altLang="zh-CN" sz="2400" dirty="0">
                <a:latin typeface="+mn-ea"/>
                <a:ea typeface="+mn-ea"/>
              </a:rPr>
              <a:t>] </a:t>
            </a:r>
            <a:r>
              <a:rPr lang="zh-CN" altLang="en-US" sz="2400" dirty="0">
                <a:latin typeface="+mn-ea"/>
                <a:ea typeface="+mn-ea"/>
              </a:rPr>
              <a:t>及误差</a:t>
            </a:r>
            <a:r>
              <a:rPr lang="zh-CN" altLang="en-US" sz="2400" i="1"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0;</a:t>
            </a:r>
            <a:r>
              <a:rPr lang="zh-CN" altLang="en-US" sz="2400" dirty="0">
                <a:latin typeface="+mn-ea"/>
                <a:ea typeface="+mn-ea"/>
              </a:rPr>
              <a:t>黄金分割法</a:t>
            </a:r>
            <a:r>
              <a:rPr lang="en-US" altLang="zh-CN" sz="2400" dirty="0">
                <a:latin typeface="+mn-ea"/>
                <a:ea typeface="+mn-ea"/>
              </a:rPr>
              <a:t>(0.618</a:t>
            </a:r>
            <a:r>
              <a:rPr lang="zh-CN" altLang="en-US" sz="2400" dirty="0">
                <a:latin typeface="+mn-ea"/>
                <a:ea typeface="+mn-ea"/>
              </a:rPr>
              <a:t>法</a:t>
            </a:r>
            <a:r>
              <a:rPr lang="en-US" altLang="zh-CN" sz="2400" dirty="0">
                <a:latin typeface="+mn-ea"/>
                <a:ea typeface="+mn-ea"/>
              </a:rPr>
              <a:t>)</a:t>
            </a:r>
            <a:r>
              <a:rPr lang="zh-CN" altLang="en-US" sz="2400" dirty="0">
                <a:latin typeface="+mn-ea"/>
                <a:ea typeface="+mn-ea"/>
              </a:rPr>
              <a:t>的迭代步骤</a:t>
            </a:r>
          </a:p>
        </p:txBody>
      </p:sp>
      <p:sp>
        <p:nvSpPr>
          <p:cNvPr id="15365" name="Rectangle 5">
            <a:extLst>
              <a:ext uri="{FF2B5EF4-FFF2-40B4-BE49-F238E27FC236}">
                <a16:creationId xmlns:a16="http://schemas.microsoft.com/office/drawing/2014/main" id="{C9F0090A-36AD-4495-85ED-A23FA4B2B1F6}"/>
              </a:ext>
            </a:extLst>
          </p:cNvPr>
          <p:cNvSpPr>
            <a:spLocks noChangeArrowheads="1"/>
          </p:cNvSpPr>
          <p:nvPr/>
        </p:nvSpPr>
        <p:spPr bwMode="auto">
          <a:xfrm>
            <a:off x="323528" y="652613"/>
            <a:ext cx="748883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c</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+ 0.382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c</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若 </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a:t>
            </a:r>
            <a:r>
              <a:rPr kumimoji="1" lang="zh-CN" altLang="en-US" sz="2400" dirty="0">
                <a:latin typeface="+mn-ea"/>
                <a:ea typeface="+mn-ea"/>
              </a:rPr>
              <a:t>＜</a:t>
            </a:r>
            <a:r>
              <a:rPr kumimoji="1" lang="zh-CN" altLang="en-US" sz="2400" i="1" dirty="0">
                <a:latin typeface="+mn-ea"/>
                <a:ea typeface="+mn-ea"/>
                <a:sym typeface="Symbol" panose="05050102010706020507" pitchFamily="18" charset="2"/>
              </a:rPr>
              <a:t></a:t>
            </a:r>
            <a:r>
              <a:rPr kumimoji="1" lang="zh-CN" altLang="en-US" sz="2400"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p</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a:t>
            </a:r>
            <a:r>
              <a:rPr kumimoji="1" lang="en-US" altLang="zh-CN" sz="2400" i="1" dirty="0">
                <a:latin typeface="+mn-ea"/>
                <a:ea typeface="+mn-ea"/>
              </a:rPr>
              <a:t>b </a:t>
            </a:r>
            <a:r>
              <a:rPr kumimoji="1" lang="en-US" altLang="zh-CN" sz="2400" dirty="0">
                <a:latin typeface="+mn-ea"/>
                <a:ea typeface="+mn-ea"/>
              </a:rPr>
              <a:t>)/2, </a:t>
            </a:r>
            <a:r>
              <a:rPr kumimoji="1" lang="zh-CN" altLang="en-US" sz="2400" dirty="0">
                <a:latin typeface="+mn-ea"/>
                <a:ea typeface="+mn-ea"/>
              </a:rPr>
              <a:t>停</a:t>
            </a:r>
            <a:r>
              <a:rPr kumimoji="1" lang="en-US" altLang="zh-CN" sz="2400" dirty="0">
                <a:latin typeface="+mn-ea"/>
                <a:ea typeface="+mn-ea"/>
              </a:rPr>
              <a:t>. </a:t>
            </a:r>
            <a:r>
              <a:rPr kumimoji="1" lang="zh-CN" altLang="en-US" sz="2400" dirty="0">
                <a:latin typeface="+mn-ea"/>
                <a:ea typeface="+mn-ea"/>
              </a:rPr>
              <a:t>否则转向④</a:t>
            </a:r>
            <a:r>
              <a:rPr kumimoji="1" lang="en-US" altLang="zh-CN" sz="2400" dirty="0">
                <a:latin typeface="+mn-ea"/>
                <a:ea typeface="+mn-ea"/>
              </a:rPr>
              <a:t>. </a:t>
            </a:r>
          </a:p>
          <a:p>
            <a:pPr algn="l">
              <a:lnSpc>
                <a:spcPct val="110000"/>
              </a:lnSpc>
              <a:spcBef>
                <a:spcPct val="20000"/>
              </a:spcBef>
              <a:buClrTx/>
              <a:buSzTx/>
              <a:buFontTx/>
              <a:buAutoNum type="circleNumDbPlain"/>
            </a:pP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d</a:t>
            </a:r>
            <a:r>
              <a:rPr kumimoji="1" lang="zh-CN" altLang="en-US" sz="2400" dirty="0">
                <a:latin typeface="+mn-ea"/>
                <a:ea typeface="+mn-ea"/>
              </a:rPr>
              <a:t>为</a:t>
            </a:r>
            <a:r>
              <a:rPr kumimoji="1" lang="en-US" altLang="zh-CN" sz="2400" i="1" dirty="0">
                <a:latin typeface="+mn-ea"/>
                <a:ea typeface="+mn-ea"/>
              </a:rPr>
              <a:t>b</a:t>
            </a:r>
            <a:r>
              <a:rPr kumimoji="1" lang="en-US" altLang="zh-CN" sz="2400" baseline="-30000" dirty="0">
                <a:latin typeface="+mn-ea"/>
                <a:ea typeface="+mn-ea"/>
              </a:rPr>
              <a:t> </a:t>
            </a:r>
            <a:r>
              <a:rPr kumimoji="1" lang="en-US" altLang="zh-CN" sz="2400" dirty="0">
                <a:latin typeface="+mn-ea"/>
                <a:ea typeface="+mn-ea"/>
              </a:rPr>
              <a:t>,</a:t>
            </a:r>
            <a:r>
              <a:rPr kumimoji="1" lang="en-US" altLang="zh-CN" sz="2400" i="1" dirty="0">
                <a:latin typeface="+mn-ea"/>
                <a:ea typeface="+mn-ea"/>
              </a:rPr>
              <a:t>  c</a:t>
            </a:r>
            <a:r>
              <a:rPr kumimoji="1" lang="zh-CN" altLang="en-US" sz="2400" dirty="0">
                <a:latin typeface="+mn-ea"/>
                <a:ea typeface="+mn-ea"/>
              </a:rPr>
              <a:t>为</a:t>
            </a:r>
            <a:r>
              <a:rPr kumimoji="1" lang="en-US" altLang="zh-CN" sz="2400" i="1" dirty="0">
                <a:latin typeface="+mn-ea"/>
                <a:ea typeface="+mn-ea"/>
              </a:rPr>
              <a:t>d</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dirty="0">
                <a:latin typeface="+mn-ea"/>
                <a:ea typeface="+mn-ea"/>
              </a:rPr>
              <a:t>c</a:t>
            </a:r>
            <a:r>
              <a:rPr kumimoji="1" lang="zh-CN" altLang="en-US" sz="2400" dirty="0">
                <a:latin typeface="+mn-ea"/>
                <a:ea typeface="+mn-ea"/>
              </a:rPr>
              <a:t>为</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d</a:t>
            </a:r>
            <a:r>
              <a:rPr kumimoji="1" lang="zh-CN" altLang="en-US" sz="2400" dirty="0">
                <a:latin typeface="+mn-ea"/>
                <a:ea typeface="+mn-ea"/>
              </a:rPr>
              <a:t>为</a:t>
            </a:r>
            <a:r>
              <a:rPr kumimoji="1" lang="en-US" altLang="zh-CN" sz="2400" i="1" dirty="0">
                <a:latin typeface="+mn-ea"/>
                <a:ea typeface="+mn-ea"/>
              </a:rPr>
              <a:t>b</a:t>
            </a:r>
            <a:r>
              <a:rPr kumimoji="1" lang="en-US" altLang="zh-CN" sz="2400" dirty="0">
                <a:latin typeface="+mn-ea"/>
                <a:ea typeface="+mn-ea"/>
              </a:rPr>
              <a:t>, </a:t>
            </a:r>
            <a:r>
              <a:rPr kumimoji="1" lang="zh-CN" altLang="en-US" sz="2400" dirty="0">
                <a:latin typeface="+mn-ea"/>
                <a:ea typeface="+mn-ea"/>
              </a:rPr>
              <a:t>转向①</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转向⑤</a:t>
            </a:r>
            <a:r>
              <a:rPr kumimoji="1" lang="en-US" altLang="zh-CN" sz="2400" dirty="0">
                <a:latin typeface="+mn-ea"/>
                <a:ea typeface="+mn-ea"/>
              </a:rPr>
              <a:t>. </a:t>
            </a:r>
          </a:p>
          <a:p>
            <a:pPr algn="l">
              <a:lnSpc>
                <a:spcPct val="110000"/>
              </a:lnSpc>
              <a:spcBef>
                <a:spcPct val="20000"/>
              </a:spcBef>
              <a:buClrTx/>
              <a:buSzTx/>
              <a:buFontTx/>
              <a:buAutoNum type="circleNumDbPlain" startAt="5"/>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 </a:t>
            </a:r>
          </a:p>
        </p:txBody>
      </p:sp>
      <p:pic>
        <p:nvPicPr>
          <p:cNvPr id="5" name="图片 4">
            <a:extLst>
              <a:ext uri="{FF2B5EF4-FFF2-40B4-BE49-F238E27FC236}">
                <a16:creationId xmlns:a16="http://schemas.microsoft.com/office/drawing/2014/main" id="{E7778E6A-FE94-45F2-B24D-1162D8C51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340" y="4084671"/>
            <a:ext cx="7416824" cy="2680666"/>
          </a:xfrm>
          <a:prstGeom prst="rect">
            <a:avLst/>
          </a:prstGeom>
        </p:spPr>
      </p:pic>
    </p:spTree>
    <p:extLst>
      <p:ext uri="{BB962C8B-B14F-4D97-AF65-F5344CB8AC3E}">
        <p14:creationId xmlns:p14="http://schemas.microsoft.com/office/powerpoint/2010/main" val="19641043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07682E4-D2AF-4B08-9118-3B117821EAAA}"/>
              </a:ext>
            </a:extLst>
          </p:cNvPr>
          <p:cNvSpPr>
            <a:spLocks noChangeArrowheads="1"/>
          </p:cNvSpPr>
          <p:nvPr/>
        </p:nvSpPr>
        <p:spPr bwMode="auto">
          <a:xfrm>
            <a:off x="125760" y="476672"/>
            <a:ext cx="889248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3400">
                <a:solidFill>
                  <a:schemeClr val="tx1"/>
                </a:solidFill>
                <a:latin typeface="Times New Roman" panose="02020603050405020304" pitchFamily="18" charset="0"/>
                <a:ea typeface="宋体" panose="02010600030101010101" pitchFamily="2" charset="-122"/>
              </a:defRPr>
            </a:lvl1pPr>
            <a:lvl2pPr marL="742950" indent="-285750" algn="ctr">
              <a:buClr>
                <a:schemeClr val="accent2"/>
              </a:buClr>
              <a:buSzPct val="80000"/>
              <a:defRPr sz="2800">
                <a:solidFill>
                  <a:schemeClr val="tx1"/>
                </a:solidFill>
                <a:latin typeface="Times New Roman" panose="02020603050405020304" pitchFamily="18" charset="0"/>
                <a:ea typeface="宋体" panose="02010600030101010101" pitchFamily="2" charset="-122"/>
              </a:defRPr>
            </a:lvl2pPr>
            <a:lvl3pPr marL="1143000" indent="-228600" algn="ctr">
              <a:buSzPct val="65000"/>
              <a:defRPr sz="2400">
                <a:solidFill>
                  <a:schemeClr val="tx1"/>
                </a:solidFill>
                <a:latin typeface="Times New Roman" panose="02020603050405020304" pitchFamily="18" charset="0"/>
                <a:ea typeface="宋体" panose="02010600030101010101" pitchFamily="2" charset="-122"/>
              </a:defRPr>
            </a:lvl3pPr>
            <a:lvl4pPr marL="1600200" indent="-228600" algn="ctr">
              <a:buClr>
                <a:schemeClr val="accent2"/>
              </a:buClr>
              <a:buSzPct val="70000"/>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9pPr>
          </a:lstStyle>
          <a:p>
            <a:pPr algn="l">
              <a:buFont typeface="Wingdings" panose="05000000000000000000" pitchFamily="2" charset="2"/>
              <a:buNone/>
            </a:pPr>
            <a:r>
              <a:rPr lang="zh-CN" altLang="en-US" sz="2400" dirty="0">
                <a:latin typeface="+mn-ea"/>
                <a:ea typeface="+mn-ea"/>
              </a:rPr>
              <a:t>给定下单峰区间 </a:t>
            </a:r>
            <a:r>
              <a:rPr lang="en-US" altLang="zh-CN" sz="2400" dirty="0">
                <a:latin typeface="+mn-ea"/>
                <a:ea typeface="+mn-ea"/>
              </a:rPr>
              <a:t>[</a:t>
            </a:r>
            <a:r>
              <a:rPr lang="en-US" altLang="zh-CN" sz="2400" i="1" dirty="0">
                <a:latin typeface="+mn-ea"/>
                <a:ea typeface="+mn-ea"/>
              </a:rPr>
              <a:t>a</a:t>
            </a:r>
            <a:r>
              <a:rPr lang="en-US" altLang="zh-CN" sz="2400" dirty="0">
                <a:latin typeface="+mn-ea"/>
                <a:ea typeface="+mn-ea"/>
              </a:rPr>
              <a:t>, </a:t>
            </a:r>
            <a:r>
              <a:rPr lang="en-US" altLang="zh-CN" sz="2400" i="1" dirty="0">
                <a:latin typeface="+mn-ea"/>
                <a:ea typeface="+mn-ea"/>
              </a:rPr>
              <a:t>b</a:t>
            </a:r>
            <a:r>
              <a:rPr lang="en-US" altLang="zh-CN" sz="2400" dirty="0">
                <a:latin typeface="+mn-ea"/>
                <a:ea typeface="+mn-ea"/>
              </a:rPr>
              <a:t>] </a:t>
            </a:r>
            <a:r>
              <a:rPr lang="zh-CN" altLang="en-US" sz="2400" dirty="0">
                <a:latin typeface="+mn-ea"/>
                <a:ea typeface="+mn-ea"/>
              </a:rPr>
              <a:t>及误差</a:t>
            </a:r>
            <a:r>
              <a:rPr lang="zh-CN" altLang="en-US" sz="2400" i="1"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0; </a:t>
            </a:r>
            <a:r>
              <a:rPr lang="zh-CN" altLang="en-US" sz="2400" dirty="0">
                <a:latin typeface="+mn-ea"/>
                <a:ea typeface="+mn-ea"/>
              </a:rPr>
              <a:t>黄金分割法</a:t>
            </a:r>
            <a:r>
              <a:rPr lang="en-US" altLang="zh-CN" sz="2400" dirty="0">
                <a:latin typeface="+mn-ea"/>
                <a:ea typeface="+mn-ea"/>
              </a:rPr>
              <a:t>(0.618</a:t>
            </a:r>
            <a:r>
              <a:rPr lang="zh-CN" altLang="en-US" sz="2400" dirty="0">
                <a:latin typeface="+mn-ea"/>
                <a:ea typeface="+mn-ea"/>
              </a:rPr>
              <a:t>法</a:t>
            </a:r>
            <a:r>
              <a:rPr lang="en-US" altLang="zh-CN" sz="2400" dirty="0">
                <a:latin typeface="+mn-ea"/>
                <a:ea typeface="+mn-ea"/>
              </a:rPr>
              <a:t>)</a:t>
            </a:r>
            <a:r>
              <a:rPr lang="zh-CN" altLang="en-US" sz="2400" dirty="0">
                <a:latin typeface="+mn-ea"/>
                <a:ea typeface="+mn-ea"/>
              </a:rPr>
              <a:t>的迭代步骤</a:t>
            </a:r>
          </a:p>
        </p:txBody>
      </p:sp>
      <p:sp>
        <p:nvSpPr>
          <p:cNvPr id="6" name="Rectangle 3">
            <a:extLst>
              <a:ext uri="{FF2B5EF4-FFF2-40B4-BE49-F238E27FC236}">
                <a16:creationId xmlns:a16="http://schemas.microsoft.com/office/drawing/2014/main" id="{DFCA577E-0E9E-4FE5-BC2B-E5743A925527}"/>
              </a:ext>
            </a:extLst>
          </p:cNvPr>
          <p:cNvSpPr txBox="1">
            <a:spLocks noChangeArrowheads="1"/>
          </p:cNvSpPr>
          <p:nvPr/>
        </p:nvSpPr>
        <p:spPr>
          <a:xfrm>
            <a:off x="395536" y="2060848"/>
            <a:ext cx="7984343" cy="27363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spcAft>
                <a:spcPts val="0"/>
              </a:spcAft>
            </a:pPr>
            <a:r>
              <a:rPr lang="zh-CN" altLang="en-US" sz="2800" b="0" dirty="0"/>
              <a:t>第一次迭代中进行了两次函数求值，而在后续的每次迭代中则只进行一次函数求值</a:t>
            </a:r>
          </a:p>
          <a:p>
            <a:pPr fontAlgn="auto">
              <a:lnSpc>
                <a:spcPct val="120000"/>
              </a:lnSpc>
              <a:spcAft>
                <a:spcPts val="0"/>
              </a:spcAft>
            </a:pPr>
            <a:r>
              <a:rPr lang="en-US" altLang="zh-CN" sz="2800" b="0" i="1" dirty="0"/>
              <a:t>r</a:t>
            </a:r>
            <a:r>
              <a:rPr lang="zh-CN" altLang="en-US" sz="2800" b="0" dirty="0"/>
              <a:t>的值对每个子区间相同，当</a:t>
            </a:r>
            <a:r>
              <a:rPr lang="en-US" altLang="zh-CN" sz="2800" b="0" dirty="0"/>
              <a:t>|</a:t>
            </a:r>
            <a:r>
              <a:rPr lang="en-US" altLang="zh-CN" sz="2800" b="0" i="1" dirty="0"/>
              <a:t>b</a:t>
            </a:r>
            <a:r>
              <a:rPr lang="en-US" altLang="zh-CN" sz="2800" b="0" i="1" baseline="-25000" dirty="0"/>
              <a:t>k</a:t>
            </a:r>
            <a:r>
              <a:rPr lang="en-US" altLang="zh-CN" sz="2800" b="0" dirty="0"/>
              <a:t>-</a:t>
            </a:r>
            <a:r>
              <a:rPr lang="en-US" altLang="zh-CN" sz="2800" b="0" i="1" dirty="0" err="1"/>
              <a:t>a</a:t>
            </a:r>
            <a:r>
              <a:rPr lang="en-US" altLang="zh-CN" sz="2800" b="0" i="1" baseline="-25000" dirty="0" err="1"/>
              <a:t>k</a:t>
            </a:r>
            <a:r>
              <a:rPr lang="en-US" altLang="zh-CN" sz="2800" b="0" dirty="0"/>
              <a:t>|&lt;</a:t>
            </a:r>
            <a:r>
              <a:rPr lang="el-GR" altLang="zh-CN" sz="2800" b="0" i="1" dirty="0">
                <a:cs typeface="Times New Roman" panose="02020603050405020304" pitchFamily="18" charset="0"/>
              </a:rPr>
              <a:t>ε</a:t>
            </a:r>
            <a:r>
              <a:rPr lang="zh-CN" altLang="en-US" sz="2800" b="0" dirty="0">
                <a:cs typeface="Times New Roman" panose="02020603050405020304" pitchFamily="18" charset="0"/>
              </a:rPr>
              <a:t>或</a:t>
            </a:r>
            <a:r>
              <a:rPr lang="en-US" altLang="zh-CN" sz="2800" b="0" dirty="0">
                <a:cs typeface="Times New Roman" panose="02020603050405020304" pitchFamily="18" charset="0"/>
              </a:rPr>
              <a:t>|</a:t>
            </a:r>
            <a:r>
              <a:rPr lang="en-US" altLang="zh-CN" sz="2800" b="0" i="1" dirty="0">
                <a:cs typeface="Times New Roman" panose="02020603050405020304" pitchFamily="18" charset="0"/>
              </a:rPr>
              <a:t>f</a:t>
            </a:r>
            <a:r>
              <a:rPr lang="en-US" altLang="zh-CN" sz="2800" b="0" dirty="0">
                <a:cs typeface="Times New Roman" panose="02020603050405020304" pitchFamily="18" charset="0"/>
              </a:rPr>
              <a:t>(</a:t>
            </a:r>
            <a:r>
              <a:rPr lang="en-US" altLang="zh-CN" sz="2800" b="0" i="1" dirty="0">
                <a:cs typeface="Times New Roman" panose="02020603050405020304" pitchFamily="18" charset="0"/>
              </a:rPr>
              <a:t>b</a:t>
            </a:r>
            <a:r>
              <a:rPr lang="en-US" altLang="zh-CN" sz="2800" b="0" i="1" baseline="-25000" dirty="0">
                <a:cs typeface="Times New Roman" panose="02020603050405020304" pitchFamily="18" charset="0"/>
              </a:rPr>
              <a:t>k</a:t>
            </a:r>
            <a:r>
              <a:rPr lang="en-US" altLang="zh-CN" sz="2800" b="0" dirty="0">
                <a:cs typeface="Times New Roman" panose="02020603050405020304" pitchFamily="18" charset="0"/>
              </a:rPr>
              <a:t>)-</a:t>
            </a:r>
            <a:r>
              <a:rPr lang="en-US" altLang="zh-CN" sz="2800" b="0" i="1" dirty="0">
                <a:cs typeface="Times New Roman" panose="02020603050405020304" pitchFamily="18" charset="0"/>
              </a:rPr>
              <a:t>f</a:t>
            </a:r>
            <a:r>
              <a:rPr lang="en-US" altLang="zh-CN" sz="2800" b="0" dirty="0">
                <a:cs typeface="Times New Roman" panose="02020603050405020304" pitchFamily="18" charset="0"/>
              </a:rPr>
              <a:t>(</a:t>
            </a:r>
            <a:r>
              <a:rPr lang="en-US" altLang="zh-CN" sz="2800" b="0" i="1" dirty="0" err="1">
                <a:cs typeface="Times New Roman" panose="02020603050405020304" pitchFamily="18" charset="0"/>
              </a:rPr>
              <a:t>a</a:t>
            </a:r>
            <a:r>
              <a:rPr lang="en-US" altLang="zh-CN" sz="2800" b="0" i="1" baseline="-25000" dirty="0" err="1">
                <a:cs typeface="Times New Roman" panose="02020603050405020304" pitchFamily="18" charset="0"/>
              </a:rPr>
              <a:t>k</a:t>
            </a:r>
            <a:r>
              <a:rPr lang="en-US" altLang="zh-CN" sz="2800" b="0" dirty="0">
                <a:cs typeface="Times New Roman" panose="02020603050405020304" pitchFamily="18" charset="0"/>
              </a:rPr>
              <a:t>)|&lt;</a:t>
            </a:r>
            <a:r>
              <a:rPr lang="el-GR" altLang="zh-CN" sz="2800" b="0" i="1" dirty="0">
                <a:cs typeface="Times New Roman" panose="02020603050405020304" pitchFamily="18" charset="0"/>
              </a:rPr>
              <a:t>ε</a:t>
            </a:r>
            <a:r>
              <a:rPr lang="zh-CN" altLang="en-US" sz="2800" b="0" dirty="0">
                <a:cs typeface="Times New Roman" panose="02020603050405020304" pitchFamily="18" charset="0"/>
              </a:rPr>
              <a:t>时，迭代结束，取</a:t>
            </a:r>
            <a:r>
              <a:rPr lang="en-US" altLang="zh-CN" sz="2800" b="0" dirty="0">
                <a:cs typeface="Times New Roman" panose="02020603050405020304" pitchFamily="18" charset="0"/>
              </a:rPr>
              <a:t>[</a:t>
            </a:r>
            <a:r>
              <a:rPr lang="en-US" altLang="zh-CN" sz="2800" b="0" i="1" dirty="0" err="1">
                <a:cs typeface="Times New Roman" panose="02020603050405020304" pitchFamily="18" charset="0"/>
              </a:rPr>
              <a:t>a</a:t>
            </a:r>
            <a:r>
              <a:rPr lang="en-US" altLang="zh-CN" sz="2800" b="0" i="1" baseline="-25000" dirty="0" err="1">
                <a:cs typeface="Times New Roman" panose="02020603050405020304" pitchFamily="18" charset="0"/>
              </a:rPr>
              <a:t>k</a:t>
            </a:r>
            <a:r>
              <a:rPr lang="en-US" altLang="zh-CN" sz="2800" b="0" dirty="0" err="1">
                <a:cs typeface="Times New Roman" panose="02020603050405020304" pitchFamily="18" charset="0"/>
              </a:rPr>
              <a:t>,</a:t>
            </a:r>
            <a:r>
              <a:rPr lang="en-US" altLang="zh-CN" sz="2800" b="0" i="1" dirty="0" err="1">
                <a:cs typeface="Times New Roman" panose="02020603050405020304" pitchFamily="18" charset="0"/>
              </a:rPr>
              <a:t>b</a:t>
            </a:r>
            <a:r>
              <a:rPr lang="en-US" altLang="zh-CN" sz="2800" b="0" i="1" baseline="-25000" dirty="0" err="1">
                <a:cs typeface="Times New Roman" panose="02020603050405020304" pitchFamily="18" charset="0"/>
              </a:rPr>
              <a:t>k</a:t>
            </a:r>
            <a:r>
              <a:rPr lang="en-US" altLang="zh-CN" sz="2800" b="0" dirty="0">
                <a:cs typeface="Times New Roman" panose="02020603050405020304" pitchFamily="18" charset="0"/>
              </a:rPr>
              <a:t>]</a:t>
            </a:r>
            <a:r>
              <a:rPr lang="zh-CN" altLang="en-US" sz="2800" b="0" dirty="0">
                <a:cs typeface="Times New Roman" panose="02020603050405020304" pitchFamily="18" charset="0"/>
              </a:rPr>
              <a:t>的中点为所求最小值点。其中</a:t>
            </a:r>
            <a:r>
              <a:rPr lang="el-GR" altLang="zh-CN" sz="2800" b="0" i="1" dirty="0">
                <a:cs typeface="Times New Roman" panose="02020603050405020304" pitchFamily="18" charset="0"/>
              </a:rPr>
              <a:t>ε</a:t>
            </a:r>
            <a:r>
              <a:rPr lang="zh-CN" altLang="en-US" sz="2800" b="0" dirty="0">
                <a:cs typeface="Times New Roman" panose="02020603050405020304" pitchFamily="18" charset="0"/>
              </a:rPr>
              <a:t>是预定义的容差</a:t>
            </a:r>
            <a:r>
              <a:rPr lang="en-US" altLang="zh-CN" sz="2800" b="0" dirty="0">
                <a:cs typeface="Times New Roman" panose="02020603050405020304" pitchFamily="18" charset="0"/>
              </a:rPr>
              <a:t>.</a:t>
            </a:r>
            <a:endParaRPr lang="zh-CN" altLang="el-GR" sz="2800" b="0" dirty="0">
              <a:cs typeface="Times New Roman" panose="02020603050405020304" pitchFamily="18" charset="0"/>
            </a:endParaRPr>
          </a:p>
        </p:txBody>
      </p:sp>
    </p:spTree>
    <p:extLst>
      <p:ext uri="{BB962C8B-B14F-4D97-AF65-F5344CB8AC3E}">
        <p14:creationId xmlns:p14="http://schemas.microsoft.com/office/powerpoint/2010/main" val="41412929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DA3C4-3063-454E-AC10-6DF70C420E9B}"/>
              </a:ext>
            </a:extLst>
          </p:cNvPr>
          <p:cNvSpPr txBox="1"/>
          <p:nvPr/>
        </p:nvSpPr>
        <p:spPr>
          <a:xfrm>
            <a:off x="5118" y="363190"/>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8.4  </a:t>
            </a:r>
            <a:r>
              <a:rPr lang="zh-CN" altLang="en-US" sz="2400" b="0" dirty="0">
                <a:solidFill>
                  <a:schemeClr val="tx1">
                    <a:lumMod val="95000"/>
                    <a:lumOff val="5000"/>
                  </a:schemeClr>
                </a:solidFill>
                <a:latin typeface="+mn-ea"/>
                <a:ea typeface="+mn-ea"/>
              </a:rPr>
              <a:t>比较求根方法和黄金分割搜索方法</a:t>
            </a:r>
          </a:p>
        </p:txBody>
      </p:sp>
      <p:pic>
        <p:nvPicPr>
          <p:cNvPr id="6" name="图片 5">
            <a:extLst>
              <a:ext uri="{FF2B5EF4-FFF2-40B4-BE49-F238E27FC236}">
                <a16:creationId xmlns:a16="http://schemas.microsoft.com/office/drawing/2014/main" id="{47E7BBBB-C919-478B-A87C-EBF596AC1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409737"/>
            <a:ext cx="8299058" cy="4206733"/>
          </a:xfrm>
          <a:prstGeom prst="rect">
            <a:avLst/>
          </a:prstGeom>
        </p:spPr>
      </p:pic>
      <p:pic>
        <p:nvPicPr>
          <p:cNvPr id="8" name="图片 7">
            <a:extLst>
              <a:ext uri="{FF2B5EF4-FFF2-40B4-BE49-F238E27FC236}">
                <a16:creationId xmlns:a16="http://schemas.microsoft.com/office/drawing/2014/main" id="{4C5A699C-A754-4D37-B195-37088F846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12531"/>
            <a:ext cx="3059832" cy="2432929"/>
          </a:xfrm>
          <a:prstGeom prst="rect">
            <a:avLst/>
          </a:prstGeom>
        </p:spPr>
      </p:pic>
      <p:sp>
        <p:nvSpPr>
          <p:cNvPr id="9" name="文本框 8">
            <a:extLst>
              <a:ext uri="{FF2B5EF4-FFF2-40B4-BE49-F238E27FC236}">
                <a16:creationId xmlns:a16="http://schemas.microsoft.com/office/drawing/2014/main" id="{D0510FA4-C237-4634-AF94-943B1CCD2A0B}"/>
              </a:ext>
            </a:extLst>
          </p:cNvPr>
          <p:cNvSpPr txBox="1"/>
          <p:nvPr/>
        </p:nvSpPr>
        <p:spPr>
          <a:xfrm>
            <a:off x="179512" y="1034873"/>
            <a:ext cx="4536504"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求单峰函数</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[0,1] </a:t>
            </a:r>
            <a:r>
              <a:rPr lang="zh-CN" altLang="en-US" sz="2400" b="0" dirty="0">
                <a:solidFill>
                  <a:schemeClr val="tx1">
                    <a:lumMod val="95000"/>
                    <a:lumOff val="5000"/>
                  </a:schemeClr>
                </a:solidFill>
                <a:latin typeface="+mn-ea"/>
                <a:ea typeface="+mn-ea"/>
              </a:rPr>
              <a:t>上的极小值。</a:t>
            </a:r>
          </a:p>
        </p:txBody>
      </p:sp>
      <p:pic>
        <p:nvPicPr>
          <p:cNvPr id="13" name="图片 12">
            <a:extLst>
              <a:ext uri="{FF2B5EF4-FFF2-40B4-BE49-F238E27FC236}">
                <a16:creationId xmlns:a16="http://schemas.microsoft.com/office/drawing/2014/main" id="{3BF09E1C-2769-4323-BFB1-DD349B5EDD2C}"/>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858084" y="1123017"/>
            <a:ext cx="2415845" cy="327355"/>
          </a:xfrm>
          <a:prstGeom prst="rect">
            <a:avLst/>
          </a:prstGeom>
        </p:spPr>
      </p:pic>
    </p:spTree>
    <p:extLst>
      <p:ext uri="{BB962C8B-B14F-4D97-AF65-F5344CB8AC3E}">
        <p14:creationId xmlns:p14="http://schemas.microsoft.com/office/powerpoint/2010/main" val="378657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A431E2-FC03-44F3-9492-202347081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80728"/>
            <a:ext cx="8892480" cy="4523606"/>
          </a:xfrm>
          <a:prstGeom prst="rect">
            <a:avLst/>
          </a:prstGeom>
        </p:spPr>
      </p:pic>
      <p:sp>
        <p:nvSpPr>
          <p:cNvPr id="4" name="文本框 3">
            <a:extLst>
              <a:ext uri="{FF2B5EF4-FFF2-40B4-BE49-F238E27FC236}">
                <a16:creationId xmlns:a16="http://schemas.microsoft.com/office/drawing/2014/main" id="{F36CAD38-A59F-432F-91A0-DE6EE6F571DE}"/>
              </a:ext>
            </a:extLst>
          </p:cNvPr>
          <p:cNvSpPr txBox="1"/>
          <p:nvPr/>
        </p:nvSpPr>
        <p:spPr>
          <a:xfrm>
            <a:off x="127647" y="332656"/>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比较解析法和黄金分割搜索方法</a:t>
            </a:r>
          </a:p>
        </p:txBody>
      </p:sp>
    </p:spTree>
    <p:extLst>
      <p:ext uri="{BB962C8B-B14F-4D97-AF65-F5344CB8AC3E}">
        <p14:creationId xmlns:p14="http://schemas.microsoft.com/office/powerpoint/2010/main" val="347277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E7BBB-127A-417F-B870-18F7D1A32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68" y="404664"/>
            <a:ext cx="8393664" cy="3874785"/>
          </a:xfrm>
          <a:prstGeom prst="rect">
            <a:avLst/>
          </a:prstGeom>
        </p:spPr>
      </p:pic>
      <p:pic>
        <p:nvPicPr>
          <p:cNvPr id="5" name="图片 4">
            <a:extLst>
              <a:ext uri="{FF2B5EF4-FFF2-40B4-BE49-F238E27FC236}">
                <a16:creationId xmlns:a16="http://schemas.microsoft.com/office/drawing/2014/main" id="{00A26FA5-86C5-4B2B-BBB7-43606BDE2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37112"/>
            <a:ext cx="9026049" cy="1944216"/>
          </a:xfrm>
          <a:prstGeom prst="rect">
            <a:avLst/>
          </a:prstGeom>
        </p:spPr>
      </p:pic>
    </p:spTree>
    <p:extLst>
      <p:ext uri="{BB962C8B-B14F-4D97-AF65-F5344CB8AC3E}">
        <p14:creationId xmlns:p14="http://schemas.microsoft.com/office/powerpoint/2010/main" val="167863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2F9B62-98F6-4940-94ED-EC6109158CDA}"/>
              </a:ext>
            </a:extLst>
          </p:cNvPr>
          <p:cNvSpPr>
            <a:spLocks noGrp="1" noChangeArrowheads="1"/>
          </p:cNvSpPr>
          <p:nvPr>
            <p:ph type="title"/>
          </p:nvPr>
        </p:nvSpPr>
        <p:spPr>
          <a:xfrm>
            <a:off x="1253473" y="58229"/>
            <a:ext cx="5410200" cy="641350"/>
          </a:xfrm>
          <a:noFill/>
        </p:spPr>
        <p:txBody>
          <a:bodyPr>
            <a:spAutoFit/>
          </a:bodyPr>
          <a:lstStyle/>
          <a:p>
            <a:pPr eaLnBrk="1" hangingPunct="1"/>
            <a:r>
              <a:rPr lang="zh-CN" altLang="en-US" sz="3600" dirty="0">
                <a:latin typeface="Times New Roman" panose="02020603050405020304" pitchFamily="18" charset="0"/>
              </a:rPr>
              <a:t>高斯（</a:t>
            </a:r>
            <a:r>
              <a:rPr lang="en-US" altLang="zh-CN" sz="3600" dirty="0">
                <a:latin typeface="Times New Roman" panose="02020603050405020304" pitchFamily="18" charset="0"/>
              </a:rPr>
              <a:t>Gauss</a:t>
            </a:r>
            <a:r>
              <a:rPr lang="zh-CN" altLang="en-US" sz="3600" dirty="0">
                <a:latin typeface="Times New Roman" panose="02020603050405020304" pitchFamily="18" charset="0"/>
              </a:rPr>
              <a:t>）求积公式</a:t>
            </a:r>
          </a:p>
        </p:txBody>
      </p:sp>
      <p:sp>
        <p:nvSpPr>
          <p:cNvPr id="875523" name="AutoShape 3" descr="白色大理石">
            <a:extLst>
              <a:ext uri="{FF2B5EF4-FFF2-40B4-BE49-F238E27FC236}">
                <a16:creationId xmlns:a16="http://schemas.microsoft.com/office/drawing/2014/main" id="{1915EB5D-7F0E-44FC-9961-28EF7DFF804A}"/>
              </a:ext>
            </a:extLst>
          </p:cNvPr>
          <p:cNvSpPr>
            <a:spLocks noChangeArrowheads="1"/>
          </p:cNvSpPr>
          <p:nvPr/>
        </p:nvSpPr>
        <p:spPr bwMode="auto">
          <a:xfrm>
            <a:off x="251520" y="909535"/>
            <a:ext cx="1440160" cy="524199"/>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800" b="1" dirty="0">
                <a:ea typeface="楷体_GB2312" pitchFamily="49" charset="-122"/>
              </a:rPr>
              <a:t>定义</a:t>
            </a:r>
            <a:r>
              <a:rPr kumimoji="0" lang="en-US" altLang="zh-CN" sz="2800" b="1" dirty="0">
                <a:ea typeface="楷体_GB2312" pitchFamily="49" charset="-122"/>
              </a:rPr>
              <a:t>7.3</a:t>
            </a:r>
            <a:endParaRPr kumimoji="0" lang="zh-CN" altLang="en-US" sz="2800" b="1" dirty="0">
              <a:ea typeface="楷体_GB2312" pitchFamily="49" charset="-122"/>
            </a:endParaRPr>
          </a:p>
        </p:txBody>
      </p:sp>
      <p:grpSp>
        <p:nvGrpSpPr>
          <p:cNvPr id="875524" name="Group 4">
            <a:extLst>
              <a:ext uri="{FF2B5EF4-FFF2-40B4-BE49-F238E27FC236}">
                <a16:creationId xmlns:a16="http://schemas.microsoft.com/office/drawing/2014/main" id="{6D27B4FB-CB9C-44AF-B4B1-AA8269E5DE74}"/>
              </a:ext>
            </a:extLst>
          </p:cNvPr>
          <p:cNvGrpSpPr>
            <a:grpSpLocks/>
          </p:cNvGrpSpPr>
          <p:nvPr/>
        </p:nvGrpSpPr>
        <p:grpSpPr bwMode="auto">
          <a:xfrm>
            <a:off x="395536" y="931513"/>
            <a:ext cx="8305800" cy="2452688"/>
            <a:chOff x="192" y="918"/>
            <a:chExt cx="5232" cy="1545"/>
          </a:xfrm>
        </p:grpSpPr>
        <p:sp>
          <p:nvSpPr>
            <p:cNvPr id="23559" name="Rectangle 5">
              <a:extLst>
                <a:ext uri="{FF2B5EF4-FFF2-40B4-BE49-F238E27FC236}">
                  <a16:creationId xmlns:a16="http://schemas.microsoft.com/office/drawing/2014/main" id="{C28E3700-D8BB-4402-B1FE-6F801C0D9CA0}"/>
                </a:ext>
              </a:extLst>
            </p:cNvPr>
            <p:cNvSpPr>
              <a:spLocks noChangeArrowheads="1"/>
            </p:cNvSpPr>
            <p:nvPr/>
          </p:nvSpPr>
          <p:spPr bwMode="auto">
            <a:xfrm>
              <a:off x="192" y="918"/>
              <a:ext cx="5232" cy="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b="1" dirty="0">
                  <a:solidFill>
                    <a:srgbClr val="0000CC"/>
                  </a:solidFill>
                </a:rPr>
                <a:t>               若存在 </a:t>
              </a:r>
              <a:r>
                <a:rPr lang="en-US" altLang="zh-CN" b="1" i="1" dirty="0"/>
                <a:t>n</a:t>
              </a:r>
              <a:r>
                <a:rPr lang="en-US" altLang="zh-CN" b="1" dirty="0"/>
                <a:t>+1</a:t>
              </a:r>
              <a:r>
                <a:rPr lang="en-US" altLang="zh-CN" b="1" dirty="0">
                  <a:solidFill>
                    <a:srgbClr val="0000CC"/>
                  </a:solidFill>
                </a:rPr>
                <a:t> </a:t>
              </a:r>
              <a:r>
                <a:rPr lang="zh-CN" altLang="en-US" b="1" dirty="0">
                  <a:solidFill>
                    <a:srgbClr val="0000CC"/>
                  </a:solidFill>
                </a:rPr>
                <a:t>个</a:t>
              </a:r>
              <a:r>
                <a:rPr lang="zh-CN" altLang="en-US" sz="2600" b="1" dirty="0">
                  <a:solidFill>
                    <a:srgbClr val="0000CC"/>
                  </a:solidFill>
                </a:rPr>
                <a:t>节点 </a:t>
              </a:r>
              <a:r>
                <a:rPr lang="en-US" altLang="zh-CN" sz="2600" b="1" i="1" dirty="0"/>
                <a:t>x</a:t>
              </a:r>
              <a:r>
                <a:rPr lang="en-US" altLang="zh-CN" sz="2600" b="1" i="1" baseline="-25000" dirty="0"/>
                <a:t>i </a:t>
              </a:r>
              <a:r>
                <a:rPr lang="zh-CN" altLang="en-US" sz="2600" b="1" dirty="0">
                  <a:sym typeface="Symbol" panose="05050102010706020507" pitchFamily="18" charset="2"/>
                </a:rPr>
                <a:t>[</a:t>
              </a:r>
              <a:r>
                <a:rPr lang="en-US" altLang="zh-CN" sz="2600" b="1" i="1" dirty="0">
                  <a:sym typeface="Symbol" panose="05050102010706020507" pitchFamily="18" charset="2"/>
                </a:rPr>
                <a:t>a</a:t>
              </a:r>
              <a:r>
                <a:rPr lang="en-US" altLang="zh-CN" sz="2600" b="1" dirty="0">
                  <a:sym typeface="Symbol" panose="05050102010706020507" pitchFamily="18" charset="2"/>
                </a:rPr>
                <a:t>, </a:t>
              </a:r>
              <a:r>
                <a:rPr lang="en-US" altLang="zh-CN" sz="2600" b="1" i="1" dirty="0">
                  <a:sym typeface="Symbol" panose="05050102010706020507" pitchFamily="18" charset="2"/>
                </a:rPr>
                <a:t>b</a:t>
              </a:r>
              <a:r>
                <a:rPr lang="en-US" altLang="zh-CN" sz="2600" b="1" dirty="0">
                  <a:sym typeface="Symbol" panose="05050102010706020507" pitchFamily="18" charset="2"/>
                </a:rPr>
                <a:t>]</a:t>
              </a:r>
              <a:r>
                <a:rPr lang="zh-CN" altLang="en-US" sz="2600" b="1" dirty="0">
                  <a:solidFill>
                    <a:srgbClr val="0000CC"/>
                  </a:solidFill>
                </a:rPr>
                <a:t>及求积系数</a:t>
              </a:r>
              <a:r>
                <a:rPr lang="en-US" altLang="zh-CN" sz="2600" b="1" i="1" dirty="0">
                  <a:ea typeface="楷体_GB2312" pitchFamily="49" charset="-122"/>
                  <a:sym typeface="Symbol" panose="05050102010706020507" pitchFamily="18" charset="2"/>
                </a:rPr>
                <a:t></a:t>
              </a:r>
              <a:r>
                <a:rPr lang="en-US" altLang="zh-CN" sz="2600" b="1" i="1" baseline="-25000" dirty="0" err="1"/>
                <a:t>i</a:t>
              </a:r>
              <a:r>
                <a:rPr lang="en-US" altLang="zh-CN" sz="2600" b="1" i="1" baseline="-25000" dirty="0">
                  <a:solidFill>
                    <a:srgbClr val="990000"/>
                  </a:solidFill>
                </a:rPr>
                <a:t> </a:t>
              </a:r>
              <a:r>
                <a:rPr lang="zh-CN" altLang="en-US" sz="2600" b="1" dirty="0">
                  <a:solidFill>
                    <a:srgbClr val="0000CC"/>
                  </a:solidFill>
                </a:rPr>
                <a:t>，使得下面的求积公式具有 </a:t>
              </a:r>
              <a:r>
                <a:rPr lang="zh-CN" altLang="en-US" sz="2600" b="1" dirty="0"/>
                <a:t>2</a:t>
              </a:r>
              <a:r>
                <a:rPr lang="en-US" altLang="zh-CN" sz="2600" b="1" i="1" dirty="0"/>
                <a:t>n</a:t>
              </a:r>
              <a:r>
                <a:rPr lang="zh-CN" altLang="en-US" sz="2600" b="1" dirty="0"/>
                <a:t>+1 </a:t>
              </a:r>
              <a:r>
                <a:rPr lang="zh-CN" altLang="en-US" sz="2600" b="1" dirty="0">
                  <a:solidFill>
                    <a:srgbClr val="0000CC"/>
                  </a:solidFill>
                </a:rPr>
                <a:t>次代数精度，则称节点 </a:t>
              </a:r>
              <a:r>
                <a:rPr lang="en-US" altLang="zh-CN" sz="2600" b="1" i="1" dirty="0"/>
                <a:t>x</a:t>
              </a:r>
              <a:r>
                <a:rPr lang="en-US" altLang="zh-CN" sz="2600" b="1" i="1" baseline="-25000" dirty="0"/>
                <a:t>i </a:t>
              </a:r>
              <a:r>
                <a:rPr lang="zh-CN" altLang="en-US" sz="2600" b="1" dirty="0">
                  <a:solidFill>
                    <a:srgbClr val="0000CC"/>
                  </a:solidFill>
                </a:rPr>
                <a:t>为</a:t>
              </a:r>
              <a:r>
                <a:rPr lang="zh-CN" altLang="en-US" sz="2600" b="1" dirty="0">
                  <a:solidFill>
                    <a:srgbClr val="990000"/>
                  </a:solidFill>
                </a:rPr>
                <a:t>高斯点</a:t>
              </a:r>
              <a:r>
                <a:rPr lang="zh-CN" altLang="en-US" sz="2600" b="1" dirty="0">
                  <a:solidFill>
                    <a:srgbClr val="0000CC"/>
                  </a:solidFill>
                </a:rPr>
                <a:t>，</a:t>
              </a:r>
              <a:r>
                <a:rPr lang="en-US" altLang="zh-CN" sz="2600" b="1" i="1" dirty="0">
                  <a:ea typeface="楷体_GB2312" pitchFamily="49" charset="-122"/>
                  <a:sym typeface="Symbol" panose="05050102010706020507" pitchFamily="18" charset="2"/>
                </a:rPr>
                <a:t></a:t>
              </a:r>
              <a:r>
                <a:rPr lang="en-US" altLang="zh-CN" sz="2600" b="1" i="1" baseline="-25000" dirty="0" err="1"/>
                <a:t>i</a:t>
              </a:r>
              <a:r>
                <a:rPr lang="en-US" altLang="zh-CN" sz="2600" b="1" i="1" baseline="-25000" dirty="0"/>
                <a:t> </a:t>
              </a:r>
              <a:r>
                <a:rPr lang="zh-CN" altLang="en-US" sz="2600" b="1" dirty="0">
                  <a:solidFill>
                    <a:srgbClr val="0000CC"/>
                  </a:solidFill>
                </a:rPr>
                <a:t>为</a:t>
              </a:r>
              <a:r>
                <a:rPr lang="zh-CN" altLang="en-US" sz="2600" b="1" dirty="0">
                  <a:solidFill>
                    <a:srgbClr val="990000"/>
                  </a:solidFill>
                </a:rPr>
                <a:t>高斯系数</a:t>
              </a:r>
              <a:r>
                <a:rPr lang="zh-CN" altLang="en-US" sz="2600" b="1" dirty="0">
                  <a:solidFill>
                    <a:srgbClr val="0000CC"/>
                  </a:solidFill>
                </a:rPr>
                <a:t>，求积公式为</a:t>
              </a:r>
              <a:r>
                <a:rPr lang="zh-CN" altLang="en-US" sz="2600" b="1" dirty="0">
                  <a:solidFill>
                    <a:srgbClr val="990000"/>
                  </a:solidFill>
                </a:rPr>
                <a:t>高斯(</a:t>
              </a:r>
              <a:r>
                <a:rPr lang="en-US" altLang="zh-CN" sz="2600" b="1" dirty="0">
                  <a:solidFill>
                    <a:srgbClr val="990000"/>
                  </a:solidFill>
                </a:rPr>
                <a:t>Gauss)</a:t>
              </a:r>
              <a:r>
                <a:rPr lang="zh-CN" altLang="en-US" sz="2600" b="1" dirty="0">
                  <a:solidFill>
                    <a:srgbClr val="990000"/>
                  </a:solidFill>
                </a:rPr>
                <a:t>求积公式</a:t>
              </a:r>
              <a:r>
                <a:rPr lang="zh-CN" altLang="en-US" sz="2600" b="1" dirty="0">
                  <a:solidFill>
                    <a:srgbClr val="0000CC"/>
                  </a:solidFill>
                </a:rPr>
                <a:t>。</a:t>
              </a:r>
            </a:p>
          </p:txBody>
        </p:sp>
        <p:graphicFrame>
          <p:nvGraphicFramePr>
            <p:cNvPr id="23560" name="Object 6">
              <a:extLst>
                <a:ext uri="{FF2B5EF4-FFF2-40B4-BE49-F238E27FC236}">
                  <a16:creationId xmlns:a16="http://schemas.microsoft.com/office/drawing/2014/main" id="{83947261-2321-41F7-9304-013F9430BF0A}"/>
                </a:ext>
              </a:extLst>
            </p:cNvPr>
            <p:cNvGraphicFramePr>
              <a:graphicFrameLocks noChangeAspect="1"/>
            </p:cNvGraphicFramePr>
            <p:nvPr/>
          </p:nvGraphicFramePr>
          <p:xfrm>
            <a:off x="1763" y="1922"/>
            <a:ext cx="1938" cy="541"/>
          </p:xfrm>
          <a:graphic>
            <a:graphicData uri="http://schemas.openxmlformats.org/presentationml/2006/ole">
              <mc:AlternateContent xmlns:mc="http://schemas.openxmlformats.org/markup-compatibility/2006">
                <mc:Choice xmlns:v="urn:schemas-microsoft-com:vml" Requires="v">
                  <p:oleObj spid="_x0000_s601136" name="Equation" r:id="rId5" imgW="1548728" imgH="431613" progId="Equation.DSMT4">
                    <p:embed/>
                  </p:oleObj>
                </mc:Choice>
                <mc:Fallback>
                  <p:oleObj name="Equation" r:id="rId5" imgW="1548728" imgH="431613" progId="Equation.DSMT4">
                    <p:embed/>
                    <p:pic>
                      <p:nvPicPr>
                        <p:cNvPr id="23560" name="Object 6">
                          <a:extLst>
                            <a:ext uri="{FF2B5EF4-FFF2-40B4-BE49-F238E27FC236}">
                              <a16:creationId xmlns:a16="http://schemas.microsoft.com/office/drawing/2014/main" id="{83947261-2321-41F7-9304-013F9430BF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 y="1922"/>
                          <a:ext cx="193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5527" name="AutoShape 7" descr="再生纸">
            <a:extLst>
              <a:ext uri="{FF2B5EF4-FFF2-40B4-BE49-F238E27FC236}">
                <a16:creationId xmlns:a16="http://schemas.microsoft.com/office/drawing/2014/main" id="{3AA94894-806B-4C91-A12E-D34F93B60262}"/>
              </a:ext>
            </a:extLst>
          </p:cNvPr>
          <p:cNvSpPr>
            <a:spLocks noChangeArrowheads="1"/>
          </p:cNvSpPr>
          <p:nvPr/>
        </p:nvSpPr>
        <p:spPr bwMode="auto">
          <a:xfrm>
            <a:off x="395536" y="3429000"/>
            <a:ext cx="8504552" cy="1102645"/>
          </a:xfrm>
          <a:prstGeom prst="roundRect">
            <a:avLst>
              <a:gd name="adj" fmla="val 16667"/>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7850" indent="-5778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000" b="1" dirty="0">
                <a:solidFill>
                  <a:srgbClr val="0000CC"/>
                </a:solidFill>
                <a:latin typeface="黑体" panose="02010609060101010101" pitchFamily="49" charset="-122"/>
                <a:ea typeface="黑体" panose="02010609060101010101" pitchFamily="49" charset="-122"/>
              </a:rPr>
              <a:t>注：</a:t>
            </a:r>
            <a:r>
              <a:rPr lang="zh-CN" altLang="en-US" sz="2000" b="1" dirty="0">
                <a:solidFill>
                  <a:srgbClr val="990000"/>
                </a:solidFill>
                <a:latin typeface="楷体_GB2312" pitchFamily="49" charset="-122"/>
                <a:ea typeface="楷体_GB2312" pitchFamily="49" charset="-122"/>
              </a:rPr>
              <a:t>(1)</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求积公式仍然是</a:t>
            </a:r>
            <a:r>
              <a:rPr lang="zh-CN" altLang="en-US" sz="2000" b="1" dirty="0">
                <a:solidFill>
                  <a:srgbClr val="990000"/>
                </a:solidFill>
                <a:ea typeface="楷体_GB2312" pitchFamily="49" charset="-122"/>
              </a:rPr>
              <a:t>插值型</a:t>
            </a:r>
            <a:r>
              <a:rPr lang="zh-CN" altLang="en-US" sz="2000" b="1" dirty="0">
                <a:solidFill>
                  <a:srgbClr val="0000CC"/>
                </a:solidFill>
                <a:ea typeface="楷体_GB2312" pitchFamily="49" charset="-122"/>
              </a:rPr>
              <a:t>求积公式；</a:t>
            </a:r>
          </a:p>
          <a:p>
            <a:pPr algn="l" eaLnBrk="1" hangingPunct="1">
              <a:lnSpc>
                <a:spcPct val="150000"/>
              </a:lnSpc>
            </a:pPr>
            <a:r>
              <a:rPr lang="zh-CN" altLang="en-US" sz="2000" b="1" dirty="0">
                <a:solidFill>
                  <a:srgbClr val="990000"/>
                </a:solidFill>
                <a:latin typeface="楷体_GB2312" pitchFamily="49" charset="-122"/>
                <a:ea typeface="楷体_GB2312" pitchFamily="49" charset="-122"/>
              </a:rPr>
              <a:t>       (2)</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系数可通过</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点和</a:t>
            </a:r>
            <a:r>
              <a:rPr lang="en-US" altLang="zh-CN" sz="2000" b="1" dirty="0">
                <a:solidFill>
                  <a:srgbClr val="0000CC"/>
                </a:solidFill>
                <a:ea typeface="楷体_GB2312" pitchFamily="49" charset="-122"/>
              </a:rPr>
              <a:t>Lagrange</a:t>
            </a:r>
            <a:r>
              <a:rPr lang="zh-CN" altLang="en-US" sz="2000" b="1" dirty="0">
                <a:solidFill>
                  <a:srgbClr val="0000CC"/>
                </a:solidFill>
                <a:ea typeface="楷体_GB2312" pitchFamily="49" charset="-122"/>
              </a:rPr>
              <a:t>基函数得到</a:t>
            </a:r>
            <a:r>
              <a:rPr lang="en-US" altLang="zh-CN" sz="2000" b="1" dirty="0">
                <a:solidFill>
                  <a:srgbClr val="0000CC"/>
                </a:solidFill>
                <a:ea typeface="楷体_GB2312" pitchFamily="49" charset="-122"/>
              </a:rPr>
              <a:t>.</a:t>
            </a:r>
          </a:p>
        </p:txBody>
      </p:sp>
      <p:sp>
        <p:nvSpPr>
          <p:cNvPr id="875528" name="Text Box 8">
            <a:extLst>
              <a:ext uri="{FF2B5EF4-FFF2-40B4-BE49-F238E27FC236}">
                <a16:creationId xmlns:a16="http://schemas.microsoft.com/office/drawing/2014/main" id="{2916E448-B56F-455F-B40C-9F769D562774}"/>
              </a:ext>
            </a:extLst>
          </p:cNvPr>
          <p:cNvSpPr txBox="1">
            <a:spLocks noChangeArrowheads="1"/>
          </p:cNvSpPr>
          <p:nvPr/>
        </p:nvSpPr>
        <p:spPr bwMode="auto">
          <a:xfrm>
            <a:off x="6513463" y="2647256"/>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CC"/>
                </a:solidFill>
              </a:rPr>
              <a:t>(*</a:t>
            </a:r>
            <a:r>
              <a:rPr lang="en-US" altLang="zh-CN" b="1" dirty="0">
                <a:solidFill>
                  <a:srgbClr val="0000CC"/>
                </a:solidFill>
              </a:rPr>
              <a:t>)</a:t>
            </a:r>
            <a:endParaRPr lang="zh-CN" altLang="en-US" b="1" dirty="0">
              <a:solidFill>
                <a:srgbClr val="0000CC"/>
              </a:solidFill>
            </a:endParaRPr>
          </a:p>
        </p:txBody>
      </p:sp>
      <p:grpSp>
        <p:nvGrpSpPr>
          <p:cNvPr id="9" name="Group 4">
            <a:extLst>
              <a:ext uri="{FF2B5EF4-FFF2-40B4-BE49-F238E27FC236}">
                <a16:creationId xmlns:a16="http://schemas.microsoft.com/office/drawing/2014/main" id="{BD3B496A-72C5-4C21-A59A-15A94ABE4D1C}"/>
              </a:ext>
            </a:extLst>
          </p:cNvPr>
          <p:cNvGrpSpPr>
            <a:grpSpLocks/>
          </p:cNvGrpSpPr>
          <p:nvPr/>
        </p:nvGrpSpPr>
        <p:grpSpPr bwMode="auto">
          <a:xfrm>
            <a:off x="683568" y="4797152"/>
            <a:ext cx="7680820" cy="1346968"/>
            <a:chOff x="219" y="192"/>
            <a:chExt cx="5729" cy="902"/>
          </a:xfrm>
        </p:grpSpPr>
        <p:sp>
          <p:nvSpPr>
            <p:cNvPr id="10" name="Rectangle 5">
              <a:extLst>
                <a:ext uri="{FF2B5EF4-FFF2-40B4-BE49-F238E27FC236}">
                  <a16:creationId xmlns:a16="http://schemas.microsoft.com/office/drawing/2014/main" id="{58842CCF-B731-42FE-9AF4-8AE383C74DD0}"/>
                </a:ext>
              </a:extLst>
            </p:cNvPr>
            <p:cNvSpPr>
              <a:spLocks noChangeArrowheads="1"/>
            </p:cNvSpPr>
            <p:nvPr/>
          </p:nvSpPr>
          <p:spPr bwMode="auto">
            <a:xfrm>
              <a:off x="792" y="192"/>
              <a:ext cx="515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latin typeface="+mn-ea"/>
                  <a:ea typeface="+mn-ea"/>
                </a:rPr>
                <a:t>用 </a:t>
              </a:r>
              <a:r>
                <a:rPr lang="en-US" altLang="zh-CN" b="1" i="1" dirty="0">
                  <a:latin typeface="+mn-ea"/>
                  <a:ea typeface="+mn-ea"/>
                </a:rPr>
                <a:t>n</a:t>
              </a:r>
              <a:r>
                <a:rPr lang="en-US" altLang="zh-CN" b="1" dirty="0">
                  <a:latin typeface="+mn-ea"/>
                  <a:ea typeface="+mn-ea"/>
                </a:rPr>
                <a:t>+1</a:t>
              </a:r>
              <a:r>
                <a:rPr lang="en-US" altLang="zh-CN" b="1" dirty="0">
                  <a:solidFill>
                    <a:srgbClr val="0000CC"/>
                  </a:solidFill>
                  <a:latin typeface="+mn-ea"/>
                  <a:ea typeface="+mn-ea"/>
                </a:rPr>
                <a:t> </a:t>
              </a:r>
              <a:r>
                <a:rPr lang="zh-CN" altLang="en-US" b="1" dirty="0">
                  <a:solidFill>
                    <a:srgbClr val="0000CC"/>
                  </a:solidFill>
                  <a:latin typeface="+mn-ea"/>
                  <a:ea typeface="+mn-ea"/>
                </a:rPr>
                <a:t>个点 </a:t>
              </a:r>
              <a:r>
                <a:rPr lang="en-US" altLang="zh-CN" b="1" i="1" dirty="0">
                  <a:latin typeface="+mn-ea"/>
                  <a:ea typeface="+mn-ea"/>
                </a:rPr>
                <a:t>x</a:t>
              </a:r>
              <a:r>
                <a:rPr lang="en-US" altLang="zh-CN" b="1" baseline="-25000" dirty="0">
                  <a:latin typeface="+mn-ea"/>
                  <a:ea typeface="+mn-ea"/>
                </a:rPr>
                <a:t>0 </a:t>
              </a:r>
              <a:r>
                <a:rPr lang="en-US" altLang="zh-CN" b="1" dirty="0">
                  <a:latin typeface="+mn-ea"/>
                  <a:ea typeface="+mn-ea"/>
                </a:rPr>
                <a:t>,</a:t>
              </a:r>
              <a:r>
                <a:rPr lang="en-US" altLang="zh-CN" i="1" dirty="0">
                  <a:latin typeface="+mn-ea"/>
                </a:rPr>
                <a:t> x</a:t>
              </a:r>
              <a:r>
                <a:rPr lang="en-US" altLang="zh-CN" baseline="-25000" dirty="0">
                  <a:latin typeface="+mn-ea"/>
                </a:rPr>
                <a:t>1 </a:t>
              </a:r>
              <a:r>
                <a:rPr lang="en-US" altLang="zh-CN" dirty="0">
                  <a:latin typeface="+mn-ea"/>
                </a:rPr>
                <a:t>,</a:t>
              </a:r>
              <a:r>
                <a:rPr lang="en-US" altLang="zh-CN" b="1" dirty="0">
                  <a:latin typeface="+mn-ea"/>
                  <a:ea typeface="+mn-ea"/>
                </a:rPr>
                <a:t> … , </a:t>
              </a:r>
              <a:r>
                <a:rPr lang="en-US" altLang="zh-CN" b="1" i="1" dirty="0" err="1">
                  <a:latin typeface="+mn-ea"/>
                  <a:ea typeface="+mn-ea"/>
                </a:rPr>
                <a:t>x</a:t>
              </a:r>
              <a:r>
                <a:rPr lang="en-US" altLang="zh-CN" b="1" i="1" baseline="-25000" dirty="0" err="1">
                  <a:latin typeface="+mn-ea"/>
                  <a:ea typeface="+mn-ea"/>
                </a:rPr>
                <a:t>n</a:t>
              </a:r>
              <a:r>
                <a:rPr lang="en-US" altLang="zh-CN" b="1" i="1" baseline="-25000" dirty="0">
                  <a:solidFill>
                    <a:srgbClr val="990000"/>
                  </a:solidFill>
                  <a:latin typeface="+mn-ea"/>
                  <a:ea typeface="+mn-ea"/>
                </a:rPr>
                <a:t> </a:t>
              </a:r>
              <a:r>
                <a:rPr lang="zh-CN" altLang="en-US" b="1" dirty="0">
                  <a:solidFill>
                    <a:srgbClr val="0000CC"/>
                  </a:solidFill>
                  <a:latin typeface="+mn-ea"/>
                  <a:ea typeface="+mn-ea"/>
                </a:rPr>
                <a:t>构造的插值型求积公式</a:t>
              </a:r>
            </a:p>
          </p:txBody>
        </p:sp>
        <p:sp>
          <p:nvSpPr>
            <p:cNvPr id="11" name="Rectangle 6">
              <a:extLst>
                <a:ext uri="{FF2B5EF4-FFF2-40B4-BE49-F238E27FC236}">
                  <a16:creationId xmlns:a16="http://schemas.microsoft.com/office/drawing/2014/main" id="{8C980C1C-0B4F-44B0-917C-5CD858D9DFBB}"/>
                </a:ext>
              </a:extLst>
            </p:cNvPr>
            <p:cNvSpPr>
              <a:spLocks noChangeArrowheads="1"/>
            </p:cNvSpPr>
            <p:nvPr/>
          </p:nvSpPr>
          <p:spPr bwMode="auto">
            <a:xfrm>
              <a:off x="2109" y="613"/>
              <a:ext cx="2711"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0000CC"/>
                  </a:solidFill>
                  <a:latin typeface="+mn-ea"/>
                  <a:ea typeface="+mn-ea"/>
                </a:rPr>
                <a:t>的代数精度不超过 </a:t>
              </a:r>
              <a:r>
                <a:rPr lang="zh-CN" altLang="en-US" b="1" dirty="0">
                  <a:latin typeface="+mn-ea"/>
                  <a:ea typeface="+mn-ea"/>
                </a:rPr>
                <a:t>2</a:t>
              </a:r>
              <a:r>
                <a:rPr lang="en-US" altLang="zh-CN" b="1" i="1" dirty="0">
                  <a:latin typeface="+mn-ea"/>
                  <a:ea typeface="+mn-ea"/>
                </a:rPr>
                <a:t>n</a:t>
              </a:r>
              <a:r>
                <a:rPr lang="en-US" altLang="zh-CN" b="1" dirty="0">
                  <a:latin typeface="+mn-ea"/>
                  <a:ea typeface="+mn-ea"/>
                </a:rPr>
                <a:t>+1</a:t>
              </a:r>
              <a:r>
                <a:rPr lang="zh-CN" altLang="en-US" b="1" dirty="0">
                  <a:solidFill>
                    <a:srgbClr val="0000CC"/>
                  </a:solidFill>
                  <a:latin typeface="+mn-ea"/>
                  <a:ea typeface="+mn-ea"/>
                </a:rPr>
                <a:t>。</a:t>
              </a:r>
            </a:p>
          </p:txBody>
        </p:sp>
        <p:graphicFrame>
          <p:nvGraphicFramePr>
            <p:cNvPr id="12" name="Object 7">
              <a:extLst>
                <a:ext uri="{FF2B5EF4-FFF2-40B4-BE49-F238E27FC236}">
                  <a16:creationId xmlns:a16="http://schemas.microsoft.com/office/drawing/2014/main" id="{A94A0F9F-224D-456B-B9D7-797F78BC2FF3}"/>
                </a:ext>
              </a:extLst>
            </p:cNvPr>
            <p:cNvGraphicFramePr>
              <a:graphicFrameLocks noChangeAspect="1"/>
            </p:cNvGraphicFramePr>
            <p:nvPr/>
          </p:nvGraphicFramePr>
          <p:xfrm>
            <a:off x="219" y="553"/>
            <a:ext cx="1938" cy="541"/>
          </p:xfrm>
          <a:graphic>
            <a:graphicData uri="http://schemas.openxmlformats.org/presentationml/2006/ole">
              <mc:AlternateContent xmlns:mc="http://schemas.openxmlformats.org/markup-compatibility/2006">
                <mc:Choice xmlns:v="urn:schemas-microsoft-com:vml" Requires="v">
                  <p:oleObj spid="_x0000_s601137" name="Equation" r:id="rId8" imgW="1548728" imgH="431613" progId="Equation.DSMT4">
                    <p:embed/>
                  </p:oleObj>
                </mc:Choice>
                <mc:Fallback>
                  <p:oleObj name="Equation" r:id="rId8" imgW="1548728" imgH="431613" progId="Equation.DSMT4">
                    <p:embed/>
                    <p:pic>
                      <p:nvPicPr>
                        <p:cNvPr id="24596" name="Object 7">
                          <a:extLst>
                            <a:ext uri="{FF2B5EF4-FFF2-40B4-BE49-F238E27FC236}">
                              <a16:creationId xmlns:a16="http://schemas.microsoft.com/office/drawing/2014/main" id="{9D5048E5-FCA2-46A1-B9A2-FEA7409484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 y="553"/>
                          <a:ext cx="193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Rectangle 8">
            <a:extLst>
              <a:ext uri="{FF2B5EF4-FFF2-40B4-BE49-F238E27FC236}">
                <a16:creationId xmlns:a16="http://schemas.microsoft.com/office/drawing/2014/main" id="{9DB5DAAD-5AED-4AA2-AFE1-048024654509}"/>
              </a:ext>
            </a:extLst>
          </p:cNvPr>
          <p:cNvSpPr>
            <a:spLocks noChangeArrowheads="1"/>
          </p:cNvSpPr>
          <p:nvPr/>
        </p:nvSpPr>
        <p:spPr bwMode="auto">
          <a:xfrm>
            <a:off x="251520" y="6021288"/>
            <a:ext cx="7265988" cy="51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0000CC"/>
                </a:solidFill>
                <a:latin typeface="+mn-ea"/>
                <a:ea typeface="+mn-ea"/>
              </a:rPr>
              <a:t>即</a:t>
            </a:r>
            <a:r>
              <a:rPr lang="en-US" altLang="zh-CN" b="1" dirty="0">
                <a:solidFill>
                  <a:srgbClr val="990000"/>
                </a:solidFill>
                <a:latin typeface="+mn-ea"/>
                <a:ea typeface="+mn-ea"/>
              </a:rPr>
              <a:t>Gauss</a:t>
            </a:r>
            <a:r>
              <a:rPr lang="zh-CN" altLang="en-US" b="1" dirty="0">
                <a:solidFill>
                  <a:srgbClr val="990000"/>
                </a:solidFill>
                <a:latin typeface="+mn-ea"/>
                <a:ea typeface="+mn-ea"/>
              </a:rPr>
              <a:t>公式</a:t>
            </a:r>
            <a:r>
              <a:rPr lang="zh-CN" altLang="en-US" b="1" dirty="0">
                <a:solidFill>
                  <a:srgbClr val="0000CC"/>
                </a:solidFill>
                <a:latin typeface="+mn-ea"/>
                <a:ea typeface="+mn-ea"/>
              </a:rPr>
              <a:t>是</a:t>
            </a:r>
            <a:r>
              <a:rPr lang="zh-CN" altLang="en-US" b="1" dirty="0">
                <a:solidFill>
                  <a:srgbClr val="990000"/>
                </a:solidFill>
                <a:latin typeface="+mn-ea"/>
                <a:ea typeface="+mn-ea"/>
              </a:rPr>
              <a:t>插值型</a:t>
            </a:r>
            <a:r>
              <a:rPr lang="zh-CN" altLang="en-US" b="1" dirty="0">
                <a:solidFill>
                  <a:srgbClr val="0000CC"/>
                </a:solidFill>
                <a:latin typeface="+mn-ea"/>
                <a:ea typeface="+mn-ea"/>
              </a:rPr>
              <a:t>求积公式中</a:t>
            </a:r>
            <a:r>
              <a:rPr lang="zh-CN" altLang="en-US" b="1" dirty="0">
                <a:solidFill>
                  <a:srgbClr val="990000"/>
                </a:solidFill>
                <a:latin typeface="+mn-ea"/>
                <a:ea typeface="+mn-ea"/>
              </a:rPr>
              <a:t>代数精度最高</a:t>
            </a:r>
            <a:r>
              <a:rPr lang="zh-CN" altLang="en-US" b="1" dirty="0">
                <a:solidFill>
                  <a:srgbClr val="0000CC"/>
                </a:solidFill>
                <a:latin typeface="+mn-ea"/>
                <a:ea typeface="+mn-ea"/>
              </a:rPr>
              <a:t>的。</a:t>
            </a:r>
          </a:p>
        </p:txBody>
      </p:sp>
      <p:sp>
        <p:nvSpPr>
          <p:cNvPr id="14" name="文本框 13">
            <a:extLst>
              <a:ext uri="{FF2B5EF4-FFF2-40B4-BE49-F238E27FC236}">
                <a16:creationId xmlns:a16="http://schemas.microsoft.com/office/drawing/2014/main" id="{592B17D4-F08C-4DC1-A149-C7C74A7A46D1}"/>
              </a:ext>
            </a:extLst>
          </p:cNvPr>
          <p:cNvSpPr txBox="1"/>
          <p:nvPr/>
        </p:nvSpPr>
        <p:spPr>
          <a:xfrm>
            <a:off x="539552" y="4797152"/>
            <a:ext cx="1454646" cy="457200"/>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7.7</a:t>
            </a:r>
            <a:endParaRPr lang="zh-CN" altLang="en-US" sz="2400" b="0" dirty="0">
              <a:solidFill>
                <a:schemeClr val="tx1">
                  <a:lumMod val="95000"/>
                  <a:lumOff val="5000"/>
                </a:schemeClr>
              </a:solidFill>
              <a:latin typeface="+mn-ea"/>
              <a:ea typeface="+mn-ea"/>
            </a:endParaRPr>
          </a:p>
        </p:txBody>
      </p:sp>
      <p:sp>
        <p:nvSpPr>
          <p:cNvPr id="17" name="文本框 16">
            <a:extLst>
              <a:ext uri="{FF2B5EF4-FFF2-40B4-BE49-F238E27FC236}">
                <a16:creationId xmlns:a16="http://schemas.microsoft.com/office/drawing/2014/main" id="{5647F769-5AE9-4B59-9E7C-A905ECF5FD7A}"/>
              </a:ext>
            </a:extLst>
          </p:cNvPr>
          <p:cNvSpPr txBox="1"/>
          <p:nvPr/>
        </p:nvSpPr>
        <p:spPr>
          <a:xfrm>
            <a:off x="6868796" y="86818"/>
            <a:ext cx="134810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dirty="0">
                <a:solidFill>
                  <a:srgbClr val="FF0000"/>
                </a:solidFill>
                <a:latin typeface="+mn-ea"/>
                <a:ea typeface="+mn-ea"/>
              </a:rPr>
              <a:t>回顾</a:t>
            </a:r>
          </a:p>
        </p:txBody>
      </p:sp>
    </p:spTree>
    <p:extLst>
      <p:ext uri="{BB962C8B-B14F-4D97-AF65-F5344CB8AC3E}">
        <p14:creationId xmlns:p14="http://schemas.microsoft.com/office/powerpoint/2010/main" val="265224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83" name="Group 3">
            <a:extLst>
              <a:ext uri="{FF2B5EF4-FFF2-40B4-BE49-F238E27FC236}">
                <a16:creationId xmlns:a16="http://schemas.microsoft.com/office/drawing/2014/main" id="{21D3CA50-30AE-4932-80E4-B299A271C826}"/>
              </a:ext>
            </a:extLst>
          </p:cNvPr>
          <p:cNvGrpSpPr>
            <a:grpSpLocks/>
          </p:cNvGrpSpPr>
          <p:nvPr/>
        </p:nvGrpSpPr>
        <p:grpSpPr bwMode="auto">
          <a:xfrm>
            <a:off x="191642" y="79391"/>
            <a:ext cx="8845550" cy="1270000"/>
            <a:chOff x="245" y="934"/>
            <a:chExt cx="5572" cy="800"/>
          </a:xfrm>
        </p:grpSpPr>
        <p:sp>
          <p:nvSpPr>
            <p:cNvPr id="26637" name="Text Box 4">
              <a:extLst>
                <a:ext uri="{FF2B5EF4-FFF2-40B4-BE49-F238E27FC236}">
                  <a16:creationId xmlns:a16="http://schemas.microsoft.com/office/drawing/2014/main" id="{990644DA-A8FA-494C-A177-C51F683F7000}"/>
                </a:ext>
              </a:extLst>
            </p:cNvPr>
            <p:cNvSpPr txBox="1">
              <a:spLocks noChangeArrowheads="1"/>
            </p:cNvSpPr>
            <p:nvPr/>
          </p:nvSpPr>
          <p:spPr bwMode="auto">
            <a:xfrm>
              <a:off x="245" y="934"/>
              <a:ext cx="5572"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buClr>
                  <a:srgbClr val="FF3300"/>
                </a:buClr>
              </a:pPr>
              <a:r>
                <a:rPr lang="zh-CN" altLang="en-US" sz="2600" b="0" dirty="0">
                  <a:latin typeface="+mn-ea"/>
                  <a:ea typeface="+mn-ea"/>
                </a:rPr>
                <a:t>例</a:t>
              </a:r>
              <a:r>
                <a:rPr lang="en-US" altLang="zh-CN" sz="2600" b="0" dirty="0">
                  <a:latin typeface="+mn-ea"/>
                  <a:ea typeface="+mn-ea"/>
                </a:rPr>
                <a:t>7.10</a:t>
              </a:r>
              <a:r>
                <a:rPr lang="zh-CN" altLang="en-US" sz="2600" b="0" dirty="0">
                  <a:latin typeface="+mn-ea"/>
                  <a:ea typeface="+mn-ea"/>
                </a:rPr>
                <a:t>：试确定 </a:t>
              </a:r>
              <a:r>
                <a:rPr lang="en-US" altLang="zh-CN" sz="2600" b="0" i="1" dirty="0">
                  <a:latin typeface="+mn-ea"/>
                  <a:ea typeface="+mn-ea"/>
                </a:rPr>
                <a:t>x</a:t>
              </a:r>
              <a:r>
                <a:rPr lang="en-US" altLang="zh-CN" sz="2600" b="0" baseline="-25000" dirty="0">
                  <a:latin typeface="+mn-ea"/>
                  <a:ea typeface="+mn-ea"/>
                </a:rPr>
                <a:t>0 </a:t>
              </a:r>
              <a:r>
                <a:rPr lang="en-US" altLang="zh-CN" sz="2600" b="0" dirty="0">
                  <a:latin typeface="+mn-ea"/>
                  <a:ea typeface="+mn-ea"/>
                </a:rPr>
                <a:t>, </a:t>
              </a:r>
              <a:r>
                <a:rPr lang="en-US" altLang="zh-CN" sz="2600" b="0" i="1" dirty="0">
                  <a:latin typeface="+mn-ea"/>
                  <a:ea typeface="+mn-ea"/>
                </a:rPr>
                <a:t>x</a:t>
              </a:r>
              <a:r>
                <a:rPr lang="en-US" altLang="zh-CN" sz="2600" b="0" baseline="-25000" dirty="0">
                  <a:latin typeface="+mn-ea"/>
                  <a:ea typeface="+mn-ea"/>
                </a:rPr>
                <a:t>1</a:t>
              </a:r>
              <a:r>
                <a:rPr lang="en-US" altLang="zh-CN" sz="2600" b="0" i="1" baseline="-25000" dirty="0">
                  <a:latin typeface="+mn-ea"/>
                  <a:ea typeface="+mn-ea"/>
                </a:rPr>
                <a:t> </a:t>
              </a:r>
              <a:r>
                <a:rPr lang="zh-CN" altLang="en-US" sz="2600" b="0" dirty="0">
                  <a:latin typeface="+mn-ea"/>
                  <a:ea typeface="+mn-ea"/>
                </a:rPr>
                <a:t>以及系数 </a:t>
              </a:r>
              <a:r>
                <a:rPr lang="en-US" altLang="zh-CN" sz="2600" b="0" i="1" dirty="0">
                  <a:latin typeface="+mn-ea"/>
                  <a:ea typeface="+mn-ea"/>
                  <a:sym typeface="Symbol" panose="05050102010706020507" pitchFamily="18" charset="2"/>
                </a:rPr>
                <a:t></a:t>
              </a:r>
              <a:r>
                <a:rPr lang="en-US" altLang="zh-CN" sz="2600" b="0" baseline="-25000" dirty="0">
                  <a:latin typeface="+mn-ea"/>
                  <a:ea typeface="+mn-ea"/>
                </a:rPr>
                <a:t>0</a:t>
              </a:r>
              <a:r>
                <a:rPr lang="en-US" altLang="zh-CN" sz="2600" b="0" dirty="0">
                  <a:latin typeface="+mn-ea"/>
                  <a:ea typeface="+mn-ea"/>
                </a:rPr>
                <a:t>, </a:t>
              </a:r>
              <a:r>
                <a:rPr lang="en-US" altLang="zh-CN" sz="2600" b="0" i="1" dirty="0">
                  <a:latin typeface="+mn-ea"/>
                  <a:ea typeface="+mn-ea"/>
                  <a:sym typeface="Symbol" panose="05050102010706020507" pitchFamily="18" charset="2"/>
                </a:rPr>
                <a:t></a:t>
              </a:r>
              <a:r>
                <a:rPr lang="en-US" altLang="zh-CN" sz="2600" b="0" baseline="-25000" dirty="0">
                  <a:latin typeface="+mn-ea"/>
                  <a:ea typeface="+mn-ea"/>
                </a:rPr>
                <a:t>1</a:t>
              </a:r>
              <a:r>
                <a:rPr lang="zh-CN" altLang="en-US" sz="2600" b="0" dirty="0">
                  <a:latin typeface="+mn-ea"/>
                  <a:ea typeface="+mn-ea"/>
                </a:rPr>
                <a:t>，导出两点</a:t>
              </a:r>
              <a:r>
                <a:rPr lang="en-US" altLang="zh-CN" sz="2600" b="0" dirty="0">
                  <a:latin typeface="+mn-ea"/>
                  <a:ea typeface="+mn-ea"/>
                </a:rPr>
                <a:t>Gauss</a:t>
              </a:r>
              <a:r>
                <a:rPr lang="zh-CN" altLang="en-US" sz="2600" b="0" dirty="0">
                  <a:latin typeface="+mn-ea"/>
                  <a:ea typeface="+mn-ea"/>
                </a:rPr>
                <a:t>求积公式</a:t>
              </a:r>
              <a:r>
                <a:rPr lang="en-US" altLang="zh-CN" sz="2600" b="0" dirty="0">
                  <a:latin typeface="+mn-ea"/>
                  <a:ea typeface="+mn-ea"/>
                </a:rPr>
                <a:t>:</a:t>
              </a:r>
            </a:p>
          </p:txBody>
        </p:sp>
        <p:graphicFrame>
          <p:nvGraphicFramePr>
            <p:cNvPr id="26638" name="Object 5">
              <a:extLst>
                <a:ext uri="{FF2B5EF4-FFF2-40B4-BE49-F238E27FC236}">
                  <a16:creationId xmlns:a16="http://schemas.microsoft.com/office/drawing/2014/main" id="{A4066382-969B-4959-8B9B-DE428D296956}"/>
                </a:ext>
              </a:extLst>
            </p:cNvPr>
            <p:cNvGraphicFramePr>
              <a:graphicFrameLocks noChangeAspect="1"/>
            </p:cNvGraphicFramePr>
            <p:nvPr/>
          </p:nvGraphicFramePr>
          <p:xfrm>
            <a:off x="1710" y="1317"/>
            <a:ext cx="2589" cy="417"/>
          </p:xfrm>
          <a:graphic>
            <a:graphicData uri="http://schemas.openxmlformats.org/presentationml/2006/ole">
              <mc:AlternateContent xmlns:mc="http://schemas.openxmlformats.org/markup-compatibility/2006">
                <mc:Choice xmlns:v="urn:schemas-microsoft-com:vml" Requires="v">
                  <p:oleObj spid="_x0000_s602206" name="Equation" r:id="rId4" imgW="1968500" imgH="330200" progId="Equation.3">
                    <p:embed/>
                  </p:oleObj>
                </mc:Choice>
                <mc:Fallback>
                  <p:oleObj name="Equation" r:id="rId4" imgW="1968500" imgH="330200" progId="Equation.3">
                    <p:embed/>
                    <p:pic>
                      <p:nvPicPr>
                        <p:cNvPr id="26638" name="Object 5">
                          <a:extLst>
                            <a:ext uri="{FF2B5EF4-FFF2-40B4-BE49-F238E27FC236}">
                              <a16:creationId xmlns:a16="http://schemas.microsoft.com/office/drawing/2014/main" id="{A4066382-969B-4959-8B9B-DE428D296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0" y="1317"/>
                          <a:ext cx="2589"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0886" name="Object 6">
            <a:extLst>
              <a:ext uri="{FF2B5EF4-FFF2-40B4-BE49-F238E27FC236}">
                <a16:creationId xmlns:a16="http://schemas.microsoft.com/office/drawing/2014/main" id="{B141E4F3-2C2F-495A-B01F-00C1766493CB}"/>
              </a:ext>
            </a:extLst>
          </p:cNvPr>
          <p:cNvGraphicFramePr>
            <a:graphicFrameLocks noChangeAspect="1"/>
          </p:cNvGraphicFramePr>
          <p:nvPr/>
        </p:nvGraphicFramePr>
        <p:xfrm>
          <a:off x="527977" y="2724313"/>
          <a:ext cx="3548466" cy="2324806"/>
        </p:xfrm>
        <a:graphic>
          <a:graphicData uri="http://schemas.openxmlformats.org/presentationml/2006/ole">
            <mc:AlternateContent xmlns:mc="http://schemas.openxmlformats.org/markup-compatibility/2006">
              <mc:Choice xmlns:v="urn:schemas-microsoft-com:vml" Requires="v">
                <p:oleObj spid="_x0000_s602207" name="Equation" r:id="rId6" imgW="3962400" imgH="2705100" progId="Equation.DSMT4">
                  <p:embed/>
                </p:oleObj>
              </mc:Choice>
              <mc:Fallback>
                <p:oleObj name="Equation" r:id="rId6" imgW="3962400" imgH="2705100" progId="Equation.DSMT4">
                  <p:embed/>
                  <p:pic>
                    <p:nvPicPr>
                      <p:cNvPr id="890886" name="Object 6">
                        <a:extLst>
                          <a:ext uri="{FF2B5EF4-FFF2-40B4-BE49-F238E27FC236}">
                            <a16:creationId xmlns:a16="http://schemas.microsoft.com/office/drawing/2014/main" id="{B141E4F3-2C2F-495A-B01F-00C1766493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977" y="2724313"/>
                        <a:ext cx="3548466" cy="2324806"/>
                      </a:xfrm>
                      <a:prstGeom prst="rect">
                        <a:avLst/>
                      </a:prstGeom>
                      <a:noFill/>
                      <a:ln>
                        <a:noFill/>
                      </a:ln>
                      <a:effectLst/>
                    </p:spPr>
                  </p:pic>
                </p:oleObj>
              </mc:Fallback>
            </mc:AlternateContent>
          </a:graphicData>
        </a:graphic>
      </p:graphicFrame>
      <p:grpSp>
        <p:nvGrpSpPr>
          <p:cNvPr id="890887" name="Group 7">
            <a:extLst>
              <a:ext uri="{FF2B5EF4-FFF2-40B4-BE49-F238E27FC236}">
                <a16:creationId xmlns:a16="http://schemas.microsoft.com/office/drawing/2014/main" id="{82FD11EE-E4C0-48F3-9006-B69E5BC8B281}"/>
              </a:ext>
            </a:extLst>
          </p:cNvPr>
          <p:cNvGrpSpPr>
            <a:grpSpLocks/>
          </p:cNvGrpSpPr>
          <p:nvPr/>
        </p:nvGrpSpPr>
        <p:grpSpPr bwMode="auto">
          <a:xfrm>
            <a:off x="323528" y="1905330"/>
            <a:ext cx="6519790" cy="513632"/>
            <a:chOff x="288" y="1968"/>
            <a:chExt cx="4417" cy="356"/>
          </a:xfrm>
        </p:grpSpPr>
        <p:sp>
          <p:nvSpPr>
            <p:cNvPr id="26635" name="Rectangle 8">
              <a:extLst>
                <a:ext uri="{FF2B5EF4-FFF2-40B4-BE49-F238E27FC236}">
                  <a16:creationId xmlns:a16="http://schemas.microsoft.com/office/drawing/2014/main" id="{FC9346C2-2E5F-4F10-9B26-CBB6A9C1D6BC}"/>
                </a:ext>
              </a:extLst>
            </p:cNvPr>
            <p:cNvSpPr>
              <a:spLocks noChangeArrowheads="1"/>
            </p:cNvSpPr>
            <p:nvPr/>
          </p:nvSpPr>
          <p:spPr bwMode="auto">
            <a:xfrm>
              <a:off x="288" y="196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00CC"/>
                  </a:solidFill>
                  <a:ea typeface="黑体" panose="02010609060101010101" pitchFamily="49" charset="-122"/>
                </a:rPr>
                <a:t>解：</a:t>
              </a:r>
            </a:p>
          </p:txBody>
        </p:sp>
        <p:sp>
          <p:nvSpPr>
            <p:cNvPr id="26636" name="Rectangle 9">
              <a:extLst>
                <a:ext uri="{FF2B5EF4-FFF2-40B4-BE49-F238E27FC236}">
                  <a16:creationId xmlns:a16="http://schemas.microsoft.com/office/drawing/2014/main" id="{FD7CDC43-9477-4CAC-819C-77C8FC8B04EC}"/>
                </a:ext>
              </a:extLst>
            </p:cNvPr>
            <p:cNvSpPr>
              <a:spLocks noChangeArrowheads="1"/>
            </p:cNvSpPr>
            <p:nvPr/>
          </p:nvSpPr>
          <p:spPr bwMode="auto">
            <a:xfrm>
              <a:off x="720" y="2016"/>
              <a:ext cx="398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600" b="1" dirty="0">
                  <a:solidFill>
                    <a:srgbClr val="0000CC"/>
                  </a:solidFill>
                  <a:ea typeface="楷体_GB2312" pitchFamily="49" charset="-122"/>
                </a:rPr>
                <a:t>将 </a:t>
              </a:r>
              <a:r>
                <a:rPr lang="en-US" altLang="zh-CN" sz="2600" b="1" i="1" dirty="0">
                  <a:ea typeface="楷体_GB2312" pitchFamily="49" charset="-122"/>
                </a:rPr>
                <a:t>f </a:t>
              </a:r>
              <a:r>
                <a:rPr lang="en-US" altLang="zh-CN" sz="2600" b="1" dirty="0">
                  <a:ea typeface="楷体_GB2312" pitchFamily="49" charset="-122"/>
                </a:rPr>
                <a:t>(</a:t>
              </a:r>
              <a:r>
                <a:rPr lang="en-US" altLang="zh-CN" sz="2600" b="1" i="1" dirty="0">
                  <a:ea typeface="楷体_GB2312" pitchFamily="49" charset="-122"/>
                </a:rPr>
                <a:t>x</a:t>
              </a:r>
              <a:r>
                <a:rPr lang="en-US" altLang="zh-CN" sz="2600" b="1" dirty="0">
                  <a:ea typeface="楷体_GB2312" pitchFamily="49" charset="-122"/>
                </a:rPr>
                <a:t>) = 1, </a:t>
              </a:r>
              <a:r>
                <a:rPr lang="en-US" altLang="zh-CN" sz="2600" b="1" i="1" dirty="0">
                  <a:ea typeface="楷体_GB2312" pitchFamily="49" charset="-122"/>
                </a:rPr>
                <a:t>x</a:t>
              </a:r>
              <a:r>
                <a:rPr lang="en-US" altLang="zh-CN" sz="2600" b="1" dirty="0">
                  <a:ea typeface="楷体_GB2312" pitchFamily="49" charset="-122"/>
                </a:rPr>
                <a:t>, </a:t>
              </a:r>
              <a:r>
                <a:rPr lang="en-US" altLang="zh-CN" sz="2600" b="1" i="1" dirty="0">
                  <a:ea typeface="楷体_GB2312" pitchFamily="49" charset="-122"/>
                </a:rPr>
                <a:t>x</a:t>
              </a:r>
              <a:r>
                <a:rPr lang="en-US" altLang="zh-CN" sz="2600" b="1" baseline="30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x</a:t>
              </a:r>
              <a:r>
                <a:rPr lang="en-US" altLang="zh-CN" sz="2600" b="1" baseline="30000" dirty="0">
                  <a:ea typeface="楷体_GB2312" pitchFamily="49" charset="-122"/>
                </a:rPr>
                <a:t>3</a:t>
              </a:r>
              <a:r>
                <a:rPr lang="en-US" altLang="zh-CN" sz="2600" b="1" baseline="30000" dirty="0">
                  <a:solidFill>
                    <a:srgbClr val="0000CC"/>
                  </a:solidFill>
                  <a:ea typeface="楷体_GB2312" pitchFamily="49" charset="-122"/>
                </a:rPr>
                <a:t>  </a:t>
              </a:r>
              <a:r>
                <a:rPr lang="zh-CN" altLang="en-US" sz="2600" b="1" dirty="0">
                  <a:solidFill>
                    <a:srgbClr val="0000CC"/>
                  </a:solidFill>
                  <a:ea typeface="楷体_GB2312" pitchFamily="49" charset="-122"/>
                </a:rPr>
                <a:t>代入，使其精确成立得</a:t>
              </a:r>
            </a:p>
          </p:txBody>
        </p:sp>
      </p:grpSp>
      <p:grpSp>
        <p:nvGrpSpPr>
          <p:cNvPr id="890890" name="Group 10">
            <a:extLst>
              <a:ext uri="{FF2B5EF4-FFF2-40B4-BE49-F238E27FC236}">
                <a16:creationId xmlns:a16="http://schemas.microsoft.com/office/drawing/2014/main" id="{651A2ADD-C512-4E9A-8D56-6438172962D2}"/>
              </a:ext>
            </a:extLst>
          </p:cNvPr>
          <p:cNvGrpSpPr>
            <a:grpSpLocks/>
          </p:cNvGrpSpPr>
          <p:nvPr/>
        </p:nvGrpSpPr>
        <p:grpSpPr bwMode="auto">
          <a:xfrm>
            <a:off x="4076442" y="3059490"/>
            <a:ext cx="3331484" cy="1110945"/>
            <a:chOff x="2625" y="2653"/>
            <a:chExt cx="2257" cy="770"/>
          </a:xfrm>
        </p:grpSpPr>
        <p:sp>
          <p:nvSpPr>
            <p:cNvPr id="26632" name="AutoShape 11">
              <a:extLst>
                <a:ext uri="{FF2B5EF4-FFF2-40B4-BE49-F238E27FC236}">
                  <a16:creationId xmlns:a16="http://schemas.microsoft.com/office/drawing/2014/main" id="{9CC77900-EFCF-4DC1-8B15-EC3277043F0B}"/>
                </a:ext>
              </a:extLst>
            </p:cNvPr>
            <p:cNvSpPr>
              <a:spLocks noChangeArrowheads="1"/>
            </p:cNvSpPr>
            <p:nvPr/>
          </p:nvSpPr>
          <p:spPr bwMode="auto">
            <a:xfrm>
              <a:off x="2625" y="2975"/>
              <a:ext cx="960" cy="240"/>
            </a:xfrm>
            <a:prstGeom prst="rightArrow">
              <a:avLst>
                <a:gd name="adj1" fmla="val 49167"/>
                <a:gd name="adj2" fmla="val 13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p>
          </p:txBody>
        </p:sp>
        <p:sp>
          <p:nvSpPr>
            <p:cNvPr id="26633" name="Rectangle 12">
              <a:extLst>
                <a:ext uri="{FF2B5EF4-FFF2-40B4-BE49-F238E27FC236}">
                  <a16:creationId xmlns:a16="http://schemas.microsoft.com/office/drawing/2014/main" id="{BF224BFA-16A6-4BB6-A7D9-48549BD9E844}"/>
                </a:ext>
              </a:extLst>
            </p:cNvPr>
            <p:cNvSpPr>
              <a:spLocks noChangeArrowheads="1"/>
            </p:cNvSpPr>
            <p:nvPr/>
          </p:nvSpPr>
          <p:spPr bwMode="auto">
            <a:xfrm>
              <a:off x="2697" y="2701"/>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600" b="1" dirty="0">
                  <a:solidFill>
                    <a:srgbClr val="0000CC"/>
                  </a:solidFill>
                  <a:ea typeface="楷体_GB2312" pitchFamily="49" charset="-122"/>
                </a:rPr>
                <a:t>解得</a:t>
              </a:r>
            </a:p>
          </p:txBody>
        </p:sp>
        <p:graphicFrame>
          <p:nvGraphicFramePr>
            <p:cNvPr id="26634" name="Object 13">
              <a:extLst>
                <a:ext uri="{FF2B5EF4-FFF2-40B4-BE49-F238E27FC236}">
                  <a16:creationId xmlns:a16="http://schemas.microsoft.com/office/drawing/2014/main" id="{70410A79-AB98-4EEE-83F4-B589187151CB}"/>
                </a:ext>
              </a:extLst>
            </p:cNvPr>
            <p:cNvGraphicFramePr>
              <a:graphicFrameLocks noChangeAspect="1"/>
            </p:cNvGraphicFramePr>
            <p:nvPr/>
          </p:nvGraphicFramePr>
          <p:xfrm>
            <a:off x="3562" y="2653"/>
            <a:ext cx="1320" cy="770"/>
          </p:xfrm>
          <a:graphic>
            <a:graphicData uri="http://schemas.openxmlformats.org/presentationml/2006/ole">
              <mc:AlternateContent xmlns:mc="http://schemas.openxmlformats.org/markup-compatibility/2006">
                <mc:Choice xmlns:v="urn:schemas-microsoft-com:vml" Requires="v">
                  <p:oleObj spid="_x0000_s602208" name="Equation" r:id="rId8" imgW="1002865" imgH="609336" progId="Equation.3">
                    <p:embed/>
                  </p:oleObj>
                </mc:Choice>
                <mc:Fallback>
                  <p:oleObj name="Equation" r:id="rId8" imgW="1002865" imgH="609336" progId="Equation.3">
                    <p:embed/>
                    <p:pic>
                      <p:nvPicPr>
                        <p:cNvPr id="26634" name="Object 13">
                          <a:extLst>
                            <a:ext uri="{FF2B5EF4-FFF2-40B4-BE49-F238E27FC236}">
                              <a16:creationId xmlns:a16="http://schemas.microsoft.com/office/drawing/2014/main" id="{70410A79-AB98-4EEE-83F4-B589187151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2" y="2653"/>
                          <a:ext cx="1320" cy="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0894" name="AutoShape 14">
            <a:extLst>
              <a:ext uri="{FF2B5EF4-FFF2-40B4-BE49-F238E27FC236}">
                <a16:creationId xmlns:a16="http://schemas.microsoft.com/office/drawing/2014/main" id="{9A11C302-8D37-44C5-8400-A565272D3B0A}"/>
              </a:ext>
            </a:extLst>
          </p:cNvPr>
          <p:cNvSpPr>
            <a:spLocks noChangeArrowheads="1"/>
          </p:cNvSpPr>
          <p:nvPr/>
        </p:nvSpPr>
        <p:spPr bwMode="auto">
          <a:xfrm>
            <a:off x="3844992" y="4421264"/>
            <a:ext cx="4312754" cy="513926"/>
          </a:xfrm>
          <a:prstGeom prst="wedgeEllipseCallout">
            <a:avLst>
              <a:gd name="adj1" fmla="val -44850"/>
              <a:gd name="adj2" fmla="val -77100"/>
            </a:avLst>
          </a:prstGeom>
          <a:gradFill rotWithShape="0">
            <a:gsLst>
              <a:gs pos="0">
                <a:schemeClr val="bg1"/>
              </a:gs>
              <a:gs pos="100000">
                <a:srgbClr val="C0C0C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0" dirty="0">
                <a:solidFill>
                  <a:srgbClr val="990000"/>
                </a:solidFill>
                <a:latin typeface="+mn-ea"/>
                <a:ea typeface="+mn-ea"/>
              </a:rPr>
              <a:t>是非线性方程组</a:t>
            </a:r>
            <a:r>
              <a:rPr lang="en-US" altLang="zh-CN" sz="2000" b="0" dirty="0">
                <a:solidFill>
                  <a:srgbClr val="990000"/>
                </a:solidFill>
                <a:latin typeface="+mn-ea"/>
                <a:ea typeface="+mn-ea"/>
              </a:rPr>
              <a:t>,</a:t>
            </a:r>
            <a:r>
              <a:rPr lang="zh-CN" altLang="en-US" sz="2000" b="0" dirty="0">
                <a:solidFill>
                  <a:srgbClr val="990000"/>
                </a:solidFill>
                <a:latin typeface="+mn-ea"/>
                <a:ea typeface="+mn-ea"/>
              </a:rPr>
              <a:t>不易求解  </a:t>
            </a:r>
          </a:p>
        </p:txBody>
      </p:sp>
      <p:sp>
        <p:nvSpPr>
          <p:cNvPr id="3" name="文本框 2">
            <a:extLst>
              <a:ext uri="{FF2B5EF4-FFF2-40B4-BE49-F238E27FC236}">
                <a16:creationId xmlns:a16="http://schemas.microsoft.com/office/drawing/2014/main" id="{97DA7903-000E-4E65-AA0C-0CE380CA7627}"/>
              </a:ext>
            </a:extLst>
          </p:cNvPr>
          <p:cNvSpPr txBox="1"/>
          <p:nvPr/>
        </p:nvSpPr>
        <p:spPr>
          <a:xfrm>
            <a:off x="113851" y="1392416"/>
            <a:ext cx="6326187" cy="461665"/>
          </a:xfrm>
          <a:prstGeom prst="rect">
            <a:avLst/>
          </a:prstGeom>
          <a:noFill/>
        </p:spPr>
        <p:txBody>
          <a:bodyPr wrap="square" rtlCol="0">
            <a:spAutoFit/>
          </a:bodyPr>
          <a:lstStyle/>
          <a:p>
            <a:pPr algn="l"/>
            <a:r>
              <a:rPr lang="zh-CN" altLang="en-US" sz="2400" b="0" dirty="0">
                <a:solidFill>
                  <a:srgbClr val="FF0000"/>
                </a:solidFill>
                <a:latin typeface="+mn-ea"/>
                <a:ea typeface="+mn-ea"/>
              </a:rPr>
              <a:t>注： 两个节点（</a:t>
            </a:r>
            <a:r>
              <a:rPr lang="en-US" altLang="zh-CN" sz="2400" b="0" dirty="0">
                <a:solidFill>
                  <a:srgbClr val="FF0000"/>
                </a:solidFill>
                <a:latin typeface="+mn-ea"/>
                <a:ea typeface="+mn-ea"/>
              </a:rPr>
              <a:t>n=1</a:t>
            </a:r>
            <a:r>
              <a:rPr lang="zh-CN" altLang="en-US" sz="2400" b="0" dirty="0">
                <a:solidFill>
                  <a:srgbClr val="FF0000"/>
                </a:solidFill>
                <a:latin typeface="+mn-ea"/>
                <a:ea typeface="+mn-ea"/>
              </a:rPr>
              <a:t>），代数精度为</a:t>
            </a:r>
            <a:r>
              <a:rPr lang="en-US" altLang="zh-CN" sz="2400" b="0" dirty="0">
                <a:solidFill>
                  <a:srgbClr val="FF0000"/>
                </a:solidFill>
                <a:latin typeface="+mn-ea"/>
                <a:ea typeface="+mn-ea"/>
              </a:rPr>
              <a:t>3</a:t>
            </a:r>
            <a:endParaRPr lang="zh-CN" altLang="en-US" sz="2400" b="0" dirty="0">
              <a:solidFill>
                <a:srgbClr val="FF0000"/>
              </a:solidFill>
              <a:latin typeface="+mn-ea"/>
              <a:ea typeface="+mn-ea"/>
            </a:endParaRPr>
          </a:p>
        </p:txBody>
      </p:sp>
      <p:graphicFrame>
        <p:nvGraphicFramePr>
          <p:cNvPr id="17" name="Object 8">
            <a:extLst>
              <a:ext uri="{FF2B5EF4-FFF2-40B4-BE49-F238E27FC236}">
                <a16:creationId xmlns:a16="http://schemas.microsoft.com/office/drawing/2014/main" id="{D9CD7FB3-A51B-48E0-8AB0-2E1C2530790A}"/>
              </a:ext>
            </a:extLst>
          </p:cNvPr>
          <p:cNvGraphicFramePr>
            <a:graphicFrameLocks noChangeAspect="1"/>
          </p:cNvGraphicFramePr>
          <p:nvPr/>
        </p:nvGraphicFramePr>
        <p:xfrm>
          <a:off x="1158982" y="5547178"/>
          <a:ext cx="6102350" cy="858838"/>
        </p:xfrm>
        <a:graphic>
          <a:graphicData uri="http://schemas.openxmlformats.org/presentationml/2006/ole">
            <mc:AlternateContent xmlns:mc="http://schemas.openxmlformats.org/markup-compatibility/2006">
              <mc:Choice xmlns:v="urn:schemas-microsoft-com:vml" Requires="v">
                <p:oleObj spid="_x0000_s602209" name="Equation" r:id="rId10" imgW="3073400" imgH="431800" progId="Equation.DSMT4">
                  <p:embed/>
                </p:oleObj>
              </mc:Choice>
              <mc:Fallback>
                <p:oleObj name="Equation" r:id="rId10" imgW="3073400" imgH="431800" progId="Equation.DSMT4">
                  <p:embed/>
                  <p:pic>
                    <p:nvPicPr>
                      <p:cNvPr id="17" name="Object 8">
                        <a:extLst>
                          <a:ext uri="{FF2B5EF4-FFF2-40B4-BE49-F238E27FC236}">
                            <a16:creationId xmlns:a16="http://schemas.microsoft.com/office/drawing/2014/main" id="{D9CD7FB3-A51B-48E0-8AB0-2E1C253079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8982" y="5547178"/>
                        <a:ext cx="610235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C604A0DA-803E-4338-8113-AF06A7C21A96}"/>
              </a:ext>
            </a:extLst>
          </p:cNvPr>
          <p:cNvSpPr txBox="1"/>
          <p:nvPr/>
        </p:nvSpPr>
        <p:spPr>
          <a:xfrm>
            <a:off x="336860" y="5165478"/>
            <a:ext cx="1644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因此，</a:t>
            </a:r>
          </a:p>
        </p:txBody>
      </p:sp>
      <p:sp>
        <p:nvSpPr>
          <p:cNvPr id="19" name="文本框 18">
            <a:extLst>
              <a:ext uri="{FF2B5EF4-FFF2-40B4-BE49-F238E27FC236}">
                <a16:creationId xmlns:a16="http://schemas.microsoft.com/office/drawing/2014/main" id="{AA8DB303-813A-4C1F-8979-67FAA8A936CF}"/>
              </a:ext>
            </a:extLst>
          </p:cNvPr>
          <p:cNvSpPr txBox="1"/>
          <p:nvPr/>
        </p:nvSpPr>
        <p:spPr>
          <a:xfrm>
            <a:off x="7261332" y="1183329"/>
            <a:ext cx="134810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dirty="0">
                <a:solidFill>
                  <a:srgbClr val="FF0000"/>
                </a:solidFill>
                <a:latin typeface="+mn-ea"/>
                <a:ea typeface="+mn-ea"/>
              </a:rPr>
              <a:t>回顾</a:t>
            </a:r>
          </a:p>
        </p:txBody>
      </p:sp>
    </p:spTree>
    <p:extLst>
      <p:ext uri="{BB962C8B-B14F-4D97-AF65-F5344CB8AC3E}">
        <p14:creationId xmlns:p14="http://schemas.microsoft.com/office/powerpoint/2010/main" val="409118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BA6E45-FFB9-4ECE-9252-D6694F80B150}"/>
              </a:ext>
            </a:extLst>
          </p:cNvPr>
          <p:cNvSpPr>
            <a:spLocks noGrp="1" noChangeArrowheads="1"/>
          </p:cNvSpPr>
          <p:nvPr>
            <p:ph type="title"/>
          </p:nvPr>
        </p:nvSpPr>
        <p:spPr>
          <a:xfrm>
            <a:off x="130519" y="758313"/>
            <a:ext cx="7632700" cy="427361"/>
          </a:xfrm>
          <a:noFill/>
        </p:spPr>
        <p:txBody>
          <a:bodyPr>
            <a:spAutoFit/>
          </a:bodyPr>
          <a:lstStyle/>
          <a:p>
            <a:pPr eaLnBrk="1" hangingPunct="1"/>
            <a:r>
              <a:rPr lang="zh-CN" altLang="en-US" sz="2400" dirty="0">
                <a:latin typeface="+mn-ea"/>
                <a:ea typeface="+mn-ea"/>
              </a:rPr>
              <a:t>同理： 区间</a:t>
            </a:r>
            <a:r>
              <a:rPr lang="en-US" altLang="zh-CN" sz="2400" dirty="0">
                <a:latin typeface="+mn-ea"/>
                <a:ea typeface="+mn-ea"/>
              </a:rPr>
              <a:t>[-1,1]</a:t>
            </a:r>
            <a:r>
              <a:rPr lang="zh-CN" altLang="en-US" sz="2400" dirty="0">
                <a:latin typeface="+mn-ea"/>
                <a:ea typeface="+mn-ea"/>
              </a:rPr>
              <a:t>上几个简单的</a:t>
            </a:r>
            <a:r>
              <a:rPr lang="en-US" altLang="zh-CN" sz="2400" dirty="0">
                <a:latin typeface="+mn-ea"/>
                <a:ea typeface="+mn-ea"/>
              </a:rPr>
              <a:t>Gauss </a:t>
            </a:r>
            <a:r>
              <a:rPr lang="zh-CN" altLang="en-US" sz="2400" dirty="0">
                <a:latin typeface="+mn-ea"/>
                <a:ea typeface="+mn-ea"/>
              </a:rPr>
              <a:t>公式</a:t>
            </a:r>
          </a:p>
        </p:txBody>
      </p:sp>
      <p:sp>
        <p:nvSpPr>
          <p:cNvPr id="883715" name="Rectangle 3">
            <a:extLst>
              <a:ext uri="{FF2B5EF4-FFF2-40B4-BE49-F238E27FC236}">
                <a16:creationId xmlns:a16="http://schemas.microsoft.com/office/drawing/2014/main" id="{4E9B6574-6C33-4000-B9BB-33CA5B47C4DD}"/>
              </a:ext>
            </a:extLst>
          </p:cNvPr>
          <p:cNvSpPr>
            <a:spLocks noChangeArrowheads="1"/>
          </p:cNvSpPr>
          <p:nvPr/>
        </p:nvSpPr>
        <p:spPr bwMode="auto">
          <a:xfrm>
            <a:off x="227005" y="1407948"/>
            <a:ext cx="912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1:</a:t>
            </a:r>
            <a:endParaRPr lang="zh-CN" altLang="en-US" b="1">
              <a:latin typeface="+mn-ea"/>
              <a:ea typeface="+mn-ea"/>
            </a:endParaRPr>
          </a:p>
        </p:txBody>
      </p:sp>
      <p:sp>
        <p:nvSpPr>
          <p:cNvPr id="883716" name="Rectangle 4">
            <a:extLst>
              <a:ext uri="{FF2B5EF4-FFF2-40B4-BE49-F238E27FC236}">
                <a16:creationId xmlns:a16="http://schemas.microsoft.com/office/drawing/2014/main" id="{3F06F2B5-FFF9-48AC-9C1F-EAA827FD15D8}"/>
              </a:ext>
            </a:extLst>
          </p:cNvPr>
          <p:cNvSpPr>
            <a:spLocks noChangeArrowheads="1"/>
          </p:cNvSpPr>
          <p:nvPr/>
        </p:nvSpPr>
        <p:spPr bwMode="auto">
          <a:xfrm>
            <a:off x="1295995" y="140794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solidFill>
                  <a:srgbClr val="0000CC"/>
                </a:solidFill>
                <a:latin typeface="+mn-ea"/>
                <a:ea typeface="+mn-ea"/>
              </a:rPr>
              <a:t>P</a:t>
            </a:r>
            <a:r>
              <a:rPr lang="en-US" altLang="zh-CN" b="1" i="1" baseline="-25000">
                <a:solidFill>
                  <a:srgbClr val="0000CC"/>
                </a:solidFill>
                <a:latin typeface="+mn-ea"/>
                <a:ea typeface="+mn-ea"/>
              </a:rPr>
              <a:t>n</a:t>
            </a:r>
            <a:r>
              <a:rPr lang="en-US" altLang="zh-CN" b="1">
                <a:solidFill>
                  <a:srgbClr val="0000CC"/>
                </a:solidFill>
                <a:latin typeface="+mn-ea"/>
                <a:ea typeface="+mn-ea"/>
              </a:rPr>
              <a:t>(</a:t>
            </a:r>
            <a:r>
              <a:rPr lang="en-US" altLang="zh-CN" b="1" i="1">
                <a:solidFill>
                  <a:srgbClr val="0000CC"/>
                </a:solidFill>
                <a:latin typeface="+mn-ea"/>
                <a:ea typeface="+mn-ea"/>
              </a:rPr>
              <a:t>x</a:t>
            </a:r>
            <a:r>
              <a:rPr lang="en-US" altLang="zh-CN" b="1">
                <a:solidFill>
                  <a:srgbClr val="0000CC"/>
                </a:solidFill>
                <a:latin typeface="+mn-ea"/>
                <a:ea typeface="+mn-ea"/>
              </a:rPr>
              <a:t>) = 2</a:t>
            </a:r>
            <a:r>
              <a:rPr lang="en-US" altLang="zh-CN" b="1" i="1">
                <a:solidFill>
                  <a:srgbClr val="0000CC"/>
                </a:solidFill>
                <a:latin typeface="+mn-ea"/>
                <a:ea typeface="+mn-ea"/>
              </a:rPr>
              <a:t>x</a:t>
            </a:r>
            <a:r>
              <a:rPr lang="en-US" altLang="zh-CN" b="1">
                <a:solidFill>
                  <a:srgbClr val="0000CC"/>
                </a:solidFill>
                <a:latin typeface="+mn-ea"/>
                <a:ea typeface="+mn-ea"/>
              </a:rPr>
              <a:t>, </a:t>
            </a:r>
            <a:endParaRPr lang="zh-CN" altLang="en-US" b="1">
              <a:solidFill>
                <a:srgbClr val="0000CC"/>
              </a:solidFill>
              <a:latin typeface="+mn-ea"/>
              <a:ea typeface="+mn-ea"/>
            </a:endParaRPr>
          </a:p>
        </p:txBody>
      </p:sp>
      <p:sp>
        <p:nvSpPr>
          <p:cNvPr id="883717" name="Rectangle 5">
            <a:extLst>
              <a:ext uri="{FF2B5EF4-FFF2-40B4-BE49-F238E27FC236}">
                <a16:creationId xmlns:a16="http://schemas.microsoft.com/office/drawing/2014/main" id="{3B8DA65E-FF26-4FEE-BF47-D66955C1F127}"/>
              </a:ext>
            </a:extLst>
          </p:cNvPr>
          <p:cNvSpPr>
            <a:spLocks noChangeArrowheads="1"/>
          </p:cNvSpPr>
          <p:nvPr/>
        </p:nvSpPr>
        <p:spPr bwMode="auto">
          <a:xfrm>
            <a:off x="2814061" y="1394110"/>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a:solidFill>
                  <a:srgbClr val="0000CC"/>
                </a:solidFill>
                <a:latin typeface="+mn-ea"/>
                <a:ea typeface="+mn-ea"/>
              </a:rPr>
              <a:t>x</a:t>
            </a:r>
            <a:r>
              <a:rPr lang="en-US" altLang="zh-CN" b="1" baseline="-25000" dirty="0">
                <a:solidFill>
                  <a:srgbClr val="0000CC"/>
                </a:solidFill>
                <a:latin typeface="+mn-ea"/>
                <a:ea typeface="+mn-ea"/>
              </a:rPr>
              <a:t>0</a:t>
            </a:r>
            <a:r>
              <a:rPr lang="en-US" altLang="zh-CN" b="1" dirty="0">
                <a:solidFill>
                  <a:srgbClr val="0000CC"/>
                </a:solidFill>
                <a:latin typeface="+mn-ea"/>
                <a:ea typeface="+mn-ea"/>
              </a:rPr>
              <a:t> = 0, </a:t>
            </a:r>
            <a:endParaRPr lang="zh-CN" altLang="en-US" b="1" dirty="0">
              <a:solidFill>
                <a:srgbClr val="0000CC"/>
              </a:solidFill>
              <a:latin typeface="+mn-ea"/>
              <a:ea typeface="+mn-ea"/>
            </a:endParaRPr>
          </a:p>
        </p:txBody>
      </p:sp>
      <p:sp>
        <p:nvSpPr>
          <p:cNvPr id="883718" name="Rectangle 6">
            <a:extLst>
              <a:ext uri="{FF2B5EF4-FFF2-40B4-BE49-F238E27FC236}">
                <a16:creationId xmlns:a16="http://schemas.microsoft.com/office/drawing/2014/main" id="{8015152A-2B7C-46B1-AF29-30175A1D29E2}"/>
              </a:ext>
            </a:extLst>
          </p:cNvPr>
          <p:cNvSpPr>
            <a:spLocks noChangeArrowheads="1"/>
          </p:cNvSpPr>
          <p:nvPr/>
        </p:nvSpPr>
        <p:spPr bwMode="auto">
          <a:xfrm>
            <a:off x="3856923" y="13574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a:solidFill>
                  <a:srgbClr val="0000CC"/>
                </a:solidFill>
                <a:latin typeface="+mn-ea"/>
                <a:ea typeface="+mn-ea"/>
                <a:sym typeface="Symbol" panose="05050102010706020507" pitchFamily="18" charset="2"/>
              </a:rPr>
              <a:t></a:t>
            </a:r>
            <a:r>
              <a:rPr lang="en-US" altLang="zh-CN" b="1" baseline="-25000" dirty="0">
                <a:solidFill>
                  <a:srgbClr val="0000CC"/>
                </a:solidFill>
                <a:latin typeface="+mn-ea"/>
                <a:ea typeface="+mn-ea"/>
              </a:rPr>
              <a:t>0</a:t>
            </a:r>
            <a:r>
              <a:rPr lang="en-US" altLang="zh-CN" b="1" dirty="0">
                <a:solidFill>
                  <a:srgbClr val="0000CC"/>
                </a:solidFill>
                <a:latin typeface="+mn-ea"/>
                <a:ea typeface="+mn-ea"/>
              </a:rPr>
              <a:t> = 2 </a:t>
            </a:r>
            <a:endParaRPr lang="zh-CN" altLang="en-US" b="1" dirty="0">
              <a:solidFill>
                <a:srgbClr val="0000CC"/>
              </a:solidFill>
              <a:latin typeface="+mn-ea"/>
              <a:ea typeface="+mn-ea"/>
            </a:endParaRPr>
          </a:p>
        </p:txBody>
      </p:sp>
      <p:graphicFrame>
        <p:nvGraphicFramePr>
          <p:cNvPr id="883719" name="Object 7">
            <a:extLst>
              <a:ext uri="{FF2B5EF4-FFF2-40B4-BE49-F238E27FC236}">
                <a16:creationId xmlns:a16="http://schemas.microsoft.com/office/drawing/2014/main" id="{95CA1850-2FA4-4DA8-B743-C444872A01B1}"/>
              </a:ext>
            </a:extLst>
          </p:cNvPr>
          <p:cNvGraphicFramePr>
            <a:graphicFrameLocks noChangeAspect="1"/>
          </p:cNvGraphicFramePr>
          <p:nvPr>
            <p:extLst>
              <p:ext uri="{D42A27DB-BD31-4B8C-83A1-F6EECF244321}">
                <p14:modId xmlns:p14="http://schemas.microsoft.com/office/powerpoint/2010/main" val="2858604003"/>
              </p:ext>
            </p:extLst>
          </p:nvPr>
        </p:nvGraphicFramePr>
        <p:xfrm>
          <a:off x="1612663" y="1860143"/>
          <a:ext cx="3671461" cy="767192"/>
        </p:xfrm>
        <a:graphic>
          <a:graphicData uri="http://schemas.openxmlformats.org/presentationml/2006/ole">
            <mc:AlternateContent xmlns:mc="http://schemas.openxmlformats.org/markup-compatibility/2006">
              <mc:Choice xmlns:v="urn:schemas-microsoft-com:vml" Requires="v">
                <p:oleObj spid="_x0000_s603253" name="Equation" r:id="rId4" imgW="2070100" imgH="431800" progId="Equation.DSMT4">
                  <p:embed/>
                </p:oleObj>
              </mc:Choice>
              <mc:Fallback>
                <p:oleObj name="Equation" r:id="rId4" imgW="2070100" imgH="431800" progId="Equation.DSMT4">
                  <p:embed/>
                  <p:pic>
                    <p:nvPicPr>
                      <p:cNvPr id="883719" name="Object 7">
                        <a:extLst>
                          <a:ext uri="{FF2B5EF4-FFF2-40B4-BE49-F238E27FC236}">
                            <a16:creationId xmlns:a16="http://schemas.microsoft.com/office/drawing/2014/main" id="{95CA1850-2FA4-4DA8-B743-C444872A0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663" y="1860143"/>
                        <a:ext cx="3671461" cy="767192"/>
                      </a:xfrm>
                      <a:prstGeom prst="rect">
                        <a:avLst/>
                      </a:prstGeom>
                      <a:noFill/>
                      <a:ln>
                        <a:noFill/>
                      </a:ln>
                      <a:effectLst/>
                    </p:spPr>
                  </p:pic>
                </p:oleObj>
              </mc:Fallback>
            </mc:AlternateContent>
          </a:graphicData>
        </a:graphic>
      </p:graphicFrame>
      <p:graphicFrame>
        <p:nvGraphicFramePr>
          <p:cNvPr id="883720" name="Object 8">
            <a:extLst>
              <a:ext uri="{FF2B5EF4-FFF2-40B4-BE49-F238E27FC236}">
                <a16:creationId xmlns:a16="http://schemas.microsoft.com/office/drawing/2014/main" id="{7D42967D-291F-4AB9-8F79-AD70FAA87D51}"/>
              </a:ext>
            </a:extLst>
          </p:cNvPr>
          <p:cNvGraphicFramePr>
            <a:graphicFrameLocks noChangeAspect="1"/>
          </p:cNvGraphicFramePr>
          <p:nvPr>
            <p:extLst>
              <p:ext uri="{D42A27DB-BD31-4B8C-83A1-F6EECF244321}">
                <p14:modId xmlns:p14="http://schemas.microsoft.com/office/powerpoint/2010/main" val="1193487815"/>
              </p:ext>
            </p:extLst>
          </p:nvPr>
        </p:nvGraphicFramePr>
        <p:xfrm>
          <a:off x="791170" y="3464152"/>
          <a:ext cx="5594351" cy="787343"/>
        </p:xfrm>
        <a:graphic>
          <a:graphicData uri="http://schemas.openxmlformats.org/presentationml/2006/ole">
            <mc:AlternateContent xmlns:mc="http://schemas.openxmlformats.org/markup-compatibility/2006">
              <mc:Choice xmlns:v="urn:schemas-microsoft-com:vml" Requires="v">
                <p:oleObj spid="_x0000_s603254" name="Equation" r:id="rId6" imgW="3073400" imgH="431800" progId="Equation.DSMT4">
                  <p:embed/>
                </p:oleObj>
              </mc:Choice>
              <mc:Fallback>
                <p:oleObj name="Equation" r:id="rId6" imgW="3073400" imgH="431800" progId="Equation.DSMT4">
                  <p:embed/>
                  <p:pic>
                    <p:nvPicPr>
                      <p:cNvPr id="883720" name="Object 8">
                        <a:extLst>
                          <a:ext uri="{FF2B5EF4-FFF2-40B4-BE49-F238E27FC236}">
                            <a16:creationId xmlns:a16="http://schemas.microsoft.com/office/drawing/2014/main" id="{7D42967D-291F-4AB9-8F79-AD70FAA87D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170" y="3464152"/>
                        <a:ext cx="5594351" cy="787343"/>
                      </a:xfrm>
                      <a:prstGeom prst="rect">
                        <a:avLst/>
                      </a:prstGeom>
                      <a:noFill/>
                      <a:ln>
                        <a:noFill/>
                      </a:ln>
                      <a:effectLst/>
                    </p:spPr>
                  </p:pic>
                </p:oleObj>
              </mc:Fallback>
            </mc:AlternateContent>
          </a:graphicData>
        </a:graphic>
      </p:graphicFrame>
      <p:grpSp>
        <p:nvGrpSpPr>
          <p:cNvPr id="883721" name="Group 9">
            <a:extLst>
              <a:ext uri="{FF2B5EF4-FFF2-40B4-BE49-F238E27FC236}">
                <a16:creationId xmlns:a16="http://schemas.microsoft.com/office/drawing/2014/main" id="{9E5137CD-1429-4D41-9CEB-1557CD7A499D}"/>
              </a:ext>
            </a:extLst>
          </p:cNvPr>
          <p:cNvGrpSpPr>
            <a:grpSpLocks/>
          </p:cNvGrpSpPr>
          <p:nvPr/>
        </p:nvGrpSpPr>
        <p:grpSpPr bwMode="auto">
          <a:xfrm>
            <a:off x="83145" y="2823110"/>
            <a:ext cx="8262938" cy="571501"/>
            <a:chOff x="239" y="1853"/>
            <a:chExt cx="5205" cy="360"/>
          </a:xfrm>
        </p:grpSpPr>
        <p:sp>
          <p:nvSpPr>
            <p:cNvPr id="28693" name="Rectangle 10">
              <a:extLst>
                <a:ext uri="{FF2B5EF4-FFF2-40B4-BE49-F238E27FC236}">
                  <a16:creationId xmlns:a16="http://schemas.microsoft.com/office/drawing/2014/main" id="{9E7632B9-487F-4C7B-8ABC-4699E101E193}"/>
                </a:ext>
              </a:extLst>
            </p:cNvPr>
            <p:cNvSpPr>
              <a:spLocks noChangeArrowheads="1"/>
            </p:cNvSpPr>
            <p:nvPr/>
          </p:nvSpPr>
          <p:spPr bwMode="auto">
            <a:xfrm>
              <a:off x="239" y="1856"/>
              <a:ext cx="5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2:</a:t>
              </a:r>
              <a:endParaRPr lang="zh-CN" altLang="en-US" b="1">
                <a:latin typeface="+mn-ea"/>
                <a:ea typeface="+mn-ea"/>
              </a:endParaRPr>
            </a:p>
          </p:txBody>
        </p:sp>
        <p:sp>
          <p:nvSpPr>
            <p:cNvPr id="28694" name="Rectangle 11">
              <a:extLst>
                <a:ext uri="{FF2B5EF4-FFF2-40B4-BE49-F238E27FC236}">
                  <a16:creationId xmlns:a16="http://schemas.microsoft.com/office/drawing/2014/main" id="{707D1511-8826-4DE8-BCBA-22E58C021551}"/>
                </a:ext>
              </a:extLst>
            </p:cNvPr>
            <p:cNvSpPr>
              <a:spLocks noChangeArrowheads="1"/>
            </p:cNvSpPr>
            <p:nvPr/>
          </p:nvSpPr>
          <p:spPr bwMode="auto">
            <a:xfrm>
              <a:off x="993" y="1904"/>
              <a:ext cx="20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err="1">
                  <a:solidFill>
                    <a:srgbClr val="0000CC"/>
                  </a:solidFill>
                  <a:latin typeface="+mn-ea"/>
                  <a:ea typeface="+mn-ea"/>
                </a:rPr>
                <a:t>P</a:t>
              </a:r>
              <a:r>
                <a:rPr lang="en-US" altLang="zh-CN" b="1" i="1" baseline="-25000" dirty="0" err="1">
                  <a:solidFill>
                    <a:srgbClr val="0000CC"/>
                  </a:solidFill>
                  <a:latin typeface="+mn-ea"/>
                  <a:ea typeface="+mn-ea"/>
                </a:rPr>
                <a:t>n</a:t>
              </a:r>
              <a:r>
                <a:rPr lang="en-US" altLang="zh-CN" b="1" dirty="0">
                  <a:solidFill>
                    <a:srgbClr val="0000CC"/>
                  </a:solidFill>
                  <a:latin typeface="+mn-ea"/>
                  <a:ea typeface="+mn-ea"/>
                </a:rPr>
                <a:t>(</a:t>
              </a:r>
              <a:r>
                <a:rPr lang="en-US" altLang="zh-CN" b="1" i="1" dirty="0">
                  <a:solidFill>
                    <a:srgbClr val="0000CC"/>
                  </a:solidFill>
                  <a:latin typeface="+mn-ea"/>
                  <a:ea typeface="+mn-ea"/>
                </a:rPr>
                <a:t>x</a:t>
              </a:r>
              <a:r>
                <a:rPr lang="en-US" altLang="zh-CN" b="1" dirty="0">
                  <a:solidFill>
                    <a:srgbClr val="0000CC"/>
                  </a:solidFill>
                  <a:latin typeface="+mn-ea"/>
                  <a:ea typeface="+mn-ea"/>
                </a:rPr>
                <a:t>) = 12</a:t>
              </a:r>
              <a:r>
                <a:rPr lang="en-US" altLang="zh-CN" b="1" i="1" dirty="0">
                  <a:solidFill>
                    <a:srgbClr val="0000CC"/>
                  </a:solidFill>
                  <a:latin typeface="+mn-ea"/>
                  <a:ea typeface="+mn-ea"/>
                </a:rPr>
                <a:t>x</a:t>
              </a:r>
              <a:r>
                <a:rPr lang="en-US" altLang="zh-CN" b="1" baseline="30000" dirty="0">
                  <a:solidFill>
                    <a:srgbClr val="0000CC"/>
                  </a:solidFill>
                  <a:latin typeface="+mn-ea"/>
                  <a:ea typeface="+mn-ea"/>
                </a:rPr>
                <a:t>2 </a:t>
              </a:r>
              <a:r>
                <a:rPr lang="en-US" altLang="zh-CN" b="1" dirty="0">
                  <a:solidFill>
                    <a:srgbClr val="0000CC"/>
                  </a:solidFill>
                  <a:latin typeface="+mn-ea"/>
                  <a:ea typeface="+mn-ea"/>
                </a:rPr>
                <a:t>-4, </a:t>
              </a:r>
              <a:endParaRPr lang="zh-CN" altLang="en-US" b="1" dirty="0">
                <a:solidFill>
                  <a:srgbClr val="0000CC"/>
                </a:solidFill>
                <a:latin typeface="+mn-ea"/>
                <a:ea typeface="+mn-ea"/>
              </a:endParaRPr>
            </a:p>
          </p:txBody>
        </p:sp>
        <p:sp>
          <p:nvSpPr>
            <p:cNvPr id="28695" name="Rectangle 12">
              <a:extLst>
                <a:ext uri="{FF2B5EF4-FFF2-40B4-BE49-F238E27FC236}">
                  <a16:creationId xmlns:a16="http://schemas.microsoft.com/office/drawing/2014/main" id="{97CAD7C6-18C5-4FF9-BA0A-9C23686F3E49}"/>
                </a:ext>
              </a:extLst>
            </p:cNvPr>
            <p:cNvSpPr>
              <a:spLocks noChangeArrowheads="1"/>
            </p:cNvSpPr>
            <p:nvPr/>
          </p:nvSpPr>
          <p:spPr bwMode="auto">
            <a:xfrm>
              <a:off x="4436" y="1853"/>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solidFill>
                    <a:srgbClr val="0000CC"/>
                  </a:solidFill>
                  <a:latin typeface="+mn-ea"/>
                  <a:ea typeface="+mn-ea"/>
                  <a:sym typeface="Symbol" panose="05050102010706020507" pitchFamily="18" charset="2"/>
                </a:rPr>
                <a:t></a:t>
              </a:r>
              <a:r>
                <a:rPr lang="en-US" altLang="zh-CN" b="1" baseline="-25000">
                  <a:solidFill>
                    <a:srgbClr val="0000CC"/>
                  </a:solidFill>
                  <a:latin typeface="+mn-ea"/>
                  <a:ea typeface="+mn-ea"/>
                </a:rPr>
                <a:t>0</a:t>
              </a:r>
              <a:r>
                <a:rPr lang="en-US" altLang="zh-CN" b="1">
                  <a:solidFill>
                    <a:srgbClr val="0000CC"/>
                  </a:solidFill>
                  <a:latin typeface="+mn-ea"/>
                  <a:ea typeface="+mn-ea"/>
                </a:rPr>
                <a:t>=</a:t>
              </a:r>
              <a:r>
                <a:rPr lang="en-US" altLang="zh-CN" b="1" i="1">
                  <a:solidFill>
                    <a:srgbClr val="0000CC"/>
                  </a:solidFill>
                  <a:latin typeface="+mn-ea"/>
                  <a:ea typeface="+mn-ea"/>
                  <a:sym typeface="Symbol" panose="05050102010706020507" pitchFamily="18" charset="2"/>
                </a:rPr>
                <a:t></a:t>
              </a:r>
              <a:r>
                <a:rPr lang="en-US" altLang="zh-CN" b="1" baseline="-25000">
                  <a:solidFill>
                    <a:srgbClr val="0000CC"/>
                  </a:solidFill>
                  <a:latin typeface="+mn-ea"/>
                  <a:ea typeface="+mn-ea"/>
                </a:rPr>
                <a:t>1</a:t>
              </a:r>
              <a:r>
                <a:rPr lang="en-US" altLang="zh-CN" b="1">
                  <a:solidFill>
                    <a:srgbClr val="0000CC"/>
                  </a:solidFill>
                  <a:latin typeface="+mn-ea"/>
                  <a:ea typeface="+mn-ea"/>
                </a:rPr>
                <a:t>=1 </a:t>
              </a:r>
              <a:endParaRPr lang="zh-CN" altLang="en-US" b="1">
                <a:solidFill>
                  <a:srgbClr val="0000CC"/>
                </a:solidFill>
                <a:latin typeface="+mn-ea"/>
                <a:ea typeface="+mn-ea"/>
              </a:endParaRPr>
            </a:p>
          </p:txBody>
        </p:sp>
        <p:graphicFrame>
          <p:nvGraphicFramePr>
            <p:cNvPr id="28696" name="Object 13">
              <a:extLst>
                <a:ext uri="{FF2B5EF4-FFF2-40B4-BE49-F238E27FC236}">
                  <a16:creationId xmlns:a16="http://schemas.microsoft.com/office/drawing/2014/main" id="{DF974FF8-4A15-496A-8CC5-B63A9BF98393}"/>
                </a:ext>
              </a:extLst>
            </p:cNvPr>
            <p:cNvGraphicFramePr>
              <a:graphicFrameLocks noChangeAspect="1"/>
            </p:cNvGraphicFramePr>
            <p:nvPr/>
          </p:nvGraphicFramePr>
          <p:xfrm>
            <a:off x="2286" y="1877"/>
            <a:ext cx="1923" cy="336"/>
          </p:xfrm>
          <a:graphic>
            <a:graphicData uri="http://schemas.openxmlformats.org/presentationml/2006/ole">
              <mc:AlternateContent xmlns:mc="http://schemas.openxmlformats.org/markup-compatibility/2006">
                <mc:Choice xmlns:v="urn:schemas-microsoft-com:vml" Requires="v">
                  <p:oleObj spid="_x0000_s603255" name="Equation" r:id="rId8" imgW="1523339" imgH="266584" progId="Equation.DSMT4">
                    <p:embed/>
                  </p:oleObj>
                </mc:Choice>
                <mc:Fallback>
                  <p:oleObj name="Equation" r:id="rId8" imgW="1523339" imgH="266584" progId="Equation.DSMT4">
                    <p:embed/>
                    <p:pic>
                      <p:nvPicPr>
                        <p:cNvPr id="28696" name="Object 13">
                          <a:extLst>
                            <a:ext uri="{FF2B5EF4-FFF2-40B4-BE49-F238E27FC236}">
                              <a16:creationId xmlns:a16="http://schemas.microsoft.com/office/drawing/2014/main" id="{DF974FF8-4A15-496A-8CC5-B63A9BF983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 y="1877"/>
                          <a:ext cx="192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83729" name="Object 17">
            <a:extLst>
              <a:ext uri="{FF2B5EF4-FFF2-40B4-BE49-F238E27FC236}">
                <a16:creationId xmlns:a16="http://schemas.microsoft.com/office/drawing/2014/main" id="{974619B3-36D3-4A08-A0C4-FEEBE9C817EB}"/>
              </a:ext>
            </a:extLst>
          </p:cNvPr>
          <p:cNvGraphicFramePr>
            <a:graphicFrameLocks noChangeAspect="1"/>
          </p:cNvGraphicFramePr>
          <p:nvPr>
            <p:extLst>
              <p:ext uri="{D42A27DB-BD31-4B8C-83A1-F6EECF244321}">
                <p14:modId xmlns:p14="http://schemas.microsoft.com/office/powerpoint/2010/main" val="3958398172"/>
              </p:ext>
            </p:extLst>
          </p:nvPr>
        </p:nvGraphicFramePr>
        <p:xfrm>
          <a:off x="539552" y="5229200"/>
          <a:ext cx="6071688" cy="647205"/>
        </p:xfrm>
        <a:graphic>
          <a:graphicData uri="http://schemas.openxmlformats.org/presentationml/2006/ole">
            <mc:AlternateContent xmlns:mc="http://schemas.openxmlformats.org/markup-compatibility/2006">
              <mc:Choice xmlns:v="urn:schemas-microsoft-com:vml" Requires="v">
                <p:oleObj spid="_x0000_s603256" name="Equation" r:id="rId10" imgW="3225800" imgH="342900" progId="Equation.DSMT4">
                  <p:embed/>
                </p:oleObj>
              </mc:Choice>
              <mc:Fallback>
                <p:oleObj name="Equation" r:id="rId10" imgW="3225800" imgH="342900" progId="Equation.DSMT4">
                  <p:embed/>
                  <p:pic>
                    <p:nvPicPr>
                      <p:cNvPr id="883729" name="Object 17">
                        <a:extLst>
                          <a:ext uri="{FF2B5EF4-FFF2-40B4-BE49-F238E27FC236}">
                            <a16:creationId xmlns:a16="http://schemas.microsoft.com/office/drawing/2014/main" id="{974619B3-36D3-4A08-A0C4-FEEBE9C817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5229200"/>
                        <a:ext cx="6071688" cy="647205"/>
                      </a:xfrm>
                      <a:prstGeom prst="rect">
                        <a:avLst/>
                      </a:prstGeom>
                      <a:noFill/>
                      <a:ln>
                        <a:noFill/>
                      </a:ln>
                      <a:effectLst/>
                    </p:spPr>
                  </p:pic>
                </p:oleObj>
              </mc:Fallback>
            </mc:AlternateContent>
          </a:graphicData>
        </a:graphic>
      </p:graphicFrame>
      <p:sp>
        <p:nvSpPr>
          <p:cNvPr id="883730" name="Rectangle 18">
            <a:extLst>
              <a:ext uri="{FF2B5EF4-FFF2-40B4-BE49-F238E27FC236}">
                <a16:creationId xmlns:a16="http://schemas.microsoft.com/office/drawing/2014/main" id="{864F864A-25CB-4B23-8705-3199532FC53A}"/>
              </a:ext>
            </a:extLst>
          </p:cNvPr>
          <p:cNvSpPr>
            <a:spLocks noChangeArrowheads="1"/>
          </p:cNvSpPr>
          <p:nvPr/>
        </p:nvSpPr>
        <p:spPr bwMode="auto">
          <a:xfrm>
            <a:off x="6611239" y="3584966"/>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990000"/>
                </a:solidFill>
                <a:latin typeface="+mn-ea"/>
                <a:ea typeface="+mn-ea"/>
              </a:rPr>
              <a:t>两点</a:t>
            </a:r>
            <a:r>
              <a:rPr lang="en-US" altLang="zh-CN" b="1" dirty="0">
                <a:solidFill>
                  <a:srgbClr val="990000"/>
                </a:solidFill>
                <a:latin typeface="+mn-ea"/>
                <a:ea typeface="+mn-ea"/>
              </a:rPr>
              <a:t>Gauss</a:t>
            </a:r>
            <a:r>
              <a:rPr lang="zh-CN" altLang="en-US" b="1" dirty="0">
                <a:solidFill>
                  <a:srgbClr val="990000"/>
                </a:solidFill>
                <a:latin typeface="+mn-ea"/>
                <a:ea typeface="+mn-ea"/>
              </a:rPr>
              <a:t>公式</a:t>
            </a:r>
          </a:p>
        </p:txBody>
      </p:sp>
      <p:sp>
        <p:nvSpPr>
          <p:cNvPr id="883731" name="Rectangle 19">
            <a:extLst>
              <a:ext uri="{FF2B5EF4-FFF2-40B4-BE49-F238E27FC236}">
                <a16:creationId xmlns:a16="http://schemas.microsoft.com/office/drawing/2014/main" id="{1F3C9813-4B5C-4BEE-8FF3-766DFCA1395A}"/>
              </a:ext>
            </a:extLst>
          </p:cNvPr>
          <p:cNvSpPr>
            <a:spLocks noChangeArrowheads="1"/>
          </p:cNvSpPr>
          <p:nvPr/>
        </p:nvSpPr>
        <p:spPr bwMode="auto">
          <a:xfrm>
            <a:off x="6745883" y="5296791"/>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990000"/>
                </a:solidFill>
                <a:latin typeface="+mn-ea"/>
                <a:ea typeface="+mn-ea"/>
              </a:rPr>
              <a:t>三点</a:t>
            </a:r>
            <a:r>
              <a:rPr lang="en-US" altLang="zh-CN" b="1">
                <a:solidFill>
                  <a:srgbClr val="990000"/>
                </a:solidFill>
                <a:latin typeface="+mn-ea"/>
                <a:ea typeface="+mn-ea"/>
              </a:rPr>
              <a:t>Gauss</a:t>
            </a:r>
            <a:r>
              <a:rPr lang="zh-CN" altLang="en-US" b="1">
                <a:solidFill>
                  <a:srgbClr val="990000"/>
                </a:solidFill>
                <a:latin typeface="+mn-ea"/>
                <a:ea typeface="+mn-ea"/>
              </a:rPr>
              <a:t>公式</a:t>
            </a:r>
          </a:p>
        </p:txBody>
      </p:sp>
      <p:sp>
        <p:nvSpPr>
          <p:cNvPr id="28685" name="Rectangle 26">
            <a:extLst>
              <a:ext uri="{FF2B5EF4-FFF2-40B4-BE49-F238E27FC236}">
                <a16:creationId xmlns:a16="http://schemas.microsoft.com/office/drawing/2014/main" id="{B225DAB8-521C-490F-B701-D51A3E920AC6}"/>
              </a:ext>
            </a:extLst>
          </p:cNvPr>
          <p:cNvSpPr>
            <a:spLocks noChangeArrowheads="1"/>
          </p:cNvSpPr>
          <p:nvPr/>
        </p:nvSpPr>
        <p:spPr bwMode="auto">
          <a:xfrm>
            <a:off x="149530" y="436462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mn-ea"/>
              <a:ea typeface="+mn-ea"/>
            </a:endParaRPr>
          </a:p>
        </p:txBody>
      </p:sp>
      <p:sp>
        <p:nvSpPr>
          <p:cNvPr id="28686" name="Rectangle 27">
            <a:extLst>
              <a:ext uri="{FF2B5EF4-FFF2-40B4-BE49-F238E27FC236}">
                <a16:creationId xmlns:a16="http://schemas.microsoft.com/office/drawing/2014/main" id="{A728E57D-BA07-47B3-A2E9-83BF59386BFF}"/>
              </a:ext>
            </a:extLst>
          </p:cNvPr>
          <p:cNvSpPr>
            <a:spLocks noChangeArrowheads="1"/>
          </p:cNvSpPr>
          <p:nvPr/>
        </p:nvSpPr>
        <p:spPr bwMode="auto">
          <a:xfrm>
            <a:off x="1475131" y="4743893"/>
            <a:ext cx="327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solidFill>
                <a:srgbClr val="0000CC"/>
              </a:solidFill>
              <a:latin typeface="+mn-ea"/>
              <a:ea typeface="+mn-ea"/>
            </a:endParaRPr>
          </a:p>
        </p:txBody>
      </p:sp>
      <p:grpSp>
        <p:nvGrpSpPr>
          <p:cNvPr id="883742" name="Group 30">
            <a:extLst>
              <a:ext uri="{FF2B5EF4-FFF2-40B4-BE49-F238E27FC236}">
                <a16:creationId xmlns:a16="http://schemas.microsoft.com/office/drawing/2014/main" id="{5344C377-E94C-41F0-A491-3C5F89110E57}"/>
              </a:ext>
            </a:extLst>
          </p:cNvPr>
          <p:cNvGrpSpPr>
            <a:grpSpLocks/>
          </p:cNvGrpSpPr>
          <p:nvPr/>
        </p:nvGrpSpPr>
        <p:grpSpPr bwMode="auto">
          <a:xfrm>
            <a:off x="149530" y="4486003"/>
            <a:ext cx="7613650" cy="512763"/>
            <a:chOff x="239" y="3034"/>
            <a:chExt cx="4796" cy="323"/>
          </a:xfrm>
        </p:grpSpPr>
        <p:grpSp>
          <p:nvGrpSpPr>
            <p:cNvPr id="28689" name="Group 14">
              <a:extLst>
                <a:ext uri="{FF2B5EF4-FFF2-40B4-BE49-F238E27FC236}">
                  <a16:creationId xmlns:a16="http://schemas.microsoft.com/office/drawing/2014/main" id="{018AA549-F4CF-4429-91AC-47044E8FF720}"/>
                </a:ext>
              </a:extLst>
            </p:cNvPr>
            <p:cNvGrpSpPr>
              <a:grpSpLocks/>
            </p:cNvGrpSpPr>
            <p:nvPr/>
          </p:nvGrpSpPr>
          <p:grpSpPr bwMode="auto">
            <a:xfrm>
              <a:off x="239" y="3056"/>
              <a:ext cx="3073" cy="301"/>
              <a:chOff x="239" y="3056"/>
              <a:chExt cx="3073" cy="301"/>
            </a:xfrm>
          </p:grpSpPr>
          <p:sp>
            <p:nvSpPr>
              <p:cNvPr id="28691" name="Rectangle 15">
                <a:extLst>
                  <a:ext uri="{FF2B5EF4-FFF2-40B4-BE49-F238E27FC236}">
                    <a16:creationId xmlns:a16="http://schemas.microsoft.com/office/drawing/2014/main" id="{48FDB8FC-007B-4A4B-A8B6-5CCB7DB02B04}"/>
                  </a:ext>
                </a:extLst>
              </p:cNvPr>
              <p:cNvSpPr>
                <a:spLocks noChangeArrowheads="1"/>
              </p:cNvSpPr>
              <p:nvPr/>
            </p:nvSpPr>
            <p:spPr bwMode="auto">
              <a:xfrm>
                <a:off x="239" y="3056"/>
                <a:ext cx="5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3:</a:t>
                </a:r>
                <a:endParaRPr lang="zh-CN" altLang="en-US" b="1">
                  <a:latin typeface="+mn-ea"/>
                  <a:ea typeface="+mn-ea"/>
                </a:endParaRPr>
              </a:p>
            </p:txBody>
          </p:sp>
          <p:sp>
            <p:nvSpPr>
              <p:cNvPr id="28692" name="Rectangle 16">
                <a:extLst>
                  <a:ext uri="{FF2B5EF4-FFF2-40B4-BE49-F238E27FC236}">
                    <a16:creationId xmlns:a16="http://schemas.microsoft.com/office/drawing/2014/main" id="{26C7F796-7B98-4D5B-8F44-630D7B8CDA72}"/>
                  </a:ext>
                </a:extLst>
              </p:cNvPr>
              <p:cNvSpPr>
                <a:spLocks noChangeArrowheads="1"/>
              </p:cNvSpPr>
              <p:nvPr/>
            </p:nvSpPr>
            <p:spPr bwMode="auto">
              <a:xfrm>
                <a:off x="864" y="3066"/>
                <a:ext cx="24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err="1">
                    <a:solidFill>
                      <a:srgbClr val="0000CC"/>
                    </a:solidFill>
                    <a:latin typeface="+mn-ea"/>
                    <a:ea typeface="+mn-ea"/>
                  </a:rPr>
                  <a:t>P</a:t>
                </a:r>
                <a:r>
                  <a:rPr lang="en-US" altLang="zh-CN" b="1" i="1" baseline="-25000" dirty="0" err="1">
                    <a:solidFill>
                      <a:srgbClr val="0000CC"/>
                    </a:solidFill>
                    <a:latin typeface="+mn-ea"/>
                    <a:ea typeface="+mn-ea"/>
                  </a:rPr>
                  <a:t>n</a:t>
                </a:r>
                <a:r>
                  <a:rPr lang="en-US" altLang="zh-CN" b="1" dirty="0">
                    <a:solidFill>
                      <a:srgbClr val="0000CC"/>
                    </a:solidFill>
                    <a:latin typeface="+mn-ea"/>
                    <a:ea typeface="+mn-ea"/>
                  </a:rPr>
                  <a:t>(</a:t>
                </a:r>
                <a:r>
                  <a:rPr lang="en-US" altLang="zh-CN" b="1" i="1" dirty="0">
                    <a:solidFill>
                      <a:srgbClr val="0000CC"/>
                    </a:solidFill>
                    <a:latin typeface="+mn-ea"/>
                    <a:ea typeface="+mn-ea"/>
                  </a:rPr>
                  <a:t>x</a:t>
                </a:r>
                <a:r>
                  <a:rPr lang="en-US" altLang="zh-CN" b="1" dirty="0">
                    <a:solidFill>
                      <a:srgbClr val="0000CC"/>
                    </a:solidFill>
                    <a:latin typeface="+mn-ea"/>
                    <a:ea typeface="+mn-ea"/>
                  </a:rPr>
                  <a:t>) = 120</a:t>
                </a:r>
                <a:r>
                  <a:rPr lang="en-US" altLang="zh-CN" b="1" i="1" dirty="0">
                    <a:solidFill>
                      <a:srgbClr val="0000CC"/>
                    </a:solidFill>
                    <a:latin typeface="+mn-ea"/>
                    <a:ea typeface="+mn-ea"/>
                  </a:rPr>
                  <a:t>x</a:t>
                </a:r>
                <a:r>
                  <a:rPr lang="en-US" altLang="zh-CN" b="1" baseline="30000" dirty="0">
                    <a:solidFill>
                      <a:srgbClr val="0000CC"/>
                    </a:solidFill>
                    <a:latin typeface="+mn-ea"/>
                    <a:ea typeface="+mn-ea"/>
                  </a:rPr>
                  <a:t>3 </a:t>
                </a:r>
                <a:r>
                  <a:rPr lang="en-US" altLang="zh-CN" b="1" dirty="0">
                    <a:solidFill>
                      <a:srgbClr val="0000CC"/>
                    </a:solidFill>
                    <a:latin typeface="+mn-ea"/>
                    <a:ea typeface="+mn-ea"/>
                  </a:rPr>
                  <a:t>- 72</a:t>
                </a:r>
                <a:r>
                  <a:rPr lang="en-US" altLang="zh-CN" b="1" i="1" dirty="0">
                    <a:solidFill>
                      <a:srgbClr val="0000CC"/>
                    </a:solidFill>
                    <a:latin typeface="+mn-ea"/>
                    <a:ea typeface="+mn-ea"/>
                  </a:rPr>
                  <a:t>x</a:t>
                </a:r>
                <a:r>
                  <a:rPr lang="en-US" altLang="zh-CN" b="1" dirty="0">
                    <a:solidFill>
                      <a:srgbClr val="0000CC"/>
                    </a:solidFill>
                    <a:latin typeface="+mn-ea"/>
                    <a:ea typeface="+mn-ea"/>
                  </a:rPr>
                  <a:t>, </a:t>
                </a:r>
                <a:endParaRPr lang="zh-CN" altLang="en-US" b="1" dirty="0">
                  <a:solidFill>
                    <a:srgbClr val="0000CC"/>
                  </a:solidFill>
                  <a:latin typeface="+mn-ea"/>
                  <a:ea typeface="+mn-ea"/>
                </a:endParaRPr>
              </a:p>
            </p:txBody>
          </p:sp>
        </p:grpSp>
        <p:graphicFrame>
          <p:nvGraphicFramePr>
            <p:cNvPr id="28690" name="Object 29">
              <a:extLst>
                <a:ext uri="{FF2B5EF4-FFF2-40B4-BE49-F238E27FC236}">
                  <a16:creationId xmlns:a16="http://schemas.microsoft.com/office/drawing/2014/main" id="{3C610937-6953-4680-A67C-F086CB129618}"/>
                </a:ext>
              </a:extLst>
            </p:cNvPr>
            <p:cNvGraphicFramePr>
              <a:graphicFrameLocks noChangeAspect="1"/>
            </p:cNvGraphicFramePr>
            <p:nvPr/>
          </p:nvGraphicFramePr>
          <p:xfrm>
            <a:off x="2551" y="3034"/>
            <a:ext cx="2484" cy="320"/>
          </p:xfrm>
          <a:graphic>
            <a:graphicData uri="http://schemas.openxmlformats.org/presentationml/2006/ole">
              <mc:AlternateContent xmlns:mc="http://schemas.openxmlformats.org/markup-compatibility/2006">
                <mc:Choice xmlns:v="urn:schemas-microsoft-com:vml" Requires="v">
                  <p:oleObj spid="_x0000_s603257" name="Equation" r:id="rId12" imgW="1968500" imgH="254000" progId="Equation.DSMT4">
                    <p:embed/>
                  </p:oleObj>
                </mc:Choice>
                <mc:Fallback>
                  <p:oleObj name="Equation" r:id="rId12" imgW="1968500" imgH="254000" progId="Equation.DSMT4">
                    <p:embed/>
                    <p:pic>
                      <p:nvPicPr>
                        <p:cNvPr id="28690" name="Object 29">
                          <a:extLst>
                            <a:ext uri="{FF2B5EF4-FFF2-40B4-BE49-F238E27FC236}">
                              <a16:creationId xmlns:a16="http://schemas.microsoft.com/office/drawing/2014/main" id="{3C610937-6953-4680-A67C-F086CB1296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1" y="3034"/>
                          <a:ext cx="248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3743" name="Rectangle 31">
            <a:extLst>
              <a:ext uri="{FF2B5EF4-FFF2-40B4-BE49-F238E27FC236}">
                <a16:creationId xmlns:a16="http://schemas.microsoft.com/office/drawing/2014/main" id="{BBFAADDA-9989-4645-BDD5-FAC4AF847F0D}"/>
              </a:ext>
            </a:extLst>
          </p:cNvPr>
          <p:cNvSpPr>
            <a:spLocks noChangeArrowheads="1"/>
          </p:cNvSpPr>
          <p:nvPr/>
        </p:nvSpPr>
        <p:spPr bwMode="auto">
          <a:xfrm>
            <a:off x="5455427" y="1642308"/>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990000"/>
                </a:solidFill>
                <a:latin typeface="+mn-ea"/>
                <a:ea typeface="+mn-ea"/>
              </a:rPr>
              <a:t>一点</a:t>
            </a:r>
            <a:r>
              <a:rPr lang="en-US" altLang="zh-CN" b="1">
                <a:solidFill>
                  <a:srgbClr val="990000"/>
                </a:solidFill>
                <a:latin typeface="+mn-ea"/>
                <a:ea typeface="+mn-ea"/>
              </a:rPr>
              <a:t>Gauss</a:t>
            </a:r>
            <a:r>
              <a:rPr lang="zh-CN" altLang="en-US" b="1">
                <a:solidFill>
                  <a:srgbClr val="990000"/>
                </a:solidFill>
                <a:latin typeface="+mn-ea"/>
                <a:ea typeface="+mn-ea"/>
              </a:rPr>
              <a:t>公式</a:t>
            </a:r>
          </a:p>
        </p:txBody>
      </p:sp>
      <p:sp>
        <p:nvSpPr>
          <p:cNvPr id="26" name="文本框 25">
            <a:extLst>
              <a:ext uri="{FF2B5EF4-FFF2-40B4-BE49-F238E27FC236}">
                <a16:creationId xmlns:a16="http://schemas.microsoft.com/office/drawing/2014/main" id="{AB2A3ABF-5C3D-4E6B-8295-DC510CF91D0F}"/>
              </a:ext>
            </a:extLst>
          </p:cNvPr>
          <p:cNvSpPr txBox="1"/>
          <p:nvPr/>
        </p:nvSpPr>
        <p:spPr>
          <a:xfrm>
            <a:off x="6871932" y="142650"/>
            <a:ext cx="134810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dirty="0">
                <a:solidFill>
                  <a:srgbClr val="FF0000"/>
                </a:solidFill>
                <a:latin typeface="+mn-ea"/>
                <a:ea typeface="+mn-ea"/>
              </a:rPr>
              <a:t>回顾</a:t>
            </a:r>
          </a:p>
        </p:txBody>
      </p:sp>
    </p:spTree>
    <p:extLst>
      <p:ext uri="{BB962C8B-B14F-4D97-AF65-F5344CB8AC3E}">
        <p14:creationId xmlns:p14="http://schemas.microsoft.com/office/powerpoint/2010/main" val="364286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7811" name="Group 3">
            <a:extLst>
              <a:ext uri="{FF2B5EF4-FFF2-40B4-BE49-F238E27FC236}">
                <a16:creationId xmlns:a16="http://schemas.microsoft.com/office/drawing/2014/main" id="{2723D8B2-1F68-42FB-A5B7-69FB8F9634FF}"/>
              </a:ext>
            </a:extLst>
          </p:cNvPr>
          <p:cNvGrpSpPr>
            <a:grpSpLocks/>
          </p:cNvGrpSpPr>
          <p:nvPr/>
        </p:nvGrpSpPr>
        <p:grpSpPr bwMode="auto">
          <a:xfrm>
            <a:off x="48494" y="72312"/>
            <a:ext cx="7621846" cy="1320740"/>
            <a:chOff x="192" y="912"/>
            <a:chExt cx="4512" cy="916"/>
          </a:xfrm>
        </p:grpSpPr>
        <p:sp>
          <p:nvSpPr>
            <p:cNvPr id="31759" name="Text Box 4">
              <a:extLst>
                <a:ext uri="{FF2B5EF4-FFF2-40B4-BE49-F238E27FC236}">
                  <a16:creationId xmlns:a16="http://schemas.microsoft.com/office/drawing/2014/main" id="{834CA0EC-5290-4688-96E1-353667D66ABE}"/>
                </a:ext>
              </a:extLst>
            </p:cNvPr>
            <p:cNvSpPr txBox="1">
              <a:spLocks noChangeArrowheads="1"/>
            </p:cNvSpPr>
            <p:nvPr/>
          </p:nvSpPr>
          <p:spPr bwMode="auto">
            <a:xfrm>
              <a:off x="192" y="912"/>
              <a:ext cx="451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buClr>
                  <a:srgbClr val="FF3300"/>
                </a:buClr>
                <a:buFont typeface="Wingdings" panose="05000000000000000000" pitchFamily="2" charset="2"/>
                <a:buChar char="q"/>
              </a:pPr>
              <a:r>
                <a:rPr lang="zh-CN" altLang="en-US" sz="2800" b="1" dirty="0">
                  <a:solidFill>
                    <a:srgbClr val="0000CC"/>
                  </a:solidFill>
                  <a:latin typeface="+mn-ea"/>
                  <a:ea typeface="+mn-ea"/>
                </a:rPr>
                <a:t> </a:t>
              </a:r>
              <a:r>
                <a:rPr lang="zh-CN" altLang="en-US" sz="2800" b="0" dirty="0">
                  <a:latin typeface="+mn-ea"/>
                  <a:ea typeface="+mn-ea"/>
                </a:rPr>
                <a:t>例</a:t>
              </a:r>
              <a:r>
                <a:rPr lang="en-US" altLang="zh-CN" sz="2800" b="0" dirty="0">
                  <a:latin typeface="+mn-ea"/>
                  <a:ea typeface="+mn-ea"/>
                </a:rPr>
                <a:t>7.11</a:t>
              </a:r>
              <a:r>
                <a:rPr lang="zh-CN" altLang="en-US" sz="2800" b="0" dirty="0">
                  <a:latin typeface="+mn-ea"/>
                  <a:ea typeface="+mn-ea"/>
                </a:rPr>
                <a:t>：</a:t>
              </a:r>
              <a:r>
                <a:rPr lang="zh-CN" altLang="en-US" sz="2600" b="1" dirty="0">
                  <a:solidFill>
                    <a:srgbClr val="0000CC"/>
                  </a:solidFill>
                  <a:latin typeface="+mn-ea"/>
                  <a:ea typeface="+mn-ea"/>
                </a:rPr>
                <a:t>用</a:t>
              </a:r>
              <a:r>
                <a:rPr lang="en-US" altLang="zh-CN" sz="2600" b="1" dirty="0">
                  <a:solidFill>
                    <a:srgbClr val="0000CC"/>
                  </a:solidFill>
                  <a:latin typeface="+mn-ea"/>
                  <a:ea typeface="+mn-ea"/>
                </a:rPr>
                <a:t>Gauss</a:t>
              </a:r>
              <a:r>
                <a:rPr lang="zh-CN" altLang="en-US" sz="2600" b="1" dirty="0">
                  <a:solidFill>
                    <a:srgbClr val="0000CC"/>
                  </a:solidFill>
                  <a:latin typeface="+mn-ea"/>
                  <a:ea typeface="+mn-ea"/>
                </a:rPr>
                <a:t>求积公式计算</a:t>
              </a:r>
              <a:r>
                <a:rPr lang="en-US" altLang="zh-CN" sz="2600" b="1" dirty="0">
                  <a:solidFill>
                    <a:srgbClr val="0000CC"/>
                  </a:solidFill>
                  <a:latin typeface="+mn-ea"/>
                  <a:ea typeface="+mn-ea"/>
                </a:rPr>
                <a:t> </a:t>
              </a:r>
            </a:p>
          </p:txBody>
        </p:sp>
        <p:graphicFrame>
          <p:nvGraphicFramePr>
            <p:cNvPr id="31760" name="Object 5">
              <a:extLst>
                <a:ext uri="{FF2B5EF4-FFF2-40B4-BE49-F238E27FC236}">
                  <a16:creationId xmlns:a16="http://schemas.microsoft.com/office/drawing/2014/main" id="{D09B1BED-6D7E-4F35-B19C-4BD41C75CC17}"/>
                </a:ext>
              </a:extLst>
            </p:cNvPr>
            <p:cNvGraphicFramePr>
              <a:graphicFrameLocks noChangeAspect="1"/>
            </p:cNvGraphicFramePr>
            <p:nvPr/>
          </p:nvGraphicFramePr>
          <p:xfrm>
            <a:off x="2017" y="1363"/>
            <a:ext cx="1386" cy="465"/>
          </p:xfrm>
          <a:graphic>
            <a:graphicData uri="http://schemas.openxmlformats.org/presentationml/2006/ole">
              <mc:AlternateContent xmlns:mc="http://schemas.openxmlformats.org/markup-compatibility/2006">
                <mc:Choice xmlns:v="urn:schemas-microsoft-com:vml" Requires="v">
                  <p:oleObj spid="_x0000_s610386" name="Equation" r:id="rId4" imgW="1054100" imgH="368300" progId="Equation.DSMT4">
                    <p:embed/>
                  </p:oleObj>
                </mc:Choice>
                <mc:Fallback>
                  <p:oleObj name="Equation" r:id="rId4" imgW="1054100" imgH="368300" progId="Equation.DSMT4">
                    <p:embed/>
                    <p:pic>
                      <p:nvPicPr>
                        <p:cNvPr id="31760" name="Object 5">
                          <a:extLst>
                            <a:ext uri="{FF2B5EF4-FFF2-40B4-BE49-F238E27FC236}">
                              <a16:creationId xmlns:a16="http://schemas.microsoft.com/office/drawing/2014/main" id="{D09B1BED-6D7E-4F35-B19C-4BD41C75C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 y="1363"/>
                          <a:ext cx="1386"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7814" name="Rectangle 6">
            <a:extLst>
              <a:ext uri="{FF2B5EF4-FFF2-40B4-BE49-F238E27FC236}">
                <a16:creationId xmlns:a16="http://schemas.microsoft.com/office/drawing/2014/main" id="{36B7903E-0A35-48AF-8D84-C034FE2D0A28}"/>
              </a:ext>
            </a:extLst>
          </p:cNvPr>
          <p:cNvSpPr>
            <a:spLocks noChangeArrowheads="1"/>
          </p:cNvSpPr>
          <p:nvPr/>
        </p:nvSpPr>
        <p:spPr bwMode="auto">
          <a:xfrm>
            <a:off x="107504" y="1249869"/>
            <a:ext cx="9640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0000CC"/>
                </a:solidFill>
                <a:latin typeface="+mn-ea"/>
                <a:ea typeface="+mn-ea"/>
              </a:rPr>
              <a:t>解：</a:t>
            </a:r>
          </a:p>
        </p:txBody>
      </p:sp>
      <p:sp>
        <p:nvSpPr>
          <p:cNvPr id="887815" name="Rectangle 7">
            <a:extLst>
              <a:ext uri="{FF2B5EF4-FFF2-40B4-BE49-F238E27FC236}">
                <a16:creationId xmlns:a16="http://schemas.microsoft.com/office/drawing/2014/main" id="{70EDBB18-9CFF-4C29-AF55-AF267EE0769C}"/>
              </a:ext>
            </a:extLst>
          </p:cNvPr>
          <p:cNvSpPr>
            <a:spLocks noChangeArrowheads="1"/>
          </p:cNvSpPr>
          <p:nvPr/>
        </p:nvSpPr>
        <p:spPr bwMode="auto">
          <a:xfrm>
            <a:off x="899592" y="1429696"/>
            <a:ext cx="5283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0000CC"/>
                </a:solidFill>
                <a:latin typeface="+mn-ea"/>
                <a:ea typeface="+mn-ea"/>
              </a:rPr>
              <a:t>令  </a:t>
            </a:r>
            <a:r>
              <a:rPr lang="en-US" altLang="zh-CN" sz="2800" b="1" i="1" dirty="0">
                <a:solidFill>
                  <a:srgbClr val="990000"/>
                </a:solidFill>
                <a:latin typeface="+mn-ea"/>
                <a:ea typeface="+mn-ea"/>
              </a:rPr>
              <a:t>x </a:t>
            </a:r>
            <a:r>
              <a:rPr lang="en-US" altLang="zh-CN" sz="2800" b="1" dirty="0">
                <a:solidFill>
                  <a:srgbClr val="990000"/>
                </a:solidFill>
                <a:latin typeface="+mn-ea"/>
                <a:ea typeface="+mn-ea"/>
              </a:rPr>
              <a:t>= (</a:t>
            </a:r>
            <a:r>
              <a:rPr lang="en-US" altLang="zh-CN" sz="2800" b="1" i="1" dirty="0">
                <a:solidFill>
                  <a:srgbClr val="990000"/>
                </a:solidFill>
                <a:latin typeface="+mn-ea"/>
                <a:ea typeface="+mn-ea"/>
              </a:rPr>
              <a:t>t + </a:t>
            </a:r>
            <a:r>
              <a:rPr lang="en-US" altLang="zh-CN" sz="2800" b="1" dirty="0">
                <a:solidFill>
                  <a:srgbClr val="990000"/>
                </a:solidFill>
                <a:latin typeface="+mn-ea"/>
                <a:ea typeface="+mn-ea"/>
              </a:rPr>
              <a:t>1)/2</a:t>
            </a:r>
            <a:r>
              <a:rPr lang="zh-CN" altLang="en-US" sz="2800" b="1" dirty="0">
                <a:solidFill>
                  <a:srgbClr val="0000CC"/>
                </a:solidFill>
                <a:latin typeface="+mn-ea"/>
                <a:ea typeface="+mn-ea"/>
              </a:rPr>
              <a:t>，则 </a:t>
            </a:r>
            <a:r>
              <a:rPr lang="en-US" altLang="zh-CN" sz="2800" b="1" i="1" dirty="0">
                <a:latin typeface="+mn-ea"/>
                <a:ea typeface="+mn-ea"/>
              </a:rPr>
              <a:t>t </a:t>
            </a:r>
            <a:r>
              <a:rPr lang="en-US" altLang="zh-CN" sz="2800" b="1" dirty="0">
                <a:latin typeface="+mn-ea"/>
                <a:ea typeface="+mn-ea"/>
                <a:sym typeface="Symbol" panose="05050102010706020507" pitchFamily="18" charset="2"/>
              </a:rPr>
              <a:t> </a:t>
            </a:r>
            <a:r>
              <a:rPr lang="en-US" altLang="zh-CN" sz="2800" b="1" dirty="0">
                <a:latin typeface="+mn-ea"/>
                <a:ea typeface="+mn-ea"/>
              </a:rPr>
              <a:t>[</a:t>
            </a:r>
            <a:r>
              <a:rPr lang="en-US" altLang="zh-CN" sz="2800" b="1" dirty="0">
                <a:latin typeface="+mn-ea"/>
                <a:ea typeface="+mn-ea"/>
                <a:sym typeface="Symbol" panose="05050102010706020507" pitchFamily="18" charset="2"/>
              </a:rPr>
              <a:t>-</a:t>
            </a:r>
            <a:r>
              <a:rPr lang="en-US" altLang="zh-CN" sz="2800" b="1" dirty="0">
                <a:latin typeface="+mn-ea"/>
                <a:ea typeface="+mn-ea"/>
              </a:rPr>
              <a:t>1, </a:t>
            </a:r>
            <a:r>
              <a:rPr lang="en-US" altLang="zh-CN" sz="2800" b="1" dirty="0">
                <a:latin typeface="+mn-ea"/>
                <a:ea typeface="+mn-ea"/>
                <a:sym typeface="Symbol" panose="05050102010706020507" pitchFamily="18" charset="2"/>
              </a:rPr>
              <a:t>1</a:t>
            </a:r>
            <a:r>
              <a:rPr lang="en-US" altLang="zh-CN" sz="2800" b="1" dirty="0">
                <a:latin typeface="+mn-ea"/>
                <a:ea typeface="+mn-ea"/>
              </a:rPr>
              <a:t>] </a:t>
            </a:r>
            <a:endParaRPr lang="zh-CN" altLang="en-US" sz="2800" b="1" dirty="0">
              <a:latin typeface="+mn-ea"/>
              <a:ea typeface="+mn-ea"/>
            </a:endParaRPr>
          </a:p>
        </p:txBody>
      </p:sp>
      <p:graphicFrame>
        <p:nvGraphicFramePr>
          <p:cNvPr id="887816" name="Object 8">
            <a:extLst>
              <a:ext uri="{FF2B5EF4-FFF2-40B4-BE49-F238E27FC236}">
                <a16:creationId xmlns:a16="http://schemas.microsoft.com/office/drawing/2014/main" id="{7B758EB3-4B25-474D-974D-5B28C8622C3A}"/>
              </a:ext>
            </a:extLst>
          </p:cNvPr>
          <p:cNvGraphicFramePr>
            <a:graphicFrameLocks noChangeAspect="1"/>
          </p:cNvGraphicFramePr>
          <p:nvPr/>
        </p:nvGraphicFramePr>
        <p:xfrm>
          <a:off x="1092157" y="2026985"/>
          <a:ext cx="7615089" cy="893608"/>
        </p:xfrm>
        <a:graphic>
          <a:graphicData uri="http://schemas.openxmlformats.org/presentationml/2006/ole">
            <mc:AlternateContent xmlns:mc="http://schemas.openxmlformats.org/markup-compatibility/2006">
              <mc:Choice xmlns:v="urn:schemas-microsoft-com:vml" Requires="v">
                <p:oleObj spid="_x0000_s610387" name="Equation" r:id="rId6" imgW="3429000" imgH="419040" progId="Equation.DSMT4">
                  <p:embed/>
                </p:oleObj>
              </mc:Choice>
              <mc:Fallback>
                <p:oleObj name="Equation" r:id="rId6" imgW="3429000" imgH="419040" progId="Equation.DSMT4">
                  <p:embed/>
                  <p:pic>
                    <p:nvPicPr>
                      <p:cNvPr id="887816" name="Object 8">
                        <a:extLst>
                          <a:ext uri="{FF2B5EF4-FFF2-40B4-BE49-F238E27FC236}">
                            <a16:creationId xmlns:a16="http://schemas.microsoft.com/office/drawing/2014/main" id="{7B758EB3-4B25-474D-974D-5B28C8622C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157" y="2026985"/>
                        <a:ext cx="7615089" cy="893608"/>
                      </a:xfrm>
                      <a:prstGeom prst="rect">
                        <a:avLst/>
                      </a:prstGeom>
                      <a:noFill/>
                      <a:ln>
                        <a:noFill/>
                      </a:ln>
                      <a:effectLst/>
                    </p:spPr>
                  </p:pic>
                </p:oleObj>
              </mc:Fallback>
            </mc:AlternateContent>
          </a:graphicData>
        </a:graphic>
      </p:graphicFrame>
      <p:sp>
        <p:nvSpPr>
          <p:cNvPr id="887819" name="Rectangle 11">
            <a:extLst>
              <a:ext uri="{FF2B5EF4-FFF2-40B4-BE49-F238E27FC236}">
                <a16:creationId xmlns:a16="http://schemas.microsoft.com/office/drawing/2014/main" id="{9A49C9DB-DD37-4693-9A46-027D75A52B5C}"/>
              </a:ext>
            </a:extLst>
          </p:cNvPr>
          <p:cNvSpPr>
            <a:spLocks noChangeArrowheads="1"/>
          </p:cNvSpPr>
          <p:nvPr/>
        </p:nvSpPr>
        <p:spPr bwMode="auto">
          <a:xfrm>
            <a:off x="14019" y="4319767"/>
            <a:ext cx="29781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0000CC"/>
                </a:solidFill>
                <a:latin typeface="+mn-ea"/>
                <a:ea typeface="+mn-ea"/>
              </a:rPr>
              <a:t>三点</a:t>
            </a:r>
            <a:r>
              <a:rPr lang="en-US" altLang="zh-CN" sz="2800" b="1" dirty="0">
                <a:solidFill>
                  <a:srgbClr val="0000CC"/>
                </a:solidFill>
                <a:latin typeface="+mn-ea"/>
                <a:ea typeface="+mn-ea"/>
              </a:rPr>
              <a:t>G</a:t>
            </a:r>
            <a:r>
              <a:rPr lang="en-US" altLang="zh-CN" b="1" dirty="0">
                <a:solidFill>
                  <a:srgbClr val="0000CC"/>
                </a:solidFill>
                <a:latin typeface="+mn-ea"/>
                <a:ea typeface="+mn-ea"/>
              </a:rPr>
              <a:t>auss</a:t>
            </a:r>
            <a:r>
              <a:rPr lang="zh-CN" altLang="en-US" sz="2800" b="1" dirty="0">
                <a:solidFill>
                  <a:srgbClr val="0000CC"/>
                </a:solidFill>
                <a:latin typeface="+mn-ea"/>
                <a:ea typeface="+mn-ea"/>
              </a:rPr>
              <a:t>公式：</a:t>
            </a:r>
          </a:p>
        </p:txBody>
      </p:sp>
      <p:grpSp>
        <p:nvGrpSpPr>
          <p:cNvPr id="887820" name="Group 12">
            <a:extLst>
              <a:ext uri="{FF2B5EF4-FFF2-40B4-BE49-F238E27FC236}">
                <a16:creationId xmlns:a16="http://schemas.microsoft.com/office/drawing/2014/main" id="{8A3DB269-F50F-4B26-80E8-8FF80380F521}"/>
              </a:ext>
            </a:extLst>
          </p:cNvPr>
          <p:cNvGrpSpPr>
            <a:grpSpLocks/>
          </p:cNvGrpSpPr>
          <p:nvPr/>
        </p:nvGrpSpPr>
        <p:grpSpPr bwMode="auto">
          <a:xfrm>
            <a:off x="1643007" y="4813869"/>
            <a:ext cx="6529393" cy="1090568"/>
            <a:chOff x="1680" y="3360"/>
            <a:chExt cx="3744" cy="753"/>
          </a:xfrm>
        </p:grpSpPr>
        <p:graphicFrame>
          <p:nvGraphicFramePr>
            <p:cNvPr id="31757" name="Object 13">
              <a:extLst>
                <a:ext uri="{FF2B5EF4-FFF2-40B4-BE49-F238E27FC236}">
                  <a16:creationId xmlns:a16="http://schemas.microsoft.com/office/drawing/2014/main" id="{2255378E-B3A9-4265-BD50-531A5277EBCC}"/>
                </a:ext>
              </a:extLst>
            </p:cNvPr>
            <p:cNvGraphicFramePr>
              <a:graphicFrameLocks noChangeAspect="1"/>
            </p:cNvGraphicFramePr>
            <p:nvPr/>
          </p:nvGraphicFramePr>
          <p:xfrm>
            <a:off x="1680" y="3360"/>
            <a:ext cx="3744" cy="522"/>
          </p:xfrm>
          <a:graphic>
            <a:graphicData uri="http://schemas.openxmlformats.org/presentationml/2006/ole">
              <mc:AlternateContent xmlns:mc="http://schemas.openxmlformats.org/markup-compatibility/2006">
                <mc:Choice xmlns:v="urn:schemas-microsoft-com:vml" Requires="v">
                  <p:oleObj spid="_x0000_s610388" name="Equation" r:id="rId8" imgW="3467100" imgH="482600" progId="Equation.DSMT4">
                    <p:embed/>
                  </p:oleObj>
                </mc:Choice>
                <mc:Fallback>
                  <p:oleObj name="Equation" r:id="rId8" imgW="3467100" imgH="482600" progId="Equation.DSMT4">
                    <p:embed/>
                    <p:pic>
                      <p:nvPicPr>
                        <p:cNvPr id="31757" name="Object 13">
                          <a:extLst>
                            <a:ext uri="{FF2B5EF4-FFF2-40B4-BE49-F238E27FC236}">
                              <a16:creationId xmlns:a16="http://schemas.microsoft.com/office/drawing/2014/main" id="{2255378E-B3A9-4265-BD50-531A5277EB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3360"/>
                          <a:ext cx="3744"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14">
              <a:extLst>
                <a:ext uri="{FF2B5EF4-FFF2-40B4-BE49-F238E27FC236}">
                  <a16:creationId xmlns:a16="http://schemas.microsoft.com/office/drawing/2014/main" id="{A87EA0BA-966D-483D-867A-F13211D2A3D7}"/>
                </a:ext>
              </a:extLst>
            </p:cNvPr>
            <p:cNvGraphicFramePr>
              <a:graphicFrameLocks noChangeAspect="1"/>
            </p:cNvGraphicFramePr>
            <p:nvPr/>
          </p:nvGraphicFramePr>
          <p:xfrm>
            <a:off x="1776" y="3888"/>
            <a:ext cx="1068" cy="225"/>
          </p:xfrm>
          <a:graphic>
            <a:graphicData uri="http://schemas.openxmlformats.org/presentationml/2006/ole">
              <mc:AlternateContent xmlns:mc="http://schemas.openxmlformats.org/markup-compatibility/2006">
                <mc:Choice xmlns:v="urn:schemas-microsoft-com:vml" Requires="v">
                  <p:oleObj spid="_x0000_s610389" name="Equation" r:id="rId10" imgW="812447" imgH="177723" progId="Equation.DSMT4">
                    <p:embed/>
                  </p:oleObj>
                </mc:Choice>
                <mc:Fallback>
                  <p:oleObj name="Equation" r:id="rId10" imgW="812447" imgH="177723" progId="Equation.DSMT4">
                    <p:embed/>
                    <p:pic>
                      <p:nvPicPr>
                        <p:cNvPr id="31758" name="Object 14">
                          <a:extLst>
                            <a:ext uri="{FF2B5EF4-FFF2-40B4-BE49-F238E27FC236}">
                              <a16:creationId xmlns:a16="http://schemas.microsoft.com/office/drawing/2014/main" id="{A87EA0BA-966D-483D-867A-F13211D2A3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 y="3888"/>
                          <a:ext cx="1068"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7823" name="Rectangle 15">
            <a:extLst>
              <a:ext uri="{FF2B5EF4-FFF2-40B4-BE49-F238E27FC236}">
                <a16:creationId xmlns:a16="http://schemas.microsoft.com/office/drawing/2014/main" id="{65C814A1-D004-4E39-BFA6-3E9DD0E9AE29}"/>
              </a:ext>
            </a:extLst>
          </p:cNvPr>
          <p:cNvSpPr>
            <a:spLocks noChangeArrowheads="1"/>
          </p:cNvSpPr>
          <p:nvPr/>
        </p:nvSpPr>
        <p:spPr bwMode="auto">
          <a:xfrm>
            <a:off x="4565993" y="6063982"/>
            <a:ext cx="3408094" cy="52322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chemeClr val="hlink"/>
                </a:solidFill>
                <a:latin typeface="+mn-ea"/>
                <a:ea typeface="+mn-ea"/>
              </a:rPr>
              <a:t>精确值</a:t>
            </a:r>
            <a:r>
              <a:rPr lang="en-US" altLang="zh-CN" sz="2800" b="1" dirty="0">
                <a:solidFill>
                  <a:schemeClr val="hlink"/>
                </a:solidFill>
                <a:latin typeface="+mn-ea"/>
                <a:ea typeface="+mn-ea"/>
              </a:rPr>
              <a:t>0.946083070...</a:t>
            </a:r>
            <a:endParaRPr lang="zh-CN" altLang="en-US" sz="2800" b="1" dirty="0">
              <a:solidFill>
                <a:schemeClr val="hlink"/>
              </a:solidFill>
              <a:latin typeface="+mn-ea"/>
              <a:ea typeface="+mn-ea"/>
            </a:endParaRPr>
          </a:p>
        </p:txBody>
      </p:sp>
      <p:grpSp>
        <p:nvGrpSpPr>
          <p:cNvPr id="887825" name="Group 17">
            <a:extLst>
              <a:ext uri="{FF2B5EF4-FFF2-40B4-BE49-F238E27FC236}">
                <a16:creationId xmlns:a16="http://schemas.microsoft.com/office/drawing/2014/main" id="{F3F6E7B9-A367-4A5B-A148-E373CCD6607F}"/>
              </a:ext>
            </a:extLst>
          </p:cNvPr>
          <p:cNvGrpSpPr>
            <a:grpSpLocks/>
          </p:cNvGrpSpPr>
          <p:nvPr/>
        </p:nvGrpSpPr>
        <p:grpSpPr bwMode="auto">
          <a:xfrm>
            <a:off x="19978" y="3066677"/>
            <a:ext cx="8687268" cy="1432917"/>
            <a:chOff x="6" y="2221"/>
            <a:chExt cx="5359" cy="1037"/>
          </a:xfrm>
        </p:grpSpPr>
        <p:sp>
          <p:nvSpPr>
            <p:cNvPr id="31755" name="Rectangle 9">
              <a:extLst>
                <a:ext uri="{FF2B5EF4-FFF2-40B4-BE49-F238E27FC236}">
                  <a16:creationId xmlns:a16="http://schemas.microsoft.com/office/drawing/2014/main" id="{0AC53A20-D8CC-4387-AE6F-20659913F8EA}"/>
                </a:ext>
              </a:extLst>
            </p:cNvPr>
            <p:cNvSpPr>
              <a:spLocks noChangeArrowheads="1"/>
            </p:cNvSpPr>
            <p:nvPr/>
          </p:nvSpPr>
          <p:spPr bwMode="auto">
            <a:xfrm>
              <a:off x="6" y="2491"/>
              <a:ext cx="142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300" b="1" dirty="0">
                  <a:solidFill>
                    <a:srgbClr val="0000CC"/>
                  </a:solidFill>
                  <a:latin typeface="+mn-ea"/>
                  <a:ea typeface="+mn-ea"/>
                </a:rPr>
                <a:t>两点</a:t>
              </a:r>
              <a:r>
                <a:rPr lang="en-US" altLang="zh-CN" sz="2300" b="1" dirty="0">
                  <a:solidFill>
                    <a:srgbClr val="0000CC"/>
                  </a:solidFill>
                  <a:latin typeface="+mn-ea"/>
                  <a:ea typeface="+mn-ea"/>
                </a:rPr>
                <a:t>Gauss</a:t>
              </a:r>
              <a:r>
                <a:rPr lang="zh-CN" altLang="en-US" sz="2300" b="1" dirty="0">
                  <a:solidFill>
                    <a:srgbClr val="0000CC"/>
                  </a:solidFill>
                  <a:latin typeface="+mn-ea"/>
                  <a:ea typeface="+mn-ea"/>
                </a:rPr>
                <a:t>公式</a:t>
              </a:r>
              <a:r>
                <a:rPr lang="en-US" altLang="zh-CN" sz="2300" b="1" dirty="0">
                  <a:solidFill>
                    <a:srgbClr val="0000CC"/>
                  </a:solidFill>
                  <a:latin typeface="+mn-ea"/>
                  <a:ea typeface="+mn-ea"/>
                </a:rPr>
                <a:t>:</a:t>
              </a:r>
            </a:p>
          </p:txBody>
        </p:sp>
        <p:graphicFrame>
          <p:nvGraphicFramePr>
            <p:cNvPr id="31756" name="Object 16">
              <a:extLst>
                <a:ext uri="{FF2B5EF4-FFF2-40B4-BE49-F238E27FC236}">
                  <a16:creationId xmlns:a16="http://schemas.microsoft.com/office/drawing/2014/main" id="{8FE60136-B21E-433E-9D68-0F4B77BACB42}"/>
                </a:ext>
              </a:extLst>
            </p:cNvPr>
            <p:cNvGraphicFramePr>
              <a:graphicFrameLocks noChangeAspect="1"/>
            </p:cNvGraphicFramePr>
            <p:nvPr/>
          </p:nvGraphicFramePr>
          <p:xfrm>
            <a:off x="1441" y="2221"/>
            <a:ext cx="3924" cy="1037"/>
          </p:xfrm>
          <a:graphic>
            <a:graphicData uri="http://schemas.openxmlformats.org/presentationml/2006/ole">
              <mc:AlternateContent xmlns:mc="http://schemas.openxmlformats.org/markup-compatibility/2006">
                <mc:Choice xmlns:v="urn:schemas-microsoft-com:vml" Requires="v">
                  <p:oleObj spid="_x0000_s610390" name="Equation" r:id="rId12" imgW="3340100" imgH="825500" progId="Equation.DSMT4">
                    <p:embed/>
                  </p:oleObj>
                </mc:Choice>
                <mc:Fallback>
                  <p:oleObj name="Equation" r:id="rId12" imgW="3340100" imgH="825500" progId="Equation.DSMT4">
                    <p:embed/>
                    <p:pic>
                      <p:nvPicPr>
                        <p:cNvPr id="31756" name="Object 16">
                          <a:extLst>
                            <a:ext uri="{FF2B5EF4-FFF2-40B4-BE49-F238E27FC236}">
                              <a16:creationId xmlns:a16="http://schemas.microsoft.com/office/drawing/2014/main" id="{8FE60136-B21E-433E-9D68-0F4B77BACB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1" y="2221"/>
                          <a:ext cx="3924" cy="1037"/>
                        </a:xfrm>
                        <a:prstGeom prst="rect">
                          <a:avLst/>
                        </a:prstGeom>
                        <a:noFill/>
                        <a:ln>
                          <a:noFill/>
                        </a:ln>
                        <a:effectLst/>
                      </p:spPr>
                    </p:pic>
                  </p:oleObj>
                </mc:Fallback>
              </mc:AlternateContent>
            </a:graphicData>
          </a:graphic>
        </p:graphicFrame>
      </p:grpSp>
      <p:sp>
        <p:nvSpPr>
          <p:cNvPr id="16" name="文本框 15">
            <a:extLst>
              <a:ext uri="{FF2B5EF4-FFF2-40B4-BE49-F238E27FC236}">
                <a16:creationId xmlns:a16="http://schemas.microsoft.com/office/drawing/2014/main" id="{1C4F59E2-7650-4F74-BDC8-361E29978A54}"/>
              </a:ext>
            </a:extLst>
          </p:cNvPr>
          <p:cNvSpPr txBox="1"/>
          <p:nvPr/>
        </p:nvSpPr>
        <p:spPr>
          <a:xfrm>
            <a:off x="6996289" y="498409"/>
            <a:ext cx="1348102"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dirty="0">
                <a:solidFill>
                  <a:srgbClr val="FF0000"/>
                </a:solidFill>
                <a:latin typeface="+mn-ea"/>
                <a:ea typeface="+mn-ea"/>
              </a:rPr>
              <a:t>回顾</a:t>
            </a:r>
          </a:p>
        </p:txBody>
      </p:sp>
    </p:spTree>
    <p:extLst>
      <p:ext uri="{BB962C8B-B14F-4D97-AF65-F5344CB8AC3E}">
        <p14:creationId xmlns:p14="http://schemas.microsoft.com/office/powerpoint/2010/main" val="44270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339752" y="620688"/>
            <a:ext cx="4968552" cy="576064"/>
          </a:xfrm>
        </p:spPr>
        <p:txBody>
          <a:bodyPr>
            <a:noAutofit/>
          </a:bodyPr>
          <a:lstStyle/>
          <a:p>
            <a:r>
              <a:rPr lang="zh-CN" altLang="en-US" sz="3200" b="1" dirty="0">
                <a:solidFill>
                  <a:srgbClr val="FF3300"/>
                </a:solidFill>
                <a:latin typeface="华文仿宋" panose="02010600040101010101" pitchFamily="2" charset="-122"/>
                <a:ea typeface="华文仿宋" panose="02010600040101010101" pitchFamily="2" charset="-122"/>
              </a:rPr>
              <a:t>第</a:t>
            </a:r>
            <a:r>
              <a:rPr lang="en-US" altLang="zh-CN" sz="3200" b="1" dirty="0">
                <a:solidFill>
                  <a:srgbClr val="FF3300"/>
                </a:solidFill>
                <a:latin typeface="华文仿宋" panose="02010600040101010101" pitchFamily="2" charset="-122"/>
                <a:ea typeface="华文仿宋" panose="02010600040101010101" pitchFamily="2" charset="-122"/>
              </a:rPr>
              <a:t>8</a:t>
            </a:r>
            <a:r>
              <a:rPr lang="zh-CN" altLang="en-US" sz="3200" b="1" dirty="0">
                <a:solidFill>
                  <a:srgbClr val="FF3300"/>
                </a:solidFill>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699792" y="1484784"/>
            <a:ext cx="5832648" cy="4464496"/>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8.2 </a:t>
            </a:r>
            <a:r>
              <a:rPr lang="zh-CN" altLang="en-US" sz="2800" b="1" dirty="0">
                <a:solidFill>
                  <a:srgbClr val="0000FF"/>
                </a:solidFill>
                <a:latin typeface="华文仿宋" panose="02010600040101010101" pitchFamily="2" charset="-122"/>
                <a:ea typeface="华文仿宋" panose="02010600040101010101" pitchFamily="2" charset="-122"/>
              </a:rPr>
              <a:t>单变量函数的极小值</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8.2.1 </a:t>
            </a:r>
            <a:r>
              <a:rPr lang="zh-CN" altLang="en-US" sz="2400" b="1" dirty="0">
                <a:solidFill>
                  <a:srgbClr val="0000FF"/>
                </a:solidFill>
                <a:latin typeface="华文仿宋" panose="02010600040101010101" pitchFamily="2" charset="-122"/>
                <a:ea typeface="华文仿宋" panose="02010600040101010101" pitchFamily="2" charset="-122"/>
              </a:rPr>
              <a:t>最优化条件</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8.2.2 </a:t>
            </a:r>
            <a:r>
              <a:rPr lang="zh-CN" altLang="en-US" sz="2400" b="1" dirty="0">
                <a:solidFill>
                  <a:srgbClr val="0000FF"/>
                </a:solidFill>
                <a:latin typeface="华文仿宋" panose="02010600040101010101" pitchFamily="2" charset="-122"/>
                <a:ea typeface="华文仿宋" panose="02010600040101010101" pitchFamily="2" charset="-122"/>
              </a:rPr>
              <a:t>分类搜索方法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8.2.3 </a:t>
            </a:r>
            <a:r>
              <a:rPr lang="zh-CN" altLang="en-US" sz="2400" b="1" dirty="0">
                <a:solidFill>
                  <a:srgbClr val="0000FF"/>
                </a:solidFill>
                <a:latin typeface="华文仿宋" panose="02010600040101010101" pitchFamily="2" charset="-122"/>
                <a:ea typeface="华文仿宋" panose="02010600040101010101" pitchFamily="2" charset="-122"/>
              </a:rPr>
              <a:t>利用导数求极小值</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8.3 </a:t>
            </a:r>
            <a:r>
              <a:rPr lang="zh-CN" altLang="en-US" sz="2800" b="1" dirty="0">
                <a:solidFill>
                  <a:srgbClr val="0000FF"/>
                </a:solidFill>
                <a:latin typeface="华文仿宋" panose="02010600040101010101" pitchFamily="2" charset="-122"/>
                <a:ea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8.3.1</a:t>
            </a:r>
            <a:r>
              <a:rPr lang="zh-CN" altLang="en-US" sz="2400" b="1" dirty="0">
                <a:solidFill>
                  <a:srgbClr val="0000FF"/>
                </a:solidFill>
                <a:latin typeface="华文仿宋" panose="02010600040101010101" pitchFamily="2" charset="-122"/>
                <a:ea typeface="华文仿宋" panose="02010600040101010101" pitchFamily="2" charset="-122"/>
              </a:rPr>
              <a:t>基础知识回顾</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8.3.2 </a:t>
            </a:r>
            <a:r>
              <a:rPr lang="zh-CN" altLang="en-US" sz="2400" b="1" dirty="0">
                <a:solidFill>
                  <a:srgbClr val="0000FF"/>
                </a:solidFill>
                <a:latin typeface="华文仿宋" panose="02010600040101010101" pitchFamily="2" charset="-122"/>
                <a:ea typeface="华文仿宋" panose="02010600040101010101" pitchFamily="2" charset="-122"/>
              </a:rPr>
              <a:t>内德</a:t>
            </a:r>
            <a:r>
              <a:rPr lang="en-US" altLang="zh-CN" sz="2400" b="1" dirty="0">
                <a:solidFill>
                  <a:srgbClr val="0000FF"/>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米德方法和鲍威尔方法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8.3.3 </a:t>
            </a:r>
            <a:r>
              <a:rPr lang="zh-CN" altLang="en-US" sz="2400" b="1" dirty="0">
                <a:solidFill>
                  <a:srgbClr val="0000FF"/>
                </a:solidFill>
                <a:latin typeface="华文仿宋" panose="02010600040101010101" pitchFamily="2" charset="-122"/>
                <a:ea typeface="华文仿宋" panose="02010600040101010101" pitchFamily="2" charset="-122"/>
              </a:rPr>
              <a:t>梯度和牛顿方法</a:t>
            </a:r>
          </a:p>
        </p:txBody>
      </p:sp>
    </p:spTree>
    <p:extLst>
      <p:ext uri="{BB962C8B-B14F-4D97-AF65-F5344CB8AC3E}">
        <p14:creationId xmlns:p14="http://schemas.microsoft.com/office/powerpoint/2010/main" val="88881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347864" y="200162"/>
            <a:ext cx="3276364" cy="508914"/>
          </a:xfrm>
        </p:spPr>
        <p:txBody>
          <a:bodyPr>
            <a:noAutofit/>
          </a:bodyPr>
          <a:lstStyle/>
          <a:p>
            <a:r>
              <a:rPr lang="en-US" altLang="zh-CN" sz="3200" b="1" dirty="0">
                <a:latin typeface="华文仿宋" panose="02010600040101010101" pitchFamily="2" charset="-122"/>
                <a:ea typeface="华文仿宋" panose="02010600040101010101" pitchFamily="2" charset="-122"/>
              </a:rPr>
              <a:t>8.1 </a:t>
            </a:r>
            <a:r>
              <a:rPr lang="zh-CN" altLang="en-US" sz="32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107504" y="709076"/>
            <a:ext cx="8730716" cy="571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0000FF"/>
                </a:solidFill>
                <a:latin typeface="华文仿宋" panose="02010600040101010101" pitchFamily="2" charset="-122"/>
                <a:ea typeface="华文仿宋" panose="02010600040101010101" pitchFamily="2" charset="-122"/>
              </a:rPr>
              <a:t>什么是最优化</a:t>
            </a:r>
          </a:p>
          <a:p>
            <a:pPr algn="l">
              <a:lnSpc>
                <a:spcPct val="110000"/>
              </a:lnSpc>
            </a:pPr>
            <a:r>
              <a:rPr lang="zh-CN" altLang="en-US" sz="2800" dirty="0">
                <a:solidFill>
                  <a:schemeClr val="tx1"/>
                </a:solidFill>
                <a:latin typeface="华文仿宋" panose="02010600040101010101" pitchFamily="2" charset="-122"/>
                <a:ea typeface="华文仿宋" panose="02010600040101010101" pitchFamily="2" charset="-122"/>
              </a:rPr>
              <a:t>        无论做任何一件事，人们总希望以最少的代价取得最大的效益，也就是力求最好，这就是优化问题．</a:t>
            </a:r>
            <a:endParaRPr lang="en-US" altLang="zh-CN" sz="2800" dirty="0">
              <a:solidFill>
                <a:schemeClr val="tx1"/>
              </a:solidFill>
              <a:latin typeface="华文仿宋" panose="02010600040101010101" pitchFamily="2" charset="-122"/>
              <a:ea typeface="华文仿宋" panose="02010600040101010101" pitchFamily="2" charset="-122"/>
            </a:endParaRPr>
          </a:p>
          <a:p>
            <a:pPr algn="l">
              <a:lnSpc>
                <a:spcPct val="110000"/>
              </a:lnSpc>
            </a:pPr>
            <a:r>
              <a:rPr lang="zh-CN" altLang="en-US" sz="2800" dirty="0">
                <a:solidFill>
                  <a:schemeClr val="tx1"/>
                </a:solidFill>
                <a:latin typeface="华文仿宋" panose="02010600040101010101" pitchFamily="2" charset="-122"/>
                <a:ea typeface="华文仿宋" panose="02010600040101010101" pitchFamily="2" charset="-122"/>
              </a:rPr>
              <a:t>        最优化是一门应用性相当广泛的学科，</a:t>
            </a:r>
            <a:r>
              <a:rPr lang="zh-CN" altLang="en-US" sz="2800" dirty="0">
                <a:solidFill>
                  <a:srgbClr val="FF0000"/>
                </a:solidFill>
                <a:latin typeface="华文仿宋" panose="02010600040101010101" pitchFamily="2" charset="-122"/>
                <a:ea typeface="华文仿宋" panose="02010600040101010101" pitchFamily="2" charset="-122"/>
              </a:rPr>
              <a:t>它讨论在一切可能的方案中选择一个最好的方案以达到最优目标的学科．</a:t>
            </a:r>
            <a:r>
              <a:rPr lang="zh-CN" altLang="en-US" sz="2800" dirty="0">
                <a:solidFill>
                  <a:schemeClr val="tx1"/>
                </a:solidFill>
                <a:latin typeface="华文仿宋" panose="02010600040101010101" pitchFamily="2" charset="-122"/>
                <a:ea typeface="华文仿宋" panose="02010600040101010101" pitchFamily="2" charset="-122"/>
              </a:rPr>
              <a:t>例如，从甲地到乙地有公路、水路、铁路、航空四种走法，如果我们追求的目标是省钱，那么只要比较一下这四种走法的票价，从中选择最便宜的那一种走法就达到目标．这是最简单的最优化问题，实际优化问题一般都比较复杂．</a:t>
            </a:r>
            <a:endParaRPr lang="en-US" altLang="zh-CN" sz="2800" b="1" dirty="0">
              <a:solidFill>
                <a:schemeClr val="tx1"/>
              </a:solidFill>
              <a:latin typeface="华文仿宋" panose="02010600040101010101" pitchFamily="2" charset="-122"/>
              <a:ea typeface="华文仿宋" panose="02010600040101010101" pitchFamily="2" charset="-122"/>
            </a:endParaRPr>
          </a:p>
          <a:p>
            <a:pPr algn="l">
              <a:lnSpc>
                <a:spcPct val="110000"/>
              </a:lnSpc>
            </a:pPr>
            <a:r>
              <a:rPr lang="zh-CN" altLang="en-US" sz="2800" b="1" dirty="0">
                <a:solidFill>
                  <a:schemeClr val="tx1"/>
                </a:solidFill>
                <a:latin typeface="华文仿宋" panose="02010600040101010101" pitchFamily="2" charset="-122"/>
                <a:ea typeface="华文仿宋" panose="02010600040101010101" pitchFamily="2" charset="-122"/>
              </a:rPr>
              <a:t>应用范围：信息工程及设计、经济规划、生产管理、交通运输、国防工业以及科学研究等诸多领域。</a:t>
            </a:r>
          </a:p>
        </p:txBody>
      </p:sp>
    </p:spTree>
    <p:extLst>
      <p:ext uri="{BB962C8B-B14F-4D97-AF65-F5344CB8AC3E}">
        <p14:creationId xmlns:p14="http://schemas.microsoft.com/office/powerpoint/2010/main" val="233072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BF3D1D6-2C77-465D-AB40-57345C752762}"/>
              </a:ext>
            </a:extLst>
          </p:cNvPr>
          <p:cNvSpPr>
            <a:spLocks noGrp="1" noChangeArrowheads="1"/>
          </p:cNvSpPr>
          <p:nvPr>
            <p:ph type="title"/>
          </p:nvPr>
        </p:nvSpPr>
        <p:spPr/>
        <p:txBody>
          <a:bodyPr/>
          <a:lstStyle/>
          <a:p>
            <a:pPr eaLnBrk="1" hangingPunct="1">
              <a:defRPr/>
            </a:pPr>
            <a:r>
              <a:rPr lang="en-US" altLang="zh-CN" dirty="0"/>
              <a:t>                  </a:t>
            </a:r>
          </a:p>
        </p:txBody>
      </p:sp>
      <p:sp>
        <p:nvSpPr>
          <p:cNvPr id="8196" name="Rectangle 3">
            <a:extLst>
              <a:ext uri="{FF2B5EF4-FFF2-40B4-BE49-F238E27FC236}">
                <a16:creationId xmlns:a16="http://schemas.microsoft.com/office/drawing/2014/main" id="{A49ED652-31C1-4A0E-B330-293A7794F26D}"/>
              </a:ext>
            </a:extLst>
          </p:cNvPr>
          <p:cNvSpPr>
            <a:spLocks noGrp="1" noChangeArrowheads="1"/>
          </p:cNvSpPr>
          <p:nvPr>
            <p:ph type="body" idx="1"/>
          </p:nvPr>
        </p:nvSpPr>
        <p:spPr/>
        <p:txBody>
          <a:bodyPr/>
          <a:lstStyle/>
          <a:p>
            <a:pPr eaLnBrk="1" hangingPunct="1">
              <a:buFontTx/>
              <a:buNone/>
            </a:pPr>
            <a:r>
              <a:rPr lang="en-US" altLang="zh-CN"/>
              <a:t>                                                   </a:t>
            </a:r>
          </a:p>
        </p:txBody>
      </p:sp>
      <p:graphicFrame>
        <p:nvGraphicFramePr>
          <p:cNvPr id="56324" name="Object 4">
            <a:extLst>
              <a:ext uri="{FF2B5EF4-FFF2-40B4-BE49-F238E27FC236}">
                <a16:creationId xmlns:a16="http://schemas.microsoft.com/office/drawing/2014/main" id="{7FEA15B5-F0E8-4422-B89B-B09B156F38EB}"/>
              </a:ext>
            </a:extLst>
          </p:cNvPr>
          <p:cNvGraphicFramePr>
            <a:graphicFrameLocks noChangeAspect="1"/>
          </p:cNvGraphicFramePr>
          <p:nvPr/>
        </p:nvGraphicFramePr>
        <p:xfrm>
          <a:off x="2771775" y="1581150"/>
          <a:ext cx="4967288" cy="695325"/>
        </p:xfrm>
        <a:graphic>
          <a:graphicData uri="http://schemas.openxmlformats.org/presentationml/2006/ole">
            <mc:AlternateContent xmlns:mc="http://schemas.openxmlformats.org/markup-compatibility/2006">
              <mc:Choice xmlns:v="urn:schemas-microsoft-com:vml" Requires="v">
                <p:oleObj spid="_x0000_s572589" name="Equation" r:id="rId3" imgW="1968500" imgH="279400" progId="Equation.DSMT4">
                  <p:embed/>
                </p:oleObj>
              </mc:Choice>
              <mc:Fallback>
                <p:oleObj name="Equation" r:id="rId3" imgW="1968500" imgH="279400" progId="Equation.DSMT4">
                  <p:embed/>
                  <p:pic>
                    <p:nvPicPr>
                      <p:cNvPr id="56324" name="Object 4">
                        <a:extLst>
                          <a:ext uri="{FF2B5EF4-FFF2-40B4-BE49-F238E27FC236}">
                            <a16:creationId xmlns:a16="http://schemas.microsoft.com/office/drawing/2014/main" id="{7FEA15B5-F0E8-4422-B89B-B09B156F3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81150"/>
                        <a:ext cx="49672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a:extLst>
              <a:ext uri="{FF2B5EF4-FFF2-40B4-BE49-F238E27FC236}">
                <a16:creationId xmlns:a16="http://schemas.microsoft.com/office/drawing/2014/main" id="{103CC934-88A1-435E-A8FF-4EA252F34672}"/>
              </a:ext>
            </a:extLst>
          </p:cNvPr>
          <p:cNvSpPr>
            <a:spLocks noChangeArrowheads="1"/>
          </p:cNvSpPr>
          <p:nvPr/>
        </p:nvSpPr>
        <p:spPr bwMode="auto">
          <a:xfrm>
            <a:off x="45786" y="113834"/>
            <a:ext cx="3794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dirty="0">
                <a:latin typeface="宋体" panose="02010600030101010101" pitchFamily="2" charset="-122"/>
                <a:ea typeface="宋体" panose="02010600030101010101" pitchFamily="2" charset="-122"/>
                <a:cs typeface="Times New Roman" panose="02020603050405020304" pitchFamily="18" charset="0"/>
              </a:rPr>
              <a:t>例</a:t>
            </a:r>
            <a:r>
              <a:rPr lang="en-US" altLang="zh-CN" dirty="0">
                <a:latin typeface="宋体" panose="02010600030101010101" pitchFamily="2" charset="-122"/>
                <a:ea typeface="宋体" panose="02010600030101010101" pitchFamily="2" charset="-122"/>
                <a:cs typeface="Times New Roman" panose="02020603050405020304" pitchFamily="18" charset="0"/>
              </a:rPr>
              <a:t>8.1 </a:t>
            </a:r>
            <a:r>
              <a:rPr lang="zh-CN" altLang="en-US" dirty="0">
                <a:latin typeface="宋体" panose="02010600030101010101" pitchFamily="2" charset="-122"/>
                <a:ea typeface="宋体" panose="02010600030101010101" pitchFamily="2" charset="-122"/>
                <a:cs typeface="Times New Roman" panose="02020603050405020304" pitchFamily="18" charset="0"/>
              </a:rPr>
              <a:t>二维问题图解法</a:t>
            </a:r>
          </a:p>
        </p:txBody>
      </p:sp>
      <p:sp>
        <p:nvSpPr>
          <p:cNvPr id="56334" name="Rectangle 14">
            <a:extLst>
              <a:ext uri="{FF2B5EF4-FFF2-40B4-BE49-F238E27FC236}">
                <a16:creationId xmlns:a16="http://schemas.microsoft.com/office/drawing/2014/main" id="{EEA63BF0-D645-4331-A8DF-7A4B15C6CB4F}"/>
              </a:ext>
            </a:extLst>
          </p:cNvPr>
          <p:cNvSpPr>
            <a:spLocks noChangeArrowheads="1"/>
          </p:cNvSpPr>
          <p:nvPr/>
        </p:nvSpPr>
        <p:spPr bwMode="auto">
          <a:xfrm>
            <a:off x="246063" y="678647"/>
            <a:ext cx="89146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二维</a:t>
            </a:r>
            <a:r>
              <a:rPr lang="zh-CN" altLang="en-US">
                <a:latin typeface="Times New Roman" panose="02020603050405020304" pitchFamily="18" charset="0"/>
                <a:ea typeface="宋体" panose="02010600030101010101" pitchFamily="2" charset="-122"/>
                <a:cs typeface="Times New Roman" panose="02020603050405020304" pitchFamily="18" charset="0"/>
              </a:rPr>
              <a:t>极值</a:t>
            </a:r>
            <a:r>
              <a:rPr lang="zh-CN" altLang="en-US">
                <a:ea typeface="宋体" panose="02010600030101010101" pitchFamily="2" charset="-122"/>
                <a:cs typeface="Times New Roman" panose="02020603050405020304" pitchFamily="18" charset="0"/>
              </a:rPr>
              <a:t>问题有时可以用图解的方式进行求解，有</a:t>
            </a:r>
          </a:p>
          <a:p>
            <a:pPr algn="l" eaLnBrk="1" hangingPunct="1"/>
            <a:r>
              <a:rPr lang="zh-CN" altLang="en-US">
                <a:ea typeface="宋体" panose="02010600030101010101" pitchFamily="2" charset="-122"/>
                <a:cs typeface="Times New Roman" panose="02020603050405020304" pitchFamily="18" charset="0"/>
              </a:rPr>
              <a:t>明显的几何解释。 </a:t>
            </a:r>
          </a:p>
        </p:txBody>
      </p:sp>
      <p:sp>
        <p:nvSpPr>
          <p:cNvPr id="56336" name="Rectangle 16">
            <a:extLst>
              <a:ext uri="{FF2B5EF4-FFF2-40B4-BE49-F238E27FC236}">
                <a16:creationId xmlns:a16="http://schemas.microsoft.com/office/drawing/2014/main" id="{4606C599-F894-48CE-A98C-E1A67D49B37F}"/>
              </a:ext>
            </a:extLst>
          </p:cNvPr>
          <p:cNvSpPr>
            <a:spLocks noChangeArrowheads="1"/>
          </p:cNvSpPr>
          <p:nvPr/>
        </p:nvSpPr>
        <p:spPr bwMode="auto">
          <a:xfrm>
            <a:off x="1116013" y="1698159"/>
            <a:ext cx="1564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a:ea typeface="宋体" panose="02010600030101010101" pitchFamily="2" charset="-122"/>
                <a:cs typeface="Times New Roman" panose="02020603050405020304" pitchFamily="18" charset="0"/>
              </a:rPr>
              <a:t>例  求解 </a:t>
            </a:r>
          </a:p>
        </p:txBody>
      </p:sp>
      <p:pic>
        <p:nvPicPr>
          <p:cNvPr id="56337" name="Picture 17">
            <a:extLst>
              <a:ext uri="{FF2B5EF4-FFF2-40B4-BE49-F238E27FC236}">
                <a16:creationId xmlns:a16="http://schemas.microsoft.com/office/drawing/2014/main" id="{E6124978-76D4-490A-BC0A-8F900B8A7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257" y="2636912"/>
            <a:ext cx="30988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18">
            <a:extLst>
              <a:ext uri="{FF2B5EF4-FFF2-40B4-BE49-F238E27FC236}">
                <a16:creationId xmlns:a16="http://schemas.microsoft.com/office/drawing/2014/main" id="{D8BE0A5C-8191-4DCE-88E0-B47F7C0BD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997200"/>
            <a:ext cx="38163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AutoShape 19">
            <a:hlinkClick r:id="" action="ppaction://hlinkshowjump?jump=previousslide" highlightClick="1">
              <a:snd r:embed="rId7" name="MOUSED.WAV"/>
            </a:hlinkClick>
            <a:extLst>
              <a:ext uri="{FF2B5EF4-FFF2-40B4-BE49-F238E27FC236}">
                <a16:creationId xmlns:a16="http://schemas.microsoft.com/office/drawing/2014/main" id="{0C693F78-FA0C-483A-A4CD-7F95B7C71528}"/>
              </a:ext>
            </a:extLst>
          </p:cNvPr>
          <p:cNvSpPr>
            <a:spLocks noChangeArrowheads="1"/>
          </p:cNvSpPr>
          <p:nvPr/>
        </p:nvSpPr>
        <p:spPr bwMode="auto">
          <a:xfrm>
            <a:off x="7402513" y="6381750"/>
            <a:ext cx="914400" cy="533400"/>
          </a:xfrm>
          <a:prstGeom prst="actionButtonBackPrevious">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
        <p:nvSpPr>
          <p:cNvPr id="8203" name="AutoShape 20">
            <a:hlinkClick r:id="" action="ppaction://hlinkshowjump?jump=nextslide" highlightClick="1">
              <a:snd r:embed="rId7" name="MOUSED.WAV"/>
            </a:hlinkClick>
            <a:extLst>
              <a:ext uri="{FF2B5EF4-FFF2-40B4-BE49-F238E27FC236}">
                <a16:creationId xmlns:a16="http://schemas.microsoft.com/office/drawing/2014/main" id="{12C04E65-88B6-45C3-B198-2D6F3AEE815C}"/>
              </a:ext>
            </a:extLst>
          </p:cNvPr>
          <p:cNvSpPr>
            <a:spLocks noChangeArrowheads="1"/>
          </p:cNvSpPr>
          <p:nvPr/>
        </p:nvSpPr>
        <p:spPr bwMode="auto">
          <a:xfrm>
            <a:off x="8266113" y="6381750"/>
            <a:ext cx="914400" cy="533400"/>
          </a:xfrm>
          <a:prstGeom prst="actionButtonForwardNext">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Tree>
    <p:extLst>
      <p:ext uri="{BB962C8B-B14F-4D97-AF65-F5344CB8AC3E}">
        <p14:creationId xmlns:p14="http://schemas.microsoft.com/office/powerpoint/2010/main" val="3664717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59.25"/>
  <p:tag name="ORIGINALWIDTH" val="51"/>
  <p:tag name="LATEXADDIN" val="\documentclass{article}&#10;\usepackage{amsmath}&#10;\pagestyle{empty}&#10;\begin{document}&#10;&#10;&#10;$\varepsilon$&#10;&#10;\end{document}"/>
  <p:tag name="IGUANATEXSIZE" val="24"/>
  <p:tag name="IGUANATEXCURSOR" val="94"/>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943.5"/>
  <p:tag name="LATEXADDIN" val="\documentclass{article}&#10;\usepackage{amsmath}&#10;\pagestyle{empty}&#10;\begin{document}&#10;&#10;$\left|R_{2^{k+1}}-R_{2^{k}}\right|&lt;\varepsilon$&#10;&#10;\end{document}"/>
  <p:tag name="IGUANATEXSIZE" val="24"/>
  <p:tag name="IGUANATEXCURSOR" val="129"/>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5"/>
  <p:tag name="ORIGINALWIDTH" val="286.5"/>
  <p:tag name="LATEXADDIN" val="\documentclass{article}&#10;\usepackage{amsmath}&#10;\pagestyle{empty}&#10;\begin{document}&#10;&#10;&#10;$R_{2^{k+1}}$&#10;&#10;\end{document}"/>
  <p:tag name="IGUANATEXSIZE" val="28"/>
  <p:tag name="IGUANATEXCURSOR" val="94"/>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236.75"/>
  <p:tag name="LATEXADDIN" val="\documentclass{article}&#10;\usepackage{amsmath}&#10;\pagestyle{empty}&#10;\begin{document}&#10;&#10;&#10;$f(x)=x^3+x^2-x+1$&#10;&#10;\end{document}"/>
  <p:tag name="IGUANATEXSIZE" val="24"/>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68.75"/>
  <p:tag name="ORIGINALWIDTH" val="535.5"/>
  <p:tag name="LATEXADDIN" val="\documentclass{article}&#10;\usepackage{amsmath}&#10;\pagestyle{empty}&#10;\begin{document}&#10;&#10;&#10;$r=\frac{\sqrt{5}-1}{2}$.&#10;&#10;\end{document}"/>
  <p:tag name="IGUANATEXSIZE" val="28"/>
  <p:tag name="IGUANATEXCURSOR" val="107"/>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990.75"/>
  <p:tag name="LATEXADDIN" val="\documentclass{article}&#10;\usepackage{amsmath}&#10;\pagestyle{empty}&#10;\begin{document}&#10;&#10;&#10;$f(x)=x^2-\sin(x)$&#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18896</TotalTime>
  <Words>2732</Words>
  <Application>Microsoft Office PowerPoint</Application>
  <PresentationFormat>全屏显示(4:3)</PresentationFormat>
  <Paragraphs>235</Paragraphs>
  <Slides>26</Slides>
  <Notes>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1" baseType="lpstr">
      <vt:lpstr>黑体</vt:lpstr>
      <vt:lpstr>华文仿宋</vt:lpstr>
      <vt:lpstr>楷体_GB2312</vt:lpstr>
      <vt:lpstr>宋体</vt:lpstr>
      <vt:lpstr>Arial</vt:lpstr>
      <vt:lpstr>Calibri</vt:lpstr>
      <vt:lpstr>Cambria Math</vt:lpstr>
      <vt:lpstr>Tahoma</vt:lpstr>
      <vt:lpstr>Times New Roman</vt:lpstr>
      <vt:lpstr>Tw Cen MT</vt:lpstr>
      <vt:lpstr>Verdana</vt:lpstr>
      <vt:lpstr>Wingdings</vt:lpstr>
      <vt:lpstr>1_很不错的模版</vt:lpstr>
      <vt:lpstr>Office 主题​​</vt:lpstr>
      <vt:lpstr>Equation</vt:lpstr>
      <vt:lpstr>第7章 数值积分</vt:lpstr>
      <vt:lpstr>PowerPoint 演示文稿</vt:lpstr>
      <vt:lpstr>高斯（Gauss）求积公式</vt:lpstr>
      <vt:lpstr>PowerPoint 演示文稿</vt:lpstr>
      <vt:lpstr>同理： 区间[-1,1]上几个简单的Gauss 公式</vt:lpstr>
      <vt:lpstr>PowerPoint 演示文稿</vt:lpstr>
      <vt:lpstr>第8章 数值优化</vt:lpstr>
      <vt:lpstr>8.1 引言</vt:lpstr>
      <vt:lpstr>                  </vt:lpstr>
      <vt:lpstr>PowerPoint 演示文稿</vt:lpstr>
      <vt:lpstr>PowerPoint 演示文稿</vt:lpstr>
      <vt:lpstr>PowerPoint 演示文稿</vt:lpstr>
      <vt:lpstr>8.2 单变量函数的极小值 </vt:lpstr>
      <vt:lpstr>PowerPoint 演示文稿</vt:lpstr>
      <vt:lpstr>PowerPoint 演示文稿</vt:lpstr>
      <vt:lpstr>8.2.2 分类搜索方法</vt:lpstr>
      <vt:lpstr>搜索法必须满足的条件</vt:lpstr>
      <vt:lpstr>（1）黄金分割搜索法（0.618法）</vt:lpstr>
      <vt:lpstr>（1）黄金分割法原理</vt:lpstr>
      <vt:lpstr>PowerPoint 演示文稿</vt:lpstr>
      <vt:lpstr>比例因子的选择</vt:lpstr>
      <vt:lpstr>PowerPoint 演示文稿</vt:lpstr>
      <vt:lpstr>PowerPoint 演示文稿</vt:lpstr>
      <vt:lpstr>PowerPoint 演示文稿</vt:lpstr>
      <vt:lpstr>PowerPoint 演示文稿</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2344</cp:revision>
  <dcterms:created xsi:type="dcterms:W3CDTF">2008-11-26T09:45:55Z</dcterms:created>
  <dcterms:modified xsi:type="dcterms:W3CDTF">2020-03-31T13:28:30Z</dcterms:modified>
</cp:coreProperties>
</file>