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65"/>
  </p:notesMasterIdLst>
  <p:handoutMasterIdLst>
    <p:handoutMasterId r:id="rId66"/>
  </p:handoutMasterIdLst>
  <p:sldIdLst>
    <p:sldId id="536" r:id="rId3"/>
    <p:sldId id="564" r:id="rId4"/>
    <p:sldId id="563" r:id="rId5"/>
    <p:sldId id="552" r:id="rId6"/>
    <p:sldId id="541" r:id="rId7"/>
    <p:sldId id="543" r:id="rId8"/>
    <p:sldId id="546" r:id="rId9"/>
    <p:sldId id="271" r:id="rId10"/>
    <p:sldId id="547" r:id="rId11"/>
    <p:sldId id="553" r:id="rId12"/>
    <p:sldId id="555" r:id="rId13"/>
    <p:sldId id="549" r:id="rId14"/>
    <p:sldId id="550" r:id="rId15"/>
    <p:sldId id="272" r:id="rId16"/>
    <p:sldId id="273" r:id="rId17"/>
    <p:sldId id="565" r:id="rId18"/>
    <p:sldId id="566" r:id="rId19"/>
    <p:sldId id="275" r:id="rId20"/>
    <p:sldId id="588" r:id="rId21"/>
    <p:sldId id="589" r:id="rId22"/>
    <p:sldId id="567" r:id="rId23"/>
    <p:sldId id="276" r:id="rId24"/>
    <p:sldId id="551" r:id="rId25"/>
    <p:sldId id="279" r:id="rId26"/>
    <p:sldId id="280" r:id="rId27"/>
    <p:sldId id="281" r:id="rId28"/>
    <p:sldId id="572" r:id="rId29"/>
    <p:sldId id="260" r:id="rId30"/>
    <p:sldId id="732" r:id="rId31"/>
    <p:sldId id="262" r:id="rId32"/>
    <p:sldId id="264" r:id="rId33"/>
    <p:sldId id="269" r:id="rId34"/>
    <p:sldId id="277" r:id="rId35"/>
    <p:sldId id="282" r:id="rId36"/>
    <p:sldId id="270" r:id="rId37"/>
    <p:sldId id="285" r:id="rId38"/>
    <p:sldId id="295" r:id="rId39"/>
    <p:sldId id="286" r:id="rId40"/>
    <p:sldId id="573" r:id="rId41"/>
    <p:sldId id="574" r:id="rId42"/>
    <p:sldId id="575" r:id="rId43"/>
    <p:sldId id="576" r:id="rId44"/>
    <p:sldId id="296" r:id="rId45"/>
    <p:sldId id="284" r:id="rId46"/>
    <p:sldId id="577" r:id="rId47"/>
    <p:sldId id="579" r:id="rId48"/>
    <p:sldId id="578" r:id="rId49"/>
    <p:sldId id="582" r:id="rId50"/>
    <p:sldId id="590" r:id="rId51"/>
    <p:sldId id="289" r:id="rId52"/>
    <p:sldId id="580" r:id="rId53"/>
    <p:sldId id="299" r:id="rId54"/>
    <p:sldId id="314" r:id="rId55"/>
    <p:sldId id="292" r:id="rId56"/>
    <p:sldId id="290" r:id="rId57"/>
    <p:sldId id="300" r:id="rId58"/>
    <p:sldId id="309" r:id="rId59"/>
    <p:sldId id="308" r:id="rId60"/>
    <p:sldId id="303" r:id="rId61"/>
    <p:sldId id="305" r:id="rId62"/>
    <p:sldId id="537" r:id="rId63"/>
    <p:sldId id="733" r:id="rId64"/>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536"/>
            <p14:sldId id="564"/>
            <p14:sldId id="563"/>
            <p14:sldId id="552"/>
            <p14:sldId id="541"/>
            <p14:sldId id="543"/>
            <p14:sldId id="546"/>
            <p14:sldId id="271"/>
            <p14:sldId id="547"/>
            <p14:sldId id="553"/>
            <p14:sldId id="555"/>
            <p14:sldId id="549"/>
            <p14:sldId id="550"/>
            <p14:sldId id="272"/>
            <p14:sldId id="273"/>
            <p14:sldId id="565"/>
            <p14:sldId id="566"/>
            <p14:sldId id="275"/>
            <p14:sldId id="588"/>
            <p14:sldId id="589"/>
            <p14:sldId id="567"/>
            <p14:sldId id="276"/>
            <p14:sldId id="551"/>
            <p14:sldId id="279"/>
            <p14:sldId id="280"/>
            <p14:sldId id="281"/>
            <p14:sldId id="572"/>
            <p14:sldId id="260"/>
            <p14:sldId id="732"/>
            <p14:sldId id="262"/>
            <p14:sldId id="264"/>
            <p14:sldId id="269"/>
            <p14:sldId id="277"/>
            <p14:sldId id="282"/>
            <p14:sldId id="270"/>
            <p14:sldId id="285"/>
            <p14:sldId id="295"/>
            <p14:sldId id="286"/>
            <p14:sldId id="573"/>
            <p14:sldId id="574"/>
            <p14:sldId id="575"/>
            <p14:sldId id="576"/>
            <p14:sldId id="296"/>
            <p14:sldId id="284"/>
            <p14:sldId id="577"/>
            <p14:sldId id="579"/>
            <p14:sldId id="578"/>
            <p14:sldId id="582"/>
            <p14:sldId id="590"/>
            <p14:sldId id="289"/>
            <p14:sldId id="580"/>
            <p14:sldId id="299"/>
            <p14:sldId id="314"/>
            <p14:sldId id="292"/>
            <p14:sldId id="290"/>
            <p14:sldId id="300"/>
            <p14:sldId id="309"/>
            <p14:sldId id="308"/>
            <p14:sldId id="303"/>
            <p14:sldId id="305"/>
            <p14:sldId id="537"/>
            <p14:sldId id="7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5262" autoAdjust="0"/>
  </p:normalViewPr>
  <p:slideViewPr>
    <p:cSldViewPr>
      <p:cViewPr varScale="1">
        <p:scale>
          <a:sx n="86" d="100"/>
          <a:sy n="86" d="100"/>
        </p:scale>
        <p:origin x="138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2020/4/8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630B8C-E367-4629-8565-E56C0746C905}"/>
              </a:ext>
            </a:extLst>
          </p:cNvPr>
          <p:cNvSpPr>
            <a:spLocks noGrp="1" noChangeArrowheads="1"/>
          </p:cNvSpPr>
          <p:nvPr>
            <p:ph type="sldNum" sz="quarter" idx="5"/>
          </p:nvPr>
        </p:nvSpPr>
        <p:spPr>
          <a:ln/>
        </p:spPr>
        <p:txBody>
          <a:bodyPr/>
          <a:lstStyle/>
          <a:p>
            <a:fld id="{529BC860-4775-40EA-8CC9-F325BCBD463B}" type="slidenum">
              <a:rPr lang="en-US" altLang="zh-CN"/>
              <a:pPr/>
              <a:t>28</a:t>
            </a:fld>
            <a:endParaRPr lang="en-US" altLang="zh-CN"/>
          </a:p>
        </p:txBody>
      </p:sp>
      <p:sp>
        <p:nvSpPr>
          <p:cNvPr id="156674" name="Rectangle 2">
            <a:extLst>
              <a:ext uri="{FF2B5EF4-FFF2-40B4-BE49-F238E27FC236}">
                <a16:creationId xmlns:a16="http://schemas.microsoft.com/office/drawing/2014/main" id="{169A9706-BEBF-480F-9E2C-51E53977074F}"/>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746DBD5C-8BD6-4E2E-A1E5-0DEB80C510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361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DE5DA3-0A20-469C-AFF1-2E57E7C13D16}"/>
              </a:ext>
            </a:extLst>
          </p:cNvPr>
          <p:cNvSpPr>
            <a:spLocks noGrp="1" noChangeArrowheads="1"/>
          </p:cNvSpPr>
          <p:nvPr>
            <p:ph type="sldNum" sz="quarter" idx="5"/>
          </p:nvPr>
        </p:nvSpPr>
        <p:spPr>
          <a:ln/>
        </p:spPr>
        <p:txBody>
          <a:bodyPr/>
          <a:lstStyle/>
          <a:p>
            <a:fld id="{C0122F52-BCA4-4C42-8014-D40885690C58}" type="slidenum">
              <a:rPr lang="en-US" altLang="zh-CN"/>
              <a:pPr/>
              <a:t>29</a:t>
            </a:fld>
            <a:endParaRPr lang="en-US" altLang="zh-CN"/>
          </a:p>
        </p:txBody>
      </p:sp>
      <p:sp>
        <p:nvSpPr>
          <p:cNvPr id="101378" name="Rectangle 2">
            <a:extLst>
              <a:ext uri="{FF2B5EF4-FFF2-40B4-BE49-F238E27FC236}">
                <a16:creationId xmlns:a16="http://schemas.microsoft.com/office/drawing/2014/main" id="{49E42EA7-421E-4EE1-B34D-87D38C06851C}"/>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B6D2076A-6557-4C50-9425-6EC72C5D6C8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148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A14263-8424-4585-968F-C865DFB83F74}"/>
              </a:ext>
            </a:extLst>
          </p:cNvPr>
          <p:cNvSpPr>
            <a:spLocks noGrp="1" noChangeArrowheads="1"/>
          </p:cNvSpPr>
          <p:nvPr>
            <p:ph type="sldNum" sz="quarter" idx="5"/>
          </p:nvPr>
        </p:nvSpPr>
        <p:spPr>
          <a:ln/>
        </p:spPr>
        <p:txBody>
          <a:bodyPr/>
          <a:lstStyle/>
          <a:p>
            <a:fld id="{520FF5A1-A01E-4DB3-A77B-61445950B2D3}" type="slidenum">
              <a:rPr lang="en-US" altLang="zh-CN"/>
              <a:pPr/>
              <a:t>30</a:t>
            </a:fld>
            <a:endParaRPr lang="en-US" altLang="zh-CN"/>
          </a:p>
        </p:txBody>
      </p:sp>
      <p:sp>
        <p:nvSpPr>
          <p:cNvPr id="162818" name="Rectangle 2">
            <a:extLst>
              <a:ext uri="{FF2B5EF4-FFF2-40B4-BE49-F238E27FC236}">
                <a16:creationId xmlns:a16="http://schemas.microsoft.com/office/drawing/2014/main" id="{CDAF4132-CFF7-41FF-9947-A23B16BF66B6}"/>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0D692A8F-A14C-4189-B5E0-F5D19E326B7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620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CB6517-B786-4805-A0B7-9236FDA19559}"/>
              </a:ext>
            </a:extLst>
          </p:cNvPr>
          <p:cNvSpPr>
            <a:spLocks noGrp="1" noChangeArrowheads="1"/>
          </p:cNvSpPr>
          <p:nvPr>
            <p:ph type="sldNum" sz="quarter" idx="5"/>
          </p:nvPr>
        </p:nvSpPr>
        <p:spPr>
          <a:ln/>
        </p:spPr>
        <p:txBody>
          <a:bodyPr/>
          <a:lstStyle/>
          <a:p>
            <a:fld id="{15E092A6-F1E1-4BD1-855E-F215690A314D}" type="slidenum">
              <a:rPr lang="en-US" altLang="zh-CN"/>
              <a:pPr/>
              <a:t>31</a:t>
            </a:fld>
            <a:endParaRPr lang="en-US" altLang="zh-CN"/>
          </a:p>
        </p:txBody>
      </p:sp>
      <p:sp>
        <p:nvSpPr>
          <p:cNvPr id="166914" name="Rectangle 2">
            <a:extLst>
              <a:ext uri="{FF2B5EF4-FFF2-40B4-BE49-F238E27FC236}">
                <a16:creationId xmlns:a16="http://schemas.microsoft.com/office/drawing/2014/main" id="{BA24A6AF-FC87-4E2C-9ADF-1DACBE3E3092}"/>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9F99C4C8-6F40-46A1-A1C7-5DD658C0E6E8}"/>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746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9911F4-7AA1-408A-AFBC-AA0B263061C3}"/>
              </a:ext>
            </a:extLst>
          </p:cNvPr>
          <p:cNvSpPr>
            <a:spLocks noGrp="1" noChangeArrowheads="1"/>
          </p:cNvSpPr>
          <p:nvPr>
            <p:ph type="sldNum" sz="quarter" idx="5"/>
          </p:nvPr>
        </p:nvSpPr>
        <p:spPr>
          <a:ln/>
        </p:spPr>
        <p:txBody>
          <a:bodyPr/>
          <a:lstStyle/>
          <a:p>
            <a:fld id="{9A838548-1BFC-4890-BBA6-1BE082CE22FF}" type="slidenum">
              <a:rPr lang="en-US" altLang="zh-CN"/>
              <a:pPr/>
              <a:t>32</a:t>
            </a:fld>
            <a:endParaRPr lang="en-US" altLang="zh-CN"/>
          </a:p>
        </p:txBody>
      </p:sp>
      <p:sp>
        <p:nvSpPr>
          <p:cNvPr id="177154" name="Rectangle 2">
            <a:extLst>
              <a:ext uri="{FF2B5EF4-FFF2-40B4-BE49-F238E27FC236}">
                <a16:creationId xmlns:a16="http://schemas.microsoft.com/office/drawing/2014/main" id="{9463FBCA-9A3E-481D-AC3B-E84F35ABD149}"/>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78D68F16-C607-45E5-B35D-BD2929B246D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179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2B32CF-5F99-4AE8-B4F3-839DD3543947}"/>
              </a:ext>
            </a:extLst>
          </p:cNvPr>
          <p:cNvSpPr>
            <a:spLocks noGrp="1" noChangeArrowheads="1"/>
          </p:cNvSpPr>
          <p:nvPr>
            <p:ph type="sldNum" sz="quarter" idx="5"/>
          </p:nvPr>
        </p:nvSpPr>
        <p:spPr>
          <a:ln/>
        </p:spPr>
        <p:txBody>
          <a:bodyPr/>
          <a:lstStyle/>
          <a:p>
            <a:fld id="{67CAF35F-AA31-4F8A-B48B-F45F4917CD8F}" type="slidenum">
              <a:rPr lang="en-US" altLang="zh-CN"/>
              <a:pPr/>
              <a:t>33</a:t>
            </a:fld>
            <a:endParaRPr lang="en-US" altLang="zh-CN"/>
          </a:p>
        </p:txBody>
      </p:sp>
      <p:sp>
        <p:nvSpPr>
          <p:cNvPr id="193538" name="Rectangle 2">
            <a:extLst>
              <a:ext uri="{FF2B5EF4-FFF2-40B4-BE49-F238E27FC236}">
                <a16:creationId xmlns:a16="http://schemas.microsoft.com/office/drawing/2014/main" id="{D3439B04-9FFB-4D7E-B913-8D17E75938B7}"/>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F6C07221-02F3-4701-AF05-0880E7102C8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211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03D948-BD2D-4891-87D7-04BD90FABC7C}"/>
              </a:ext>
            </a:extLst>
          </p:cNvPr>
          <p:cNvSpPr>
            <a:spLocks noGrp="1" noChangeArrowheads="1"/>
          </p:cNvSpPr>
          <p:nvPr>
            <p:ph type="sldNum" sz="quarter" idx="5"/>
          </p:nvPr>
        </p:nvSpPr>
        <p:spPr>
          <a:ln/>
        </p:spPr>
        <p:txBody>
          <a:bodyPr/>
          <a:lstStyle/>
          <a:p>
            <a:fld id="{F86E948A-FF54-42B2-AA8D-17886B3DF683}" type="slidenum">
              <a:rPr lang="en-US" altLang="zh-CN"/>
              <a:pPr/>
              <a:t>35</a:t>
            </a:fld>
            <a:endParaRPr lang="en-US" altLang="zh-CN"/>
          </a:p>
        </p:txBody>
      </p:sp>
      <p:sp>
        <p:nvSpPr>
          <p:cNvPr id="179202" name="Rectangle 2">
            <a:extLst>
              <a:ext uri="{FF2B5EF4-FFF2-40B4-BE49-F238E27FC236}">
                <a16:creationId xmlns:a16="http://schemas.microsoft.com/office/drawing/2014/main" id="{3E99BB83-4910-4B24-97FD-2CDBB99F6136}"/>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63979690-9218-47E0-AE14-410F3664049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931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E2FC7-B14F-4DCB-B84B-9C85DAE5301D}"/>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C4F12-8018-41F6-B466-22283946BFFB}"/>
              </a:ext>
            </a:extLst>
          </p:cNvPr>
          <p:cNvSpPr>
            <a:spLocks noGrp="1"/>
          </p:cNvSpPr>
          <p:nvPr>
            <p:ph type="body"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E7CC3FE-0685-405D-8700-82FA347BDD98}"/>
              </a:ext>
            </a:extLst>
          </p:cNvPr>
          <p:cNvSpPr>
            <a:spLocks noGrp="1"/>
          </p:cNvSpPr>
          <p:nvPr>
            <p:ph sz="quarter" idx="2"/>
          </p:nvPr>
        </p:nvSpPr>
        <p:spPr>
          <a:xfrm>
            <a:off x="4648200" y="19812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A3ED76B-09F8-442C-9F34-F29059744CFF}"/>
              </a:ext>
            </a:extLst>
          </p:cNvPr>
          <p:cNvSpPr>
            <a:spLocks noGrp="1"/>
          </p:cNvSpPr>
          <p:nvPr>
            <p:ph sz="quarter" idx="3"/>
          </p:nvPr>
        </p:nvSpPr>
        <p:spPr>
          <a:xfrm>
            <a:off x="4648200" y="40005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72DE33FA-AA49-4EEF-8B8C-10CEC1F9DABE}"/>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7" name="灯片编号占位符 6">
            <a:extLst>
              <a:ext uri="{FF2B5EF4-FFF2-40B4-BE49-F238E27FC236}">
                <a16:creationId xmlns:a16="http://schemas.microsoft.com/office/drawing/2014/main" id="{F52C1DE4-19B4-4DE0-9721-165421705073}"/>
              </a:ext>
            </a:extLst>
          </p:cNvPr>
          <p:cNvSpPr>
            <a:spLocks noGrp="1"/>
          </p:cNvSpPr>
          <p:nvPr>
            <p:ph type="sldNum" sz="quarter" idx="11"/>
          </p:nvPr>
        </p:nvSpPr>
        <p:spPr>
          <a:xfrm>
            <a:off x="6553200" y="6248400"/>
            <a:ext cx="2133600" cy="457200"/>
          </a:xfrm>
        </p:spPr>
        <p:txBody>
          <a:bodyPr/>
          <a:lstStyle>
            <a:lvl1pPr>
              <a:defRPr/>
            </a:lvl1pPr>
          </a:lstStyle>
          <a:p>
            <a:fld id="{158907CC-125E-465A-9BC7-8FEE0D94862F}" type="slidenum">
              <a:rPr lang="en-US" altLang="zh-CN"/>
              <a:pPr/>
              <a:t>‹#›</a:t>
            </a:fld>
            <a:endParaRPr lang="en-US" altLang="zh-CN"/>
          </a:p>
        </p:txBody>
      </p:sp>
      <p:sp>
        <p:nvSpPr>
          <p:cNvPr id="8" name="日期占位符 7">
            <a:extLst>
              <a:ext uri="{FF2B5EF4-FFF2-40B4-BE49-F238E27FC236}">
                <a16:creationId xmlns:a16="http://schemas.microsoft.com/office/drawing/2014/main" id="{FA5AFD24-9CF3-48EA-A02A-E8A7283557F0}"/>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2020/4/8</a:t>
            </a:fld>
            <a:endParaRPr lang="en-US" altLang="zh-CN"/>
          </a:p>
        </p:txBody>
      </p:sp>
    </p:spTree>
    <p:extLst>
      <p:ext uri="{BB962C8B-B14F-4D97-AF65-F5344CB8AC3E}">
        <p14:creationId xmlns:p14="http://schemas.microsoft.com/office/powerpoint/2010/main" val="347531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BF734-2243-444D-8FE4-7347ED909D0A}"/>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BD735A-163F-4D70-9A7B-8ABA64853546}"/>
              </a:ext>
            </a:extLst>
          </p:cNvPr>
          <p:cNvSpPr>
            <a:spLocks noGrp="1"/>
          </p:cNvSpPr>
          <p:nvPr>
            <p:ph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617E2B-AE53-43BE-84AF-0F5E41D2CE87}"/>
              </a:ext>
            </a:extLst>
          </p:cNvPr>
          <p:cNvSpPr>
            <a:spLocks noGrp="1"/>
          </p:cNvSpPr>
          <p:nvPr>
            <p:ph sz="quarter" idx="2"/>
          </p:nvPr>
        </p:nvSpPr>
        <p:spPr>
          <a:xfrm>
            <a:off x="4648200" y="19812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EBC3B010-7D43-4CBF-8E42-CDD5992FA8D2}"/>
              </a:ext>
            </a:extLst>
          </p:cNvPr>
          <p:cNvSpPr>
            <a:spLocks noGrp="1"/>
          </p:cNvSpPr>
          <p:nvPr>
            <p:ph sz="quarter" idx="3"/>
          </p:nvPr>
        </p:nvSpPr>
        <p:spPr>
          <a:xfrm>
            <a:off x="4648200" y="40005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27B3A436-83F1-4F0F-A2B8-60B7A9D60B1D}"/>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7" name="灯片编号占位符 6">
            <a:extLst>
              <a:ext uri="{FF2B5EF4-FFF2-40B4-BE49-F238E27FC236}">
                <a16:creationId xmlns:a16="http://schemas.microsoft.com/office/drawing/2014/main" id="{7523D9F8-7862-499F-B9F1-801A55F5325C}"/>
              </a:ext>
            </a:extLst>
          </p:cNvPr>
          <p:cNvSpPr>
            <a:spLocks noGrp="1"/>
          </p:cNvSpPr>
          <p:nvPr>
            <p:ph type="sldNum" sz="quarter" idx="11"/>
          </p:nvPr>
        </p:nvSpPr>
        <p:spPr>
          <a:xfrm>
            <a:off x="6553200" y="6248400"/>
            <a:ext cx="2133600" cy="457200"/>
          </a:xfrm>
        </p:spPr>
        <p:txBody>
          <a:bodyPr/>
          <a:lstStyle>
            <a:lvl1pPr>
              <a:defRPr/>
            </a:lvl1pPr>
          </a:lstStyle>
          <a:p>
            <a:fld id="{F69AA923-CD21-4007-9ABC-18709652DE01}" type="slidenum">
              <a:rPr lang="en-US" altLang="zh-CN"/>
              <a:pPr/>
              <a:t>‹#›</a:t>
            </a:fld>
            <a:endParaRPr lang="en-US" altLang="zh-CN"/>
          </a:p>
        </p:txBody>
      </p:sp>
      <p:sp>
        <p:nvSpPr>
          <p:cNvPr id="8" name="日期占位符 7">
            <a:extLst>
              <a:ext uri="{FF2B5EF4-FFF2-40B4-BE49-F238E27FC236}">
                <a16:creationId xmlns:a16="http://schemas.microsoft.com/office/drawing/2014/main" id="{BD95FB5F-9923-4D3F-B9FA-763D423238C0}"/>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2020/4/8</a:t>
            </a:fld>
            <a:endParaRPr lang="en-US" altLang="zh-CN"/>
          </a:p>
        </p:txBody>
      </p:sp>
    </p:spTree>
    <p:extLst>
      <p:ext uri="{BB962C8B-B14F-4D97-AF65-F5344CB8AC3E}">
        <p14:creationId xmlns:p14="http://schemas.microsoft.com/office/powerpoint/2010/main" val="3599591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B9065-E926-4687-B86E-FD7FC9343EA4}"/>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97F789-BC92-4DF2-ABFE-0B08B18EB841}"/>
              </a:ext>
            </a:extLst>
          </p:cNvPr>
          <p:cNvSpPr>
            <a:spLocks noGrp="1"/>
          </p:cNvSpPr>
          <p:nvPr>
            <p:ph type="body"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A6160F-FDD5-43B1-A675-59FE97A6FCC6}"/>
              </a:ext>
            </a:extLst>
          </p:cNvPr>
          <p:cNvSpPr>
            <a:spLocks noGrp="1"/>
          </p:cNvSpPr>
          <p:nvPr>
            <p:ph sz="half" idx="2"/>
          </p:nvPr>
        </p:nvSpPr>
        <p:spPr>
          <a:xfrm>
            <a:off x="4648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AD6CE9D9-A013-4F88-8AE3-9A80252C11D6}"/>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6" name="灯片编号占位符 5">
            <a:extLst>
              <a:ext uri="{FF2B5EF4-FFF2-40B4-BE49-F238E27FC236}">
                <a16:creationId xmlns:a16="http://schemas.microsoft.com/office/drawing/2014/main" id="{69364568-BF87-4F4B-B02A-40A55E02ABA5}"/>
              </a:ext>
            </a:extLst>
          </p:cNvPr>
          <p:cNvSpPr>
            <a:spLocks noGrp="1"/>
          </p:cNvSpPr>
          <p:nvPr>
            <p:ph type="sldNum" sz="quarter" idx="11"/>
          </p:nvPr>
        </p:nvSpPr>
        <p:spPr>
          <a:xfrm>
            <a:off x="6553200" y="6248400"/>
            <a:ext cx="2133600" cy="457200"/>
          </a:xfrm>
        </p:spPr>
        <p:txBody>
          <a:bodyPr/>
          <a:lstStyle>
            <a:lvl1pPr>
              <a:defRPr/>
            </a:lvl1pPr>
          </a:lstStyle>
          <a:p>
            <a:fld id="{585D9672-2F6F-4D8C-8F59-1399323FB176}" type="slidenum">
              <a:rPr lang="en-US" altLang="zh-CN"/>
              <a:pPr/>
              <a:t>‹#›</a:t>
            </a:fld>
            <a:endParaRPr lang="en-US" altLang="zh-CN"/>
          </a:p>
        </p:txBody>
      </p:sp>
      <p:sp>
        <p:nvSpPr>
          <p:cNvPr id="7" name="日期占位符 6">
            <a:extLst>
              <a:ext uri="{FF2B5EF4-FFF2-40B4-BE49-F238E27FC236}">
                <a16:creationId xmlns:a16="http://schemas.microsoft.com/office/drawing/2014/main" id="{EC93E873-5A3A-45F6-8F5E-6194153B2F9D}"/>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2020/4/8</a:t>
            </a:fld>
            <a:endParaRPr lang="en-US" altLang="zh-CN"/>
          </a:p>
        </p:txBody>
      </p:sp>
    </p:spTree>
    <p:extLst>
      <p:ext uri="{BB962C8B-B14F-4D97-AF65-F5344CB8AC3E}">
        <p14:creationId xmlns:p14="http://schemas.microsoft.com/office/powerpoint/2010/main" val="273287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2020/4/8</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7"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3.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1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7.wmf"/><Relationship Id="rId9"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1.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40.w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6.bin"/><Relationship Id="rId18" Type="http://schemas.openxmlformats.org/officeDocument/2006/relationships/image" Target="../media/image48.wmf"/><Relationship Id="rId3" Type="http://schemas.openxmlformats.org/officeDocument/2006/relationships/notesSlide" Target="../notesSlides/notesSlide3.xml"/><Relationship Id="rId7" Type="http://schemas.openxmlformats.org/officeDocument/2006/relationships/oleObject" Target="../embeddings/oleObject23.bin"/><Relationship Id="rId12" Type="http://schemas.openxmlformats.org/officeDocument/2006/relationships/image" Target="../media/image45.wmf"/><Relationship Id="rId17" Type="http://schemas.openxmlformats.org/officeDocument/2006/relationships/oleObject" Target="../embeddings/oleObject28.bin"/><Relationship Id="rId2" Type="http://schemas.openxmlformats.org/officeDocument/2006/relationships/slideLayout" Target="../slideLayouts/slideLayout18.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11.vml"/><Relationship Id="rId6" Type="http://schemas.openxmlformats.org/officeDocument/2006/relationships/image" Target="../media/image4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4.wmf"/><Relationship Id="rId19" Type="http://schemas.openxmlformats.org/officeDocument/2006/relationships/oleObject" Target="../embeddings/oleObject29.bin"/><Relationship Id="rId4" Type="http://schemas.openxmlformats.org/officeDocument/2006/relationships/image" Target="../media/image50.png"/><Relationship Id="rId9" Type="http://schemas.openxmlformats.org/officeDocument/2006/relationships/oleObject" Target="../embeddings/oleObject24.bin"/><Relationship Id="rId14" Type="http://schemas.openxmlformats.org/officeDocument/2006/relationships/image" Target="../media/image46.wmf"/></Relationships>
</file>

<file path=ppt/slides/_rels/slide3.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3" Type="http://schemas.openxmlformats.org/officeDocument/2006/relationships/notesSlide" Target="../notesSlides/notesSlide4.xml"/><Relationship Id="rId7" Type="http://schemas.openxmlformats.org/officeDocument/2006/relationships/image" Target="../media/image52.wmf"/><Relationship Id="rId12" Type="http://schemas.openxmlformats.org/officeDocument/2006/relationships/oleObject" Target="../embeddings/oleObject34.bin"/><Relationship Id="rId17" Type="http://schemas.openxmlformats.org/officeDocument/2006/relationships/image" Target="../media/image57.png"/><Relationship Id="rId2" Type="http://schemas.openxmlformats.org/officeDocument/2006/relationships/slideLayout" Target="../slideLayouts/slideLayout18.xml"/><Relationship Id="rId16" Type="http://schemas.openxmlformats.org/officeDocument/2006/relationships/image" Target="../media/image56.wmf"/><Relationship Id="rId1" Type="http://schemas.openxmlformats.org/officeDocument/2006/relationships/vmlDrawing" Target="../drawings/vmlDrawing12.vml"/><Relationship Id="rId6" Type="http://schemas.openxmlformats.org/officeDocument/2006/relationships/oleObject" Target="../embeddings/oleObject31.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oleObject" Target="../embeddings/oleObject36.bin"/><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3.wmf"/><Relationship Id="rId14" Type="http://schemas.openxmlformats.org/officeDocument/2006/relationships/image" Target="../media/image55.wmf"/></Relationships>
</file>

<file path=ppt/slides/_rels/slide3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5.xml"/><Relationship Id="rId7" Type="http://schemas.openxmlformats.org/officeDocument/2006/relationships/oleObject" Target="../embeddings/oleObject38.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58.wmf"/><Relationship Id="rId11" Type="http://schemas.openxmlformats.org/officeDocument/2006/relationships/image" Target="../media/image60.wmf"/><Relationship Id="rId5" Type="http://schemas.openxmlformats.org/officeDocument/2006/relationships/oleObject" Target="../embeddings/oleObject37.bin"/><Relationship Id="rId10" Type="http://schemas.openxmlformats.org/officeDocument/2006/relationships/oleObject" Target="../embeddings/oleObject40.bin"/><Relationship Id="rId4" Type="http://schemas.openxmlformats.org/officeDocument/2006/relationships/image" Target="../media/image57.png"/><Relationship Id="rId9"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6.xml"/><Relationship Id="rId7" Type="http://schemas.openxmlformats.org/officeDocument/2006/relationships/image" Target="../media/image62.w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6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7.xml"/><Relationship Id="rId7" Type="http://schemas.openxmlformats.org/officeDocument/2006/relationships/image" Target="../media/image66.w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7.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7.wmf"/><Relationship Id="rId9" Type="http://schemas.openxmlformats.org/officeDocument/2006/relationships/image" Target="../media/image39.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8.xml"/><Relationship Id="rId7" Type="http://schemas.openxmlformats.org/officeDocument/2006/relationships/image" Target="../media/image70.w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oleObject" Target="../embeddings/oleObject50.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7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8.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8.xml"/><Relationship Id="rId1" Type="http://schemas.openxmlformats.org/officeDocument/2006/relationships/tags" Target="../tags/tag4.xml"/><Relationship Id="rId5" Type="http://schemas.openxmlformats.org/officeDocument/2006/relationships/image" Target="../media/image79.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8.xml"/><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8.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8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5.xml"/><Relationship Id="rId1" Type="http://schemas.openxmlformats.org/officeDocument/2006/relationships/vmlDrawing" Target="../drawings/vmlDrawing19.vml"/><Relationship Id="rId4" Type="http://schemas.openxmlformats.org/officeDocument/2006/relationships/image" Target="../media/image9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5.xml"/><Relationship Id="rId1" Type="http://schemas.openxmlformats.org/officeDocument/2006/relationships/vmlDrawing" Target="../drawings/vmlDrawing20.vml"/><Relationship Id="rId4" Type="http://schemas.openxmlformats.org/officeDocument/2006/relationships/image" Target="../media/image9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15.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195736" y="1108406"/>
            <a:ext cx="4968552" cy="576064"/>
          </a:xfrm>
        </p:spPr>
        <p:txBody>
          <a:bodyPr>
            <a:noAutofit/>
          </a:bodyPr>
          <a:lstStyle/>
          <a:p>
            <a:r>
              <a:rPr lang="zh-CN" altLang="en-US" sz="4400" b="1" dirty="0">
                <a:solidFill>
                  <a:srgbClr val="FF3300"/>
                </a:solidFill>
                <a:latin typeface="华文仿宋" panose="02010600040101010101" pitchFamily="2" charset="-122"/>
                <a:ea typeface="华文仿宋" panose="02010600040101010101" pitchFamily="2" charset="-122"/>
              </a:rPr>
              <a:t>第</a:t>
            </a:r>
            <a:r>
              <a:rPr lang="en-US" altLang="zh-CN" sz="4400" b="1" dirty="0">
                <a:solidFill>
                  <a:srgbClr val="FF3300"/>
                </a:solidFill>
                <a:latin typeface="华文仿宋" panose="02010600040101010101" pitchFamily="2" charset="-122"/>
                <a:ea typeface="华文仿宋" panose="02010600040101010101" pitchFamily="2" charset="-122"/>
              </a:rPr>
              <a:t>8</a:t>
            </a:r>
            <a:r>
              <a:rPr lang="zh-CN" altLang="en-US" sz="4400" b="1" dirty="0">
                <a:solidFill>
                  <a:srgbClr val="FF3300"/>
                </a:solidFill>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771800" y="1844824"/>
            <a:ext cx="5832648" cy="4464496"/>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8.2 </a:t>
            </a:r>
            <a:r>
              <a:rPr lang="zh-CN" altLang="en-US" sz="2800" b="1" dirty="0">
                <a:solidFill>
                  <a:srgbClr val="0000FF"/>
                </a:solidFill>
                <a:latin typeface="华文仿宋" panose="02010600040101010101" pitchFamily="2" charset="-122"/>
                <a:ea typeface="华文仿宋" panose="02010600040101010101" pitchFamily="2" charset="-122"/>
              </a:rPr>
              <a:t>单变量函数的极小值</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8.2.1 </a:t>
            </a:r>
            <a:r>
              <a:rPr lang="zh-CN" altLang="en-US" sz="2400" b="1" dirty="0">
                <a:solidFill>
                  <a:srgbClr val="0000FF"/>
                </a:solidFill>
                <a:latin typeface="华文仿宋" panose="02010600040101010101" pitchFamily="2" charset="-122"/>
                <a:ea typeface="华文仿宋" panose="02010600040101010101" pitchFamily="2" charset="-122"/>
              </a:rPr>
              <a:t>最优化条件</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8.2.2 </a:t>
            </a:r>
            <a:r>
              <a:rPr lang="zh-CN" altLang="en-US" sz="2400" b="1" dirty="0">
                <a:solidFill>
                  <a:srgbClr val="0000FF"/>
                </a:solidFill>
                <a:latin typeface="华文仿宋" panose="02010600040101010101" pitchFamily="2" charset="-122"/>
                <a:ea typeface="华文仿宋" panose="02010600040101010101" pitchFamily="2" charset="-122"/>
              </a:rPr>
              <a:t>分类搜索方法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8.2.3 </a:t>
            </a:r>
            <a:r>
              <a:rPr lang="zh-CN" altLang="en-US" sz="2400" b="1" dirty="0">
                <a:solidFill>
                  <a:srgbClr val="0000FF"/>
                </a:solidFill>
                <a:latin typeface="华文仿宋" panose="02010600040101010101" pitchFamily="2" charset="-122"/>
                <a:ea typeface="华文仿宋" panose="02010600040101010101" pitchFamily="2" charset="-122"/>
              </a:rPr>
              <a:t>利用导数求极小值</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8.3 </a:t>
            </a:r>
            <a:r>
              <a:rPr lang="zh-CN" altLang="en-US" sz="2800" b="1" dirty="0">
                <a:solidFill>
                  <a:srgbClr val="0000FF"/>
                </a:solidFill>
                <a:latin typeface="华文仿宋" panose="02010600040101010101" pitchFamily="2" charset="-122"/>
                <a:ea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8.3.1</a:t>
            </a:r>
            <a:r>
              <a:rPr lang="zh-CN" altLang="en-US" sz="2400" b="1" dirty="0">
                <a:solidFill>
                  <a:srgbClr val="0000FF"/>
                </a:solidFill>
                <a:latin typeface="华文仿宋" panose="02010600040101010101" pitchFamily="2" charset="-122"/>
                <a:ea typeface="华文仿宋" panose="02010600040101010101" pitchFamily="2" charset="-122"/>
              </a:rPr>
              <a:t>基础知识回顾</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8.3.2 </a:t>
            </a:r>
            <a:r>
              <a:rPr lang="zh-CN" altLang="en-US" sz="2400" b="1" dirty="0">
                <a:solidFill>
                  <a:srgbClr val="0000FF"/>
                </a:solidFill>
                <a:latin typeface="华文仿宋" panose="02010600040101010101" pitchFamily="2" charset="-122"/>
                <a:ea typeface="华文仿宋" panose="02010600040101010101" pitchFamily="2" charset="-122"/>
              </a:rPr>
              <a:t>内德</a:t>
            </a:r>
            <a:r>
              <a:rPr lang="en-US" altLang="zh-CN" sz="2400" b="1" dirty="0">
                <a:solidFill>
                  <a:srgbClr val="0000FF"/>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米德方法和鲍威尔方法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8.3.3 </a:t>
            </a:r>
            <a:r>
              <a:rPr lang="zh-CN" altLang="en-US" sz="2400" b="1" dirty="0">
                <a:solidFill>
                  <a:srgbClr val="0000FF"/>
                </a:solidFill>
                <a:latin typeface="华文仿宋" panose="02010600040101010101" pitchFamily="2" charset="-122"/>
                <a:ea typeface="华文仿宋" panose="02010600040101010101" pitchFamily="2" charset="-122"/>
              </a:rPr>
              <a:t>梯度和牛顿方法</a:t>
            </a:r>
          </a:p>
        </p:txBody>
      </p:sp>
      <p:sp>
        <p:nvSpPr>
          <p:cNvPr id="4" name="文本框 3">
            <a:extLst>
              <a:ext uri="{FF2B5EF4-FFF2-40B4-BE49-F238E27FC236}">
                <a16:creationId xmlns:a16="http://schemas.microsoft.com/office/drawing/2014/main" id="{2D94AEC4-00A5-4367-8F40-9D66C0080EC2}"/>
              </a:ext>
            </a:extLst>
          </p:cNvPr>
          <p:cNvSpPr txBox="1"/>
          <p:nvPr/>
        </p:nvSpPr>
        <p:spPr>
          <a:xfrm>
            <a:off x="3887924" y="188984"/>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8888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DA3C4-3063-454E-AC10-6DF70C420E9B}"/>
              </a:ext>
            </a:extLst>
          </p:cNvPr>
          <p:cNvSpPr txBox="1"/>
          <p:nvPr/>
        </p:nvSpPr>
        <p:spPr>
          <a:xfrm>
            <a:off x="5118" y="363190"/>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8.4  </a:t>
            </a:r>
            <a:r>
              <a:rPr lang="zh-CN" altLang="en-US" sz="2400" b="0" dirty="0">
                <a:solidFill>
                  <a:schemeClr val="tx1">
                    <a:lumMod val="95000"/>
                    <a:lumOff val="5000"/>
                  </a:schemeClr>
                </a:solidFill>
                <a:latin typeface="+mn-ea"/>
                <a:ea typeface="+mn-ea"/>
              </a:rPr>
              <a:t>比较求根方法和黄金分割搜索方法</a:t>
            </a:r>
          </a:p>
        </p:txBody>
      </p:sp>
      <p:pic>
        <p:nvPicPr>
          <p:cNvPr id="8" name="图片 7">
            <a:extLst>
              <a:ext uri="{FF2B5EF4-FFF2-40B4-BE49-F238E27FC236}">
                <a16:creationId xmlns:a16="http://schemas.microsoft.com/office/drawing/2014/main" id="{4C5A699C-A754-4D37-B195-37088F846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0"/>
            <a:ext cx="2736304" cy="2175686"/>
          </a:xfrm>
          <a:prstGeom prst="rect">
            <a:avLst/>
          </a:prstGeom>
        </p:spPr>
      </p:pic>
      <p:sp>
        <p:nvSpPr>
          <p:cNvPr id="9" name="文本框 8">
            <a:extLst>
              <a:ext uri="{FF2B5EF4-FFF2-40B4-BE49-F238E27FC236}">
                <a16:creationId xmlns:a16="http://schemas.microsoft.com/office/drawing/2014/main" id="{D0510FA4-C237-4634-AF94-943B1CCD2A0B}"/>
              </a:ext>
            </a:extLst>
          </p:cNvPr>
          <p:cNvSpPr txBox="1"/>
          <p:nvPr/>
        </p:nvSpPr>
        <p:spPr>
          <a:xfrm>
            <a:off x="179512" y="1034873"/>
            <a:ext cx="4536504"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求单峰函数</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[0,1] </a:t>
            </a:r>
            <a:r>
              <a:rPr lang="zh-CN" altLang="en-US" sz="2400" b="0" dirty="0">
                <a:solidFill>
                  <a:schemeClr val="tx1">
                    <a:lumMod val="95000"/>
                    <a:lumOff val="5000"/>
                  </a:schemeClr>
                </a:solidFill>
                <a:latin typeface="+mn-ea"/>
                <a:ea typeface="+mn-ea"/>
              </a:rPr>
              <a:t>上的极小值。</a:t>
            </a:r>
          </a:p>
        </p:txBody>
      </p:sp>
      <p:pic>
        <p:nvPicPr>
          <p:cNvPr id="13" name="图片 12">
            <a:extLst>
              <a:ext uri="{FF2B5EF4-FFF2-40B4-BE49-F238E27FC236}">
                <a16:creationId xmlns:a16="http://schemas.microsoft.com/office/drawing/2014/main" id="{3BF09E1C-2769-4323-BFB1-DD349B5EDD2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858084" y="1123017"/>
            <a:ext cx="2415845" cy="327355"/>
          </a:xfrm>
          <a:prstGeom prst="rect">
            <a:avLst/>
          </a:prstGeom>
        </p:spPr>
      </p:pic>
      <p:pic>
        <p:nvPicPr>
          <p:cNvPr id="4" name="图片 3">
            <a:extLst>
              <a:ext uri="{FF2B5EF4-FFF2-40B4-BE49-F238E27FC236}">
                <a16:creationId xmlns:a16="http://schemas.microsoft.com/office/drawing/2014/main" id="{41BD9257-4D58-4454-809B-FA0E63A3D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2127620"/>
            <a:ext cx="8547298" cy="423758"/>
          </a:xfrm>
          <a:prstGeom prst="rect">
            <a:avLst/>
          </a:prstGeom>
        </p:spPr>
      </p:pic>
      <p:pic>
        <p:nvPicPr>
          <p:cNvPr id="7" name="图片 6">
            <a:extLst>
              <a:ext uri="{FF2B5EF4-FFF2-40B4-BE49-F238E27FC236}">
                <a16:creationId xmlns:a16="http://schemas.microsoft.com/office/drawing/2014/main" id="{1865F796-4C7B-4DB2-AF66-D7C05F4C5E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2611993"/>
            <a:ext cx="7912958" cy="4025323"/>
          </a:xfrm>
          <a:prstGeom prst="rect">
            <a:avLst/>
          </a:prstGeom>
        </p:spPr>
      </p:pic>
    </p:spTree>
    <p:extLst>
      <p:ext uri="{BB962C8B-B14F-4D97-AF65-F5344CB8AC3E}">
        <p14:creationId xmlns:p14="http://schemas.microsoft.com/office/powerpoint/2010/main" val="202203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E7BBB-127A-417F-B870-18F7D1A32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68" y="404664"/>
            <a:ext cx="8393664" cy="3874785"/>
          </a:xfrm>
          <a:prstGeom prst="rect">
            <a:avLst/>
          </a:prstGeom>
        </p:spPr>
      </p:pic>
      <p:pic>
        <p:nvPicPr>
          <p:cNvPr id="5" name="图片 4">
            <a:extLst>
              <a:ext uri="{FF2B5EF4-FFF2-40B4-BE49-F238E27FC236}">
                <a16:creationId xmlns:a16="http://schemas.microsoft.com/office/drawing/2014/main" id="{00A26FA5-86C5-4B2B-BBB7-43606BDE2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37112"/>
            <a:ext cx="9026049" cy="1944216"/>
          </a:xfrm>
          <a:prstGeom prst="rect">
            <a:avLst/>
          </a:prstGeom>
        </p:spPr>
      </p:pic>
    </p:spTree>
    <p:extLst>
      <p:ext uri="{BB962C8B-B14F-4D97-AF65-F5344CB8AC3E}">
        <p14:creationId xmlns:p14="http://schemas.microsoft.com/office/powerpoint/2010/main" val="167863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12E1D5F-F598-40E3-B09C-5D667A6B7835}"/>
              </a:ext>
            </a:extLst>
          </p:cNvPr>
          <p:cNvSpPr>
            <a:spLocks noGrp="1" noChangeArrowheads="1"/>
          </p:cNvSpPr>
          <p:nvPr>
            <p:ph type="title"/>
          </p:nvPr>
        </p:nvSpPr>
        <p:spPr>
          <a:xfrm>
            <a:off x="0" y="261104"/>
            <a:ext cx="5824103" cy="453005"/>
          </a:xfrm>
        </p:spPr>
        <p:txBody>
          <a:bodyPr>
            <a:normAutofit fontScale="90000"/>
          </a:bodyPr>
          <a:lstStyle/>
          <a:p>
            <a:r>
              <a:rPr lang="zh-CN" altLang="en-US" sz="2800" dirty="0"/>
              <a:t>（</a:t>
            </a:r>
            <a:r>
              <a:rPr lang="en-US" altLang="zh-CN" sz="2800" dirty="0"/>
              <a:t>2</a:t>
            </a:r>
            <a:r>
              <a:rPr lang="zh-CN" altLang="en-US" sz="2800" dirty="0"/>
              <a:t>）斐波那契（</a:t>
            </a:r>
            <a:r>
              <a:rPr lang="en-US" altLang="zh-CN" sz="2800" dirty="0"/>
              <a:t>Fibonacci</a:t>
            </a:r>
            <a:r>
              <a:rPr lang="zh-CN" altLang="en-US" sz="2800" dirty="0"/>
              <a:t>）搜索法</a:t>
            </a:r>
          </a:p>
        </p:txBody>
      </p:sp>
      <p:sp>
        <p:nvSpPr>
          <p:cNvPr id="18435" name="Rectangle 3">
            <a:extLst>
              <a:ext uri="{FF2B5EF4-FFF2-40B4-BE49-F238E27FC236}">
                <a16:creationId xmlns:a16="http://schemas.microsoft.com/office/drawing/2014/main" id="{65D28157-5657-4213-B3BA-EAA3EA3C93AF}"/>
              </a:ext>
            </a:extLst>
          </p:cNvPr>
          <p:cNvSpPr>
            <a:spLocks noGrp="1" noChangeArrowheads="1"/>
          </p:cNvSpPr>
          <p:nvPr>
            <p:ph type="body" idx="1"/>
          </p:nvPr>
        </p:nvSpPr>
        <p:spPr>
          <a:xfrm>
            <a:off x="259280" y="3140968"/>
            <a:ext cx="8625440" cy="2847079"/>
          </a:xfrm>
        </p:spPr>
        <p:txBody>
          <a:bodyPr>
            <a:normAutofit/>
          </a:bodyPr>
          <a:lstStyle/>
          <a:p>
            <a:pPr>
              <a:lnSpc>
                <a:spcPct val="90000"/>
              </a:lnSpc>
            </a:pPr>
            <a:r>
              <a:rPr lang="en-US" altLang="zh-CN" sz="2400" i="1" dirty="0">
                <a:solidFill>
                  <a:srgbClr val="0000FF"/>
                </a:solidFill>
              </a:rPr>
              <a:t>r</a:t>
            </a:r>
            <a:r>
              <a:rPr lang="zh-CN" altLang="en-US" sz="2400" dirty="0">
                <a:solidFill>
                  <a:srgbClr val="0000FF"/>
                </a:solidFill>
              </a:rPr>
              <a:t>的值不是常数，而且子区间数（迭代数）是由指定的容差决定的。</a:t>
            </a:r>
            <a:endParaRPr lang="en-US" altLang="zh-CN" sz="2400" dirty="0">
              <a:solidFill>
                <a:srgbClr val="0000FF"/>
              </a:solidFill>
            </a:endParaRPr>
          </a:p>
          <a:p>
            <a:pPr>
              <a:lnSpc>
                <a:spcPct val="40000"/>
              </a:lnSpc>
            </a:pPr>
            <a:endParaRPr lang="zh-CN" altLang="en-US" sz="2400" dirty="0">
              <a:solidFill>
                <a:srgbClr val="0000FF"/>
              </a:solidFill>
            </a:endParaRPr>
          </a:p>
          <a:p>
            <a:pPr>
              <a:lnSpc>
                <a:spcPct val="90000"/>
              </a:lnSpc>
            </a:pPr>
            <a:r>
              <a:rPr lang="zh-CN" altLang="en-US" sz="2400" dirty="0"/>
              <a:t>斐波那契（</a:t>
            </a:r>
            <a:r>
              <a:rPr lang="en-US" altLang="zh-CN" sz="2400" dirty="0"/>
              <a:t>Fibonacci</a:t>
            </a:r>
            <a:r>
              <a:rPr lang="zh-CN" altLang="en-US" sz="2400" dirty="0"/>
              <a:t>）搜索基于公式：</a:t>
            </a:r>
          </a:p>
          <a:p>
            <a:pPr algn="ctr">
              <a:lnSpc>
                <a:spcPct val="120000"/>
              </a:lnSpc>
              <a:buFont typeface="Wingdings" panose="05000000000000000000" pitchFamily="2" charset="2"/>
              <a:buNone/>
            </a:pPr>
            <a:r>
              <a:rPr lang="en-US" altLang="zh-CN" sz="2800" i="1" dirty="0"/>
              <a:t>F</a:t>
            </a:r>
            <a:r>
              <a:rPr lang="en-US" altLang="zh-CN" sz="2800" baseline="-25000" dirty="0"/>
              <a:t>0</a:t>
            </a:r>
            <a:r>
              <a:rPr lang="en-US" altLang="zh-CN" sz="2800" dirty="0"/>
              <a:t>=0, </a:t>
            </a:r>
            <a:r>
              <a:rPr lang="en-US" altLang="zh-CN" sz="2800" i="1" dirty="0"/>
              <a:t>F</a:t>
            </a:r>
            <a:r>
              <a:rPr lang="en-US" altLang="zh-CN" sz="2800" baseline="-25000" dirty="0"/>
              <a:t>1</a:t>
            </a:r>
            <a:r>
              <a:rPr lang="en-US" altLang="zh-CN" sz="2800" dirty="0"/>
              <a:t>=1, </a:t>
            </a:r>
          </a:p>
          <a:p>
            <a:pPr algn="ctr">
              <a:lnSpc>
                <a:spcPct val="120000"/>
              </a:lnSpc>
              <a:buFont typeface="Wingdings" panose="05000000000000000000" pitchFamily="2" charset="2"/>
              <a:buNone/>
            </a:pPr>
            <a:r>
              <a:rPr lang="en-US" altLang="zh-CN" sz="2800" i="1" dirty="0"/>
              <a:t> </a:t>
            </a:r>
            <a:r>
              <a:rPr lang="en-US" altLang="zh-CN" sz="2800" i="1" dirty="0" err="1"/>
              <a:t>F</a:t>
            </a:r>
            <a:r>
              <a:rPr lang="en-US" altLang="zh-CN" sz="2800" i="1" baseline="-25000" dirty="0" err="1"/>
              <a:t>n</a:t>
            </a:r>
            <a:r>
              <a:rPr lang="en-US" altLang="zh-CN" sz="2800" dirty="0"/>
              <a:t>=</a:t>
            </a:r>
            <a:r>
              <a:rPr lang="en-US" altLang="zh-CN" sz="2800" i="1" dirty="0"/>
              <a:t>F</a:t>
            </a:r>
            <a:r>
              <a:rPr lang="en-US" altLang="zh-CN" sz="2800" i="1" baseline="-25000" dirty="0"/>
              <a:t>n</a:t>
            </a:r>
            <a:r>
              <a:rPr lang="en-US" altLang="zh-CN" sz="2800" baseline="-25000" dirty="0"/>
              <a:t>-1</a:t>
            </a:r>
            <a:r>
              <a:rPr lang="en-US" altLang="zh-CN" sz="2800" dirty="0"/>
              <a:t>+</a:t>
            </a:r>
            <a:r>
              <a:rPr lang="en-US" altLang="zh-CN" sz="2800" i="1" dirty="0"/>
              <a:t>F</a:t>
            </a:r>
            <a:r>
              <a:rPr lang="en-US" altLang="zh-CN" sz="2800" i="1" baseline="-25000" dirty="0"/>
              <a:t>n</a:t>
            </a:r>
            <a:r>
              <a:rPr lang="en-US" altLang="zh-CN" sz="2800" baseline="-25000" dirty="0"/>
              <a:t>-2,</a:t>
            </a:r>
          </a:p>
        </p:txBody>
      </p:sp>
      <p:sp>
        <p:nvSpPr>
          <p:cNvPr id="2" name="文本框 1">
            <a:extLst>
              <a:ext uri="{FF2B5EF4-FFF2-40B4-BE49-F238E27FC236}">
                <a16:creationId xmlns:a16="http://schemas.microsoft.com/office/drawing/2014/main" id="{F1850A12-93B0-4FAF-8E89-0351FC1C9D5D}"/>
              </a:ext>
            </a:extLst>
          </p:cNvPr>
          <p:cNvSpPr txBox="1"/>
          <p:nvPr/>
        </p:nvSpPr>
        <p:spPr>
          <a:xfrm>
            <a:off x="66160" y="869953"/>
            <a:ext cx="8682304" cy="1396857"/>
          </a:xfrm>
          <a:prstGeom prst="rect">
            <a:avLst/>
          </a:prstGeom>
          <a:noFill/>
        </p:spPr>
        <p:txBody>
          <a:bodyPr wrap="square" rtlCol="0">
            <a:spAutoFit/>
          </a:bodyPr>
          <a:lstStyle/>
          <a:p>
            <a:pPr algn="l" fontAlgn="auto">
              <a:lnSpc>
                <a:spcPct val="120000"/>
              </a:lnSpc>
              <a:spcAft>
                <a:spcPts val="0"/>
              </a:spcAft>
            </a:pPr>
            <a:r>
              <a:rPr lang="zh-CN" altLang="en-US" sz="2400" b="0" dirty="0">
                <a:solidFill>
                  <a:schemeClr val="tx1"/>
                </a:solidFill>
                <a:latin typeface="+mn-ea"/>
                <a:ea typeface="+mn-ea"/>
              </a:rPr>
              <a:t>      在黄金分割搜索法中，第一次迭代中进行了两次函数求值，而在后续的每次迭代中则只进行一次函数求值。</a:t>
            </a:r>
            <a:r>
              <a:rPr lang="en-US" altLang="zh-CN" sz="2400" b="0" i="1" dirty="0">
                <a:solidFill>
                  <a:schemeClr val="tx1"/>
                </a:solidFill>
                <a:latin typeface="+mn-ea"/>
                <a:ea typeface="+mn-ea"/>
              </a:rPr>
              <a:t>r</a:t>
            </a:r>
            <a:r>
              <a:rPr lang="zh-CN" altLang="en-US" sz="2400" b="0" dirty="0">
                <a:solidFill>
                  <a:schemeClr val="tx1"/>
                </a:solidFill>
                <a:latin typeface="+mn-ea"/>
                <a:ea typeface="+mn-ea"/>
              </a:rPr>
              <a:t>的值对每个子区间相同，当</a:t>
            </a:r>
            <a:r>
              <a:rPr lang="en-US" altLang="zh-CN" sz="2400" b="0" dirty="0">
                <a:solidFill>
                  <a:schemeClr val="tx1"/>
                </a:solidFill>
                <a:latin typeface="+mn-ea"/>
                <a:ea typeface="+mn-ea"/>
              </a:rPr>
              <a:t>|</a:t>
            </a:r>
            <a:r>
              <a:rPr lang="en-US" altLang="zh-CN" sz="2400" b="0" i="1" dirty="0">
                <a:solidFill>
                  <a:schemeClr val="tx1"/>
                </a:solidFill>
                <a:latin typeface="+mn-ea"/>
                <a:ea typeface="+mn-ea"/>
              </a:rPr>
              <a:t>b</a:t>
            </a:r>
            <a:r>
              <a:rPr lang="en-US" altLang="zh-CN" sz="2400" b="0" i="1" baseline="-25000" dirty="0">
                <a:solidFill>
                  <a:schemeClr val="tx1"/>
                </a:solidFill>
                <a:latin typeface="+mn-ea"/>
                <a:ea typeface="+mn-ea"/>
              </a:rPr>
              <a:t>k</a:t>
            </a:r>
            <a:r>
              <a:rPr lang="en-US" altLang="zh-CN" sz="2400" b="0" dirty="0">
                <a:solidFill>
                  <a:schemeClr val="tx1"/>
                </a:solidFill>
                <a:latin typeface="+mn-ea"/>
                <a:ea typeface="+mn-ea"/>
              </a:rPr>
              <a:t>-</a:t>
            </a:r>
            <a:r>
              <a:rPr lang="en-US" altLang="zh-CN" sz="2400" b="0" i="1" dirty="0" err="1">
                <a:solidFill>
                  <a:schemeClr val="tx1"/>
                </a:solidFill>
                <a:latin typeface="+mn-ea"/>
                <a:ea typeface="+mn-ea"/>
              </a:rPr>
              <a:t>a</a:t>
            </a:r>
            <a:r>
              <a:rPr lang="en-US" altLang="zh-CN" sz="2400" b="0" i="1" baseline="-25000" dirty="0" err="1">
                <a:solidFill>
                  <a:schemeClr val="tx1"/>
                </a:solidFill>
                <a:latin typeface="+mn-ea"/>
                <a:ea typeface="+mn-ea"/>
              </a:rPr>
              <a:t>k</a:t>
            </a:r>
            <a:r>
              <a:rPr lang="en-US" altLang="zh-CN" sz="2400" b="0" dirty="0">
                <a:solidFill>
                  <a:schemeClr val="tx1"/>
                </a:solidFill>
                <a:latin typeface="+mn-ea"/>
                <a:ea typeface="+mn-ea"/>
              </a:rPr>
              <a:t>|&lt;</a:t>
            </a:r>
            <a:r>
              <a:rPr lang="el-GR" altLang="zh-CN" sz="2400" b="0" i="1" dirty="0">
                <a:solidFill>
                  <a:schemeClr val="tx1"/>
                </a:solidFill>
                <a:latin typeface="+mn-ea"/>
                <a:ea typeface="+mn-ea"/>
                <a:cs typeface="Times New Roman" panose="02020603050405020304" pitchFamily="18" charset="0"/>
              </a:rPr>
              <a:t>ε</a:t>
            </a:r>
            <a:r>
              <a:rPr lang="zh-CN" altLang="en-US" sz="2400" b="0" dirty="0">
                <a:solidFill>
                  <a:schemeClr val="tx1"/>
                </a:solidFill>
                <a:latin typeface="+mn-ea"/>
                <a:ea typeface="+mn-ea"/>
                <a:cs typeface="Times New Roman" panose="02020603050405020304" pitchFamily="18" charset="0"/>
              </a:rPr>
              <a:t>或</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f</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b</a:t>
            </a:r>
            <a:r>
              <a:rPr lang="en-US" altLang="zh-CN" sz="2400" b="0" i="1" baseline="-25000" dirty="0">
                <a:solidFill>
                  <a:schemeClr val="tx1"/>
                </a:solidFill>
                <a:latin typeface="+mn-ea"/>
                <a:ea typeface="+mn-ea"/>
                <a:cs typeface="Times New Roman" panose="02020603050405020304" pitchFamily="18" charset="0"/>
              </a:rPr>
              <a:t>k</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f</a:t>
            </a:r>
            <a:r>
              <a:rPr lang="en-US" altLang="zh-CN" sz="2400" b="0" dirty="0">
                <a:solidFill>
                  <a:schemeClr val="tx1"/>
                </a:solidFill>
                <a:latin typeface="+mn-ea"/>
                <a:ea typeface="+mn-ea"/>
                <a:cs typeface="Times New Roman" panose="02020603050405020304" pitchFamily="18" charset="0"/>
              </a:rPr>
              <a:t>(</a:t>
            </a:r>
            <a:r>
              <a:rPr lang="en-US" altLang="zh-CN" sz="2400" b="0" i="1" dirty="0" err="1">
                <a:solidFill>
                  <a:schemeClr val="tx1"/>
                </a:solidFill>
                <a:latin typeface="+mn-ea"/>
                <a:ea typeface="+mn-ea"/>
                <a:cs typeface="Times New Roman" panose="02020603050405020304" pitchFamily="18" charset="0"/>
              </a:rPr>
              <a:t>a</a:t>
            </a:r>
            <a:r>
              <a:rPr lang="en-US" altLang="zh-CN" sz="2400" b="0" i="1" baseline="-25000" dirty="0" err="1">
                <a:solidFill>
                  <a:schemeClr val="tx1"/>
                </a:solidFill>
                <a:latin typeface="+mn-ea"/>
                <a:ea typeface="+mn-ea"/>
                <a:cs typeface="Times New Roman" panose="02020603050405020304" pitchFamily="18" charset="0"/>
              </a:rPr>
              <a:t>k</a:t>
            </a:r>
            <a:r>
              <a:rPr lang="en-US" altLang="zh-CN" sz="2400" b="0" dirty="0">
                <a:solidFill>
                  <a:schemeClr val="tx1"/>
                </a:solidFill>
                <a:latin typeface="+mn-ea"/>
                <a:ea typeface="+mn-ea"/>
                <a:cs typeface="Times New Roman" panose="02020603050405020304" pitchFamily="18" charset="0"/>
              </a:rPr>
              <a:t>)|&lt;</a:t>
            </a:r>
            <a:r>
              <a:rPr lang="el-GR" altLang="zh-CN" sz="2400" b="0" i="1" dirty="0">
                <a:solidFill>
                  <a:schemeClr val="tx1"/>
                </a:solidFill>
                <a:latin typeface="+mn-ea"/>
                <a:ea typeface="+mn-ea"/>
                <a:cs typeface="Times New Roman" panose="02020603050405020304" pitchFamily="18" charset="0"/>
              </a:rPr>
              <a:t>ε</a:t>
            </a:r>
            <a:r>
              <a:rPr lang="zh-CN" altLang="en-US" sz="2400" b="0" dirty="0">
                <a:solidFill>
                  <a:schemeClr val="tx1"/>
                </a:solidFill>
                <a:latin typeface="+mn-ea"/>
                <a:ea typeface="+mn-ea"/>
                <a:cs typeface="Times New Roman" panose="02020603050405020304" pitchFamily="18" charset="0"/>
              </a:rPr>
              <a:t>时，迭代结束</a:t>
            </a:r>
            <a:r>
              <a:rPr lang="en-US" altLang="zh-CN" sz="2400" b="0" dirty="0">
                <a:solidFill>
                  <a:schemeClr val="tx1"/>
                </a:solidFill>
                <a:latin typeface="+mn-ea"/>
                <a:ea typeface="+mn-ea"/>
                <a:cs typeface="Times New Roman" panose="02020603050405020304" pitchFamily="18" charset="0"/>
              </a:rPr>
              <a:t>.</a:t>
            </a:r>
            <a:endParaRPr lang="zh-CN" altLang="el-GR" sz="2400" b="0" dirty="0">
              <a:solidFill>
                <a:schemeClr val="tx1"/>
              </a:solidFill>
              <a:latin typeface="+mn-ea"/>
              <a:ea typeface="+mn-ea"/>
              <a:cs typeface="Times New Roman" panose="02020603050405020304" pitchFamily="18" charset="0"/>
            </a:endParaRPr>
          </a:p>
        </p:txBody>
      </p:sp>
      <p:sp>
        <p:nvSpPr>
          <p:cNvPr id="3" name="文本框 2">
            <a:extLst>
              <a:ext uri="{FF2B5EF4-FFF2-40B4-BE49-F238E27FC236}">
                <a16:creationId xmlns:a16="http://schemas.microsoft.com/office/drawing/2014/main" id="{FABAF709-BC38-4BD2-9DA3-2A3D036F0543}"/>
              </a:ext>
            </a:extLst>
          </p:cNvPr>
          <p:cNvSpPr txBox="1"/>
          <p:nvPr/>
        </p:nvSpPr>
        <p:spPr>
          <a:xfrm>
            <a:off x="468349" y="2425731"/>
            <a:ext cx="39604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在此基础上，假设</a:t>
            </a:r>
          </a:p>
        </p:txBody>
      </p:sp>
      <p:sp>
        <p:nvSpPr>
          <p:cNvPr id="4" name="文本框 3">
            <a:extLst>
              <a:ext uri="{FF2B5EF4-FFF2-40B4-BE49-F238E27FC236}">
                <a16:creationId xmlns:a16="http://schemas.microsoft.com/office/drawing/2014/main" id="{B7552D2B-8125-47E5-8A36-0C57EF118984}"/>
              </a:ext>
            </a:extLst>
          </p:cNvPr>
          <p:cNvSpPr txBox="1"/>
          <p:nvPr/>
        </p:nvSpPr>
        <p:spPr>
          <a:xfrm>
            <a:off x="259280" y="5877272"/>
            <a:ext cx="8064896" cy="523220"/>
          </a:xfrm>
          <a:prstGeom prst="rect">
            <a:avLst/>
          </a:prstGeom>
          <a:noFill/>
        </p:spPr>
        <p:txBody>
          <a:bodyPr wrap="square" rtlCol="0">
            <a:spAutoFit/>
          </a:bodyPr>
          <a:lstStyle/>
          <a:p>
            <a:pPr algn="l"/>
            <a:r>
              <a:rPr lang="en-US" altLang="zh-CN" sz="2800" dirty="0">
                <a:solidFill>
                  <a:srgbClr val="FF0000"/>
                </a:solidFill>
              </a:rPr>
              <a:t> </a:t>
            </a:r>
            <a:r>
              <a:rPr lang="zh-CN" altLang="en-US" sz="2800" dirty="0">
                <a:solidFill>
                  <a:srgbClr val="FF0000"/>
                </a:solidFill>
              </a:rPr>
              <a:t>因此，我们有</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err="1">
                <a:solidFill>
                  <a:srgbClr val="FF0000"/>
                </a:solidFill>
                <a:latin typeface="Times New Roman" panose="02020603050405020304" pitchFamily="18" charset="0"/>
                <a:cs typeface="Times New Roman" panose="02020603050405020304" pitchFamily="18" charset="0"/>
              </a:rPr>
              <a:t>F</a:t>
            </a:r>
            <a:r>
              <a:rPr lang="en-US" altLang="zh-CN" sz="2800" i="1" baseline="-25000" dirty="0" err="1">
                <a:solidFill>
                  <a:srgbClr val="FF0000"/>
                </a:solidFill>
                <a:latin typeface="Times New Roman" panose="02020603050405020304" pitchFamily="18" charset="0"/>
                <a:cs typeface="Times New Roman" panose="02020603050405020304" pitchFamily="18" charset="0"/>
              </a:rPr>
              <a:t>k</a:t>
            </a:r>
            <a:r>
              <a:rPr lang="en-US" altLang="zh-CN" sz="2800" dirty="0">
                <a:solidFill>
                  <a:srgbClr val="FF0000"/>
                </a:solidFill>
                <a:latin typeface="Times New Roman" panose="02020603050405020304" pitchFamily="18" charset="0"/>
                <a:cs typeface="Times New Roman" panose="02020603050405020304" pitchFamily="18" charset="0"/>
              </a:rPr>
              <a:t>}={0, 1, 1, 2, 3, 5, 8, 13, 21, …}</a:t>
            </a:r>
            <a:endParaRPr lang="zh-CN" altLang="en-US" sz="2800" b="0" dirty="0">
              <a:solidFill>
                <a:srgbClr val="FF0000"/>
              </a:solidFill>
              <a:latin typeface="+mn-ea"/>
              <a:ea typeface="+mn-ea"/>
            </a:endParaRPr>
          </a:p>
        </p:txBody>
      </p:sp>
      <p:sp>
        <p:nvSpPr>
          <p:cNvPr id="5" name="文本框 4">
            <a:extLst>
              <a:ext uri="{FF2B5EF4-FFF2-40B4-BE49-F238E27FC236}">
                <a16:creationId xmlns:a16="http://schemas.microsoft.com/office/drawing/2014/main" id="{5D5F0FCC-3F14-401F-91A3-6B34F2E2C2A4}"/>
              </a:ext>
            </a:extLst>
          </p:cNvPr>
          <p:cNvSpPr txBox="1"/>
          <p:nvPr/>
        </p:nvSpPr>
        <p:spPr>
          <a:xfrm>
            <a:off x="5940152" y="5308387"/>
            <a:ext cx="1296144" cy="523220"/>
          </a:xfrm>
          <a:prstGeom prst="rect">
            <a:avLst/>
          </a:prstGeom>
          <a:noFill/>
        </p:spPr>
        <p:txBody>
          <a:bodyPr wrap="square" rtlCol="0">
            <a:spAutoFit/>
          </a:bodyPr>
          <a:lstStyle/>
          <a:p>
            <a:pPr algn="l"/>
            <a:r>
              <a:rPr lang="en-US" altLang="zh-CN" sz="2800" dirty="0">
                <a:solidFill>
                  <a:schemeClr val="tx1">
                    <a:lumMod val="95000"/>
                    <a:lumOff val="5000"/>
                  </a:schemeClr>
                </a:solidFill>
                <a:latin typeface="+mn-ea"/>
                <a:ea typeface="+mn-ea"/>
              </a:rPr>
              <a:t>n&gt;=2</a:t>
            </a:r>
            <a:endParaRPr lang="zh-CN" altLang="en-US" sz="28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19899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89C8D9A-8BE7-4917-94BA-0CCF4696D2AF}"/>
              </a:ext>
            </a:extLst>
          </p:cNvPr>
          <p:cNvSpPr>
            <a:spLocks noGrp="1" noChangeArrowheads="1"/>
          </p:cNvSpPr>
          <p:nvPr>
            <p:ph type="title"/>
          </p:nvPr>
        </p:nvSpPr>
        <p:spPr>
          <a:xfrm>
            <a:off x="2862446" y="183172"/>
            <a:ext cx="3403558" cy="399562"/>
          </a:xfrm>
        </p:spPr>
        <p:txBody>
          <a:bodyPr>
            <a:noAutofit/>
          </a:bodyPr>
          <a:lstStyle/>
          <a:p>
            <a:r>
              <a:rPr lang="zh-CN" altLang="en-US" sz="2800" dirty="0"/>
              <a:t>比例因子的确定</a:t>
            </a:r>
          </a:p>
        </p:txBody>
      </p:sp>
      <p:sp>
        <p:nvSpPr>
          <p:cNvPr id="20485" name="Text Box 5">
            <a:extLst>
              <a:ext uri="{FF2B5EF4-FFF2-40B4-BE49-F238E27FC236}">
                <a16:creationId xmlns:a16="http://schemas.microsoft.com/office/drawing/2014/main" id="{24D7E0AE-8E79-48B7-AB77-817BC0D8F4B2}"/>
              </a:ext>
            </a:extLst>
          </p:cNvPr>
          <p:cNvSpPr txBox="1">
            <a:spLocks noChangeArrowheads="1"/>
          </p:cNvSpPr>
          <p:nvPr/>
        </p:nvSpPr>
        <p:spPr bwMode="auto">
          <a:xfrm>
            <a:off x="35841" y="1782972"/>
            <a:ext cx="92326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设</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zh-CN" altLang="en-US" sz="2400" dirty="0">
                <a:solidFill>
                  <a:schemeClr val="tx1"/>
                </a:solidFill>
                <a:latin typeface="+mn-ea"/>
                <a:ea typeface="+mn-ea"/>
              </a:rPr>
              <a:t>，则从右侧压缩，使用</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dirty="0">
                <a:solidFill>
                  <a:schemeClr val="tx1"/>
                </a:solidFill>
                <a:latin typeface="+mn-ea"/>
                <a:ea typeface="+mn-ea"/>
              </a:rPr>
              <a:t>, </a:t>
            </a:r>
            <a:r>
              <a:rPr lang="en-US" altLang="zh-CN" sz="2400" i="1" dirty="0">
                <a:solidFill>
                  <a:schemeClr val="tx1"/>
                </a:solidFill>
                <a:latin typeface="+mn-ea"/>
                <a:ea typeface="+mn-ea"/>
              </a:rPr>
              <a:t>d</a:t>
            </a:r>
            <a:r>
              <a:rPr lang="en-US" altLang="zh-CN" sz="2400" dirty="0">
                <a:solidFill>
                  <a:schemeClr val="tx1"/>
                </a:solidFill>
                <a:latin typeface="+mn-ea"/>
                <a:ea typeface="+mn-ea"/>
              </a:rPr>
              <a:t>]</a:t>
            </a:r>
            <a:r>
              <a:rPr lang="zh-CN" altLang="en-US" sz="2400" dirty="0">
                <a:solidFill>
                  <a:schemeClr val="tx1"/>
                </a:solidFill>
                <a:latin typeface="+mn-ea"/>
                <a:ea typeface="+mn-ea"/>
              </a:rPr>
              <a:t>，即取</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endParaRPr lang="en-US" altLang="zh-CN" sz="2400" dirty="0">
              <a:solidFill>
                <a:schemeClr val="tx1"/>
              </a:solidFill>
              <a:latin typeface="+mn-ea"/>
              <a:ea typeface="+mn-ea"/>
            </a:endParaRPr>
          </a:p>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，则需要再求一个新的点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1</a:t>
            </a:r>
          </a:p>
        </p:txBody>
      </p:sp>
      <p:sp>
        <p:nvSpPr>
          <p:cNvPr id="20486" name="Text Box 6">
            <a:extLst>
              <a:ext uri="{FF2B5EF4-FFF2-40B4-BE49-F238E27FC236}">
                <a16:creationId xmlns:a16="http://schemas.microsoft.com/office/drawing/2014/main" id="{FAE5CDC2-59AF-46BD-8856-5776AF763925}"/>
              </a:ext>
            </a:extLst>
          </p:cNvPr>
          <p:cNvSpPr txBox="1">
            <a:spLocks noChangeArrowheads="1"/>
          </p:cNvSpPr>
          <p:nvPr/>
        </p:nvSpPr>
        <p:spPr bwMode="auto">
          <a:xfrm>
            <a:off x="107504" y="2960182"/>
            <a:ext cx="7308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为子区间</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zh-CN" altLang="en-US" sz="2400" dirty="0">
                <a:solidFill>
                  <a:schemeClr val="tx1"/>
                </a:solidFill>
                <a:latin typeface="+mn-ea"/>
                <a:ea typeface="+mn-ea"/>
              </a:rPr>
              <a:t>选择</a:t>
            </a:r>
            <a:r>
              <a:rPr lang="en-US" altLang="zh-CN" sz="3200" i="1" dirty="0">
                <a:solidFill>
                  <a:srgbClr val="FF0000"/>
                </a:solidFill>
                <a:latin typeface="+mn-ea"/>
                <a:ea typeface="+mn-ea"/>
              </a:rPr>
              <a:t>r</a:t>
            </a:r>
            <a:r>
              <a:rPr lang="en-US" altLang="zh-CN" sz="3200" baseline="-25000" dirty="0">
                <a:solidFill>
                  <a:srgbClr val="FF0000"/>
                </a:solidFill>
                <a:latin typeface="+mn-ea"/>
                <a:ea typeface="+mn-ea"/>
              </a:rPr>
              <a:t>1</a:t>
            </a:r>
            <a:r>
              <a:rPr lang="en-US" altLang="zh-CN" sz="2400" dirty="0">
                <a:solidFill>
                  <a:schemeClr val="tx1"/>
                </a:solidFill>
                <a:latin typeface="+mn-ea"/>
                <a:ea typeface="+mn-ea"/>
              </a:rPr>
              <a:t>(1/2&lt;</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&lt;1)</a:t>
            </a:r>
            <a:r>
              <a:rPr lang="zh-CN" altLang="en-US" sz="2400" dirty="0">
                <a:solidFill>
                  <a:schemeClr val="tx1"/>
                </a:solidFill>
                <a:latin typeface="+mn-ea"/>
                <a:ea typeface="+mn-ea"/>
              </a:rPr>
              <a:t>，使得</a:t>
            </a:r>
          </a:p>
        </p:txBody>
      </p:sp>
      <p:graphicFrame>
        <p:nvGraphicFramePr>
          <p:cNvPr id="20488" name="Object 8">
            <a:extLst>
              <a:ext uri="{FF2B5EF4-FFF2-40B4-BE49-F238E27FC236}">
                <a16:creationId xmlns:a16="http://schemas.microsoft.com/office/drawing/2014/main" id="{7D9B5D85-EF80-4BCD-9DDC-F4FE3B5A89CA}"/>
              </a:ext>
            </a:extLst>
          </p:cNvPr>
          <p:cNvGraphicFramePr>
            <a:graphicFrameLocks noGrp="1" noChangeAspect="1"/>
          </p:cNvGraphicFramePr>
          <p:nvPr>
            <p:ph idx="1"/>
            <p:extLst>
              <p:ext uri="{D42A27DB-BD31-4B8C-83A1-F6EECF244321}">
                <p14:modId xmlns:p14="http://schemas.microsoft.com/office/powerpoint/2010/main" val="1030527876"/>
              </p:ext>
            </p:extLst>
          </p:nvPr>
        </p:nvGraphicFramePr>
        <p:xfrm>
          <a:off x="4402052" y="3589070"/>
          <a:ext cx="4400550" cy="2933700"/>
        </p:xfrm>
        <a:graphic>
          <a:graphicData uri="http://schemas.openxmlformats.org/presentationml/2006/ole">
            <mc:AlternateContent xmlns:mc="http://schemas.openxmlformats.org/markup-compatibility/2006">
              <mc:Choice xmlns:v="urn:schemas-microsoft-com:vml" Requires="v">
                <p:oleObj spid="_x0000_s537849" name="Equation" r:id="rId3" imgW="2400120" imgH="1600200" progId="Equation.DSMT4">
                  <p:embed/>
                </p:oleObj>
              </mc:Choice>
              <mc:Fallback>
                <p:oleObj name="Equation" r:id="rId3" imgW="2400120" imgH="1600200" progId="Equation.DSMT4">
                  <p:embed/>
                  <p:pic>
                    <p:nvPicPr>
                      <p:cNvPr id="20488" name="Object 8">
                        <a:extLst>
                          <a:ext uri="{FF2B5EF4-FFF2-40B4-BE49-F238E27FC236}">
                            <a16:creationId xmlns:a16="http://schemas.microsoft.com/office/drawing/2014/main" id="{7D9B5D85-EF80-4BCD-9DDC-F4FE3B5A89CA}"/>
                          </a:ext>
                        </a:extLst>
                      </p:cNvPr>
                      <p:cNvPicPr>
                        <a:picLocks noChangeAspect="1" noChangeArrowheads="1"/>
                      </p:cNvPicPr>
                      <p:nvPr/>
                    </p:nvPicPr>
                    <p:blipFill>
                      <a:blip r:embed="rId4"/>
                      <a:srcRect/>
                      <a:stretch>
                        <a:fillRect/>
                      </a:stretch>
                    </p:blipFill>
                    <p:spPr bwMode="auto">
                      <a:xfrm>
                        <a:off x="4402052" y="3589070"/>
                        <a:ext cx="4400550" cy="2933700"/>
                      </a:xfrm>
                      <a:prstGeom prst="rect">
                        <a:avLst/>
                      </a:prstGeom>
                      <a:noFill/>
                      <a:ln>
                        <a:noFill/>
                      </a:ln>
                      <a:effectLst/>
                    </p:spPr>
                  </p:pic>
                </p:oleObj>
              </mc:Fallback>
            </mc:AlternateContent>
          </a:graphicData>
        </a:graphic>
      </p:graphicFrame>
      <p:sp>
        <p:nvSpPr>
          <p:cNvPr id="20490" name="Line 10">
            <a:extLst>
              <a:ext uri="{FF2B5EF4-FFF2-40B4-BE49-F238E27FC236}">
                <a16:creationId xmlns:a16="http://schemas.microsoft.com/office/drawing/2014/main" id="{3C8F3DC0-0D44-4E30-8B16-BE1F4244D59C}"/>
              </a:ext>
            </a:extLst>
          </p:cNvPr>
          <p:cNvSpPr>
            <a:spLocks noChangeShapeType="1"/>
          </p:cNvSpPr>
          <p:nvPr/>
        </p:nvSpPr>
        <p:spPr bwMode="auto">
          <a:xfrm>
            <a:off x="657141" y="4637995"/>
            <a:ext cx="2916237"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1" name="Line 11">
            <a:extLst>
              <a:ext uri="{FF2B5EF4-FFF2-40B4-BE49-F238E27FC236}">
                <a16:creationId xmlns:a16="http://schemas.microsoft.com/office/drawing/2014/main" id="{E078C4C7-E13F-4B51-89CE-D4180278DC25}"/>
              </a:ext>
            </a:extLst>
          </p:cNvPr>
          <p:cNvSpPr>
            <a:spLocks noChangeShapeType="1"/>
          </p:cNvSpPr>
          <p:nvPr/>
        </p:nvSpPr>
        <p:spPr bwMode="auto">
          <a:xfrm flipV="1">
            <a:off x="2420853"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2" name="Line 12">
            <a:extLst>
              <a:ext uri="{FF2B5EF4-FFF2-40B4-BE49-F238E27FC236}">
                <a16:creationId xmlns:a16="http://schemas.microsoft.com/office/drawing/2014/main" id="{7C438F6B-B120-4ED3-BBE1-0A0017575227}"/>
              </a:ext>
            </a:extLst>
          </p:cNvPr>
          <p:cNvSpPr>
            <a:spLocks noChangeShapeType="1"/>
          </p:cNvSpPr>
          <p:nvPr/>
        </p:nvSpPr>
        <p:spPr bwMode="auto">
          <a:xfrm flipV="1">
            <a:off x="1846178"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3" name="Line 13">
            <a:extLst>
              <a:ext uri="{FF2B5EF4-FFF2-40B4-BE49-F238E27FC236}">
                <a16:creationId xmlns:a16="http://schemas.microsoft.com/office/drawing/2014/main" id="{39433CEA-5229-4D28-8834-EFD4D650960A}"/>
              </a:ext>
            </a:extLst>
          </p:cNvPr>
          <p:cNvSpPr>
            <a:spLocks noChangeShapeType="1"/>
          </p:cNvSpPr>
          <p:nvPr/>
        </p:nvSpPr>
        <p:spPr bwMode="auto">
          <a:xfrm>
            <a:off x="657141" y="5357132"/>
            <a:ext cx="1765300"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4" name="Line 14">
            <a:extLst>
              <a:ext uri="{FF2B5EF4-FFF2-40B4-BE49-F238E27FC236}">
                <a16:creationId xmlns:a16="http://schemas.microsoft.com/office/drawing/2014/main" id="{964C7715-585B-469A-A5CA-11DE36C4A76F}"/>
              </a:ext>
            </a:extLst>
          </p:cNvPr>
          <p:cNvSpPr>
            <a:spLocks noChangeShapeType="1"/>
          </p:cNvSpPr>
          <p:nvPr/>
        </p:nvSpPr>
        <p:spPr bwMode="auto">
          <a:xfrm flipV="1">
            <a:off x="1846178"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5" name="Line 15">
            <a:extLst>
              <a:ext uri="{FF2B5EF4-FFF2-40B4-BE49-F238E27FC236}">
                <a16:creationId xmlns:a16="http://schemas.microsoft.com/office/drawing/2014/main" id="{3ECE2918-583C-45AB-B1ED-6F1579CD7B47}"/>
              </a:ext>
            </a:extLst>
          </p:cNvPr>
          <p:cNvSpPr>
            <a:spLocks noChangeShapeType="1"/>
          </p:cNvSpPr>
          <p:nvPr/>
        </p:nvSpPr>
        <p:spPr bwMode="auto">
          <a:xfrm flipV="1">
            <a:off x="1269916"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6" name="Text Box 16">
            <a:extLst>
              <a:ext uri="{FF2B5EF4-FFF2-40B4-BE49-F238E27FC236}">
                <a16:creationId xmlns:a16="http://schemas.microsoft.com/office/drawing/2014/main" id="{8AB87141-D8D5-464D-9BA8-508C8B84FEC0}"/>
              </a:ext>
            </a:extLst>
          </p:cNvPr>
          <p:cNvSpPr txBox="1">
            <a:spLocks noChangeArrowheads="1"/>
          </p:cNvSpPr>
          <p:nvPr/>
        </p:nvSpPr>
        <p:spPr bwMode="auto">
          <a:xfrm>
            <a:off x="622215" y="5465083"/>
            <a:ext cx="35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a</a:t>
            </a:r>
            <a:r>
              <a:rPr lang="en-US" altLang="zh-CN" sz="2400" baseline="-25000">
                <a:solidFill>
                  <a:schemeClr val="tx1"/>
                </a:solidFill>
                <a:latin typeface="+mn-ea"/>
                <a:ea typeface="+mn-ea"/>
              </a:rPr>
              <a:t>1</a:t>
            </a:r>
          </a:p>
        </p:txBody>
      </p:sp>
      <p:sp>
        <p:nvSpPr>
          <p:cNvPr id="20497" name="Text Box 17">
            <a:extLst>
              <a:ext uri="{FF2B5EF4-FFF2-40B4-BE49-F238E27FC236}">
                <a16:creationId xmlns:a16="http://schemas.microsoft.com/office/drawing/2014/main" id="{FED2506E-CCDF-4AD0-A522-FC9A29D8D8CF}"/>
              </a:ext>
            </a:extLst>
          </p:cNvPr>
          <p:cNvSpPr txBox="1">
            <a:spLocks noChangeArrowheads="1"/>
          </p:cNvSpPr>
          <p:nvPr/>
        </p:nvSpPr>
        <p:spPr bwMode="auto">
          <a:xfrm>
            <a:off x="1161965" y="5465083"/>
            <a:ext cx="2857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c</a:t>
            </a:r>
            <a:r>
              <a:rPr lang="en-US" altLang="zh-CN" sz="2400" baseline="-25000">
                <a:solidFill>
                  <a:schemeClr val="tx1"/>
                </a:solidFill>
                <a:latin typeface="+mn-ea"/>
                <a:ea typeface="+mn-ea"/>
              </a:rPr>
              <a:t>1</a:t>
            </a:r>
          </a:p>
        </p:txBody>
      </p:sp>
      <p:sp>
        <p:nvSpPr>
          <p:cNvPr id="20498" name="Text Box 18">
            <a:extLst>
              <a:ext uri="{FF2B5EF4-FFF2-40B4-BE49-F238E27FC236}">
                <a16:creationId xmlns:a16="http://schemas.microsoft.com/office/drawing/2014/main" id="{1B2E1D2A-6472-4FC3-A9D8-5F25FA1E1F49}"/>
              </a:ext>
            </a:extLst>
          </p:cNvPr>
          <p:cNvSpPr txBox="1">
            <a:spLocks noChangeArrowheads="1"/>
          </p:cNvSpPr>
          <p:nvPr/>
        </p:nvSpPr>
        <p:spPr bwMode="auto">
          <a:xfrm>
            <a:off x="1744284" y="5548031"/>
            <a:ext cx="310623" cy="3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p>
        </p:txBody>
      </p:sp>
      <p:sp>
        <p:nvSpPr>
          <p:cNvPr id="20499" name="Text Box 19">
            <a:extLst>
              <a:ext uri="{FF2B5EF4-FFF2-40B4-BE49-F238E27FC236}">
                <a16:creationId xmlns:a16="http://schemas.microsoft.com/office/drawing/2014/main" id="{20EE6DAD-04BD-4C30-9F66-5F8131E24A16}"/>
              </a:ext>
            </a:extLst>
          </p:cNvPr>
          <p:cNvSpPr txBox="1">
            <a:spLocks noChangeArrowheads="1"/>
          </p:cNvSpPr>
          <p:nvPr/>
        </p:nvSpPr>
        <p:spPr bwMode="auto">
          <a:xfrm>
            <a:off x="2349416" y="5465082"/>
            <a:ext cx="252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b</a:t>
            </a:r>
            <a:r>
              <a:rPr lang="en-US" altLang="zh-CN" sz="2400" baseline="-25000">
                <a:solidFill>
                  <a:schemeClr val="tx1"/>
                </a:solidFill>
                <a:latin typeface="+mn-ea"/>
                <a:ea typeface="+mn-ea"/>
              </a:rPr>
              <a:t>1</a:t>
            </a:r>
          </a:p>
        </p:txBody>
      </p:sp>
      <p:sp>
        <p:nvSpPr>
          <p:cNvPr id="20500" name="Text Box 20">
            <a:extLst>
              <a:ext uri="{FF2B5EF4-FFF2-40B4-BE49-F238E27FC236}">
                <a16:creationId xmlns:a16="http://schemas.microsoft.com/office/drawing/2014/main" id="{E8AEA6D2-4A8A-448F-86B0-F4276F0FFDF9}"/>
              </a:ext>
            </a:extLst>
          </p:cNvPr>
          <p:cNvSpPr txBox="1">
            <a:spLocks noChangeArrowheads="1"/>
          </p:cNvSpPr>
          <p:nvPr/>
        </p:nvSpPr>
        <p:spPr bwMode="auto">
          <a:xfrm>
            <a:off x="541823" y="4704968"/>
            <a:ext cx="284958" cy="38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p>
        </p:txBody>
      </p:sp>
      <p:sp>
        <p:nvSpPr>
          <p:cNvPr id="20501" name="Text Box 21">
            <a:extLst>
              <a:ext uri="{FF2B5EF4-FFF2-40B4-BE49-F238E27FC236}">
                <a16:creationId xmlns:a16="http://schemas.microsoft.com/office/drawing/2014/main" id="{E0E1C3C2-73CD-4A78-BD0F-A6191F1CB112}"/>
              </a:ext>
            </a:extLst>
          </p:cNvPr>
          <p:cNvSpPr txBox="1">
            <a:spLocks noChangeArrowheads="1"/>
          </p:cNvSpPr>
          <p:nvPr/>
        </p:nvSpPr>
        <p:spPr bwMode="auto">
          <a:xfrm>
            <a:off x="1730912" y="4667641"/>
            <a:ext cx="395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p>
        </p:txBody>
      </p:sp>
      <p:sp>
        <p:nvSpPr>
          <p:cNvPr id="20502" name="Text Box 22">
            <a:extLst>
              <a:ext uri="{FF2B5EF4-FFF2-40B4-BE49-F238E27FC236}">
                <a16:creationId xmlns:a16="http://schemas.microsoft.com/office/drawing/2014/main" id="{8AF19B29-AC9A-4C33-8D05-A7BEAEA9E7C6}"/>
              </a:ext>
            </a:extLst>
          </p:cNvPr>
          <p:cNvSpPr txBox="1">
            <a:spLocks noChangeArrowheads="1"/>
          </p:cNvSpPr>
          <p:nvPr/>
        </p:nvSpPr>
        <p:spPr bwMode="auto">
          <a:xfrm>
            <a:off x="2312908" y="4710796"/>
            <a:ext cx="503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d</a:t>
            </a:r>
            <a:r>
              <a:rPr lang="en-US" altLang="zh-CN" sz="2400" baseline="-25000">
                <a:solidFill>
                  <a:schemeClr val="tx1"/>
                </a:solidFill>
                <a:latin typeface="+mn-ea"/>
                <a:ea typeface="+mn-ea"/>
              </a:rPr>
              <a:t>0</a:t>
            </a:r>
          </a:p>
        </p:txBody>
      </p:sp>
      <p:sp>
        <p:nvSpPr>
          <p:cNvPr id="20503" name="Text Box 23">
            <a:extLst>
              <a:ext uri="{FF2B5EF4-FFF2-40B4-BE49-F238E27FC236}">
                <a16:creationId xmlns:a16="http://schemas.microsoft.com/office/drawing/2014/main" id="{4EAC0FB7-198C-455F-B81A-D2745940F659}"/>
              </a:ext>
            </a:extLst>
          </p:cNvPr>
          <p:cNvSpPr txBox="1">
            <a:spLocks noChangeArrowheads="1"/>
          </p:cNvSpPr>
          <p:nvPr/>
        </p:nvSpPr>
        <p:spPr bwMode="auto">
          <a:xfrm>
            <a:off x="3430503" y="4718278"/>
            <a:ext cx="2524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0</a:t>
            </a:r>
          </a:p>
        </p:txBody>
      </p:sp>
      <p:sp>
        <p:nvSpPr>
          <p:cNvPr id="20505" name="Text Box 25">
            <a:extLst>
              <a:ext uri="{FF2B5EF4-FFF2-40B4-BE49-F238E27FC236}">
                <a16:creationId xmlns:a16="http://schemas.microsoft.com/office/drawing/2014/main" id="{41A5B556-60A8-4CDD-9E7D-9534CE32AAE9}"/>
              </a:ext>
            </a:extLst>
          </p:cNvPr>
          <p:cNvSpPr txBox="1">
            <a:spLocks noChangeArrowheads="1"/>
          </p:cNvSpPr>
          <p:nvPr/>
        </p:nvSpPr>
        <p:spPr bwMode="auto">
          <a:xfrm>
            <a:off x="1052427" y="3736295"/>
            <a:ext cx="611181" cy="36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6" name="Text Box 26">
            <a:extLst>
              <a:ext uri="{FF2B5EF4-FFF2-40B4-BE49-F238E27FC236}">
                <a16:creationId xmlns:a16="http://schemas.microsoft.com/office/drawing/2014/main" id="{914BDF30-E22E-4BD9-AFCC-DCEB4AFAE713}"/>
              </a:ext>
            </a:extLst>
          </p:cNvPr>
          <p:cNvSpPr txBox="1">
            <a:spLocks noChangeArrowheads="1"/>
          </p:cNvSpPr>
          <p:nvPr/>
        </p:nvSpPr>
        <p:spPr bwMode="auto">
          <a:xfrm>
            <a:off x="2816141" y="3699782"/>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8" name="Line 28">
            <a:extLst>
              <a:ext uri="{FF2B5EF4-FFF2-40B4-BE49-F238E27FC236}">
                <a16:creationId xmlns:a16="http://schemas.microsoft.com/office/drawing/2014/main" id="{FD81CE0E-BEEE-48A3-8613-2A9D84D6568B}"/>
              </a:ext>
            </a:extLst>
          </p:cNvPr>
          <p:cNvSpPr>
            <a:spLocks noChangeShapeType="1"/>
          </p:cNvSpPr>
          <p:nvPr/>
        </p:nvSpPr>
        <p:spPr bwMode="auto">
          <a:xfrm>
            <a:off x="65714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09" name="Line 29">
            <a:extLst>
              <a:ext uri="{FF2B5EF4-FFF2-40B4-BE49-F238E27FC236}">
                <a16:creationId xmlns:a16="http://schemas.microsoft.com/office/drawing/2014/main" id="{411A7462-03B1-44CC-AD03-E1B05498B267}"/>
              </a:ext>
            </a:extLst>
          </p:cNvPr>
          <p:cNvSpPr>
            <a:spLocks noChangeShapeType="1"/>
          </p:cNvSpPr>
          <p:nvPr/>
        </p:nvSpPr>
        <p:spPr bwMode="auto">
          <a:xfrm>
            <a:off x="184459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10" name="Line 30">
            <a:extLst>
              <a:ext uri="{FF2B5EF4-FFF2-40B4-BE49-F238E27FC236}">
                <a16:creationId xmlns:a16="http://schemas.microsoft.com/office/drawing/2014/main" id="{C1BEC96F-15B4-4C8A-A9F4-3A0EEBEB4689}"/>
              </a:ext>
            </a:extLst>
          </p:cNvPr>
          <p:cNvSpPr>
            <a:spLocks noChangeShapeType="1"/>
          </p:cNvSpPr>
          <p:nvPr/>
        </p:nvSpPr>
        <p:spPr bwMode="auto">
          <a:xfrm>
            <a:off x="2420853"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1" name="Line 31">
            <a:extLst>
              <a:ext uri="{FF2B5EF4-FFF2-40B4-BE49-F238E27FC236}">
                <a16:creationId xmlns:a16="http://schemas.microsoft.com/office/drawing/2014/main" id="{BF2CAE44-9C98-41D0-BFAE-6A056304725C}"/>
              </a:ext>
            </a:extLst>
          </p:cNvPr>
          <p:cNvSpPr>
            <a:spLocks noChangeShapeType="1"/>
          </p:cNvSpPr>
          <p:nvPr/>
        </p:nvSpPr>
        <p:spPr bwMode="auto">
          <a:xfrm>
            <a:off x="657141" y="402522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2" name="Line 32">
            <a:extLst>
              <a:ext uri="{FF2B5EF4-FFF2-40B4-BE49-F238E27FC236}">
                <a16:creationId xmlns:a16="http://schemas.microsoft.com/office/drawing/2014/main" id="{5CEAFCED-0D39-4925-B367-7489FA7B4EFE}"/>
              </a:ext>
            </a:extLst>
          </p:cNvPr>
          <p:cNvSpPr>
            <a:spLocks noChangeShapeType="1"/>
          </p:cNvSpPr>
          <p:nvPr/>
        </p:nvSpPr>
        <p:spPr bwMode="auto">
          <a:xfrm>
            <a:off x="3573378" y="3952195"/>
            <a:ext cx="0" cy="6842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3" name="Line 33">
            <a:extLst>
              <a:ext uri="{FF2B5EF4-FFF2-40B4-BE49-F238E27FC236}">
                <a16:creationId xmlns:a16="http://schemas.microsoft.com/office/drawing/2014/main" id="{62313D25-3B05-4E71-B127-D4ACC1F08884}"/>
              </a:ext>
            </a:extLst>
          </p:cNvPr>
          <p:cNvSpPr>
            <a:spLocks noChangeShapeType="1"/>
          </p:cNvSpPr>
          <p:nvPr/>
        </p:nvSpPr>
        <p:spPr bwMode="auto">
          <a:xfrm>
            <a:off x="1844591" y="4025220"/>
            <a:ext cx="1728787"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6" name="Text Box 36">
            <a:extLst>
              <a:ext uri="{FF2B5EF4-FFF2-40B4-BE49-F238E27FC236}">
                <a16:creationId xmlns:a16="http://schemas.microsoft.com/office/drawing/2014/main" id="{3FA859F1-E76D-40A4-9E5A-F49478F6C17A}"/>
              </a:ext>
            </a:extLst>
          </p:cNvPr>
          <p:cNvSpPr txBox="1">
            <a:spLocks noChangeArrowheads="1"/>
          </p:cNvSpPr>
          <p:nvPr/>
        </p:nvSpPr>
        <p:spPr bwMode="auto">
          <a:xfrm>
            <a:off x="1752381" y="4277346"/>
            <a:ext cx="863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rgbClr val="FF0000"/>
                </a:solidFill>
                <a:latin typeface="+mn-ea"/>
                <a:ea typeface="+mn-ea"/>
              </a:rPr>
              <a:t>2</a:t>
            </a:r>
            <a:r>
              <a:rPr lang="en-US" altLang="zh-CN" sz="2400" i="1" dirty="0">
                <a:solidFill>
                  <a:srgbClr val="FF0000"/>
                </a:solidFill>
                <a:latin typeface="+mn-ea"/>
                <a:ea typeface="+mn-ea"/>
              </a:rPr>
              <a:t>r</a:t>
            </a:r>
            <a:r>
              <a:rPr lang="en-US" altLang="zh-CN" sz="2400" baseline="-25000" dirty="0">
                <a:solidFill>
                  <a:srgbClr val="FF0000"/>
                </a:solidFill>
                <a:latin typeface="+mn-ea"/>
                <a:ea typeface="+mn-ea"/>
              </a:rPr>
              <a:t>0</a:t>
            </a:r>
            <a:r>
              <a:rPr lang="zh-CN" altLang="en-US" sz="2400" dirty="0">
                <a:solidFill>
                  <a:srgbClr val="FF0000"/>
                </a:solidFill>
                <a:latin typeface="+mn-ea"/>
                <a:ea typeface="+mn-ea"/>
              </a:rPr>
              <a:t>－</a:t>
            </a:r>
            <a:r>
              <a:rPr lang="en-US" altLang="zh-CN" sz="2400" dirty="0">
                <a:solidFill>
                  <a:srgbClr val="FF0000"/>
                </a:solidFill>
                <a:latin typeface="+mn-ea"/>
                <a:ea typeface="+mn-ea"/>
              </a:rPr>
              <a:t>1</a:t>
            </a:r>
          </a:p>
        </p:txBody>
      </p:sp>
      <p:sp>
        <p:nvSpPr>
          <p:cNvPr id="20514" name="Line 34">
            <a:extLst>
              <a:ext uri="{FF2B5EF4-FFF2-40B4-BE49-F238E27FC236}">
                <a16:creationId xmlns:a16="http://schemas.microsoft.com/office/drawing/2014/main" id="{2D221B09-6844-4368-A4E3-5AB8808EBBCE}"/>
              </a:ext>
            </a:extLst>
          </p:cNvPr>
          <p:cNvSpPr>
            <a:spLocks noChangeShapeType="1"/>
          </p:cNvSpPr>
          <p:nvPr/>
        </p:nvSpPr>
        <p:spPr bwMode="auto">
          <a:xfrm>
            <a:off x="1844591" y="4277632"/>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5" name="Line 35">
            <a:extLst>
              <a:ext uri="{FF2B5EF4-FFF2-40B4-BE49-F238E27FC236}">
                <a16:creationId xmlns:a16="http://schemas.microsoft.com/office/drawing/2014/main" id="{BE128779-3777-4560-BFB9-151F64170A2F}"/>
              </a:ext>
            </a:extLst>
          </p:cNvPr>
          <p:cNvSpPr>
            <a:spLocks noChangeShapeType="1"/>
          </p:cNvSpPr>
          <p:nvPr/>
        </p:nvSpPr>
        <p:spPr bwMode="auto">
          <a:xfrm>
            <a:off x="2420853" y="4277632"/>
            <a:ext cx="1152525"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8" name="Text Box 38">
            <a:extLst>
              <a:ext uri="{FF2B5EF4-FFF2-40B4-BE49-F238E27FC236}">
                <a16:creationId xmlns:a16="http://schemas.microsoft.com/office/drawing/2014/main" id="{7F616FF2-20E6-4F8F-8035-910B8055A041}"/>
              </a:ext>
            </a:extLst>
          </p:cNvPr>
          <p:cNvSpPr txBox="1">
            <a:spLocks noChangeArrowheads="1"/>
          </p:cNvSpPr>
          <p:nvPr/>
        </p:nvSpPr>
        <p:spPr bwMode="auto">
          <a:xfrm>
            <a:off x="2781216" y="4277632"/>
            <a:ext cx="649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19" name="Line 39">
            <a:extLst>
              <a:ext uri="{FF2B5EF4-FFF2-40B4-BE49-F238E27FC236}">
                <a16:creationId xmlns:a16="http://schemas.microsoft.com/office/drawing/2014/main" id="{275D22A3-2E62-4A23-80F7-7F2D6EC601AB}"/>
              </a:ext>
            </a:extLst>
          </p:cNvPr>
          <p:cNvSpPr>
            <a:spLocks noChangeShapeType="1"/>
          </p:cNvSpPr>
          <p:nvPr/>
        </p:nvSpPr>
        <p:spPr bwMode="auto">
          <a:xfrm>
            <a:off x="657141" y="521267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0" name="Text Box 40">
            <a:extLst>
              <a:ext uri="{FF2B5EF4-FFF2-40B4-BE49-F238E27FC236}">
                <a16:creationId xmlns:a16="http://schemas.microsoft.com/office/drawing/2014/main" id="{5092BF88-53EB-4608-9AAF-204606609A1C}"/>
              </a:ext>
            </a:extLst>
          </p:cNvPr>
          <p:cNvSpPr txBox="1">
            <a:spLocks noChangeArrowheads="1"/>
          </p:cNvSpPr>
          <p:nvPr/>
        </p:nvSpPr>
        <p:spPr bwMode="auto">
          <a:xfrm>
            <a:off x="1107197" y="4871254"/>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0521" name="Line 41">
            <a:extLst>
              <a:ext uri="{FF2B5EF4-FFF2-40B4-BE49-F238E27FC236}">
                <a16:creationId xmlns:a16="http://schemas.microsoft.com/office/drawing/2014/main" id="{0FB635B9-435E-43B4-A234-DEE2E4D20ED5}"/>
              </a:ext>
            </a:extLst>
          </p:cNvPr>
          <p:cNvSpPr>
            <a:spLocks noChangeShapeType="1"/>
          </p:cNvSpPr>
          <p:nvPr/>
        </p:nvSpPr>
        <p:spPr bwMode="auto">
          <a:xfrm>
            <a:off x="1844591" y="5212670"/>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2" name="Text Box 42">
            <a:extLst>
              <a:ext uri="{FF2B5EF4-FFF2-40B4-BE49-F238E27FC236}">
                <a16:creationId xmlns:a16="http://schemas.microsoft.com/office/drawing/2014/main" id="{7017CBD5-4E9B-4E14-B1B1-0887FB38BD68}"/>
              </a:ext>
            </a:extLst>
          </p:cNvPr>
          <p:cNvSpPr txBox="1">
            <a:spLocks noChangeArrowheads="1"/>
          </p:cNvSpPr>
          <p:nvPr/>
        </p:nvSpPr>
        <p:spPr bwMode="auto">
          <a:xfrm>
            <a:off x="1916824" y="4905806"/>
            <a:ext cx="539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chemeClr val="tx1"/>
                </a:solidFill>
                <a:latin typeface="+mn-ea"/>
                <a:ea typeface="+mn-ea"/>
              </a:rPr>
              <a:t>1-</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 name="文本框 1">
            <a:extLst>
              <a:ext uri="{FF2B5EF4-FFF2-40B4-BE49-F238E27FC236}">
                <a16:creationId xmlns:a16="http://schemas.microsoft.com/office/drawing/2014/main" id="{95FF8106-A7C8-46EA-942D-BAD3F40CCEBB}"/>
              </a:ext>
            </a:extLst>
          </p:cNvPr>
          <p:cNvSpPr txBox="1"/>
          <p:nvPr/>
        </p:nvSpPr>
        <p:spPr>
          <a:xfrm>
            <a:off x="35841" y="762121"/>
            <a:ext cx="9108159" cy="954107"/>
          </a:xfrm>
          <a:prstGeom prst="rect">
            <a:avLst/>
          </a:prstGeom>
          <a:noFill/>
        </p:spPr>
        <p:txBody>
          <a:bodyPr wrap="square" rtlCol="0">
            <a:spAutoFit/>
          </a:bodyPr>
          <a:lstStyle/>
          <a:p>
            <a:pPr algn="l"/>
            <a:r>
              <a:rPr kumimoji="1" lang="zh-CN" altLang="en-US" sz="2400" dirty="0">
                <a:solidFill>
                  <a:schemeClr val="tx1"/>
                </a:solidFill>
                <a:latin typeface="+mn-ea"/>
                <a:ea typeface="+mn-ea"/>
              </a:rPr>
              <a:t>设函数 </a:t>
            </a:r>
            <a:r>
              <a:rPr kumimoji="1" lang="en-US" altLang="zh-CN" sz="2400" i="1" dirty="0">
                <a:solidFill>
                  <a:schemeClr val="tx1"/>
                </a:solidFill>
                <a:latin typeface="+mn-ea"/>
                <a:ea typeface="+mn-ea"/>
              </a:rPr>
              <a:t>f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x</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在闭区间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en-US" altLang="zh-CN" sz="2400" i="1" dirty="0">
                <a:solidFill>
                  <a:schemeClr val="tx1"/>
                </a:solidFill>
                <a:latin typeface="+mn-ea"/>
                <a:ea typeface="+mn-ea"/>
              </a:rPr>
              <a:t>b</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上是</a:t>
            </a:r>
            <a:r>
              <a:rPr kumimoji="1" lang="zh-CN" altLang="en-US" sz="2400" dirty="0">
                <a:solidFill>
                  <a:srgbClr val="0000FF"/>
                </a:solidFill>
                <a:latin typeface="+mn-ea"/>
                <a:ea typeface="+mn-ea"/>
              </a:rPr>
              <a:t>单峰函数</a:t>
            </a:r>
            <a:r>
              <a:rPr kumimoji="1" lang="zh-CN" altLang="en-US" sz="2400" dirty="0">
                <a:solidFill>
                  <a:schemeClr val="tx1"/>
                </a:solidFill>
                <a:latin typeface="+mn-ea"/>
                <a:ea typeface="+mn-ea"/>
              </a:rPr>
              <a:t>，选择</a:t>
            </a:r>
            <a:r>
              <a:rPr lang="en-US" altLang="zh-CN" sz="2400" dirty="0">
                <a:solidFill>
                  <a:schemeClr val="tx1"/>
                </a:solidFill>
                <a:latin typeface="+mn-ea"/>
                <a:ea typeface="+mn-ea"/>
              </a:rPr>
              <a:t>1/2&lt;</a:t>
            </a:r>
            <a:r>
              <a:rPr lang="en-US" altLang="zh-CN" sz="3200" i="1" dirty="0">
                <a:solidFill>
                  <a:srgbClr val="FF0000"/>
                </a:solidFill>
                <a:latin typeface="+mn-ea"/>
                <a:ea typeface="+mn-ea"/>
              </a:rPr>
              <a:t>r</a:t>
            </a:r>
            <a:r>
              <a:rPr lang="en-US" altLang="zh-CN" sz="3200" baseline="-25000" dirty="0">
                <a:solidFill>
                  <a:srgbClr val="FF0000"/>
                </a:solidFill>
                <a:latin typeface="+mn-ea"/>
                <a:ea typeface="+mn-ea"/>
              </a:rPr>
              <a:t>0</a:t>
            </a:r>
            <a:r>
              <a:rPr lang="en-US" altLang="zh-CN" sz="2400" dirty="0">
                <a:solidFill>
                  <a:schemeClr val="tx1"/>
                </a:solidFill>
                <a:latin typeface="+mn-ea"/>
                <a:ea typeface="+mn-ea"/>
              </a:rPr>
              <a:t>&lt;1</a:t>
            </a:r>
            <a:r>
              <a:rPr lang="zh-CN" altLang="en-US" sz="2400" dirty="0">
                <a:solidFill>
                  <a:schemeClr val="tx1"/>
                </a:solidFill>
                <a:latin typeface="+mn-ea"/>
                <a:ea typeface="+mn-ea"/>
              </a:rPr>
              <a:t>，使内点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可在下一个子区间上使用，从而只需一次新的函数求值计算</a:t>
            </a:r>
          </a:p>
        </p:txBody>
      </p:sp>
    </p:spTree>
    <p:extLst>
      <p:ext uri="{BB962C8B-B14F-4D97-AF65-F5344CB8AC3E}">
        <p14:creationId xmlns:p14="http://schemas.microsoft.com/office/powerpoint/2010/main" val="140763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down)">
                                      <p:cBhvr>
                                        <p:cTn id="12" dur="500"/>
                                        <p:tgtEl>
                                          <p:spTgt spid="20492"/>
                                        </p:tgtEl>
                                      </p:cBhvr>
                                    </p:animEffect>
                                  </p:childTnLst>
                                </p:cTn>
                              </p:par>
                              <p:par>
                                <p:cTn id="13" presetID="22" presetClass="entr" presetSubtype="4" fill="hold" nodeType="withEffect">
                                  <p:stCondLst>
                                    <p:cond delay="0"/>
                                  </p:stCondLst>
                                  <p:childTnLst>
                                    <p:set>
                                      <p:cBhvr>
                                        <p:cTn id="14" dur="1" fill="hold">
                                          <p:stCondLst>
                                            <p:cond delay="0"/>
                                          </p:stCondLst>
                                        </p:cTn>
                                        <p:tgtEl>
                                          <p:spTgt spid="20491"/>
                                        </p:tgtEl>
                                        <p:attrNameLst>
                                          <p:attrName>style.visibility</p:attrName>
                                        </p:attrNameLst>
                                      </p:cBhvr>
                                      <p:to>
                                        <p:strVal val="visible"/>
                                      </p:to>
                                    </p:set>
                                    <p:animEffect transition="in" filter="wipe(down)">
                                      <p:cBhvr>
                                        <p:cTn id="15" dur="500"/>
                                        <p:tgtEl>
                                          <p:spTgt spid="204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500"/>
                                        </p:tgtEl>
                                        <p:attrNameLst>
                                          <p:attrName>style.visibility</p:attrName>
                                        </p:attrNameLst>
                                      </p:cBhvr>
                                      <p:to>
                                        <p:strVal val="visible"/>
                                      </p:to>
                                    </p:set>
                                    <p:animEffect transition="in" filter="dissolve">
                                      <p:cBhvr>
                                        <p:cTn id="20" dur="500"/>
                                        <p:tgtEl>
                                          <p:spTgt spid="2050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01"/>
                                        </p:tgtEl>
                                        <p:attrNameLst>
                                          <p:attrName>style.visibility</p:attrName>
                                        </p:attrNameLst>
                                      </p:cBhvr>
                                      <p:to>
                                        <p:strVal val="visible"/>
                                      </p:to>
                                    </p:set>
                                    <p:animEffect transition="in" filter="dissolve">
                                      <p:cBhvr>
                                        <p:cTn id="23" dur="500"/>
                                        <p:tgtEl>
                                          <p:spTgt spid="2050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502"/>
                                        </p:tgtEl>
                                        <p:attrNameLst>
                                          <p:attrName>style.visibility</p:attrName>
                                        </p:attrNameLst>
                                      </p:cBhvr>
                                      <p:to>
                                        <p:strVal val="visible"/>
                                      </p:to>
                                    </p:set>
                                    <p:animEffect transition="in" filter="dissolve">
                                      <p:cBhvr>
                                        <p:cTn id="26" dur="500"/>
                                        <p:tgtEl>
                                          <p:spTgt spid="2050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503"/>
                                        </p:tgtEl>
                                        <p:attrNameLst>
                                          <p:attrName>style.visibility</p:attrName>
                                        </p:attrNameLst>
                                      </p:cBhvr>
                                      <p:to>
                                        <p:strVal val="visible"/>
                                      </p:to>
                                    </p:set>
                                    <p:animEffect transition="in" filter="dissolve">
                                      <p:cBhvr>
                                        <p:cTn id="29" dur="500"/>
                                        <p:tgtEl>
                                          <p:spTgt spid="205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0508"/>
                                        </p:tgtEl>
                                        <p:attrNameLst>
                                          <p:attrName>style.visibility</p:attrName>
                                        </p:attrNameLst>
                                      </p:cBhvr>
                                      <p:to>
                                        <p:strVal val="visible"/>
                                      </p:to>
                                    </p:set>
                                    <p:animEffect transition="in" filter="wipe(up)">
                                      <p:cBhvr>
                                        <p:cTn id="34" dur="500"/>
                                        <p:tgtEl>
                                          <p:spTgt spid="20508"/>
                                        </p:tgtEl>
                                      </p:cBhvr>
                                    </p:animEffect>
                                  </p:childTnLst>
                                </p:cTn>
                              </p:par>
                              <p:par>
                                <p:cTn id="35" presetID="22" presetClass="entr" presetSubtype="1" fill="hold" nodeType="withEffect">
                                  <p:stCondLst>
                                    <p:cond delay="0"/>
                                  </p:stCondLst>
                                  <p:childTnLst>
                                    <p:set>
                                      <p:cBhvr>
                                        <p:cTn id="36" dur="1" fill="hold">
                                          <p:stCondLst>
                                            <p:cond delay="0"/>
                                          </p:stCondLst>
                                        </p:cTn>
                                        <p:tgtEl>
                                          <p:spTgt spid="20509"/>
                                        </p:tgtEl>
                                        <p:attrNameLst>
                                          <p:attrName>style.visibility</p:attrName>
                                        </p:attrNameLst>
                                      </p:cBhvr>
                                      <p:to>
                                        <p:strVal val="visible"/>
                                      </p:to>
                                    </p:set>
                                    <p:animEffect transition="in" filter="wipe(up)">
                                      <p:cBhvr>
                                        <p:cTn id="37" dur="500"/>
                                        <p:tgtEl>
                                          <p:spTgt spid="20509"/>
                                        </p:tgtEl>
                                      </p:cBhvr>
                                    </p:animEffect>
                                  </p:childTnLst>
                                </p:cTn>
                              </p:par>
                              <p:par>
                                <p:cTn id="38" presetID="22" presetClass="entr" presetSubtype="1" fill="hold" nodeType="withEffect">
                                  <p:stCondLst>
                                    <p:cond delay="0"/>
                                  </p:stCondLst>
                                  <p:childTnLst>
                                    <p:set>
                                      <p:cBhvr>
                                        <p:cTn id="39" dur="1" fill="hold">
                                          <p:stCondLst>
                                            <p:cond delay="0"/>
                                          </p:stCondLst>
                                        </p:cTn>
                                        <p:tgtEl>
                                          <p:spTgt spid="20510"/>
                                        </p:tgtEl>
                                        <p:attrNameLst>
                                          <p:attrName>style.visibility</p:attrName>
                                        </p:attrNameLst>
                                      </p:cBhvr>
                                      <p:to>
                                        <p:strVal val="visible"/>
                                      </p:to>
                                    </p:set>
                                    <p:animEffect transition="in" filter="wipe(up)">
                                      <p:cBhvr>
                                        <p:cTn id="40" dur="500"/>
                                        <p:tgtEl>
                                          <p:spTgt spid="20510"/>
                                        </p:tgtEl>
                                      </p:cBhvr>
                                    </p:animEffect>
                                  </p:childTnLst>
                                </p:cTn>
                              </p:par>
                              <p:par>
                                <p:cTn id="41" presetID="22" presetClass="entr" presetSubtype="1" fill="hold" nodeType="withEffect">
                                  <p:stCondLst>
                                    <p:cond delay="0"/>
                                  </p:stCondLst>
                                  <p:childTnLst>
                                    <p:set>
                                      <p:cBhvr>
                                        <p:cTn id="42" dur="1" fill="hold">
                                          <p:stCondLst>
                                            <p:cond delay="0"/>
                                          </p:stCondLst>
                                        </p:cTn>
                                        <p:tgtEl>
                                          <p:spTgt spid="20512"/>
                                        </p:tgtEl>
                                        <p:attrNameLst>
                                          <p:attrName>style.visibility</p:attrName>
                                        </p:attrNameLst>
                                      </p:cBhvr>
                                      <p:to>
                                        <p:strVal val="visible"/>
                                      </p:to>
                                    </p:set>
                                    <p:animEffect transition="in" filter="wipe(up)">
                                      <p:cBhvr>
                                        <p:cTn id="43" dur="500"/>
                                        <p:tgtEl>
                                          <p:spTgt spid="205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32" fill="hold" nodeType="clickEffect">
                                  <p:stCondLst>
                                    <p:cond delay="0"/>
                                  </p:stCondLst>
                                  <p:childTnLst>
                                    <p:set>
                                      <p:cBhvr>
                                        <p:cTn id="47" dur="1" fill="hold">
                                          <p:stCondLst>
                                            <p:cond delay="0"/>
                                          </p:stCondLst>
                                        </p:cTn>
                                        <p:tgtEl>
                                          <p:spTgt spid="20514"/>
                                        </p:tgtEl>
                                        <p:attrNameLst>
                                          <p:attrName>style.visibility</p:attrName>
                                        </p:attrNameLst>
                                      </p:cBhvr>
                                      <p:to>
                                        <p:strVal val="visible"/>
                                      </p:to>
                                    </p:set>
                                    <p:animEffect transition="in" filter="circle(out)">
                                      <p:cBhvr>
                                        <p:cTn id="48" dur="2000"/>
                                        <p:tgtEl>
                                          <p:spTgt spid="20514"/>
                                        </p:tgtEl>
                                      </p:cBhvr>
                                    </p:animEffect>
                                  </p:childTnLst>
                                </p:cTn>
                              </p:par>
                              <p:par>
                                <p:cTn id="49" presetID="6" presetClass="entr" presetSubtype="32" fill="hold" nodeType="withEffect">
                                  <p:stCondLst>
                                    <p:cond delay="0"/>
                                  </p:stCondLst>
                                  <p:childTnLst>
                                    <p:set>
                                      <p:cBhvr>
                                        <p:cTn id="50" dur="1" fill="hold">
                                          <p:stCondLst>
                                            <p:cond delay="0"/>
                                          </p:stCondLst>
                                        </p:cTn>
                                        <p:tgtEl>
                                          <p:spTgt spid="20515"/>
                                        </p:tgtEl>
                                        <p:attrNameLst>
                                          <p:attrName>style.visibility</p:attrName>
                                        </p:attrNameLst>
                                      </p:cBhvr>
                                      <p:to>
                                        <p:strVal val="visible"/>
                                      </p:to>
                                    </p:set>
                                    <p:animEffect transition="in" filter="circle(out)">
                                      <p:cBhvr>
                                        <p:cTn id="51" dur="2000"/>
                                        <p:tgtEl>
                                          <p:spTgt spid="20515"/>
                                        </p:tgtEl>
                                      </p:cBhvr>
                                    </p:animEffect>
                                  </p:childTnLst>
                                </p:cTn>
                              </p:par>
                              <p:par>
                                <p:cTn id="52" presetID="6" presetClass="entr" presetSubtype="32" fill="hold" nodeType="withEffect">
                                  <p:stCondLst>
                                    <p:cond delay="0"/>
                                  </p:stCondLst>
                                  <p:childTnLst>
                                    <p:set>
                                      <p:cBhvr>
                                        <p:cTn id="53" dur="1" fill="hold">
                                          <p:stCondLst>
                                            <p:cond delay="0"/>
                                          </p:stCondLst>
                                        </p:cTn>
                                        <p:tgtEl>
                                          <p:spTgt spid="20511"/>
                                        </p:tgtEl>
                                        <p:attrNameLst>
                                          <p:attrName>style.visibility</p:attrName>
                                        </p:attrNameLst>
                                      </p:cBhvr>
                                      <p:to>
                                        <p:strVal val="visible"/>
                                      </p:to>
                                    </p:set>
                                    <p:animEffect transition="in" filter="circle(out)">
                                      <p:cBhvr>
                                        <p:cTn id="54" dur="2000"/>
                                        <p:tgtEl>
                                          <p:spTgt spid="20511"/>
                                        </p:tgtEl>
                                      </p:cBhvr>
                                    </p:animEffect>
                                  </p:childTnLst>
                                </p:cTn>
                              </p:par>
                              <p:par>
                                <p:cTn id="55" presetID="6" presetClass="entr" presetSubtype="32" fill="hold" nodeType="withEffect">
                                  <p:stCondLst>
                                    <p:cond delay="0"/>
                                  </p:stCondLst>
                                  <p:childTnLst>
                                    <p:set>
                                      <p:cBhvr>
                                        <p:cTn id="56" dur="1" fill="hold">
                                          <p:stCondLst>
                                            <p:cond delay="0"/>
                                          </p:stCondLst>
                                        </p:cTn>
                                        <p:tgtEl>
                                          <p:spTgt spid="20513"/>
                                        </p:tgtEl>
                                        <p:attrNameLst>
                                          <p:attrName>style.visibility</p:attrName>
                                        </p:attrNameLst>
                                      </p:cBhvr>
                                      <p:to>
                                        <p:strVal val="visible"/>
                                      </p:to>
                                    </p:set>
                                    <p:animEffect transition="in" filter="circle(out)">
                                      <p:cBhvr>
                                        <p:cTn id="57" dur="2000"/>
                                        <p:tgtEl>
                                          <p:spTgt spid="20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0505"/>
                                        </p:tgtEl>
                                        <p:attrNameLst>
                                          <p:attrName>style.visibility</p:attrName>
                                        </p:attrNameLst>
                                      </p:cBhvr>
                                      <p:to>
                                        <p:strVal val="visible"/>
                                      </p:to>
                                    </p:set>
                                    <p:animEffect transition="in" filter="dissolve">
                                      <p:cBhvr>
                                        <p:cTn id="62" dur="500"/>
                                        <p:tgtEl>
                                          <p:spTgt spid="2050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0506"/>
                                        </p:tgtEl>
                                        <p:attrNameLst>
                                          <p:attrName>style.visibility</p:attrName>
                                        </p:attrNameLst>
                                      </p:cBhvr>
                                      <p:to>
                                        <p:strVal val="visible"/>
                                      </p:to>
                                    </p:set>
                                    <p:animEffect transition="in" filter="dissolve">
                                      <p:cBhvr>
                                        <p:cTn id="65" dur="500"/>
                                        <p:tgtEl>
                                          <p:spTgt spid="2050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0516"/>
                                        </p:tgtEl>
                                        <p:attrNameLst>
                                          <p:attrName>style.visibility</p:attrName>
                                        </p:attrNameLst>
                                      </p:cBhvr>
                                      <p:to>
                                        <p:strVal val="visible"/>
                                      </p:to>
                                    </p:set>
                                    <p:animEffect transition="in" filter="dissolve">
                                      <p:cBhvr>
                                        <p:cTn id="68" dur="500"/>
                                        <p:tgtEl>
                                          <p:spTgt spid="2051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0518"/>
                                        </p:tgtEl>
                                        <p:attrNameLst>
                                          <p:attrName>style.visibility</p:attrName>
                                        </p:attrNameLst>
                                      </p:cBhvr>
                                      <p:to>
                                        <p:strVal val="visible"/>
                                      </p:to>
                                    </p:set>
                                    <p:animEffect transition="in" filter="dissolve">
                                      <p:cBhvr>
                                        <p:cTn id="71" dur="500"/>
                                        <p:tgtEl>
                                          <p:spTgt spid="2051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0493"/>
                                        </p:tgtEl>
                                        <p:attrNameLst>
                                          <p:attrName>style.visibility</p:attrName>
                                        </p:attrNameLst>
                                      </p:cBhvr>
                                      <p:to>
                                        <p:strVal val="visible"/>
                                      </p:to>
                                    </p:set>
                                    <p:animEffect transition="in" filter="wipe(left)">
                                      <p:cBhvr>
                                        <p:cTn id="76" dur="500"/>
                                        <p:tgtEl>
                                          <p:spTgt spid="204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20494"/>
                                        </p:tgtEl>
                                        <p:attrNameLst>
                                          <p:attrName>style.visibility</p:attrName>
                                        </p:attrNameLst>
                                      </p:cBhvr>
                                      <p:to>
                                        <p:strVal val="visible"/>
                                      </p:to>
                                    </p:set>
                                    <p:animEffect transition="in" filter="wipe(down)">
                                      <p:cBhvr>
                                        <p:cTn id="81" dur="500"/>
                                        <p:tgtEl>
                                          <p:spTgt spid="20494"/>
                                        </p:tgtEl>
                                      </p:cBhvr>
                                    </p:animEffect>
                                  </p:childTnLst>
                                </p:cTn>
                              </p:par>
                              <p:par>
                                <p:cTn id="82" presetID="22" presetClass="entr" presetSubtype="4" fill="hold" nodeType="withEffect">
                                  <p:stCondLst>
                                    <p:cond delay="0"/>
                                  </p:stCondLst>
                                  <p:childTnLst>
                                    <p:set>
                                      <p:cBhvr>
                                        <p:cTn id="83" dur="1" fill="hold">
                                          <p:stCondLst>
                                            <p:cond delay="0"/>
                                          </p:stCondLst>
                                        </p:cTn>
                                        <p:tgtEl>
                                          <p:spTgt spid="20495"/>
                                        </p:tgtEl>
                                        <p:attrNameLst>
                                          <p:attrName>style.visibility</p:attrName>
                                        </p:attrNameLst>
                                      </p:cBhvr>
                                      <p:to>
                                        <p:strVal val="visible"/>
                                      </p:to>
                                    </p:set>
                                    <p:animEffect transition="in" filter="wipe(down)">
                                      <p:cBhvr>
                                        <p:cTn id="84" dur="500"/>
                                        <p:tgtEl>
                                          <p:spTgt spid="204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0496"/>
                                        </p:tgtEl>
                                        <p:attrNameLst>
                                          <p:attrName>style.visibility</p:attrName>
                                        </p:attrNameLst>
                                      </p:cBhvr>
                                      <p:to>
                                        <p:strVal val="visible"/>
                                      </p:to>
                                    </p:set>
                                    <p:animEffect transition="in" filter="dissolve">
                                      <p:cBhvr>
                                        <p:cTn id="89" dur="500"/>
                                        <p:tgtEl>
                                          <p:spTgt spid="2049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0497"/>
                                        </p:tgtEl>
                                        <p:attrNameLst>
                                          <p:attrName>style.visibility</p:attrName>
                                        </p:attrNameLst>
                                      </p:cBhvr>
                                      <p:to>
                                        <p:strVal val="visible"/>
                                      </p:to>
                                    </p:set>
                                    <p:animEffect transition="in" filter="dissolve">
                                      <p:cBhvr>
                                        <p:cTn id="92" dur="500"/>
                                        <p:tgtEl>
                                          <p:spTgt spid="2049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0498"/>
                                        </p:tgtEl>
                                        <p:attrNameLst>
                                          <p:attrName>style.visibility</p:attrName>
                                        </p:attrNameLst>
                                      </p:cBhvr>
                                      <p:to>
                                        <p:strVal val="visible"/>
                                      </p:to>
                                    </p:set>
                                    <p:animEffect transition="in" filter="dissolve">
                                      <p:cBhvr>
                                        <p:cTn id="95" dur="500"/>
                                        <p:tgtEl>
                                          <p:spTgt spid="2049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499"/>
                                        </p:tgtEl>
                                        <p:attrNameLst>
                                          <p:attrName>style.visibility</p:attrName>
                                        </p:attrNameLst>
                                      </p:cBhvr>
                                      <p:to>
                                        <p:strVal val="visible"/>
                                      </p:to>
                                    </p:set>
                                    <p:animEffect transition="in" filter="dissolve">
                                      <p:cBhvr>
                                        <p:cTn id="98" dur="500"/>
                                        <p:tgtEl>
                                          <p:spTgt spid="2049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6" presetClass="entr" presetSubtype="32" fill="hold" nodeType="clickEffect">
                                  <p:stCondLst>
                                    <p:cond delay="0"/>
                                  </p:stCondLst>
                                  <p:childTnLst>
                                    <p:set>
                                      <p:cBhvr>
                                        <p:cTn id="102" dur="1" fill="hold">
                                          <p:stCondLst>
                                            <p:cond delay="0"/>
                                          </p:stCondLst>
                                        </p:cTn>
                                        <p:tgtEl>
                                          <p:spTgt spid="20521"/>
                                        </p:tgtEl>
                                        <p:attrNameLst>
                                          <p:attrName>style.visibility</p:attrName>
                                        </p:attrNameLst>
                                      </p:cBhvr>
                                      <p:to>
                                        <p:strVal val="visible"/>
                                      </p:to>
                                    </p:set>
                                    <p:animEffect transition="in" filter="circle(out)">
                                      <p:cBhvr>
                                        <p:cTn id="103" dur="2000"/>
                                        <p:tgtEl>
                                          <p:spTgt spid="20521"/>
                                        </p:tgtEl>
                                      </p:cBhvr>
                                    </p:animEffect>
                                  </p:childTnLst>
                                </p:cTn>
                              </p:par>
                              <p:par>
                                <p:cTn id="104" presetID="6" presetClass="entr" presetSubtype="32" fill="hold" nodeType="withEffect">
                                  <p:stCondLst>
                                    <p:cond delay="0"/>
                                  </p:stCondLst>
                                  <p:childTnLst>
                                    <p:set>
                                      <p:cBhvr>
                                        <p:cTn id="105" dur="1" fill="hold">
                                          <p:stCondLst>
                                            <p:cond delay="0"/>
                                          </p:stCondLst>
                                        </p:cTn>
                                        <p:tgtEl>
                                          <p:spTgt spid="20519"/>
                                        </p:tgtEl>
                                        <p:attrNameLst>
                                          <p:attrName>style.visibility</p:attrName>
                                        </p:attrNameLst>
                                      </p:cBhvr>
                                      <p:to>
                                        <p:strVal val="visible"/>
                                      </p:to>
                                    </p:set>
                                    <p:animEffect transition="in" filter="circle(out)">
                                      <p:cBhvr>
                                        <p:cTn id="106" dur="2000"/>
                                        <p:tgtEl>
                                          <p:spTgt spid="2051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520"/>
                                        </p:tgtEl>
                                        <p:attrNameLst>
                                          <p:attrName>style.visibility</p:attrName>
                                        </p:attrNameLst>
                                      </p:cBhvr>
                                      <p:to>
                                        <p:strVal val="visible"/>
                                      </p:to>
                                    </p:set>
                                    <p:animEffect transition="in" filter="dissolve">
                                      <p:cBhvr>
                                        <p:cTn id="111" dur="500"/>
                                        <p:tgtEl>
                                          <p:spTgt spid="2052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20522"/>
                                        </p:tgtEl>
                                        <p:attrNameLst>
                                          <p:attrName>style.visibility</p:attrName>
                                        </p:attrNameLst>
                                      </p:cBhvr>
                                      <p:to>
                                        <p:strVal val="visible"/>
                                      </p:to>
                                    </p:set>
                                    <p:animEffect transition="in" filter="dissolve">
                                      <p:cBhvr>
                                        <p:cTn id="114" dur="500"/>
                                        <p:tgtEl>
                                          <p:spTgt spid="2052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20488"/>
                                        </p:tgtEl>
                                        <p:attrNameLst>
                                          <p:attrName>style.visibility</p:attrName>
                                        </p:attrNameLst>
                                      </p:cBhvr>
                                      <p:to>
                                        <p:strVal val="visible"/>
                                      </p:to>
                                    </p:set>
                                    <p:animEffect transition="in" filter="dissolve">
                                      <p:cBhvr>
                                        <p:cTn id="119"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p:bldP spid="20497" grpId="0"/>
      <p:bldP spid="20498" grpId="0"/>
      <p:bldP spid="20499" grpId="0"/>
      <p:bldP spid="20500" grpId="0"/>
      <p:bldP spid="20501" grpId="0"/>
      <p:bldP spid="20502" grpId="0"/>
      <p:bldP spid="20503" grpId="0"/>
      <p:bldP spid="20506" grpId="0"/>
      <p:bldP spid="20516" grpId="0"/>
      <p:bldP spid="20518" grpId="0"/>
      <p:bldP spid="20520" grpId="0"/>
      <p:bldP spid="205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Text Box 7">
            <a:extLst>
              <a:ext uri="{FF2B5EF4-FFF2-40B4-BE49-F238E27FC236}">
                <a16:creationId xmlns:a16="http://schemas.microsoft.com/office/drawing/2014/main" id="{F1FD3A3E-0CF5-4C58-A75D-C752EBDE97B9}"/>
              </a:ext>
            </a:extLst>
          </p:cNvPr>
          <p:cNvSpPr txBox="1">
            <a:spLocks noChangeArrowheads="1"/>
          </p:cNvSpPr>
          <p:nvPr/>
        </p:nvSpPr>
        <p:spPr bwMode="auto">
          <a:xfrm>
            <a:off x="148583" y="2365115"/>
            <a:ext cx="8889812" cy="114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dirty="0">
                <a:solidFill>
                  <a:schemeClr val="tx1"/>
                </a:solidFill>
                <a:latin typeface="+mn-ea"/>
                <a:ea typeface="+mn-ea"/>
              </a:rPr>
              <a:t>因为有</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-2 </a:t>
            </a:r>
            <a:r>
              <a:rPr lang="zh-CN" altLang="en-US" sz="2400" dirty="0">
                <a:solidFill>
                  <a:schemeClr val="tx1"/>
                </a:solidFill>
                <a:latin typeface="+mn-ea"/>
                <a:ea typeface="+mn-ea"/>
              </a:rPr>
              <a:t>，</a:t>
            </a:r>
            <a:r>
              <a:rPr lang="en-US" altLang="zh-CN" sz="2400" dirty="0">
                <a:solidFill>
                  <a:schemeClr val="tx1"/>
                </a:solidFill>
                <a:latin typeface="+mn-ea"/>
                <a:ea typeface="+mn-ea"/>
              </a:rPr>
              <a:t>Fibonacci</a:t>
            </a:r>
            <a:r>
              <a:rPr lang="zh-CN" altLang="en-US" sz="2400" dirty="0">
                <a:solidFill>
                  <a:schemeClr val="tx1"/>
                </a:solidFill>
                <a:latin typeface="+mn-ea"/>
                <a:ea typeface="+mn-ea"/>
              </a:rPr>
              <a:t>搜索从</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zh-CN" altLang="en-US" sz="2400" dirty="0">
                <a:solidFill>
                  <a:schemeClr val="tx1"/>
                </a:solidFill>
                <a:latin typeface="+mn-ea"/>
                <a:ea typeface="+mn-ea"/>
              </a:rPr>
              <a:t>开始，对</a:t>
            </a:r>
            <a:r>
              <a:rPr lang="en-US" altLang="zh-CN" sz="2400" i="1" dirty="0">
                <a:solidFill>
                  <a:schemeClr val="tx1"/>
                </a:solidFill>
                <a:latin typeface="+mn-ea"/>
                <a:ea typeface="+mn-ea"/>
              </a:rPr>
              <a:t>k</a:t>
            </a:r>
            <a:r>
              <a:rPr lang="en-US" altLang="zh-CN" sz="2400" dirty="0">
                <a:solidFill>
                  <a:schemeClr val="tx1"/>
                </a:solidFill>
                <a:latin typeface="+mn-ea"/>
                <a:ea typeface="+mn-ea"/>
              </a:rPr>
              <a:t>=1,2, …, </a:t>
            </a:r>
            <a:r>
              <a:rPr lang="en-US" altLang="zh-CN" sz="2400" i="1" dirty="0">
                <a:solidFill>
                  <a:schemeClr val="tx1"/>
                </a:solidFill>
                <a:latin typeface="+mn-ea"/>
                <a:ea typeface="+mn-ea"/>
              </a:rPr>
              <a:t>n</a:t>
            </a:r>
            <a:r>
              <a:rPr lang="en-US" altLang="zh-CN" sz="2400" dirty="0">
                <a:solidFill>
                  <a:schemeClr val="tx1"/>
                </a:solidFill>
                <a:latin typeface="+mn-ea"/>
                <a:ea typeface="+mn-ea"/>
              </a:rPr>
              <a:t>-3</a:t>
            </a:r>
            <a:r>
              <a:rPr lang="zh-CN" altLang="en-US" sz="2400" dirty="0">
                <a:solidFill>
                  <a:schemeClr val="tx1"/>
                </a:solidFill>
                <a:latin typeface="+mn-ea"/>
                <a:ea typeface="+mn-ea"/>
              </a:rPr>
              <a:t>，用</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a:t>
            </a:r>
          </a:p>
        </p:txBody>
      </p:sp>
      <p:sp>
        <p:nvSpPr>
          <p:cNvPr id="25604" name="Text Box 4">
            <a:extLst>
              <a:ext uri="{FF2B5EF4-FFF2-40B4-BE49-F238E27FC236}">
                <a16:creationId xmlns:a16="http://schemas.microsoft.com/office/drawing/2014/main" id="{6AF167CC-1A1F-4897-BA46-43B99CECFB07}"/>
              </a:ext>
            </a:extLst>
          </p:cNvPr>
          <p:cNvSpPr txBox="1">
            <a:spLocks noChangeArrowheads="1"/>
          </p:cNvSpPr>
          <p:nvPr/>
        </p:nvSpPr>
        <p:spPr bwMode="auto">
          <a:xfrm>
            <a:off x="99554" y="175029"/>
            <a:ext cx="79565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800" dirty="0">
                <a:solidFill>
                  <a:schemeClr val="tx1"/>
                </a:solidFill>
                <a:latin typeface="+mn-ea"/>
                <a:ea typeface="+mn-ea"/>
              </a:rPr>
              <a:t>由</a:t>
            </a:r>
            <a:r>
              <a:rPr lang="en-US" altLang="zh-CN" sz="2800" dirty="0">
                <a:solidFill>
                  <a:schemeClr val="tx1"/>
                </a:solidFill>
                <a:latin typeface="+mn-ea"/>
                <a:ea typeface="+mn-ea"/>
              </a:rPr>
              <a:t>Fibonacci</a:t>
            </a:r>
            <a:r>
              <a:rPr lang="zh-CN" altLang="en-US" sz="2800" dirty="0">
                <a:solidFill>
                  <a:schemeClr val="tx1"/>
                </a:solidFill>
                <a:latin typeface="+mn-ea"/>
                <a:ea typeface="+mn-ea"/>
              </a:rPr>
              <a:t>数列，将</a:t>
            </a:r>
            <a:r>
              <a:rPr lang="en-US" altLang="zh-CN" sz="2800" i="1" dirty="0">
                <a:solidFill>
                  <a:schemeClr val="tx1"/>
                </a:solidFill>
                <a:latin typeface="+mn-ea"/>
                <a:ea typeface="+mn-ea"/>
              </a:rPr>
              <a:t>r</a:t>
            </a:r>
            <a:r>
              <a:rPr lang="en-US" altLang="zh-CN" sz="2800" baseline="-25000" dirty="0">
                <a:solidFill>
                  <a:schemeClr val="tx1"/>
                </a:solidFill>
                <a:latin typeface="+mn-ea"/>
                <a:ea typeface="+mn-ea"/>
              </a:rPr>
              <a:t>0</a:t>
            </a:r>
            <a:r>
              <a:rPr lang="en-US" altLang="zh-CN" sz="2800" dirty="0">
                <a:solidFill>
                  <a:schemeClr val="tx1"/>
                </a:solidFill>
                <a:latin typeface="+mn-ea"/>
                <a:ea typeface="+mn-ea"/>
              </a:rPr>
              <a:t>=</a:t>
            </a:r>
            <a:r>
              <a:rPr lang="en-US" altLang="zh-CN" sz="2800" i="1" dirty="0">
                <a:solidFill>
                  <a:schemeClr val="tx1"/>
                </a:solidFill>
                <a:latin typeface="+mn-ea"/>
                <a:ea typeface="+mn-ea"/>
              </a:rPr>
              <a:t>F</a:t>
            </a:r>
            <a:r>
              <a:rPr lang="en-US" altLang="zh-CN" sz="2800" i="1" baseline="-25000" dirty="0">
                <a:solidFill>
                  <a:schemeClr val="tx1"/>
                </a:solidFill>
                <a:latin typeface="+mn-ea"/>
                <a:ea typeface="+mn-ea"/>
              </a:rPr>
              <a:t>n</a:t>
            </a:r>
            <a:r>
              <a:rPr lang="en-US" altLang="zh-CN" sz="2800" baseline="-25000" dirty="0">
                <a:solidFill>
                  <a:schemeClr val="tx1"/>
                </a:solidFill>
                <a:latin typeface="+mn-ea"/>
                <a:ea typeface="+mn-ea"/>
              </a:rPr>
              <a:t>-1</a:t>
            </a:r>
            <a:r>
              <a:rPr lang="en-US" altLang="zh-CN" sz="2800" dirty="0">
                <a:solidFill>
                  <a:schemeClr val="tx1"/>
                </a:solidFill>
                <a:latin typeface="+mn-ea"/>
                <a:ea typeface="+mn-ea"/>
              </a:rPr>
              <a:t>/</a:t>
            </a:r>
            <a:r>
              <a:rPr lang="en-US" altLang="zh-CN" sz="2800" i="1" dirty="0" err="1">
                <a:solidFill>
                  <a:schemeClr val="tx1"/>
                </a:solidFill>
                <a:latin typeface="+mn-ea"/>
                <a:ea typeface="+mn-ea"/>
              </a:rPr>
              <a:t>F</a:t>
            </a:r>
            <a:r>
              <a:rPr lang="en-US" altLang="zh-CN" sz="2800" i="1" baseline="-25000" dirty="0" err="1">
                <a:solidFill>
                  <a:schemeClr val="tx1"/>
                </a:solidFill>
                <a:latin typeface="+mn-ea"/>
                <a:ea typeface="+mn-ea"/>
              </a:rPr>
              <a:t>n</a:t>
            </a:r>
            <a:r>
              <a:rPr lang="zh-CN" altLang="en-US" sz="2800" dirty="0">
                <a:solidFill>
                  <a:schemeClr val="tx1"/>
                </a:solidFill>
                <a:latin typeface="+mn-ea"/>
                <a:ea typeface="+mn-ea"/>
              </a:rPr>
              <a:t>，</a:t>
            </a:r>
            <a:r>
              <a:rPr lang="en-US" altLang="zh-CN" sz="2800" i="1" dirty="0">
                <a:solidFill>
                  <a:schemeClr val="tx1"/>
                </a:solidFill>
                <a:latin typeface="+mn-ea"/>
                <a:ea typeface="+mn-ea"/>
              </a:rPr>
              <a:t>n</a:t>
            </a:r>
            <a:r>
              <a:rPr lang="en-US" altLang="zh-CN" sz="2800" dirty="0">
                <a:solidFill>
                  <a:schemeClr val="tx1"/>
                </a:solidFill>
                <a:latin typeface="+mn-ea"/>
                <a:ea typeface="+mn-ea"/>
              </a:rPr>
              <a:t>≥4</a:t>
            </a:r>
            <a:r>
              <a:rPr lang="zh-CN" altLang="en-US" sz="2800" dirty="0">
                <a:solidFill>
                  <a:schemeClr val="tx1"/>
                </a:solidFill>
                <a:latin typeface="+mn-ea"/>
                <a:ea typeface="+mn-ea"/>
              </a:rPr>
              <a:t>代入</a:t>
            </a:r>
            <a:r>
              <a:rPr lang="en-US" altLang="zh-CN" sz="2800" i="1" dirty="0">
                <a:solidFill>
                  <a:schemeClr val="tx1"/>
                </a:solidFill>
                <a:latin typeface="+mn-ea"/>
                <a:ea typeface="+mn-ea"/>
              </a:rPr>
              <a:t>r</a:t>
            </a:r>
            <a:r>
              <a:rPr lang="en-US" altLang="zh-CN" sz="2800" baseline="-25000" dirty="0">
                <a:solidFill>
                  <a:schemeClr val="tx1"/>
                </a:solidFill>
                <a:latin typeface="+mn-ea"/>
                <a:ea typeface="+mn-ea"/>
              </a:rPr>
              <a:t>1</a:t>
            </a:r>
            <a:r>
              <a:rPr lang="zh-CN" altLang="en-US" sz="2800" dirty="0">
                <a:solidFill>
                  <a:schemeClr val="tx1"/>
                </a:solidFill>
                <a:latin typeface="+mn-ea"/>
                <a:ea typeface="+mn-ea"/>
              </a:rPr>
              <a:t>，得</a:t>
            </a:r>
          </a:p>
        </p:txBody>
      </p:sp>
      <p:graphicFrame>
        <p:nvGraphicFramePr>
          <p:cNvPr id="25605" name="Object 5">
            <a:extLst>
              <a:ext uri="{FF2B5EF4-FFF2-40B4-BE49-F238E27FC236}">
                <a16:creationId xmlns:a16="http://schemas.microsoft.com/office/drawing/2014/main" id="{15D7052D-D045-406B-A04F-E4377A099534}"/>
              </a:ext>
            </a:extLst>
          </p:cNvPr>
          <p:cNvGraphicFramePr>
            <a:graphicFrameLocks noGrp="1" noChangeAspect="1"/>
          </p:cNvGraphicFramePr>
          <p:nvPr>
            <p:ph sz="half" idx="1"/>
            <p:extLst>
              <p:ext uri="{D42A27DB-BD31-4B8C-83A1-F6EECF244321}">
                <p14:modId xmlns:p14="http://schemas.microsoft.com/office/powerpoint/2010/main" val="3552786695"/>
              </p:ext>
            </p:extLst>
          </p:nvPr>
        </p:nvGraphicFramePr>
        <p:xfrm>
          <a:off x="2277244" y="718592"/>
          <a:ext cx="4589512" cy="1646276"/>
        </p:xfrm>
        <a:graphic>
          <a:graphicData uri="http://schemas.openxmlformats.org/presentationml/2006/ole">
            <mc:AlternateContent xmlns:mc="http://schemas.openxmlformats.org/markup-compatibility/2006">
              <mc:Choice xmlns:v="urn:schemas-microsoft-com:vml" Requires="v">
                <p:oleObj spid="_x0000_s539118" name="Equation" r:id="rId3" imgW="2336760" imgH="838080" progId="Equation.DSMT4">
                  <p:embed/>
                </p:oleObj>
              </mc:Choice>
              <mc:Fallback>
                <p:oleObj name="Equation" r:id="rId3" imgW="2336760" imgH="838080" progId="Equation.DSMT4">
                  <p:embed/>
                  <p:pic>
                    <p:nvPicPr>
                      <p:cNvPr id="25605" name="Object 5">
                        <a:extLst>
                          <a:ext uri="{FF2B5EF4-FFF2-40B4-BE49-F238E27FC236}">
                            <a16:creationId xmlns:a16="http://schemas.microsoft.com/office/drawing/2014/main" id="{15D7052D-D045-406B-A04F-E4377A099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244" y="718592"/>
                        <a:ext cx="4589512" cy="1646276"/>
                      </a:xfrm>
                      <a:prstGeom prst="rect">
                        <a:avLst/>
                      </a:prstGeom>
                      <a:noFill/>
                      <a:ln>
                        <a:noFill/>
                      </a:ln>
                      <a:effectLst/>
                    </p:spPr>
                  </p:pic>
                </p:oleObj>
              </mc:Fallback>
            </mc:AlternateContent>
          </a:graphicData>
        </a:graphic>
      </p:graphicFrame>
      <p:graphicFrame>
        <p:nvGraphicFramePr>
          <p:cNvPr id="25608" name="Object 8">
            <a:extLst>
              <a:ext uri="{FF2B5EF4-FFF2-40B4-BE49-F238E27FC236}">
                <a16:creationId xmlns:a16="http://schemas.microsoft.com/office/drawing/2014/main" id="{37967699-C46E-4895-B0B1-E663A5DCAB68}"/>
              </a:ext>
            </a:extLst>
          </p:cNvPr>
          <p:cNvGraphicFramePr>
            <a:graphicFrameLocks noGrp="1" noChangeAspect="1"/>
          </p:cNvGraphicFramePr>
          <p:nvPr>
            <p:ph sz="half" idx="2"/>
            <p:extLst>
              <p:ext uri="{D42A27DB-BD31-4B8C-83A1-F6EECF244321}">
                <p14:modId xmlns:p14="http://schemas.microsoft.com/office/powerpoint/2010/main" val="1192728589"/>
              </p:ext>
            </p:extLst>
          </p:nvPr>
        </p:nvGraphicFramePr>
        <p:xfrm>
          <a:off x="1024191" y="5517232"/>
          <a:ext cx="7056438" cy="838200"/>
        </p:xfrm>
        <a:graphic>
          <a:graphicData uri="http://schemas.openxmlformats.org/presentationml/2006/ole">
            <mc:AlternateContent xmlns:mc="http://schemas.openxmlformats.org/markup-compatibility/2006">
              <mc:Choice xmlns:v="urn:schemas-microsoft-com:vml" Requires="v">
                <p:oleObj spid="_x0000_s539119" name="Equation" r:id="rId5" imgW="3632040" imgH="431640" progId="Equation.DSMT4">
                  <p:embed/>
                </p:oleObj>
              </mc:Choice>
              <mc:Fallback>
                <p:oleObj name="Equation" r:id="rId5" imgW="3632040" imgH="431640" progId="Equation.DSMT4">
                  <p:embed/>
                  <p:pic>
                    <p:nvPicPr>
                      <p:cNvPr id="25608" name="Object 8">
                        <a:extLst>
                          <a:ext uri="{FF2B5EF4-FFF2-40B4-BE49-F238E27FC236}">
                            <a16:creationId xmlns:a16="http://schemas.microsoft.com/office/drawing/2014/main" id="{37967699-C46E-4895-B0B1-E663A5DCA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191" y="5517232"/>
                        <a:ext cx="70564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7">
            <a:extLst>
              <a:ext uri="{FF2B5EF4-FFF2-40B4-BE49-F238E27FC236}">
                <a16:creationId xmlns:a16="http://schemas.microsoft.com/office/drawing/2014/main" id="{24621807-64E3-422C-ADF6-B9E09B9BE3E9}"/>
              </a:ext>
            </a:extLst>
          </p:cNvPr>
          <p:cNvSpPr txBox="1">
            <a:spLocks noChangeArrowheads="1"/>
          </p:cNvSpPr>
          <p:nvPr/>
        </p:nvSpPr>
        <p:spPr bwMode="auto">
          <a:xfrm>
            <a:off x="134556" y="3529197"/>
            <a:ext cx="8889812" cy="17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dirty="0">
                <a:solidFill>
                  <a:schemeClr val="tx1"/>
                </a:solidFill>
                <a:latin typeface="+mn-ea"/>
                <a:ea typeface="+mn-ea"/>
              </a:rPr>
              <a:t>注意</a:t>
            </a:r>
            <a:r>
              <a:rPr lang="en-US" altLang="zh-CN" sz="2400" i="1" dirty="0">
                <a:solidFill>
                  <a:schemeClr val="tx1"/>
                </a:solidFill>
                <a:latin typeface="+mn-ea"/>
                <a:ea typeface="+mn-ea"/>
              </a:rPr>
              <a:t>r</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2</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=1/2</a:t>
            </a:r>
            <a:r>
              <a:rPr lang="zh-CN" altLang="en-US" sz="2400" dirty="0">
                <a:solidFill>
                  <a:schemeClr val="tx1"/>
                </a:solidFill>
                <a:latin typeface="+mn-ea"/>
                <a:ea typeface="+mn-ea"/>
              </a:rPr>
              <a:t>，</a:t>
            </a:r>
            <a:r>
              <a:rPr lang="zh-CN" altLang="en-US" sz="2400" dirty="0">
                <a:solidFill>
                  <a:srgbClr val="0000FF"/>
                </a:solidFill>
                <a:latin typeface="+mn-ea"/>
                <a:ea typeface="+mn-ea"/>
              </a:rPr>
              <a:t>因此这一步无需增加新的点。</a:t>
            </a:r>
            <a:r>
              <a:rPr lang="zh-CN" altLang="en-US" sz="2400" dirty="0">
                <a:solidFill>
                  <a:schemeClr val="tx1"/>
                </a:solidFill>
                <a:latin typeface="+mn-ea"/>
                <a:ea typeface="+mn-ea"/>
              </a:rPr>
              <a:t>整个过程总共需要 </a:t>
            </a:r>
            <a:r>
              <a:rPr lang="en-US" altLang="zh-CN" sz="2400" dirty="0">
                <a:solidFill>
                  <a:schemeClr val="tx1"/>
                </a:solidFill>
                <a:latin typeface="+mn-ea"/>
                <a:ea typeface="+mn-ea"/>
              </a:rPr>
              <a:t>(</a:t>
            </a:r>
            <a:r>
              <a:rPr lang="en-US" altLang="zh-CN" sz="2400" i="1" dirty="0">
                <a:solidFill>
                  <a:schemeClr val="tx1"/>
                </a:solidFill>
                <a:latin typeface="+mn-ea"/>
                <a:ea typeface="+mn-ea"/>
              </a:rPr>
              <a:t>n</a:t>
            </a:r>
            <a:r>
              <a:rPr lang="en-US" altLang="zh-CN" sz="2400" dirty="0">
                <a:solidFill>
                  <a:schemeClr val="tx1"/>
                </a:solidFill>
                <a:latin typeface="+mn-ea"/>
                <a:ea typeface="+mn-ea"/>
              </a:rPr>
              <a:t>-3)+1=</a:t>
            </a:r>
            <a:r>
              <a:rPr lang="en-US" altLang="zh-CN" sz="2400" i="1" dirty="0">
                <a:solidFill>
                  <a:schemeClr val="tx1"/>
                </a:solidFill>
                <a:latin typeface="+mn-ea"/>
                <a:ea typeface="+mn-ea"/>
              </a:rPr>
              <a:t>n</a:t>
            </a:r>
            <a:r>
              <a:rPr lang="en-US" altLang="zh-CN" sz="2400" dirty="0">
                <a:solidFill>
                  <a:schemeClr val="tx1"/>
                </a:solidFill>
                <a:latin typeface="+mn-ea"/>
                <a:ea typeface="+mn-ea"/>
              </a:rPr>
              <a:t>-2</a:t>
            </a:r>
            <a:r>
              <a:rPr lang="zh-CN" altLang="en-US" sz="2400" dirty="0">
                <a:solidFill>
                  <a:schemeClr val="tx1"/>
                </a:solidFill>
                <a:latin typeface="+mn-ea"/>
                <a:ea typeface="+mn-ea"/>
              </a:rPr>
              <a:t>步。将第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个子区间的长度按因子 </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 </a:t>
            </a:r>
            <a:r>
              <a:rPr lang="zh-CN" altLang="en-US" sz="2400" dirty="0">
                <a:solidFill>
                  <a:schemeClr val="tx1"/>
                </a:solidFill>
                <a:latin typeface="+mn-ea"/>
                <a:ea typeface="+mn-ea"/>
              </a:rPr>
              <a:t>缩减，得到第</a:t>
            </a:r>
            <a:r>
              <a:rPr lang="en-US" altLang="zh-CN" sz="2400" dirty="0">
                <a:solidFill>
                  <a:schemeClr val="tx1"/>
                </a:solidFill>
                <a:latin typeface="+mn-ea"/>
                <a:ea typeface="+mn-ea"/>
              </a:rPr>
              <a:t>(</a:t>
            </a:r>
            <a:r>
              <a:rPr lang="en-US" altLang="zh-CN" sz="2400" i="1" dirty="0">
                <a:solidFill>
                  <a:schemeClr val="tx1"/>
                </a:solidFill>
                <a:latin typeface="+mn-ea"/>
                <a:ea typeface="+mn-ea"/>
              </a:rPr>
              <a:t>k</a:t>
            </a:r>
            <a:r>
              <a:rPr lang="en-US" altLang="zh-CN" sz="2400" dirty="0">
                <a:solidFill>
                  <a:schemeClr val="tx1"/>
                </a:solidFill>
                <a:latin typeface="+mn-ea"/>
                <a:ea typeface="+mn-ea"/>
              </a:rPr>
              <a:t>+1)</a:t>
            </a:r>
            <a:r>
              <a:rPr lang="zh-CN" altLang="en-US" sz="2400" dirty="0">
                <a:solidFill>
                  <a:schemeClr val="tx1"/>
                </a:solidFill>
                <a:latin typeface="+mn-ea"/>
                <a:ea typeface="+mn-ea"/>
              </a:rPr>
              <a:t>个子区间。最后一个子区间的长度为</a:t>
            </a:r>
          </a:p>
        </p:txBody>
      </p:sp>
    </p:spTree>
    <p:extLst>
      <p:ext uri="{BB962C8B-B14F-4D97-AF65-F5344CB8AC3E}">
        <p14:creationId xmlns:p14="http://schemas.microsoft.com/office/powerpoint/2010/main" val="40640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72825965-689A-493D-8FD8-BB987E53A1BF}"/>
              </a:ext>
            </a:extLst>
          </p:cNvPr>
          <p:cNvSpPr txBox="1">
            <a:spLocks noChangeArrowheads="1"/>
          </p:cNvSpPr>
          <p:nvPr/>
        </p:nvSpPr>
        <p:spPr bwMode="auto">
          <a:xfrm>
            <a:off x="197731" y="188355"/>
            <a:ext cx="871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如果极小值横坐标的容差为</a:t>
            </a:r>
            <a:r>
              <a:rPr lang="el-GR" altLang="zh-CN" sz="2400" i="1" dirty="0">
                <a:solidFill>
                  <a:schemeClr val="tx1"/>
                </a:solidFill>
                <a:latin typeface="+mn-ea"/>
                <a:ea typeface="+mn-ea"/>
                <a:cs typeface="Arial" panose="020B0604020202020204" pitchFamily="34" charset="0"/>
              </a:rPr>
              <a:t>ε</a:t>
            </a:r>
            <a:r>
              <a:rPr lang="zh-CN" altLang="en-US" sz="2400" dirty="0">
                <a:solidFill>
                  <a:schemeClr val="tx1"/>
                </a:solidFill>
                <a:latin typeface="+mn-ea"/>
                <a:ea typeface="+mn-ea"/>
                <a:cs typeface="Arial" panose="020B0604020202020204" pitchFamily="34" charset="0"/>
              </a:rPr>
              <a:t>，则需要找到最小的</a:t>
            </a:r>
            <a:r>
              <a:rPr lang="en-US" altLang="zh-CN" sz="2400" i="1" dirty="0">
                <a:solidFill>
                  <a:schemeClr val="tx1"/>
                </a:solidFill>
                <a:latin typeface="+mn-ea"/>
                <a:ea typeface="+mn-ea"/>
                <a:cs typeface="Arial" panose="020B0604020202020204" pitchFamily="34" charset="0"/>
              </a:rPr>
              <a:t>n</a:t>
            </a:r>
            <a:r>
              <a:rPr lang="zh-CN" altLang="en-US" sz="2400" dirty="0">
                <a:solidFill>
                  <a:schemeClr val="tx1"/>
                </a:solidFill>
                <a:latin typeface="+mn-ea"/>
                <a:ea typeface="+mn-ea"/>
                <a:cs typeface="Arial" panose="020B0604020202020204" pitchFamily="34" charset="0"/>
              </a:rPr>
              <a:t>，使得</a:t>
            </a:r>
            <a:endParaRPr lang="zh-CN" altLang="el-GR" sz="2400" dirty="0">
              <a:solidFill>
                <a:schemeClr val="tx1"/>
              </a:solidFill>
              <a:latin typeface="+mn-ea"/>
              <a:ea typeface="+mn-ea"/>
              <a:cs typeface="Arial" panose="020B0604020202020204" pitchFamily="34" charset="0"/>
            </a:endParaRPr>
          </a:p>
        </p:txBody>
      </p:sp>
      <p:graphicFrame>
        <p:nvGraphicFramePr>
          <p:cNvPr id="28677" name="Object 5">
            <a:extLst>
              <a:ext uri="{FF2B5EF4-FFF2-40B4-BE49-F238E27FC236}">
                <a16:creationId xmlns:a16="http://schemas.microsoft.com/office/drawing/2014/main" id="{BFCDBD4D-283C-4449-B367-2FF43FA6DC1B}"/>
              </a:ext>
            </a:extLst>
          </p:cNvPr>
          <p:cNvGraphicFramePr>
            <a:graphicFrameLocks noGrp="1" noChangeAspect="1"/>
          </p:cNvGraphicFramePr>
          <p:nvPr>
            <p:ph sz="half" idx="1"/>
            <p:extLst>
              <p:ext uri="{D42A27DB-BD31-4B8C-83A1-F6EECF244321}">
                <p14:modId xmlns:p14="http://schemas.microsoft.com/office/powerpoint/2010/main" val="2941953418"/>
              </p:ext>
            </p:extLst>
          </p:nvPr>
        </p:nvGraphicFramePr>
        <p:xfrm>
          <a:off x="3095301" y="721638"/>
          <a:ext cx="2917825" cy="774700"/>
        </p:xfrm>
        <a:graphic>
          <a:graphicData uri="http://schemas.openxmlformats.org/presentationml/2006/ole">
            <mc:AlternateContent xmlns:mc="http://schemas.openxmlformats.org/markup-compatibility/2006">
              <mc:Choice xmlns:v="urn:schemas-microsoft-com:vml" Requires="v">
                <p:oleObj spid="_x0000_s540142" name="Equation" r:id="rId3" imgW="1625400" imgH="431640" progId="Equation.DSMT4">
                  <p:embed/>
                </p:oleObj>
              </mc:Choice>
              <mc:Fallback>
                <p:oleObj name="Equation" r:id="rId3" imgW="1625400" imgH="431640" progId="Equation.DSMT4">
                  <p:embed/>
                  <p:pic>
                    <p:nvPicPr>
                      <p:cNvPr id="28677" name="Object 5">
                        <a:extLst>
                          <a:ext uri="{FF2B5EF4-FFF2-40B4-BE49-F238E27FC236}">
                            <a16:creationId xmlns:a16="http://schemas.microsoft.com/office/drawing/2014/main" id="{BFCDBD4D-283C-4449-B367-2FF43FA6D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301" y="721638"/>
                        <a:ext cx="29178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a:extLst>
              <a:ext uri="{FF2B5EF4-FFF2-40B4-BE49-F238E27FC236}">
                <a16:creationId xmlns:a16="http://schemas.microsoft.com/office/drawing/2014/main" id="{A1A7ECFA-93A5-4876-ABA8-79954ABC3B45}"/>
              </a:ext>
            </a:extLst>
          </p:cNvPr>
          <p:cNvSpPr txBox="1">
            <a:spLocks noChangeArrowheads="1"/>
          </p:cNvSpPr>
          <p:nvPr/>
        </p:nvSpPr>
        <p:spPr bwMode="auto">
          <a:xfrm>
            <a:off x="104609" y="1495074"/>
            <a:ext cx="838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按要求，由如下公式可找到第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a:t>
            </a:r>
            <a:r>
              <a:rPr lang="en-US" altLang="zh-CN" sz="2400" dirty="0">
                <a:solidFill>
                  <a:schemeClr val="tx1"/>
                </a:solidFill>
                <a:latin typeface="+mn-ea"/>
                <a:ea typeface="+mn-ea"/>
              </a:rPr>
              <a:t>[</a:t>
            </a:r>
            <a:r>
              <a:rPr lang="en-US" altLang="zh-CN" sz="2400" i="1" dirty="0" err="1">
                <a:solidFill>
                  <a:schemeClr val="tx1"/>
                </a:solidFill>
                <a:latin typeface="+mn-ea"/>
                <a:ea typeface="+mn-ea"/>
              </a:rPr>
              <a:t>a</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 </a:t>
            </a:r>
            <a:r>
              <a:rPr lang="en-US" altLang="zh-CN" sz="2400" i="1" dirty="0">
                <a:solidFill>
                  <a:schemeClr val="tx1"/>
                </a:solidFill>
                <a:latin typeface="+mn-ea"/>
                <a:ea typeface="+mn-ea"/>
              </a:rPr>
              <a:t>b</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zh-CN" altLang="en-US" sz="2400" dirty="0">
                <a:solidFill>
                  <a:schemeClr val="tx1"/>
                </a:solidFill>
                <a:latin typeface="+mn-ea"/>
                <a:ea typeface="+mn-ea"/>
              </a:rPr>
              <a:t>的内点</a:t>
            </a:r>
            <a:r>
              <a:rPr lang="en-US" altLang="zh-CN" sz="2400" i="1" dirty="0">
                <a:solidFill>
                  <a:schemeClr val="tx1"/>
                </a:solidFill>
                <a:latin typeface="+mn-ea"/>
                <a:ea typeface="+mn-ea"/>
              </a:rPr>
              <a:t>c</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i="1" baseline="-25000" dirty="0">
                <a:solidFill>
                  <a:schemeClr val="tx1"/>
                </a:solidFill>
                <a:latin typeface="+mn-ea"/>
                <a:ea typeface="+mn-ea"/>
              </a:rPr>
              <a:t>k</a:t>
            </a:r>
          </a:p>
        </p:txBody>
      </p:sp>
      <p:graphicFrame>
        <p:nvGraphicFramePr>
          <p:cNvPr id="28680" name="Object 8">
            <a:extLst>
              <a:ext uri="{FF2B5EF4-FFF2-40B4-BE49-F238E27FC236}">
                <a16:creationId xmlns:a16="http://schemas.microsoft.com/office/drawing/2014/main" id="{ABC08E4A-2819-4A70-93F4-8962E23AF42E}"/>
              </a:ext>
            </a:extLst>
          </p:cNvPr>
          <p:cNvGraphicFramePr>
            <a:graphicFrameLocks noGrp="1" noChangeAspect="1"/>
          </p:cNvGraphicFramePr>
          <p:nvPr>
            <p:ph sz="half" idx="2"/>
            <p:extLst>
              <p:ext uri="{D42A27DB-BD31-4B8C-83A1-F6EECF244321}">
                <p14:modId xmlns:p14="http://schemas.microsoft.com/office/powerpoint/2010/main" val="3421993214"/>
              </p:ext>
            </p:extLst>
          </p:nvPr>
        </p:nvGraphicFramePr>
        <p:xfrm>
          <a:off x="2763860" y="1980915"/>
          <a:ext cx="3580708" cy="1852966"/>
        </p:xfrm>
        <a:graphic>
          <a:graphicData uri="http://schemas.openxmlformats.org/presentationml/2006/ole">
            <mc:AlternateContent xmlns:mc="http://schemas.openxmlformats.org/markup-compatibility/2006">
              <mc:Choice xmlns:v="urn:schemas-microsoft-com:vml" Requires="v">
                <p:oleObj spid="_x0000_s540143" name="Equation" r:id="rId5" imgW="1815840" imgH="939600" progId="Equation.DSMT4">
                  <p:embed/>
                </p:oleObj>
              </mc:Choice>
              <mc:Fallback>
                <p:oleObj name="Equation" r:id="rId5" imgW="1815840" imgH="939600" progId="Equation.DSMT4">
                  <p:embed/>
                  <p:pic>
                    <p:nvPicPr>
                      <p:cNvPr id="28680" name="Object 8">
                        <a:extLst>
                          <a:ext uri="{FF2B5EF4-FFF2-40B4-BE49-F238E27FC236}">
                            <a16:creationId xmlns:a16="http://schemas.microsoft.com/office/drawing/2014/main" id="{ABC08E4A-2819-4A70-93F4-8962E23AF4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3860" y="1980915"/>
                        <a:ext cx="3580708" cy="1852966"/>
                      </a:xfrm>
                      <a:prstGeom prst="rect">
                        <a:avLst/>
                      </a:prstGeom>
                      <a:noFill/>
                      <a:ln>
                        <a:noFill/>
                      </a:ln>
                      <a:effectLst/>
                    </p:spPr>
                  </p:pic>
                </p:oleObj>
              </mc:Fallback>
            </mc:AlternateContent>
          </a:graphicData>
        </a:graphic>
      </p:graphicFrame>
      <p:sp>
        <p:nvSpPr>
          <p:cNvPr id="28683" name="Text Box 11">
            <a:extLst>
              <a:ext uri="{FF2B5EF4-FFF2-40B4-BE49-F238E27FC236}">
                <a16:creationId xmlns:a16="http://schemas.microsoft.com/office/drawing/2014/main" id="{7D57E941-BDAD-4506-983A-4CCF1E23D410}"/>
              </a:ext>
            </a:extLst>
          </p:cNvPr>
          <p:cNvSpPr txBox="1">
            <a:spLocks noChangeArrowheads="1"/>
          </p:cNvSpPr>
          <p:nvPr/>
        </p:nvSpPr>
        <p:spPr bwMode="auto">
          <a:xfrm>
            <a:off x="138109" y="3758302"/>
            <a:ext cx="7056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其中的</a:t>
            </a:r>
            <a:r>
              <a:rPr lang="en-US" altLang="zh-CN" sz="2400" i="1" dirty="0">
                <a:solidFill>
                  <a:schemeClr val="tx1"/>
                </a:solidFill>
                <a:latin typeface="+mn-ea"/>
                <a:ea typeface="+mn-ea"/>
              </a:rPr>
              <a:t>n</a:t>
            </a:r>
            <a:r>
              <a:rPr lang="zh-CN" altLang="en-US" sz="2400" dirty="0">
                <a:solidFill>
                  <a:schemeClr val="tx1"/>
                </a:solidFill>
                <a:latin typeface="+mn-ea"/>
                <a:ea typeface="+mn-ea"/>
              </a:rPr>
              <a:t>由上面不等式（</a:t>
            </a:r>
            <a:r>
              <a:rPr lang="en-US" altLang="zh-CN" sz="2400" dirty="0">
                <a:solidFill>
                  <a:schemeClr val="tx1"/>
                </a:solidFill>
                <a:latin typeface="+mn-ea"/>
                <a:ea typeface="+mn-ea"/>
              </a:rPr>
              <a:t>8.1</a:t>
            </a:r>
            <a:r>
              <a:rPr lang="zh-CN" altLang="en-US" sz="2400" dirty="0">
                <a:solidFill>
                  <a:schemeClr val="tx1"/>
                </a:solidFill>
                <a:latin typeface="+mn-ea"/>
                <a:ea typeface="+mn-ea"/>
              </a:rPr>
              <a:t>）求得。</a:t>
            </a:r>
          </a:p>
        </p:txBody>
      </p:sp>
      <p:sp>
        <p:nvSpPr>
          <p:cNvPr id="2" name="文本框 1">
            <a:extLst>
              <a:ext uri="{FF2B5EF4-FFF2-40B4-BE49-F238E27FC236}">
                <a16:creationId xmlns:a16="http://schemas.microsoft.com/office/drawing/2014/main" id="{1F902B5F-9368-4986-8A1B-30E7B37C4888}"/>
              </a:ext>
            </a:extLst>
          </p:cNvPr>
          <p:cNvSpPr txBox="1"/>
          <p:nvPr/>
        </p:nvSpPr>
        <p:spPr>
          <a:xfrm>
            <a:off x="7020272" y="812053"/>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8.1</a:t>
            </a:r>
            <a:r>
              <a:rPr lang="zh-CN" altLang="en-US" sz="2400" b="0" dirty="0">
                <a:solidFill>
                  <a:schemeClr val="tx1">
                    <a:lumMod val="95000"/>
                    <a:lumOff val="5000"/>
                  </a:schemeClr>
                </a:solidFill>
                <a:latin typeface="+mn-ea"/>
                <a:ea typeface="+mn-ea"/>
              </a:rPr>
              <a:t>）</a:t>
            </a:r>
          </a:p>
        </p:txBody>
      </p:sp>
      <p:sp>
        <p:nvSpPr>
          <p:cNvPr id="10" name="文本框 9">
            <a:extLst>
              <a:ext uri="{FF2B5EF4-FFF2-40B4-BE49-F238E27FC236}">
                <a16:creationId xmlns:a16="http://schemas.microsoft.com/office/drawing/2014/main" id="{C4CC8980-919C-483F-B2A5-32312AC9E006}"/>
              </a:ext>
            </a:extLst>
          </p:cNvPr>
          <p:cNvSpPr txBox="1"/>
          <p:nvPr/>
        </p:nvSpPr>
        <p:spPr>
          <a:xfrm>
            <a:off x="7020272" y="2249535"/>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8.2</a:t>
            </a:r>
            <a:r>
              <a:rPr lang="zh-CN" altLang="en-US" sz="2400" b="0" dirty="0">
                <a:solidFill>
                  <a:schemeClr val="tx1">
                    <a:lumMod val="95000"/>
                    <a:lumOff val="5000"/>
                  </a:schemeClr>
                </a:solidFill>
                <a:latin typeface="+mn-ea"/>
                <a:ea typeface="+mn-ea"/>
              </a:rPr>
              <a:t>）</a:t>
            </a:r>
          </a:p>
        </p:txBody>
      </p:sp>
      <p:sp>
        <p:nvSpPr>
          <p:cNvPr id="11" name="文本框 10">
            <a:extLst>
              <a:ext uri="{FF2B5EF4-FFF2-40B4-BE49-F238E27FC236}">
                <a16:creationId xmlns:a16="http://schemas.microsoft.com/office/drawing/2014/main" id="{065B3B2E-B877-4CFC-864D-61FC02181EAA}"/>
              </a:ext>
            </a:extLst>
          </p:cNvPr>
          <p:cNvSpPr txBox="1"/>
          <p:nvPr/>
        </p:nvSpPr>
        <p:spPr>
          <a:xfrm>
            <a:off x="6990338" y="3104066"/>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8.3</a:t>
            </a:r>
            <a:r>
              <a:rPr lang="zh-CN" altLang="en-US" sz="2400" b="0" dirty="0">
                <a:solidFill>
                  <a:schemeClr val="tx1">
                    <a:lumMod val="95000"/>
                    <a:lumOff val="5000"/>
                  </a:schemeClr>
                </a:solidFill>
                <a:latin typeface="+mn-ea"/>
                <a:ea typeface="+mn-ea"/>
              </a:rPr>
              <a:t>）</a:t>
            </a:r>
          </a:p>
        </p:txBody>
      </p:sp>
      <p:sp>
        <p:nvSpPr>
          <p:cNvPr id="3" name="文本框 2">
            <a:extLst>
              <a:ext uri="{FF2B5EF4-FFF2-40B4-BE49-F238E27FC236}">
                <a16:creationId xmlns:a16="http://schemas.microsoft.com/office/drawing/2014/main" id="{BF9043B7-B17E-4156-8A46-E2B7C606362C}"/>
              </a:ext>
            </a:extLst>
          </p:cNvPr>
          <p:cNvSpPr txBox="1"/>
          <p:nvPr/>
        </p:nvSpPr>
        <p:spPr>
          <a:xfrm>
            <a:off x="138109" y="4412538"/>
            <a:ext cx="8517785" cy="1934187"/>
          </a:xfrm>
          <a:prstGeom prst="rect">
            <a:avLst/>
          </a:prstGeom>
          <a:noFill/>
        </p:spPr>
        <p:txBody>
          <a:bodyPr wrap="square" rtlCol="0">
            <a:spAutoFit/>
          </a:bodyPr>
          <a:lstStyle/>
          <a:p>
            <a:pPr algn="l"/>
            <a:r>
              <a:rPr lang="zh-CN" altLang="en-US" sz="2400" dirty="0">
                <a:solidFill>
                  <a:srgbClr val="0000FF"/>
                </a:solidFill>
                <a:latin typeface="+mj-ea"/>
                <a:ea typeface="+mj-ea"/>
              </a:rPr>
              <a:t>每次迭代需要确定两个新的内点，一个来自前一次的迭代，另一个根据公式（</a:t>
            </a:r>
            <a:r>
              <a:rPr lang="en-US" altLang="zh-CN" sz="2400" dirty="0">
                <a:solidFill>
                  <a:srgbClr val="0000FF"/>
                </a:solidFill>
                <a:latin typeface="+mj-ea"/>
                <a:ea typeface="+mj-ea"/>
              </a:rPr>
              <a:t>8.2</a:t>
            </a:r>
            <a:r>
              <a:rPr lang="zh-CN" altLang="en-US" sz="2400" dirty="0">
                <a:solidFill>
                  <a:srgbClr val="0000FF"/>
                </a:solidFill>
                <a:latin typeface="+mj-ea"/>
                <a:ea typeface="+mj-ea"/>
              </a:rPr>
              <a:t>）或（</a:t>
            </a:r>
            <a:r>
              <a:rPr lang="en-US" altLang="zh-CN" sz="2400" dirty="0">
                <a:solidFill>
                  <a:srgbClr val="0000FF"/>
                </a:solidFill>
                <a:latin typeface="+mj-ea"/>
                <a:ea typeface="+mj-ea"/>
              </a:rPr>
              <a:t>8.3</a:t>
            </a:r>
            <a:r>
              <a:rPr lang="zh-CN" altLang="en-US" sz="2400" dirty="0">
                <a:solidFill>
                  <a:srgbClr val="0000FF"/>
                </a:solidFill>
                <a:latin typeface="+mj-ea"/>
                <a:ea typeface="+mj-ea"/>
              </a:rPr>
              <a:t>）重新计算。</a:t>
            </a:r>
            <a:endParaRPr lang="en-US" altLang="zh-CN" sz="2400" dirty="0">
              <a:solidFill>
                <a:srgbClr val="0000FF"/>
              </a:solidFill>
              <a:latin typeface="+mj-ea"/>
              <a:ea typeface="+mj-ea"/>
            </a:endParaRPr>
          </a:p>
          <a:p>
            <a:pPr algn="l"/>
            <a:r>
              <a:rPr lang="zh-CN" altLang="en-US" sz="2400" dirty="0">
                <a:solidFill>
                  <a:schemeClr val="tx1"/>
                </a:solidFill>
                <a:latin typeface="+mj-ea"/>
                <a:ea typeface="+mj-ea"/>
              </a:rPr>
              <a:t>特别的，当</a:t>
            </a:r>
            <a:r>
              <a:rPr lang="en-US" altLang="zh-CN" sz="2400" i="1" dirty="0">
                <a:solidFill>
                  <a:schemeClr val="tx1"/>
                </a:solidFill>
                <a:latin typeface="+mj-ea"/>
                <a:ea typeface="+mj-ea"/>
              </a:rPr>
              <a:t>r</a:t>
            </a:r>
            <a:r>
              <a:rPr lang="en-US" altLang="zh-CN" sz="2400" baseline="-25000" dirty="0">
                <a:solidFill>
                  <a:schemeClr val="tx1"/>
                </a:solidFill>
                <a:latin typeface="+mj-ea"/>
                <a:ea typeface="+mj-ea"/>
              </a:rPr>
              <a:t>0</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2</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3</a:t>
            </a:r>
            <a:r>
              <a:rPr lang="en-US" altLang="zh-CN" sz="2400" dirty="0">
                <a:solidFill>
                  <a:schemeClr val="tx1"/>
                </a:solidFill>
                <a:latin typeface="+mj-ea"/>
                <a:ea typeface="+mj-ea"/>
              </a:rPr>
              <a:t>=1/2</a:t>
            </a:r>
            <a:r>
              <a:rPr lang="zh-CN" altLang="en-US" sz="2400" dirty="0">
                <a:solidFill>
                  <a:schemeClr val="tx1"/>
                </a:solidFill>
                <a:latin typeface="+mj-ea"/>
                <a:ea typeface="+mj-ea"/>
              </a:rPr>
              <a:t>时，两个内点将在区间中点重合。为区分它们，引入一个小的区别常数</a:t>
            </a:r>
            <a:r>
              <a:rPr lang="en-US" altLang="zh-CN" sz="2400" i="1" dirty="0">
                <a:solidFill>
                  <a:schemeClr val="tx1"/>
                </a:solidFill>
                <a:latin typeface="+mj-ea"/>
                <a:ea typeface="+mj-ea"/>
              </a:rPr>
              <a:t>e</a:t>
            </a:r>
            <a:r>
              <a:rPr lang="zh-CN" altLang="en-US" sz="2400" dirty="0">
                <a:solidFill>
                  <a:schemeClr val="tx1"/>
                </a:solidFill>
                <a:latin typeface="+mj-ea"/>
                <a:ea typeface="+mj-ea"/>
              </a:rPr>
              <a:t>。当求</a:t>
            </a:r>
            <a:r>
              <a:rPr lang="en-US" altLang="zh-CN" sz="2400" i="1" dirty="0">
                <a:solidFill>
                  <a:schemeClr val="tx1"/>
                </a:solidFill>
                <a:latin typeface="+mj-ea"/>
                <a:ea typeface="+mj-ea"/>
              </a:rPr>
              <a:t>c</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和</a:t>
            </a:r>
            <a:r>
              <a:rPr lang="en-US" altLang="zh-CN" sz="2400" i="1" dirty="0">
                <a:solidFill>
                  <a:schemeClr val="tx1"/>
                </a:solidFill>
                <a:latin typeface="+mj-ea"/>
                <a:ea typeface="+mj-ea"/>
              </a:rPr>
              <a:t>d</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的时候系数分别是</a:t>
            </a:r>
            <a:r>
              <a:rPr lang="en-US" altLang="zh-CN" sz="2400" i="1" dirty="0" err="1">
                <a:solidFill>
                  <a:schemeClr val="tx1"/>
                </a:solidFill>
                <a:latin typeface="+mj-ea"/>
                <a:ea typeface="+mj-ea"/>
              </a:rPr>
              <a:t>r</a:t>
            </a:r>
            <a:r>
              <a:rPr lang="en-US" altLang="zh-CN" sz="2400" i="1" baseline="-25000" dirty="0" err="1">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r>
              <a:rPr lang="zh-CN" altLang="en-US" sz="2400" dirty="0">
                <a:solidFill>
                  <a:schemeClr val="tx1"/>
                </a:solidFill>
                <a:latin typeface="+mj-ea"/>
                <a:ea typeface="+mj-ea"/>
              </a:rPr>
              <a:t>，</a:t>
            </a:r>
            <a:r>
              <a:rPr lang="en-US" altLang="zh-CN" sz="2400" dirty="0">
                <a:solidFill>
                  <a:schemeClr val="tx1"/>
                </a:solidFill>
                <a:latin typeface="+mj-ea"/>
                <a:ea typeface="+mj-ea"/>
              </a:rPr>
              <a:t>(1-</a:t>
            </a:r>
            <a:r>
              <a:rPr lang="en-US" altLang="zh-CN" sz="2400" i="1" dirty="0">
                <a:solidFill>
                  <a:schemeClr val="tx1"/>
                </a:solidFill>
                <a:latin typeface="+mj-ea"/>
                <a:ea typeface="+mj-ea"/>
              </a:rPr>
              <a:t>r</a:t>
            </a:r>
            <a:r>
              <a:rPr lang="en-US" altLang="zh-CN" sz="2400" i="1" baseline="-25000" dirty="0">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p>
        </p:txBody>
      </p:sp>
    </p:spTree>
    <p:extLst>
      <p:ext uri="{BB962C8B-B14F-4D97-AF65-F5344CB8AC3E}">
        <p14:creationId xmlns:p14="http://schemas.microsoft.com/office/powerpoint/2010/main" val="15493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CD8FA9-0F79-4E62-978D-2EBD07E2ADD3}"/>
              </a:ext>
            </a:extLst>
          </p:cNvPr>
          <p:cNvSpPr txBox="1"/>
          <p:nvPr/>
        </p:nvSpPr>
        <p:spPr>
          <a:xfrm>
            <a:off x="-41193" y="105026"/>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8.5</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F33C3277-3B17-4E39-BCC3-71ED540C6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4379"/>
            <a:ext cx="8316416" cy="352312"/>
          </a:xfrm>
          <a:prstGeom prst="rect">
            <a:avLst/>
          </a:prstGeom>
        </p:spPr>
      </p:pic>
      <p:pic>
        <p:nvPicPr>
          <p:cNvPr id="6" name="图片 5">
            <a:extLst>
              <a:ext uri="{FF2B5EF4-FFF2-40B4-BE49-F238E27FC236}">
                <a16:creationId xmlns:a16="http://schemas.microsoft.com/office/drawing/2014/main" id="{B934F10D-1EBC-4F57-9F01-16123FE29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3" y="566691"/>
            <a:ext cx="8184778" cy="2869747"/>
          </a:xfrm>
          <a:prstGeom prst="rect">
            <a:avLst/>
          </a:prstGeom>
        </p:spPr>
      </p:pic>
      <p:pic>
        <p:nvPicPr>
          <p:cNvPr id="8" name="图片 7">
            <a:extLst>
              <a:ext uri="{FF2B5EF4-FFF2-40B4-BE49-F238E27FC236}">
                <a16:creationId xmlns:a16="http://schemas.microsoft.com/office/drawing/2014/main" id="{222A14A9-4BCB-4892-AF68-0C5CDFDBA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98" y="3429000"/>
            <a:ext cx="8742803" cy="3286629"/>
          </a:xfrm>
          <a:prstGeom prst="rect">
            <a:avLst/>
          </a:prstGeom>
        </p:spPr>
      </p:pic>
    </p:spTree>
    <p:extLst>
      <p:ext uri="{BB962C8B-B14F-4D97-AF65-F5344CB8AC3E}">
        <p14:creationId xmlns:p14="http://schemas.microsoft.com/office/powerpoint/2010/main" val="420873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26476-5F1F-4453-A5A5-224255F04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963"/>
            <a:ext cx="6696744" cy="3404964"/>
          </a:xfrm>
          <a:prstGeom prst="rect">
            <a:avLst/>
          </a:prstGeom>
        </p:spPr>
      </p:pic>
      <p:pic>
        <p:nvPicPr>
          <p:cNvPr id="5" name="图片 4">
            <a:extLst>
              <a:ext uri="{FF2B5EF4-FFF2-40B4-BE49-F238E27FC236}">
                <a16:creationId xmlns:a16="http://schemas.microsoft.com/office/drawing/2014/main" id="{24FE1B17-898E-43F9-8765-464686E8D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3" y="3660722"/>
            <a:ext cx="8822427" cy="3030676"/>
          </a:xfrm>
          <a:prstGeom prst="rect">
            <a:avLst/>
          </a:prstGeom>
        </p:spPr>
      </p:pic>
    </p:spTree>
    <p:extLst>
      <p:ext uri="{BB962C8B-B14F-4D97-AF65-F5344CB8AC3E}">
        <p14:creationId xmlns:p14="http://schemas.microsoft.com/office/powerpoint/2010/main" val="233417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18245AC-56BE-4810-B68B-02D09A6E84F0}"/>
              </a:ext>
            </a:extLst>
          </p:cNvPr>
          <p:cNvSpPr>
            <a:spLocks noGrp="1" noChangeArrowheads="1"/>
          </p:cNvSpPr>
          <p:nvPr>
            <p:ph type="title"/>
          </p:nvPr>
        </p:nvSpPr>
        <p:spPr>
          <a:xfrm>
            <a:off x="2339752" y="188640"/>
            <a:ext cx="5743550" cy="687610"/>
          </a:xfrm>
        </p:spPr>
        <p:txBody>
          <a:bodyPr/>
          <a:lstStyle/>
          <a:p>
            <a:r>
              <a:rPr lang="en-US" altLang="zh-CN" dirty="0"/>
              <a:t>8.2.2 </a:t>
            </a:r>
            <a:r>
              <a:rPr lang="zh-CN" altLang="en-US" dirty="0"/>
              <a:t>分类搜索法</a:t>
            </a:r>
          </a:p>
        </p:txBody>
      </p:sp>
      <p:sp>
        <p:nvSpPr>
          <p:cNvPr id="32771" name="Rectangle 3">
            <a:extLst>
              <a:ext uri="{FF2B5EF4-FFF2-40B4-BE49-F238E27FC236}">
                <a16:creationId xmlns:a16="http://schemas.microsoft.com/office/drawing/2014/main" id="{06BE95E8-2F3C-4C85-9268-20F29F10E26B}"/>
              </a:ext>
            </a:extLst>
          </p:cNvPr>
          <p:cNvSpPr>
            <a:spLocks noGrp="1" noChangeArrowheads="1"/>
          </p:cNvSpPr>
          <p:nvPr>
            <p:ph type="body" idx="1"/>
          </p:nvPr>
        </p:nvSpPr>
        <p:spPr>
          <a:xfrm>
            <a:off x="467544" y="980728"/>
            <a:ext cx="7975798" cy="2611487"/>
          </a:xfrm>
        </p:spPr>
        <p:txBody>
          <a:bodyPr>
            <a:normAutofit/>
          </a:bodyPr>
          <a:lstStyle/>
          <a:p>
            <a:pPr>
              <a:lnSpc>
                <a:spcPct val="90000"/>
              </a:lnSpc>
            </a:pPr>
            <a:r>
              <a:rPr lang="zh-CN" altLang="en-US" sz="2800" dirty="0"/>
              <a:t>黄金分割搜索法与斐波那契搜索法都可用于</a:t>
            </a:r>
            <a:r>
              <a:rPr lang="en-US" altLang="zh-CN" sz="2800" i="1" dirty="0"/>
              <a:t>f</a:t>
            </a:r>
            <a:r>
              <a:rPr lang="en-US" altLang="zh-CN" sz="2800" dirty="0"/>
              <a:t>(</a:t>
            </a:r>
            <a:r>
              <a:rPr lang="en-US" altLang="zh-CN" sz="2800" i="1" dirty="0"/>
              <a:t>x</a:t>
            </a:r>
            <a:r>
              <a:rPr lang="en-US" altLang="zh-CN" sz="2800" dirty="0"/>
              <a:t>)</a:t>
            </a:r>
            <a:r>
              <a:rPr lang="zh-CN" altLang="en-US" sz="2800" dirty="0"/>
              <a:t>不可微的情况。</a:t>
            </a:r>
          </a:p>
          <a:p>
            <a:pPr>
              <a:lnSpc>
                <a:spcPct val="90000"/>
              </a:lnSpc>
            </a:pPr>
            <a:r>
              <a:rPr lang="zh-CN" altLang="en-US" sz="2800" dirty="0"/>
              <a:t>搜索法存在的问题：函数在极小值附近可能比较平缓，从而限制了精度，而且速度也较慢</a:t>
            </a:r>
          </a:p>
          <a:p>
            <a:pPr>
              <a:lnSpc>
                <a:spcPct val="90000"/>
              </a:lnSpc>
            </a:pPr>
            <a:r>
              <a:rPr lang="zh-CN" altLang="en-US" sz="2800" dirty="0">
                <a:solidFill>
                  <a:srgbClr val="0000FF"/>
                </a:solidFill>
              </a:rPr>
              <a:t>对于小的</a:t>
            </a:r>
            <a:r>
              <a:rPr lang="en-US" altLang="zh-CN" sz="2800" i="1" dirty="0">
                <a:solidFill>
                  <a:srgbClr val="0000FF"/>
                </a:solidFill>
              </a:rPr>
              <a:t>n</a:t>
            </a:r>
            <a:r>
              <a:rPr lang="zh-CN" altLang="en-US" sz="2800" dirty="0">
                <a:solidFill>
                  <a:srgbClr val="0000FF"/>
                </a:solidFill>
              </a:rPr>
              <a:t>值，斐波那契搜索法比黄金分割搜索法更为有效；对于大的</a:t>
            </a:r>
            <a:r>
              <a:rPr lang="en-US" altLang="zh-CN" sz="2800" i="1" dirty="0">
                <a:solidFill>
                  <a:srgbClr val="0000FF"/>
                </a:solidFill>
              </a:rPr>
              <a:t>n</a:t>
            </a:r>
            <a:r>
              <a:rPr lang="zh-CN" altLang="en-US" sz="2800" dirty="0">
                <a:solidFill>
                  <a:srgbClr val="0000FF"/>
                </a:solidFill>
              </a:rPr>
              <a:t>值，两者几乎相同</a:t>
            </a:r>
          </a:p>
        </p:txBody>
      </p:sp>
      <p:sp>
        <p:nvSpPr>
          <p:cNvPr id="6" name="文本框 5">
            <a:extLst>
              <a:ext uri="{FF2B5EF4-FFF2-40B4-BE49-F238E27FC236}">
                <a16:creationId xmlns:a16="http://schemas.microsoft.com/office/drawing/2014/main" id="{D91CE8A4-3B81-456C-A192-F56030E1668C}"/>
              </a:ext>
            </a:extLst>
          </p:cNvPr>
          <p:cNvSpPr txBox="1"/>
          <p:nvPr/>
        </p:nvSpPr>
        <p:spPr>
          <a:xfrm>
            <a:off x="1043608" y="4941168"/>
            <a:ext cx="6480720" cy="1147558"/>
          </a:xfrm>
          <a:prstGeom prst="rect">
            <a:avLst/>
          </a:prstGeom>
          <a:noFill/>
        </p:spPr>
        <p:txBody>
          <a:bodyPr wrap="square" rtlCol="0">
            <a:spAutoFit/>
          </a:bodyPr>
          <a:lstStyle/>
          <a:p>
            <a:pPr algn="l">
              <a:lnSpc>
                <a:spcPct val="150000"/>
              </a:lnSpc>
            </a:pPr>
            <a:r>
              <a:rPr lang="zh-CN" altLang="en-US" sz="2400" b="0" dirty="0">
                <a:solidFill>
                  <a:schemeClr val="tx1"/>
                </a:solidFill>
                <a:latin typeface="+mn-ea"/>
                <a:ea typeface="+mn-ea"/>
              </a:rPr>
              <a:t>黄金分割搜索法：</a:t>
            </a:r>
            <a:r>
              <a:rPr lang="en-US" altLang="zh-CN" sz="2400" b="0" dirty="0" err="1">
                <a:solidFill>
                  <a:schemeClr val="tx1"/>
                </a:solidFill>
                <a:latin typeface="+mn-ea"/>
                <a:ea typeface="+mn-ea"/>
              </a:rPr>
              <a:t>goldenfenge.m</a:t>
            </a:r>
            <a:endParaRPr lang="en-US" altLang="zh-CN" sz="2400" b="0" dirty="0">
              <a:solidFill>
                <a:schemeClr val="tx1"/>
              </a:solidFill>
              <a:latin typeface="+mn-ea"/>
              <a:ea typeface="+mn-ea"/>
            </a:endParaRPr>
          </a:p>
          <a:p>
            <a:pPr algn="l">
              <a:lnSpc>
                <a:spcPct val="150000"/>
              </a:lnSpc>
            </a:pPr>
            <a:r>
              <a:rPr lang="zh-CN" altLang="en-US" sz="2400" b="0" dirty="0">
                <a:solidFill>
                  <a:schemeClr val="tx1"/>
                </a:solidFill>
                <a:latin typeface="+mn-ea"/>
                <a:ea typeface="+mn-ea"/>
              </a:rPr>
              <a:t>斐波那契搜索法：</a:t>
            </a:r>
            <a:r>
              <a:rPr lang="en-US" altLang="zh-CN" sz="2400" b="0" dirty="0" err="1">
                <a:solidFill>
                  <a:schemeClr val="tx1"/>
                </a:solidFill>
                <a:latin typeface="+mn-ea"/>
                <a:ea typeface="+mn-ea"/>
              </a:rPr>
              <a:t>fibonacci.m</a:t>
            </a:r>
            <a:endParaRPr lang="en-US" altLang="zh-CN" sz="2400" b="0" dirty="0">
              <a:solidFill>
                <a:schemeClr val="tx1"/>
              </a:solidFill>
              <a:latin typeface="+mn-ea"/>
              <a:ea typeface="+mn-ea"/>
            </a:endParaRPr>
          </a:p>
        </p:txBody>
      </p:sp>
      <p:sp>
        <p:nvSpPr>
          <p:cNvPr id="7" name="文本框 6">
            <a:extLst>
              <a:ext uri="{FF2B5EF4-FFF2-40B4-BE49-F238E27FC236}">
                <a16:creationId xmlns:a16="http://schemas.microsoft.com/office/drawing/2014/main" id="{09887935-17D9-4DE8-918D-D4D0DDE795F9}"/>
              </a:ext>
            </a:extLst>
          </p:cNvPr>
          <p:cNvSpPr txBox="1"/>
          <p:nvPr/>
        </p:nvSpPr>
        <p:spPr>
          <a:xfrm>
            <a:off x="611560" y="4221088"/>
            <a:ext cx="4752528"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程序实现</a:t>
            </a:r>
          </a:p>
        </p:txBody>
      </p:sp>
    </p:spTree>
    <p:extLst>
      <p:ext uri="{BB962C8B-B14F-4D97-AF65-F5344CB8AC3E}">
        <p14:creationId xmlns:p14="http://schemas.microsoft.com/office/powerpoint/2010/main" val="3541152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E9AAB-4818-462F-9F5E-FAABE3F8CC0F}"/>
              </a:ext>
            </a:extLst>
          </p:cNvPr>
          <p:cNvSpPr txBox="1"/>
          <p:nvPr/>
        </p:nvSpPr>
        <p:spPr>
          <a:xfrm>
            <a:off x="107504" y="58846"/>
            <a:ext cx="5148064" cy="6740307"/>
          </a:xfrm>
          <a:prstGeom prst="rect">
            <a:avLst/>
          </a:prstGeom>
          <a:noFill/>
        </p:spPr>
        <p:txBody>
          <a:bodyPr wrap="square" rtlCol="0">
            <a:spAutoFit/>
          </a:bodyPr>
          <a:lstStyle/>
          <a:p>
            <a:pPr algn="l"/>
            <a:r>
              <a:rPr lang="en-US" altLang="zh-CN" sz="1600" b="0" dirty="0">
                <a:solidFill>
                  <a:srgbClr val="0000FF"/>
                </a:solidFill>
              </a:rPr>
              <a:t>function [S,E,G]=</a:t>
            </a:r>
            <a:r>
              <a:rPr lang="en-US" altLang="zh-CN" sz="1600" b="0" dirty="0" err="1">
                <a:solidFill>
                  <a:srgbClr val="0000FF"/>
                </a:solidFill>
              </a:rPr>
              <a:t>goldenfenge</a:t>
            </a:r>
            <a:r>
              <a:rPr lang="en-US" altLang="zh-CN" sz="1600" b="0" dirty="0">
                <a:solidFill>
                  <a:srgbClr val="0000FF"/>
                </a:solidFill>
              </a:rPr>
              <a:t>(</a:t>
            </a:r>
            <a:r>
              <a:rPr lang="en-US" altLang="zh-CN" sz="1600" b="0" dirty="0" err="1">
                <a:solidFill>
                  <a:srgbClr val="0000FF"/>
                </a:solidFill>
              </a:rPr>
              <a:t>f,a,b,delta,epsilon</a:t>
            </a:r>
            <a:r>
              <a:rPr lang="en-US" altLang="zh-CN" sz="1600" b="0" dirty="0">
                <a:solidFill>
                  <a:srgbClr val="0000FF"/>
                </a:solidFill>
              </a:rPr>
              <a:t>)</a:t>
            </a:r>
            <a:endParaRPr lang="zh-CN" altLang="en-US" sz="1600" b="0" dirty="0">
              <a:solidFill>
                <a:srgbClr val="0000FF"/>
              </a:solidFill>
            </a:endParaRPr>
          </a:p>
          <a:p>
            <a:pPr algn="l"/>
            <a:r>
              <a:rPr lang="en-US" altLang="zh-CN" sz="1600" b="0" dirty="0">
                <a:solidFill>
                  <a:srgbClr val="0000FF"/>
                </a:solidFill>
              </a:rPr>
              <a:t>%Input    - f is the object function </a:t>
            </a:r>
          </a:p>
          <a:p>
            <a:pPr algn="l"/>
            <a:r>
              <a:rPr lang="en-US" altLang="zh-CN" sz="1600" b="0" dirty="0">
                <a:solidFill>
                  <a:srgbClr val="0000FF"/>
                </a:solidFill>
              </a:rPr>
              <a:t>%            - a and b are the endpoints of the interval</a:t>
            </a:r>
          </a:p>
          <a:p>
            <a:pPr algn="l"/>
            <a:r>
              <a:rPr lang="en-US" altLang="zh-CN" sz="1600" b="0" dirty="0">
                <a:solidFill>
                  <a:srgbClr val="0000FF"/>
                </a:solidFill>
              </a:rPr>
              <a:t>%    - delta is the tolerance for the abscissas %           </a:t>
            </a:r>
          </a:p>
          <a:p>
            <a:pPr algn="l"/>
            <a:r>
              <a:rPr lang="en-US" altLang="zh-CN" sz="1600" b="0" dirty="0">
                <a:solidFill>
                  <a:srgbClr val="0000FF"/>
                </a:solidFill>
              </a:rPr>
              <a:t>% - epsilon is the tolerance for the ordinates</a:t>
            </a:r>
          </a:p>
          <a:p>
            <a:pPr algn="l"/>
            <a:r>
              <a:rPr lang="en-US" altLang="zh-CN" sz="1600" b="0" dirty="0">
                <a:solidFill>
                  <a:srgbClr val="0000FF"/>
                </a:solidFill>
              </a:rPr>
              <a:t>%Output - S=(</a:t>
            </a:r>
            <a:r>
              <a:rPr lang="en-US" altLang="zh-CN" sz="1600" b="0" dirty="0" err="1">
                <a:solidFill>
                  <a:srgbClr val="0000FF"/>
                </a:solidFill>
              </a:rPr>
              <a:t>p,yp</a:t>
            </a:r>
            <a:r>
              <a:rPr lang="en-US" altLang="zh-CN" sz="1600" b="0" dirty="0">
                <a:solidFill>
                  <a:srgbClr val="0000FF"/>
                </a:solidFill>
              </a:rPr>
              <a:t>) contains the abscissa p and</a:t>
            </a:r>
          </a:p>
          <a:p>
            <a:pPr algn="l"/>
            <a:r>
              <a:rPr lang="en-US" altLang="zh-CN" sz="1600" b="0" dirty="0">
                <a:solidFill>
                  <a:srgbClr val="0000FF"/>
                </a:solidFill>
              </a:rPr>
              <a:t>%   the ordinate </a:t>
            </a:r>
            <a:r>
              <a:rPr lang="en-US" altLang="zh-CN" sz="1600" b="0" dirty="0" err="1">
                <a:solidFill>
                  <a:srgbClr val="0000FF"/>
                </a:solidFill>
              </a:rPr>
              <a:t>yp</a:t>
            </a:r>
            <a:r>
              <a:rPr lang="en-US" altLang="zh-CN" sz="1600" b="0" dirty="0">
                <a:solidFill>
                  <a:srgbClr val="0000FF"/>
                </a:solidFill>
              </a:rPr>
              <a:t> of the minimum</a:t>
            </a:r>
          </a:p>
          <a:p>
            <a:pPr algn="l"/>
            <a:r>
              <a:rPr lang="en-US" altLang="zh-CN" sz="1600" b="0" dirty="0">
                <a:solidFill>
                  <a:srgbClr val="0000FF"/>
                </a:solidFill>
              </a:rPr>
              <a:t>% - E=(</a:t>
            </a:r>
            <a:r>
              <a:rPr lang="en-US" altLang="zh-CN" sz="1600" b="0" dirty="0" err="1">
                <a:solidFill>
                  <a:srgbClr val="0000FF"/>
                </a:solidFill>
              </a:rPr>
              <a:t>dp,dy</a:t>
            </a:r>
            <a:r>
              <a:rPr lang="en-US" altLang="zh-CN" sz="1600" b="0" dirty="0">
                <a:solidFill>
                  <a:srgbClr val="0000FF"/>
                </a:solidFill>
              </a:rPr>
              <a:t>) contains the error bounds for p and </a:t>
            </a:r>
            <a:r>
              <a:rPr lang="en-US" altLang="zh-CN" sz="1600" b="0" dirty="0" err="1">
                <a:solidFill>
                  <a:srgbClr val="0000FF"/>
                </a:solidFill>
              </a:rPr>
              <a:t>yp</a:t>
            </a:r>
            <a:endParaRPr lang="en-US" altLang="zh-CN" sz="1600" b="0" dirty="0">
              <a:solidFill>
                <a:srgbClr val="0000FF"/>
              </a:solidFill>
            </a:endParaRPr>
          </a:p>
          <a:p>
            <a:pPr algn="l"/>
            <a:r>
              <a:rPr lang="en-US" altLang="zh-CN" sz="1600" b="0" dirty="0">
                <a:solidFill>
                  <a:srgbClr val="0000FF"/>
                </a:solidFill>
              </a:rPr>
              <a:t>%  - G is an n x 4 matrix: the kth row contains [</a:t>
            </a:r>
            <a:r>
              <a:rPr lang="en-US" altLang="zh-CN" sz="1600" b="0" dirty="0" err="1">
                <a:solidFill>
                  <a:srgbClr val="0000FF"/>
                </a:solidFill>
              </a:rPr>
              <a:t>ak</a:t>
            </a:r>
            <a:r>
              <a:rPr lang="en-US" altLang="zh-CN" sz="1600" b="0" dirty="0">
                <a:solidFill>
                  <a:srgbClr val="0000FF"/>
                </a:solidFill>
              </a:rPr>
              <a:t> ck dk bk];</a:t>
            </a:r>
          </a:p>
          <a:p>
            <a:pPr algn="l"/>
            <a:r>
              <a:rPr lang="en-US" altLang="zh-CN" sz="1600" b="0" dirty="0">
                <a:solidFill>
                  <a:srgbClr val="0000FF"/>
                </a:solidFill>
              </a:rPr>
              <a:t>%   the values of a, c, d, and b at the kth iteration</a:t>
            </a:r>
            <a:endParaRPr lang="zh-CN" altLang="en-US" sz="1600" b="0" dirty="0">
              <a:solidFill>
                <a:srgbClr val="0000FF"/>
              </a:solidFill>
            </a:endParaRPr>
          </a:p>
          <a:p>
            <a:pPr algn="l"/>
            <a:r>
              <a:rPr lang="en-US" altLang="zh-CN" sz="1600" b="0" dirty="0">
                <a:solidFill>
                  <a:srgbClr val="0000FF"/>
                </a:solidFill>
              </a:rPr>
              <a:t>% f=@(x) sin(x)+exp(x);</a:t>
            </a:r>
          </a:p>
          <a:p>
            <a:pPr algn="l"/>
            <a:r>
              <a:rPr lang="en-US" altLang="zh-CN" sz="1600" b="0" dirty="0">
                <a:solidFill>
                  <a:srgbClr val="0000FF"/>
                </a:solidFill>
              </a:rPr>
              <a:t>% a=0; b=1; delta=0.001; epsilon=0.001;</a:t>
            </a:r>
          </a:p>
          <a:p>
            <a:pPr algn="l"/>
            <a:r>
              <a:rPr lang="en-US" altLang="zh-CN" sz="1600" b="0" dirty="0">
                <a:solidFill>
                  <a:srgbClr val="0000FF"/>
                </a:solidFill>
              </a:rPr>
              <a:t>% [S,E,G]=</a:t>
            </a:r>
            <a:r>
              <a:rPr lang="en-US" altLang="zh-CN" sz="1600" b="0" dirty="0" err="1">
                <a:solidFill>
                  <a:srgbClr val="0000FF"/>
                </a:solidFill>
              </a:rPr>
              <a:t>goldenfenge</a:t>
            </a:r>
            <a:r>
              <a:rPr lang="en-US" altLang="zh-CN" sz="1600" b="0" dirty="0">
                <a:solidFill>
                  <a:srgbClr val="0000FF"/>
                </a:solidFill>
              </a:rPr>
              <a:t>(</a:t>
            </a:r>
            <a:r>
              <a:rPr lang="en-US" altLang="zh-CN" sz="1600" b="0" dirty="0" err="1">
                <a:solidFill>
                  <a:srgbClr val="0000FF"/>
                </a:solidFill>
              </a:rPr>
              <a:t>f,a,b,delta,epsilon</a:t>
            </a:r>
            <a:r>
              <a:rPr lang="en-US" altLang="zh-CN" sz="1600" b="0" dirty="0">
                <a:solidFill>
                  <a:srgbClr val="0000FF"/>
                </a:solidFill>
              </a:rPr>
              <a:t>)</a:t>
            </a:r>
          </a:p>
          <a:p>
            <a:pPr algn="l"/>
            <a:endParaRPr lang="zh-CN" altLang="en-US" sz="1600" b="0" dirty="0">
              <a:solidFill>
                <a:srgbClr val="0000FF"/>
              </a:solidFill>
            </a:endParaRPr>
          </a:p>
          <a:p>
            <a:pPr algn="l"/>
            <a:r>
              <a:rPr lang="pt-BR" altLang="zh-CN" sz="1600" b="0" dirty="0">
                <a:solidFill>
                  <a:srgbClr val="0000FF"/>
                </a:solidFill>
              </a:rPr>
              <a:t>r1=(sqrt(5)-1)/2;          </a:t>
            </a:r>
            <a:r>
              <a:rPr lang="en-US" altLang="zh-CN" sz="1600" b="0" dirty="0">
                <a:solidFill>
                  <a:srgbClr val="0000FF"/>
                </a:solidFill>
              </a:rPr>
              <a:t>r2=r1^2;</a:t>
            </a:r>
          </a:p>
          <a:p>
            <a:pPr algn="l"/>
            <a:r>
              <a:rPr lang="en-US" altLang="zh-CN" sz="1600" b="0" dirty="0">
                <a:solidFill>
                  <a:srgbClr val="0000FF"/>
                </a:solidFill>
              </a:rPr>
              <a:t>h=b-a;</a:t>
            </a:r>
          </a:p>
          <a:p>
            <a:pPr algn="l"/>
            <a:r>
              <a:rPr lang="en-US" altLang="zh-CN" sz="1600" b="0" dirty="0" err="1">
                <a:solidFill>
                  <a:srgbClr val="0000FF"/>
                </a:solidFill>
              </a:rPr>
              <a:t>ya</a:t>
            </a:r>
            <a:r>
              <a:rPr lang="en-US" altLang="zh-CN" sz="1600" b="0" dirty="0">
                <a:solidFill>
                  <a:srgbClr val="0000FF"/>
                </a:solidFill>
              </a:rPr>
              <a:t>=f(a);     </a:t>
            </a:r>
            <a:r>
              <a:rPr lang="en-US" altLang="zh-CN" sz="1600" b="0" dirty="0" err="1">
                <a:solidFill>
                  <a:srgbClr val="0000FF"/>
                </a:solidFill>
              </a:rPr>
              <a:t>yb</a:t>
            </a:r>
            <a:r>
              <a:rPr lang="en-US" altLang="zh-CN" sz="1600" b="0" dirty="0">
                <a:solidFill>
                  <a:srgbClr val="0000FF"/>
                </a:solidFill>
              </a:rPr>
              <a:t>=f(b);</a:t>
            </a:r>
          </a:p>
          <a:p>
            <a:pPr algn="l"/>
            <a:r>
              <a:rPr lang="en-US" altLang="zh-CN" sz="1600" b="0" dirty="0">
                <a:solidFill>
                  <a:srgbClr val="0000FF"/>
                </a:solidFill>
              </a:rPr>
              <a:t>c=a+r2*h;    d=a+r1*h;</a:t>
            </a:r>
          </a:p>
          <a:p>
            <a:pPr algn="l"/>
            <a:r>
              <a:rPr lang="en-US" altLang="zh-CN" sz="1600" b="0" dirty="0" err="1">
                <a:solidFill>
                  <a:srgbClr val="0000FF"/>
                </a:solidFill>
              </a:rPr>
              <a:t>yc</a:t>
            </a:r>
            <a:r>
              <a:rPr lang="en-US" altLang="zh-CN" sz="1600" b="0" dirty="0">
                <a:solidFill>
                  <a:srgbClr val="0000FF"/>
                </a:solidFill>
              </a:rPr>
              <a:t>=f(c);   yd=f(d);</a:t>
            </a:r>
          </a:p>
          <a:p>
            <a:pPr algn="l"/>
            <a:r>
              <a:rPr lang="en-US" altLang="zh-CN" sz="1600" b="0" dirty="0">
                <a:solidFill>
                  <a:srgbClr val="0000FF"/>
                </a:solidFill>
              </a:rPr>
              <a:t>k=1;</a:t>
            </a:r>
          </a:p>
          <a:p>
            <a:pPr algn="l"/>
            <a:r>
              <a:rPr lang="en-US" altLang="zh-CN" sz="1600" b="0" dirty="0">
                <a:solidFill>
                  <a:srgbClr val="0000FF"/>
                </a:solidFill>
              </a:rPr>
              <a:t>A(k)=a; B(k)=b; C(k)=c; D(k)=d;</a:t>
            </a:r>
            <a:endParaRPr lang="zh-CN" altLang="en-US" sz="1600" b="0" dirty="0">
              <a:solidFill>
                <a:srgbClr val="0000FF"/>
              </a:solidFill>
            </a:endParaRPr>
          </a:p>
          <a:p>
            <a:pPr algn="l"/>
            <a:r>
              <a:rPr lang="en-US" altLang="zh-CN" sz="1600" b="0" dirty="0">
                <a:solidFill>
                  <a:srgbClr val="0000FF"/>
                </a:solidFill>
              </a:rPr>
              <a:t>while (abs(</a:t>
            </a:r>
            <a:r>
              <a:rPr lang="en-US" altLang="zh-CN" sz="1600" b="0" dirty="0" err="1">
                <a:solidFill>
                  <a:srgbClr val="0000FF"/>
                </a:solidFill>
              </a:rPr>
              <a:t>yb-ya</a:t>
            </a:r>
            <a:r>
              <a:rPr lang="en-US" altLang="zh-CN" sz="1600" b="0" dirty="0">
                <a:solidFill>
                  <a:srgbClr val="0000FF"/>
                </a:solidFill>
              </a:rPr>
              <a:t>)&gt;epsilon)|(h&gt;delta)</a:t>
            </a:r>
          </a:p>
          <a:p>
            <a:pPr algn="l"/>
            <a:r>
              <a:rPr lang="en-US" altLang="zh-CN" sz="1600" b="0" dirty="0">
                <a:solidFill>
                  <a:srgbClr val="0000FF"/>
                </a:solidFill>
              </a:rPr>
              <a:t>   k=k+1;</a:t>
            </a:r>
          </a:p>
          <a:p>
            <a:pPr algn="l"/>
            <a:r>
              <a:rPr lang="en-US" altLang="zh-CN" sz="1600" b="0" dirty="0">
                <a:solidFill>
                  <a:srgbClr val="0000FF"/>
                </a:solidFill>
              </a:rPr>
              <a:t>   if (</a:t>
            </a:r>
            <a:r>
              <a:rPr lang="en-US" altLang="zh-CN" sz="1600" b="0" dirty="0" err="1">
                <a:solidFill>
                  <a:srgbClr val="0000FF"/>
                </a:solidFill>
              </a:rPr>
              <a:t>yc</a:t>
            </a:r>
            <a:r>
              <a:rPr lang="en-US" altLang="zh-CN" sz="1600" b="0" dirty="0">
                <a:solidFill>
                  <a:srgbClr val="0000FF"/>
                </a:solidFill>
              </a:rPr>
              <a:t>&lt;yd)</a:t>
            </a:r>
          </a:p>
          <a:p>
            <a:pPr algn="l"/>
            <a:r>
              <a:rPr lang="en-US" altLang="zh-CN" sz="1600" b="0" dirty="0">
                <a:solidFill>
                  <a:srgbClr val="0000FF"/>
                </a:solidFill>
              </a:rPr>
              <a:t>      b=d;   </a:t>
            </a:r>
            <a:r>
              <a:rPr lang="en-US" altLang="zh-CN" sz="1600" b="0" dirty="0" err="1">
                <a:solidFill>
                  <a:srgbClr val="0000FF"/>
                </a:solidFill>
              </a:rPr>
              <a:t>yb</a:t>
            </a:r>
            <a:r>
              <a:rPr lang="en-US" altLang="zh-CN" sz="1600" b="0" dirty="0">
                <a:solidFill>
                  <a:srgbClr val="0000FF"/>
                </a:solidFill>
              </a:rPr>
              <a:t>=yd;</a:t>
            </a:r>
          </a:p>
          <a:p>
            <a:pPr algn="l"/>
            <a:r>
              <a:rPr lang="en-US" altLang="zh-CN" sz="1600" b="0" dirty="0">
                <a:solidFill>
                  <a:srgbClr val="0000FF"/>
                </a:solidFill>
              </a:rPr>
              <a:t>      d=c;    yd=</a:t>
            </a:r>
            <a:r>
              <a:rPr lang="en-US" altLang="zh-CN" sz="1600" b="0" dirty="0" err="1">
                <a:solidFill>
                  <a:srgbClr val="0000FF"/>
                </a:solidFill>
              </a:rPr>
              <a:t>yc</a:t>
            </a:r>
            <a:r>
              <a:rPr lang="en-US" altLang="zh-CN" sz="1600" b="0" dirty="0">
                <a:solidFill>
                  <a:srgbClr val="0000FF"/>
                </a:solidFill>
              </a:rPr>
              <a:t>;</a:t>
            </a:r>
          </a:p>
        </p:txBody>
      </p:sp>
      <p:sp>
        <p:nvSpPr>
          <p:cNvPr id="3" name="文本框 2">
            <a:extLst>
              <a:ext uri="{FF2B5EF4-FFF2-40B4-BE49-F238E27FC236}">
                <a16:creationId xmlns:a16="http://schemas.microsoft.com/office/drawing/2014/main" id="{0D2CC526-772E-41E4-BA61-3E43EEA3E06E}"/>
              </a:ext>
            </a:extLst>
          </p:cNvPr>
          <p:cNvSpPr txBox="1"/>
          <p:nvPr/>
        </p:nvSpPr>
        <p:spPr>
          <a:xfrm>
            <a:off x="5508104" y="266972"/>
            <a:ext cx="3456384" cy="6555641"/>
          </a:xfrm>
          <a:prstGeom prst="rect">
            <a:avLst/>
          </a:prstGeom>
          <a:noFill/>
        </p:spPr>
        <p:txBody>
          <a:bodyPr wrap="square" rtlCol="0">
            <a:spAutoFit/>
          </a:bodyPr>
          <a:lstStyle/>
          <a:p>
            <a:pPr algn="l"/>
            <a:r>
              <a:rPr lang="en-US" altLang="zh-CN" sz="1400" b="0" dirty="0">
                <a:solidFill>
                  <a:srgbClr val="0000FF"/>
                </a:solidFill>
              </a:rPr>
              <a:t>h=b-a;</a:t>
            </a:r>
          </a:p>
          <a:p>
            <a:pPr algn="l"/>
            <a:r>
              <a:rPr lang="en-US" altLang="zh-CN" sz="1400" b="0" dirty="0">
                <a:solidFill>
                  <a:srgbClr val="0000FF"/>
                </a:solidFill>
              </a:rPr>
              <a:t>      c=a+r2*h;</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=f(c);</a:t>
            </a:r>
          </a:p>
          <a:p>
            <a:pPr algn="l"/>
            <a:r>
              <a:rPr lang="en-US" altLang="zh-CN" sz="1400" b="0" dirty="0">
                <a:solidFill>
                  <a:srgbClr val="0000FF"/>
                </a:solidFill>
              </a:rPr>
              <a:t>   else</a:t>
            </a:r>
          </a:p>
          <a:p>
            <a:pPr algn="l"/>
            <a:r>
              <a:rPr lang="en-US" altLang="zh-CN" sz="1400" b="0" dirty="0">
                <a:solidFill>
                  <a:srgbClr val="0000FF"/>
                </a:solidFill>
              </a:rPr>
              <a:t>      a=c;</a:t>
            </a:r>
          </a:p>
          <a:p>
            <a:pPr algn="l"/>
            <a:r>
              <a:rPr lang="en-US" altLang="zh-CN" sz="1400" b="0" dirty="0">
                <a:solidFill>
                  <a:srgbClr val="0000FF"/>
                </a:solidFill>
              </a:rPr>
              <a:t>      </a:t>
            </a:r>
            <a:r>
              <a:rPr lang="en-US" altLang="zh-CN" sz="1400" b="0" dirty="0" err="1">
                <a:solidFill>
                  <a:srgbClr val="0000FF"/>
                </a:solidFill>
              </a:rPr>
              <a:t>ya</a:t>
            </a:r>
            <a:r>
              <a:rPr lang="en-US" altLang="zh-CN" sz="1400" b="0" dirty="0">
                <a:solidFill>
                  <a:srgbClr val="0000FF"/>
                </a:solidFill>
              </a:rPr>
              <a:t>=</a:t>
            </a:r>
            <a:r>
              <a:rPr lang="en-US" altLang="zh-CN" sz="1400" b="0" dirty="0" err="1">
                <a:solidFill>
                  <a:srgbClr val="0000FF"/>
                </a:solidFill>
              </a:rPr>
              <a:t>yc</a:t>
            </a:r>
            <a:r>
              <a:rPr lang="en-US" altLang="zh-CN" sz="1400" b="0" dirty="0">
                <a:solidFill>
                  <a:srgbClr val="0000FF"/>
                </a:solidFill>
              </a:rPr>
              <a:t>;</a:t>
            </a:r>
          </a:p>
          <a:p>
            <a:pPr algn="l"/>
            <a:r>
              <a:rPr lang="en-US" altLang="zh-CN" sz="1400" b="0" dirty="0">
                <a:solidFill>
                  <a:srgbClr val="0000FF"/>
                </a:solidFill>
              </a:rPr>
              <a:t>      c=d;</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=yd;</a:t>
            </a:r>
          </a:p>
          <a:p>
            <a:pPr algn="l"/>
            <a:r>
              <a:rPr lang="en-US" altLang="zh-CN" sz="1400" b="0" dirty="0">
                <a:solidFill>
                  <a:srgbClr val="0000FF"/>
                </a:solidFill>
              </a:rPr>
              <a:t>      h=b-a;</a:t>
            </a:r>
          </a:p>
          <a:p>
            <a:pPr algn="l"/>
            <a:r>
              <a:rPr lang="en-US" altLang="zh-CN" sz="1400" b="0" dirty="0">
                <a:solidFill>
                  <a:srgbClr val="0000FF"/>
                </a:solidFill>
              </a:rPr>
              <a:t>      d=a+r1*h;</a:t>
            </a:r>
          </a:p>
          <a:p>
            <a:pPr algn="l"/>
            <a:r>
              <a:rPr lang="en-US" altLang="zh-CN" sz="1400" b="0" dirty="0">
                <a:solidFill>
                  <a:srgbClr val="0000FF"/>
                </a:solidFill>
              </a:rPr>
              <a:t>      yd=f(d);</a:t>
            </a:r>
          </a:p>
          <a:p>
            <a:pPr algn="l"/>
            <a:r>
              <a:rPr lang="en-US" altLang="zh-CN" sz="1400" b="0" dirty="0">
                <a:solidFill>
                  <a:srgbClr val="0000FF"/>
                </a:solidFill>
              </a:rPr>
              <a:t>   end</a:t>
            </a:r>
          </a:p>
          <a:p>
            <a:pPr algn="l"/>
            <a:r>
              <a:rPr lang="en-US" altLang="zh-CN" sz="1400" b="0" dirty="0">
                <a:solidFill>
                  <a:srgbClr val="0000FF"/>
                </a:solidFill>
              </a:rPr>
              <a:t>   A(k)=a; B(k)=b; C(k)=c; D(k)=d;</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err="1">
                <a:solidFill>
                  <a:srgbClr val="0000FF"/>
                </a:solidFill>
              </a:rPr>
              <a:t>dp</a:t>
            </a:r>
            <a:r>
              <a:rPr lang="en-US" altLang="zh-CN" sz="1400" b="0" dirty="0">
                <a:solidFill>
                  <a:srgbClr val="0000FF"/>
                </a:solidFill>
              </a:rPr>
              <a:t>=abs(b-a);</a:t>
            </a:r>
          </a:p>
          <a:p>
            <a:pPr algn="l"/>
            <a:r>
              <a:rPr lang="en-US" altLang="zh-CN" sz="1400" b="0" dirty="0" err="1">
                <a:solidFill>
                  <a:srgbClr val="0000FF"/>
                </a:solidFill>
              </a:rPr>
              <a:t>dy</a:t>
            </a:r>
            <a:r>
              <a:rPr lang="en-US" altLang="zh-CN" sz="1400" b="0" dirty="0">
                <a:solidFill>
                  <a:srgbClr val="0000FF"/>
                </a:solidFill>
              </a:rPr>
              <a:t>=abs(</a:t>
            </a:r>
            <a:r>
              <a:rPr lang="en-US" altLang="zh-CN" sz="1400" b="0" dirty="0" err="1">
                <a:solidFill>
                  <a:srgbClr val="0000FF"/>
                </a:solidFill>
              </a:rPr>
              <a:t>yb-ya</a:t>
            </a:r>
            <a:r>
              <a:rPr lang="en-US" altLang="zh-CN" sz="1400" b="0" dirty="0">
                <a:solidFill>
                  <a:srgbClr val="0000FF"/>
                </a:solidFill>
              </a:rPr>
              <a:t>);</a:t>
            </a:r>
          </a:p>
          <a:p>
            <a:pPr algn="l"/>
            <a:r>
              <a:rPr lang="en-US" altLang="zh-CN" sz="1400" b="0" dirty="0">
                <a:solidFill>
                  <a:srgbClr val="0000FF"/>
                </a:solidFill>
              </a:rPr>
              <a:t>p=a;</a:t>
            </a:r>
          </a:p>
          <a:p>
            <a:pPr algn="l"/>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ya</a:t>
            </a:r>
            <a:r>
              <a:rPr lang="en-US" altLang="zh-CN" sz="1400" b="0" dirty="0">
                <a:solidFill>
                  <a:srgbClr val="0000FF"/>
                </a:solidFill>
              </a:rPr>
              <a:t>;</a:t>
            </a:r>
          </a:p>
          <a:p>
            <a:pPr algn="l"/>
            <a:r>
              <a:rPr lang="zh-CN" altLang="en-US" sz="1400" b="0" dirty="0">
                <a:solidFill>
                  <a:srgbClr val="0000FF"/>
                </a:solidFill>
              </a:rPr>
              <a:t> </a:t>
            </a:r>
          </a:p>
          <a:p>
            <a:pPr algn="l"/>
            <a:r>
              <a:rPr lang="en-US" altLang="zh-CN" sz="1400" b="0" dirty="0">
                <a:solidFill>
                  <a:srgbClr val="0000FF"/>
                </a:solidFill>
              </a:rPr>
              <a:t>if (</a:t>
            </a:r>
            <a:r>
              <a:rPr lang="en-US" altLang="zh-CN" sz="1400" b="0" dirty="0" err="1">
                <a:solidFill>
                  <a:srgbClr val="0000FF"/>
                </a:solidFill>
              </a:rPr>
              <a:t>yb</a:t>
            </a:r>
            <a:r>
              <a:rPr lang="en-US" altLang="zh-CN" sz="1400" b="0" dirty="0">
                <a:solidFill>
                  <a:srgbClr val="0000FF"/>
                </a:solidFill>
              </a:rPr>
              <a:t>&lt;</a:t>
            </a:r>
            <a:r>
              <a:rPr lang="en-US" altLang="zh-CN" sz="1400" b="0" dirty="0" err="1">
                <a:solidFill>
                  <a:srgbClr val="0000FF"/>
                </a:solidFill>
              </a:rPr>
              <a:t>ya</a:t>
            </a:r>
            <a:r>
              <a:rPr lang="en-US" altLang="zh-CN" sz="1400" b="0" dirty="0">
                <a:solidFill>
                  <a:srgbClr val="0000FF"/>
                </a:solidFill>
              </a:rPr>
              <a:t>)</a:t>
            </a:r>
          </a:p>
          <a:p>
            <a:pPr algn="l"/>
            <a:r>
              <a:rPr lang="en-US" altLang="zh-CN" sz="1400" b="0" dirty="0">
                <a:solidFill>
                  <a:srgbClr val="0000FF"/>
                </a:solidFill>
              </a:rPr>
              <a:t>   p=b;</a:t>
            </a:r>
          </a:p>
          <a:p>
            <a:pPr algn="l"/>
            <a:r>
              <a:rPr lang="en-US" altLang="zh-CN" sz="1400" b="0" dirty="0">
                <a:solidFill>
                  <a:srgbClr val="0000FF"/>
                </a:solidFill>
              </a:rPr>
              <a:t>   </a:t>
            </a:r>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yb</a:t>
            </a:r>
            <a:r>
              <a:rPr lang="en-US" altLang="zh-CN" sz="1400" b="0" dirty="0">
                <a:solidFill>
                  <a:srgbClr val="0000FF"/>
                </a:solidFill>
              </a:rPr>
              <a:t>;</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G=[A' C' D' B'];</a:t>
            </a:r>
          </a:p>
          <a:p>
            <a:pPr algn="l"/>
            <a:r>
              <a:rPr lang="en-US" altLang="zh-CN" sz="1400" b="0" dirty="0">
                <a:solidFill>
                  <a:srgbClr val="0000FF"/>
                </a:solidFill>
              </a:rPr>
              <a:t>S=[p </a:t>
            </a:r>
            <a:r>
              <a:rPr lang="en-US" altLang="zh-CN" sz="1400" b="0" dirty="0" err="1">
                <a:solidFill>
                  <a:srgbClr val="0000FF"/>
                </a:solidFill>
              </a:rPr>
              <a:t>yp</a:t>
            </a:r>
            <a:r>
              <a:rPr lang="en-US" altLang="zh-CN" sz="1400" b="0" dirty="0">
                <a:solidFill>
                  <a:srgbClr val="0000FF"/>
                </a:solidFill>
              </a:rPr>
              <a:t>];</a:t>
            </a:r>
          </a:p>
          <a:p>
            <a:pPr algn="l"/>
            <a:r>
              <a:rPr lang="en-US" altLang="zh-CN" sz="1400" b="0" dirty="0">
                <a:solidFill>
                  <a:srgbClr val="0000FF"/>
                </a:solidFill>
              </a:rPr>
              <a:t>E=[</a:t>
            </a:r>
            <a:r>
              <a:rPr lang="en-US" altLang="zh-CN" sz="1400" b="0" dirty="0" err="1">
                <a:solidFill>
                  <a:srgbClr val="0000FF"/>
                </a:solidFill>
              </a:rPr>
              <a:t>dp</a:t>
            </a:r>
            <a:r>
              <a:rPr lang="en-US" altLang="zh-CN" sz="1400" b="0" dirty="0">
                <a:solidFill>
                  <a:srgbClr val="0000FF"/>
                </a:solidFill>
              </a:rPr>
              <a:t> </a:t>
            </a:r>
            <a:r>
              <a:rPr lang="en-US" altLang="zh-CN" sz="1400" b="0" dirty="0" err="1">
                <a:solidFill>
                  <a:srgbClr val="0000FF"/>
                </a:solidFill>
              </a:rPr>
              <a:t>dy</a:t>
            </a:r>
            <a:r>
              <a:rPr lang="en-US" altLang="zh-CN" sz="1400" b="0" dirty="0">
                <a:solidFill>
                  <a:srgbClr val="0000FF"/>
                </a:solidFill>
              </a:rPr>
              <a:t>];</a:t>
            </a:r>
            <a:endParaRPr lang="zh-CN" altLang="en-US" sz="1400" b="0" dirty="0">
              <a:solidFill>
                <a:srgbClr val="0000FF"/>
              </a:solidFill>
            </a:endParaRPr>
          </a:p>
          <a:p>
            <a:pPr algn="l"/>
            <a:endParaRPr lang="zh-CN" altLang="en-US" sz="1400" b="0" dirty="0">
              <a:solidFill>
                <a:srgbClr val="0000FF"/>
              </a:solidFill>
            </a:endParaRPr>
          </a:p>
        </p:txBody>
      </p:sp>
    </p:spTree>
    <p:extLst>
      <p:ext uri="{BB962C8B-B14F-4D97-AF65-F5344CB8AC3E}">
        <p14:creationId xmlns:p14="http://schemas.microsoft.com/office/powerpoint/2010/main" val="27487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BF3D1D6-2C77-465D-AB40-57345C752762}"/>
              </a:ext>
            </a:extLst>
          </p:cNvPr>
          <p:cNvSpPr>
            <a:spLocks noGrp="1" noChangeArrowheads="1"/>
          </p:cNvSpPr>
          <p:nvPr>
            <p:ph type="title"/>
          </p:nvPr>
        </p:nvSpPr>
        <p:spPr>
          <a:xfrm>
            <a:off x="576471" y="1101998"/>
            <a:ext cx="7886700" cy="1325563"/>
          </a:xfrm>
        </p:spPr>
        <p:txBody>
          <a:bodyPr/>
          <a:lstStyle/>
          <a:p>
            <a:pPr eaLnBrk="1" hangingPunct="1">
              <a:defRPr/>
            </a:pPr>
            <a:r>
              <a:rPr lang="en-US" altLang="zh-CN" dirty="0"/>
              <a:t>                  </a:t>
            </a:r>
          </a:p>
        </p:txBody>
      </p:sp>
      <p:sp>
        <p:nvSpPr>
          <p:cNvPr id="8196" name="Rectangle 3">
            <a:extLst>
              <a:ext uri="{FF2B5EF4-FFF2-40B4-BE49-F238E27FC236}">
                <a16:creationId xmlns:a16="http://schemas.microsoft.com/office/drawing/2014/main" id="{A49ED652-31C1-4A0E-B330-293A7794F26D}"/>
              </a:ext>
            </a:extLst>
          </p:cNvPr>
          <p:cNvSpPr>
            <a:spLocks noGrp="1" noChangeArrowheads="1"/>
          </p:cNvSpPr>
          <p:nvPr>
            <p:ph type="body" idx="1"/>
          </p:nvPr>
        </p:nvSpPr>
        <p:spPr>
          <a:xfrm>
            <a:off x="595594" y="2318022"/>
            <a:ext cx="7886700" cy="4351338"/>
          </a:xfrm>
        </p:spPr>
        <p:txBody>
          <a:bodyPr/>
          <a:lstStyle/>
          <a:p>
            <a:pPr eaLnBrk="1" hangingPunct="1">
              <a:buFontTx/>
              <a:buNone/>
            </a:pPr>
            <a:r>
              <a:rPr lang="en-US" altLang="zh-CN"/>
              <a:t>                                                   </a:t>
            </a:r>
          </a:p>
        </p:txBody>
      </p:sp>
      <p:graphicFrame>
        <p:nvGraphicFramePr>
          <p:cNvPr id="56324" name="Object 4">
            <a:extLst>
              <a:ext uri="{FF2B5EF4-FFF2-40B4-BE49-F238E27FC236}">
                <a16:creationId xmlns:a16="http://schemas.microsoft.com/office/drawing/2014/main" id="{7FEA15B5-F0E8-4422-B89B-B09B156F38EB}"/>
              </a:ext>
            </a:extLst>
          </p:cNvPr>
          <p:cNvGraphicFramePr>
            <a:graphicFrameLocks noChangeAspect="1"/>
          </p:cNvGraphicFramePr>
          <p:nvPr>
            <p:extLst>
              <p:ext uri="{D42A27DB-BD31-4B8C-83A1-F6EECF244321}">
                <p14:modId xmlns:p14="http://schemas.microsoft.com/office/powerpoint/2010/main" val="3161935818"/>
              </p:ext>
            </p:extLst>
          </p:nvPr>
        </p:nvGraphicFramePr>
        <p:xfrm>
          <a:off x="2719596" y="2318022"/>
          <a:ext cx="4967288" cy="695325"/>
        </p:xfrm>
        <a:graphic>
          <a:graphicData uri="http://schemas.openxmlformats.org/presentationml/2006/ole">
            <mc:AlternateContent xmlns:mc="http://schemas.openxmlformats.org/markup-compatibility/2006">
              <mc:Choice xmlns:v="urn:schemas-microsoft-com:vml" Requires="v">
                <p:oleObj spid="_x0000_s572624" name="Equation" r:id="rId3" imgW="1968500" imgH="279400" progId="Equation.DSMT4">
                  <p:embed/>
                </p:oleObj>
              </mc:Choice>
              <mc:Fallback>
                <p:oleObj name="Equation" r:id="rId3" imgW="1968500" imgH="279400" progId="Equation.DSMT4">
                  <p:embed/>
                  <p:pic>
                    <p:nvPicPr>
                      <p:cNvPr id="56324" name="Object 4">
                        <a:extLst>
                          <a:ext uri="{FF2B5EF4-FFF2-40B4-BE49-F238E27FC236}">
                            <a16:creationId xmlns:a16="http://schemas.microsoft.com/office/drawing/2014/main" id="{7FEA15B5-F0E8-4422-B89B-B09B156F3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596" y="2318022"/>
                        <a:ext cx="49672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a:extLst>
              <a:ext uri="{FF2B5EF4-FFF2-40B4-BE49-F238E27FC236}">
                <a16:creationId xmlns:a16="http://schemas.microsoft.com/office/drawing/2014/main" id="{103CC934-88A1-435E-A8FF-4EA252F34672}"/>
              </a:ext>
            </a:extLst>
          </p:cNvPr>
          <p:cNvSpPr>
            <a:spLocks noChangeArrowheads="1"/>
          </p:cNvSpPr>
          <p:nvPr/>
        </p:nvSpPr>
        <p:spPr bwMode="auto">
          <a:xfrm>
            <a:off x="-6393" y="850706"/>
            <a:ext cx="3794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dirty="0">
                <a:latin typeface="宋体" panose="02010600030101010101" pitchFamily="2" charset="-122"/>
                <a:ea typeface="宋体" panose="02010600030101010101" pitchFamily="2" charset="-122"/>
                <a:cs typeface="Times New Roman" panose="02020603050405020304" pitchFamily="18" charset="0"/>
              </a:rPr>
              <a:t>例</a:t>
            </a:r>
            <a:r>
              <a:rPr lang="en-US" altLang="zh-CN" dirty="0">
                <a:latin typeface="宋体" panose="02010600030101010101" pitchFamily="2" charset="-122"/>
                <a:ea typeface="宋体" panose="02010600030101010101" pitchFamily="2" charset="-122"/>
                <a:cs typeface="Times New Roman" panose="02020603050405020304" pitchFamily="18" charset="0"/>
              </a:rPr>
              <a:t>8.1 </a:t>
            </a:r>
            <a:r>
              <a:rPr lang="zh-CN" altLang="en-US" dirty="0">
                <a:latin typeface="宋体" panose="02010600030101010101" pitchFamily="2" charset="-122"/>
                <a:ea typeface="宋体" panose="02010600030101010101" pitchFamily="2" charset="-122"/>
                <a:cs typeface="Times New Roman" panose="02020603050405020304" pitchFamily="18" charset="0"/>
              </a:rPr>
              <a:t>二维问题图解法</a:t>
            </a:r>
          </a:p>
        </p:txBody>
      </p:sp>
      <p:sp>
        <p:nvSpPr>
          <p:cNvPr id="56334" name="Rectangle 14">
            <a:extLst>
              <a:ext uri="{FF2B5EF4-FFF2-40B4-BE49-F238E27FC236}">
                <a16:creationId xmlns:a16="http://schemas.microsoft.com/office/drawing/2014/main" id="{EEA63BF0-D645-4331-A8DF-7A4B15C6CB4F}"/>
              </a:ext>
            </a:extLst>
          </p:cNvPr>
          <p:cNvSpPr>
            <a:spLocks noChangeArrowheads="1"/>
          </p:cNvSpPr>
          <p:nvPr/>
        </p:nvSpPr>
        <p:spPr bwMode="auto">
          <a:xfrm>
            <a:off x="193884" y="1415519"/>
            <a:ext cx="89146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二维</a:t>
            </a:r>
            <a:r>
              <a:rPr lang="zh-CN" altLang="en-US">
                <a:latin typeface="Times New Roman" panose="02020603050405020304" pitchFamily="18" charset="0"/>
                <a:ea typeface="宋体" panose="02010600030101010101" pitchFamily="2" charset="-122"/>
                <a:cs typeface="Times New Roman" panose="02020603050405020304" pitchFamily="18" charset="0"/>
              </a:rPr>
              <a:t>极值</a:t>
            </a:r>
            <a:r>
              <a:rPr lang="zh-CN" altLang="en-US">
                <a:ea typeface="宋体" panose="02010600030101010101" pitchFamily="2" charset="-122"/>
                <a:cs typeface="Times New Roman" panose="02020603050405020304" pitchFamily="18" charset="0"/>
              </a:rPr>
              <a:t>问题有时可以用图解的方式进行求解，有</a:t>
            </a:r>
          </a:p>
          <a:p>
            <a:pPr algn="l" eaLnBrk="1" hangingPunct="1"/>
            <a:r>
              <a:rPr lang="zh-CN" altLang="en-US">
                <a:ea typeface="宋体" panose="02010600030101010101" pitchFamily="2" charset="-122"/>
                <a:cs typeface="Times New Roman" panose="02020603050405020304" pitchFamily="18" charset="0"/>
              </a:rPr>
              <a:t>明显的几何解释。 </a:t>
            </a:r>
          </a:p>
        </p:txBody>
      </p:sp>
      <p:sp>
        <p:nvSpPr>
          <p:cNvPr id="56336" name="Rectangle 16">
            <a:extLst>
              <a:ext uri="{FF2B5EF4-FFF2-40B4-BE49-F238E27FC236}">
                <a16:creationId xmlns:a16="http://schemas.microsoft.com/office/drawing/2014/main" id="{4606C599-F894-48CE-A98C-E1A67D49B37F}"/>
              </a:ext>
            </a:extLst>
          </p:cNvPr>
          <p:cNvSpPr>
            <a:spLocks noChangeArrowheads="1"/>
          </p:cNvSpPr>
          <p:nvPr/>
        </p:nvSpPr>
        <p:spPr bwMode="auto">
          <a:xfrm>
            <a:off x="1063834" y="2435031"/>
            <a:ext cx="1564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a:ea typeface="宋体" panose="02010600030101010101" pitchFamily="2" charset="-122"/>
                <a:cs typeface="Times New Roman" panose="02020603050405020304" pitchFamily="18" charset="0"/>
              </a:rPr>
              <a:t>例  求解 </a:t>
            </a:r>
          </a:p>
        </p:txBody>
      </p:sp>
      <p:pic>
        <p:nvPicPr>
          <p:cNvPr id="56337" name="Picture 17">
            <a:extLst>
              <a:ext uri="{FF2B5EF4-FFF2-40B4-BE49-F238E27FC236}">
                <a16:creationId xmlns:a16="http://schemas.microsoft.com/office/drawing/2014/main" id="{E6124978-76D4-490A-BC0A-8F900B8A7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201" y="3129309"/>
            <a:ext cx="30988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18">
            <a:extLst>
              <a:ext uri="{FF2B5EF4-FFF2-40B4-BE49-F238E27FC236}">
                <a16:creationId xmlns:a16="http://schemas.microsoft.com/office/drawing/2014/main" id="{D8BE0A5C-8191-4DCE-88E0-B47F7C0BD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607" y="3489597"/>
            <a:ext cx="38163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875AB00-6EAC-403B-8FA7-3F206C94DDE0}"/>
              </a:ext>
            </a:extLst>
          </p:cNvPr>
          <p:cNvSpPr/>
          <p:nvPr/>
        </p:nvSpPr>
        <p:spPr>
          <a:xfrm>
            <a:off x="56759" y="161150"/>
            <a:ext cx="2646878" cy="584775"/>
          </a:xfrm>
          <a:prstGeom prst="rect">
            <a:avLst/>
          </a:prstGeom>
        </p:spPr>
        <p:txBody>
          <a:bodyPr wrap="none">
            <a:spAutoFit/>
          </a:bodyPr>
          <a:lstStyle/>
          <a:p>
            <a:pPr algn="l"/>
            <a:r>
              <a:rPr lang="zh-CN" altLang="en-US" sz="3200" dirty="0">
                <a:solidFill>
                  <a:srgbClr val="0000FF"/>
                </a:solidFill>
                <a:latin typeface="华文仿宋" panose="02010600040101010101" pitchFamily="2" charset="-122"/>
                <a:ea typeface="华文仿宋" panose="02010600040101010101" pitchFamily="2" charset="-122"/>
              </a:rPr>
              <a:t>什么是最优化</a:t>
            </a:r>
            <a:endParaRPr lang="en-US" altLang="zh-CN" sz="3200" dirty="0">
              <a:solidFill>
                <a:srgbClr val="0000FF"/>
              </a:solidFill>
              <a:latin typeface="华文仿宋" panose="02010600040101010101" pitchFamily="2" charset="-122"/>
              <a:ea typeface="华文仿宋" panose="02010600040101010101" pitchFamily="2" charset="-122"/>
            </a:endParaRPr>
          </a:p>
        </p:txBody>
      </p:sp>
      <p:sp>
        <p:nvSpPr>
          <p:cNvPr id="13" name="文本框 12">
            <a:extLst>
              <a:ext uri="{FF2B5EF4-FFF2-40B4-BE49-F238E27FC236}">
                <a16:creationId xmlns:a16="http://schemas.microsoft.com/office/drawing/2014/main" id="{020E5839-CFAC-459C-A165-BAFFCCFDE7C0}"/>
              </a:ext>
            </a:extLst>
          </p:cNvPr>
          <p:cNvSpPr txBox="1"/>
          <p:nvPr/>
        </p:nvSpPr>
        <p:spPr>
          <a:xfrm>
            <a:off x="5882303" y="289262"/>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366471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8F21C1-778E-4DE0-9A82-6C905C608760}"/>
              </a:ext>
            </a:extLst>
          </p:cNvPr>
          <p:cNvSpPr txBox="1"/>
          <p:nvPr/>
        </p:nvSpPr>
        <p:spPr>
          <a:xfrm>
            <a:off x="107504" y="96715"/>
            <a:ext cx="4464496" cy="6741368"/>
          </a:xfrm>
          <a:prstGeom prst="rect">
            <a:avLst/>
          </a:prstGeom>
          <a:noFill/>
        </p:spPr>
        <p:txBody>
          <a:bodyPr wrap="square" rtlCol="0">
            <a:spAutoFit/>
          </a:bodyPr>
          <a:lstStyle/>
          <a:p>
            <a:pPr algn="l"/>
            <a:r>
              <a:rPr lang="it-IT" altLang="zh-CN" sz="1400" b="0" dirty="0">
                <a:solidFill>
                  <a:srgbClr val="0000FF"/>
                </a:solidFill>
              </a:rPr>
              <a:t>function X=fibonacci(f,a,b,tol,e)</a:t>
            </a:r>
            <a:endParaRPr lang="zh-CN" altLang="en-US" sz="1400" b="0" dirty="0">
              <a:solidFill>
                <a:srgbClr val="0000FF"/>
              </a:solidFill>
            </a:endParaRPr>
          </a:p>
          <a:p>
            <a:pPr algn="l"/>
            <a:r>
              <a:rPr lang="en-US" altLang="zh-CN" sz="1400" b="0" dirty="0">
                <a:solidFill>
                  <a:srgbClr val="0000FF"/>
                </a:solidFill>
              </a:rPr>
              <a:t>%Input    - f, the object function </a:t>
            </a:r>
          </a:p>
          <a:p>
            <a:pPr algn="l"/>
            <a:r>
              <a:rPr lang="en-US" altLang="zh-CN" sz="1400" b="0" dirty="0">
                <a:solidFill>
                  <a:srgbClr val="0000FF"/>
                </a:solidFill>
              </a:rPr>
              <a:t>%            - a, the left endpoint of the interval</a:t>
            </a:r>
          </a:p>
          <a:p>
            <a:pPr algn="l"/>
            <a:r>
              <a:rPr lang="en-US" altLang="zh-CN" sz="1400" b="0" dirty="0">
                <a:solidFill>
                  <a:srgbClr val="0000FF"/>
                </a:solidFill>
              </a:rPr>
              <a:t>%            - b, the right endpoint of the interval</a:t>
            </a:r>
          </a:p>
          <a:p>
            <a:pPr algn="l"/>
            <a:r>
              <a:rPr lang="en-US" altLang="zh-CN" sz="1400" b="0" dirty="0">
                <a:solidFill>
                  <a:srgbClr val="0000FF"/>
                </a:solidFill>
              </a:rPr>
              <a:t>%            - </a:t>
            </a:r>
            <a:r>
              <a:rPr lang="en-US" altLang="zh-CN" sz="1400" b="0" dirty="0" err="1">
                <a:solidFill>
                  <a:srgbClr val="0000FF"/>
                </a:solidFill>
              </a:rPr>
              <a:t>tol</a:t>
            </a:r>
            <a:r>
              <a:rPr lang="en-US" altLang="zh-CN" sz="1400" b="0" dirty="0">
                <a:solidFill>
                  <a:srgbClr val="0000FF"/>
                </a:solidFill>
              </a:rPr>
              <a:t>, length of uncertainty</a:t>
            </a:r>
          </a:p>
          <a:p>
            <a:pPr algn="l"/>
            <a:r>
              <a:rPr lang="en-US" altLang="zh-CN" sz="1400" b="0" dirty="0">
                <a:solidFill>
                  <a:srgbClr val="0000FF"/>
                </a:solidFill>
              </a:rPr>
              <a:t>%            - e, distinguishability constant</a:t>
            </a:r>
          </a:p>
          <a:p>
            <a:pPr algn="l"/>
            <a:r>
              <a:rPr lang="en-US" altLang="zh-CN" sz="1400" b="0" dirty="0">
                <a:solidFill>
                  <a:srgbClr val="0000FF"/>
                </a:solidFill>
              </a:rPr>
              <a:t>%Output - X, x and y coordinates of minimum</a:t>
            </a:r>
          </a:p>
          <a:p>
            <a:pPr algn="l"/>
            <a:r>
              <a:rPr lang="en-US" altLang="zh-CN" sz="1400" b="0" dirty="0">
                <a:solidFill>
                  <a:srgbClr val="0000FF"/>
                </a:solidFill>
              </a:rPr>
              <a:t>%Note this function calls the m-file </a:t>
            </a:r>
            <a:r>
              <a:rPr lang="en-US" altLang="zh-CN" sz="1400" b="0" dirty="0" err="1">
                <a:solidFill>
                  <a:srgbClr val="0000FF"/>
                </a:solidFill>
              </a:rPr>
              <a:t>fib.m</a:t>
            </a:r>
            <a:endParaRPr lang="zh-CN" altLang="en-US" sz="1400" b="0" dirty="0">
              <a:solidFill>
                <a:srgbClr val="0000FF"/>
              </a:solidFill>
            </a:endParaRPr>
          </a:p>
          <a:p>
            <a:pPr algn="l"/>
            <a:r>
              <a:rPr lang="en-US" altLang="zh-CN" sz="1400" b="0" dirty="0">
                <a:solidFill>
                  <a:srgbClr val="0000FF"/>
                </a:solidFill>
              </a:rPr>
              <a:t>% f=@(x) sin(x)+exp(x);</a:t>
            </a:r>
          </a:p>
          <a:p>
            <a:pPr algn="l"/>
            <a:r>
              <a:rPr lang="pt-BR" altLang="zh-CN" sz="1400" b="0" dirty="0">
                <a:solidFill>
                  <a:srgbClr val="0000FF"/>
                </a:solidFill>
              </a:rPr>
              <a:t>% a=0; b=1; tol=0.01; e=2/3;</a:t>
            </a:r>
          </a:p>
          <a:p>
            <a:pPr algn="l"/>
            <a:r>
              <a:rPr lang="it-IT" altLang="zh-CN" sz="1400" b="0" dirty="0">
                <a:solidFill>
                  <a:srgbClr val="0000FF"/>
                </a:solidFill>
              </a:rPr>
              <a:t>% X=fibonacci(f,a,b,tol,e)</a:t>
            </a:r>
          </a:p>
          <a:p>
            <a:pPr algn="l"/>
            <a:r>
              <a:rPr lang="en-US" altLang="zh-CN" sz="1400" b="0" dirty="0" err="1">
                <a:solidFill>
                  <a:srgbClr val="0000FF"/>
                </a:solidFill>
              </a:rPr>
              <a:t>i</a:t>
            </a:r>
            <a:r>
              <a:rPr lang="en-US" altLang="zh-CN" sz="1400" b="0" dirty="0">
                <a:solidFill>
                  <a:srgbClr val="0000FF"/>
                </a:solidFill>
              </a:rPr>
              <a:t>=1;</a:t>
            </a:r>
          </a:p>
          <a:p>
            <a:pPr algn="l"/>
            <a:r>
              <a:rPr lang="en-US" altLang="zh-CN" sz="1400" b="0" dirty="0">
                <a:solidFill>
                  <a:srgbClr val="0000FF"/>
                </a:solidFill>
              </a:rPr>
              <a:t>F=1;</a:t>
            </a:r>
          </a:p>
          <a:p>
            <a:pPr algn="l"/>
            <a:r>
              <a:rPr lang="en-US" altLang="zh-CN" sz="1400" b="0" dirty="0">
                <a:solidFill>
                  <a:srgbClr val="0000FF"/>
                </a:solidFill>
              </a:rPr>
              <a:t>while F&lt;=(b-a)/</a:t>
            </a:r>
            <a:r>
              <a:rPr lang="en-US" altLang="zh-CN" sz="1400" b="0" dirty="0" err="1">
                <a:solidFill>
                  <a:srgbClr val="0000FF"/>
                </a:solidFill>
              </a:rPr>
              <a:t>tol</a:t>
            </a:r>
            <a:endParaRPr lang="en-US" altLang="zh-CN" sz="1400" b="0" dirty="0">
              <a:solidFill>
                <a:srgbClr val="0000FF"/>
              </a:solidFill>
            </a:endParaRPr>
          </a:p>
          <a:p>
            <a:pPr algn="l"/>
            <a:r>
              <a:rPr lang="en-US" altLang="zh-CN" sz="1400" b="0" dirty="0">
                <a:solidFill>
                  <a:srgbClr val="0000FF"/>
                </a:solidFill>
              </a:rPr>
              <a:t>    F=fib(</a:t>
            </a:r>
            <a:r>
              <a:rPr lang="en-US" altLang="zh-CN" sz="1400" b="0" dirty="0" err="1">
                <a:solidFill>
                  <a:srgbClr val="0000FF"/>
                </a:solidFill>
              </a:rPr>
              <a:t>i</a:t>
            </a:r>
            <a:r>
              <a:rPr lang="en-US" altLang="zh-CN" sz="1400" b="0" dirty="0">
                <a:solidFill>
                  <a:srgbClr val="0000FF"/>
                </a:solidFill>
              </a:rPr>
              <a:t>);</a:t>
            </a:r>
          </a:p>
          <a:p>
            <a:pPr algn="l"/>
            <a:r>
              <a:rPr lang="en-US" altLang="zh-CN" sz="1400" b="0" dirty="0">
                <a:solidFill>
                  <a:srgbClr val="0000FF"/>
                </a:solidFill>
              </a:rPr>
              <a:t>    </a:t>
            </a:r>
            <a:r>
              <a:rPr lang="en-US" altLang="zh-CN" sz="1400" b="0" dirty="0" err="1">
                <a:solidFill>
                  <a:srgbClr val="0000FF"/>
                </a:solidFill>
              </a:rPr>
              <a:t>i</a:t>
            </a:r>
            <a:r>
              <a:rPr lang="en-US" altLang="zh-CN" sz="1400" b="0" dirty="0">
                <a:solidFill>
                  <a:srgbClr val="0000FF"/>
                </a:solidFill>
              </a:rPr>
              <a:t>=i+1;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%Initialize values</a:t>
            </a:r>
          </a:p>
          <a:p>
            <a:pPr algn="l"/>
            <a:r>
              <a:rPr lang="en-US" altLang="zh-CN" sz="1400" b="0" dirty="0">
                <a:solidFill>
                  <a:srgbClr val="0000FF"/>
                </a:solidFill>
              </a:rPr>
              <a:t>n=i-1;</a:t>
            </a:r>
          </a:p>
          <a:p>
            <a:pPr algn="l"/>
            <a:r>
              <a:rPr lang="pt-BR" altLang="zh-CN" sz="1400" b="0" dirty="0">
                <a:solidFill>
                  <a:srgbClr val="0000FF"/>
                </a:solidFill>
              </a:rPr>
              <a:t>A=zeros(1,n-2);B=zeros(1,n-2);</a:t>
            </a:r>
          </a:p>
          <a:p>
            <a:pPr algn="l"/>
            <a:r>
              <a:rPr lang="en-US" altLang="zh-CN" sz="1400" b="0" dirty="0">
                <a:solidFill>
                  <a:srgbClr val="0000FF"/>
                </a:solidFill>
              </a:rPr>
              <a:t>A(1)=a;      B(1)=b;</a:t>
            </a:r>
          </a:p>
          <a:p>
            <a:pPr algn="l"/>
            <a:r>
              <a:rPr lang="pt-BR" altLang="zh-CN" sz="1400" b="0" dirty="0">
                <a:solidFill>
                  <a:srgbClr val="0000FF"/>
                </a:solidFill>
              </a:rPr>
              <a:t>c=A(1)+(fib(n-2)/fib(n))*(B(1)-A(1));</a:t>
            </a:r>
          </a:p>
          <a:p>
            <a:pPr algn="l"/>
            <a:r>
              <a:rPr lang="pt-BR" altLang="zh-CN" sz="1400" b="0" dirty="0">
                <a:solidFill>
                  <a:srgbClr val="0000FF"/>
                </a:solidFill>
              </a:rPr>
              <a:t>d=A(1)+(fib(n-1)/fib(n))*(B(1)-A(1));</a:t>
            </a:r>
          </a:p>
          <a:p>
            <a:pPr algn="l"/>
            <a:r>
              <a:rPr lang="en-US" altLang="zh-CN" sz="1400" b="0" dirty="0">
                <a:solidFill>
                  <a:srgbClr val="0000FF"/>
                </a:solidFill>
              </a:rPr>
              <a:t>k=1;</a:t>
            </a:r>
            <a:endParaRPr lang="zh-CN" altLang="en-US" sz="1400" b="0" dirty="0">
              <a:solidFill>
                <a:srgbClr val="0000FF"/>
              </a:solidFill>
            </a:endParaRPr>
          </a:p>
          <a:p>
            <a:pPr algn="l"/>
            <a:r>
              <a:rPr lang="en-US" altLang="zh-CN" sz="1400" b="0" dirty="0">
                <a:solidFill>
                  <a:srgbClr val="0000FF"/>
                </a:solidFill>
              </a:rPr>
              <a:t>%Compute Iterates</a:t>
            </a:r>
          </a:p>
          <a:p>
            <a:pPr algn="l"/>
            <a:r>
              <a:rPr lang="en-US" altLang="zh-CN" sz="1400" b="0" dirty="0">
                <a:solidFill>
                  <a:srgbClr val="0000FF"/>
                </a:solidFill>
              </a:rPr>
              <a:t>while k&lt;=n-3</a:t>
            </a:r>
          </a:p>
          <a:p>
            <a:pPr algn="l"/>
            <a:r>
              <a:rPr lang="en-US" altLang="zh-CN" sz="1400" b="0" dirty="0">
                <a:solidFill>
                  <a:srgbClr val="0000FF"/>
                </a:solidFill>
              </a:rPr>
              <a:t>    if f(c)&gt;f(d)</a:t>
            </a:r>
          </a:p>
          <a:p>
            <a:pPr algn="l"/>
            <a:r>
              <a:rPr lang="en-US" altLang="zh-CN" sz="1400" b="0" dirty="0">
                <a:solidFill>
                  <a:srgbClr val="0000FF"/>
                </a:solidFill>
              </a:rPr>
              <a:t>        A(k+1)=c;   </a:t>
            </a:r>
            <a:r>
              <a:rPr lang="pl-PL" altLang="zh-CN" sz="1400" b="0" dirty="0">
                <a:solidFill>
                  <a:srgbClr val="0000FF"/>
                </a:solidFill>
              </a:rPr>
              <a:t> B(k+1)=B(k);</a:t>
            </a:r>
            <a:r>
              <a:rPr lang="en-US" altLang="zh-CN" sz="1400" b="0" dirty="0">
                <a:solidFill>
                  <a:srgbClr val="0000FF"/>
                </a:solidFill>
              </a:rPr>
              <a:t>   c=d;</a:t>
            </a:r>
          </a:p>
          <a:p>
            <a:pPr algn="l"/>
            <a:r>
              <a:rPr lang="pt-BR" altLang="zh-CN" sz="1400" b="0" dirty="0">
                <a:solidFill>
                  <a:srgbClr val="0000FF"/>
                </a:solidFill>
              </a:rPr>
              <a:t>        d=A(k+1)+(fib(n-k-1)/fib(n-k))*(B(k+1)-A(k+1));</a:t>
            </a:r>
          </a:p>
          <a:p>
            <a:pPr algn="l"/>
            <a:r>
              <a:rPr lang="en-US" altLang="zh-CN" sz="1400" b="0" dirty="0">
                <a:solidFill>
                  <a:srgbClr val="0000FF"/>
                </a:solidFill>
              </a:rPr>
              <a:t>    else </a:t>
            </a:r>
            <a:endParaRPr lang="zh-CN" altLang="en-US" sz="1400" b="0" dirty="0">
              <a:solidFill>
                <a:srgbClr val="0000FF"/>
              </a:solidFill>
              <a:latin typeface="+mn-ea"/>
              <a:ea typeface="+mn-ea"/>
            </a:endParaRPr>
          </a:p>
        </p:txBody>
      </p:sp>
      <p:sp>
        <p:nvSpPr>
          <p:cNvPr id="3" name="文本框 2">
            <a:extLst>
              <a:ext uri="{FF2B5EF4-FFF2-40B4-BE49-F238E27FC236}">
                <a16:creationId xmlns:a16="http://schemas.microsoft.com/office/drawing/2014/main" id="{F78A21AF-F1C2-4535-9D86-A974105315AD}"/>
              </a:ext>
            </a:extLst>
          </p:cNvPr>
          <p:cNvSpPr txBox="1"/>
          <p:nvPr/>
        </p:nvSpPr>
        <p:spPr>
          <a:xfrm>
            <a:off x="4572000" y="96715"/>
            <a:ext cx="4464496" cy="6340197"/>
          </a:xfrm>
          <a:prstGeom prst="rect">
            <a:avLst/>
          </a:prstGeom>
          <a:noFill/>
        </p:spPr>
        <p:txBody>
          <a:bodyPr wrap="square" rtlCol="0">
            <a:spAutoFit/>
          </a:bodyPr>
          <a:lstStyle/>
          <a:p>
            <a:pPr algn="l"/>
            <a:r>
              <a:rPr lang="en-US" altLang="zh-CN" sz="1400" b="0" dirty="0">
                <a:solidFill>
                  <a:srgbClr val="0000FF"/>
                </a:solidFill>
              </a:rPr>
              <a:t>A(k+1)=A(k);</a:t>
            </a:r>
          </a:p>
          <a:p>
            <a:pPr algn="l"/>
            <a:r>
              <a:rPr lang="en-US" altLang="zh-CN" sz="1400" b="0" dirty="0">
                <a:solidFill>
                  <a:srgbClr val="0000FF"/>
                </a:solidFill>
              </a:rPr>
              <a:t>        B(k+1)=d;</a:t>
            </a:r>
          </a:p>
          <a:p>
            <a:pPr algn="l"/>
            <a:r>
              <a:rPr lang="en-US" altLang="zh-CN" sz="1400" b="0" dirty="0">
                <a:solidFill>
                  <a:srgbClr val="0000FF"/>
                </a:solidFill>
              </a:rPr>
              <a:t>        d=c;</a:t>
            </a:r>
          </a:p>
          <a:p>
            <a:pPr algn="l"/>
            <a:r>
              <a:rPr lang="pt-BR" altLang="zh-CN" sz="1400" b="0" dirty="0">
                <a:solidFill>
                  <a:srgbClr val="0000FF"/>
                </a:solidFill>
              </a:rPr>
              <a:t>        c=A(k+1)+(fib(n-k-2)/fib(n-k))*(B(k+1)-A(k+1));</a:t>
            </a:r>
          </a:p>
          <a:p>
            <a:pPr algn="l"/>
            <a:r>
              <a:rPr lang="en-US" altLang="zh-CN" sz="1400" b="0" dirty="0">
                <a:solidFill>
                  <a:srgbClr val="0000FF"/>
                </a:solidFill>
              </a:rPr>
              <a:t>    end</a:t>
            </a:r>
          </a:p>
          <a:p>
            <a:pPr algn="l"/>
            <a:r>
              <a:rPr lang="en-US" altLang="zh-CN" sz="1400" b="0" dirty="0">
                <a:solidFill>
                  <a:srgbClr val="0000FF"/>
                </a:solidFill>
              </a:rPr>
              <a:t>    k=k+1;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%Last iteration using distinguishability constant e</a:t>
            </a:r>
          </a:p>
          <a:p>
            <a:pPr algn="l"/>
            <a:r>
              <a:rPr lang="en-US" altLang="zh-CN" sz="1400" b="0" dirty="0">
                <a:solidFill>
                  <a:srgbClr val="0000FF"/>
                </a:solidFill>
              </a:rPr>
              <a:t>if f(c)&gt;f(d)</a:t>
            </a:r>
          </a:p>
          <a:p>
            <a:pPr algn="l"/>
            <a:r>
              <a:rPr lang="en-US" altLang="zh-CN" sz="1400" b="0" dirty="0">
                <a:solidFill>
                  <a:srgbClr val="0000FF"/>
                </a:solidFill>
              </a:rPr>
              <a:t>    A(n-2)=c;</a:t>
            </a:r>
          </a:p>
          <a:p>
            <a:pPr algn="l"/>
            <a:r>
              <a:rPr lang="en-US" altLang="zh-CN" sz="1400" b="0" dirty="0">
                <a:solidFill>
                  <a:srgbClr val="0000FF"/>
                </a:solidFill>
              </a:rPr>
              <a:t>    B(n-2)=B(n-3);</a:t>
            </a:r>
          </a:p>
          <a:p>
            <a:pPr algn="l"/>
            <a:r>
              <a:rPr lang="en-US" altLang="zh-CN" sz="1400" b="0" dirty="0">
                <a:solidFill>
                  <a:srgbClr val="0000FF"/>
                </a:solidFill>
              </a:rPr>
              <a:t>    c=d;</a:t>
            </a:r>
          </a:p>
          <a:p>
            <a:pPr algn="l"/>
            <a:r>
              <a:rPr lang="pt-BR" altLang="zh-CN" sz="1400" b="0" dirty="0">
                <a:solidFill>
                  <a:srgbClr val="0000FF"/>
                </a:solidFill>
              </a:rPr>
              <a:t>    d=A(n-2)+(0.5+e)*(B(n-2)-A(n-2));</a:t>
            </a:r>
          </a:p>
          <a:p>
            <a:pPr algn="l"/>
            <a:r>
              <a:rPr lang="en-US" altLang="zh-CN" sz="1400" b="0" dirty="0">
                <a:solidFill>
                  <a:srgbClr val="0000FF"/>
                </a:solidFill>
              </a:rPr>
              <a:t>else</a:t>
            </a:r>
          </a:p>
          <a:p>
            <a:pPr algn="l"/>
            <a:r>
              <a:rPr lang="en-US" altLang="zh-CN" sz="1400" b="0" dirty="0">
                <a:solidFill>
                  <a:srgbClr val="0000FF"/>
                </a:solidFill>
              </a:rPr>
              <a:t>    A(n-2)=A(n-3);</a:t>
            </a:r>
          </a:p>
          <a:p>
            <a:pPr algn="l"/>
            <a:r>
              <a:rPr lang="en-US" altLang="zh-CN" sz="1400" b="0" dirty="0">
                <a:solidFill>
                  <a:srgbClr val="0000FF"/>
                </a:solidFill>
              </a:rPr>
              <a:t>    B(n-2)=d;</a:t>
            </a:r>
          </a:p>
          <a:p>
            <a:pPr algn="l"/>
            <a:r>
              <a:rPr lang="en-US" altLang="zh-CN" sz="1400" b="0" dirty="0">
                <a:solidFill>
                  <a:srgbClr val="0000FF"/>
                </a:solidFill>
              </a:rPr>
              <a:t>    d=c;</a:t>
            </a:r>
          </a:p>
          <a:p>
            <a:pPr algn="l"/>
            <a:r>
              <a:rPr lang="pt-BR" altLang="zh-CN" sz="1400" b="0" dirty="0">
                <a:solidFill>
                  <a:srgbClr val="0000FF"/>
                </a:solidFill>
              </a:rPr>
              <a:t>    c=A(n-2)+(0.5-e)*(B(n-2)-A(n-2));</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%Output: Use midpoint of last interval for abscissa</a:t>
            </a:r>
          </a:p>
          <a:p>
            <a:pPr algn="l"/>
            <a:r>
              <a:rPr lang="en-US" altLang="zh-CN" sz="1400" b="0" dirty="0">
                <a:solidFill>
                  <a:srgbClr val="0000FF"/>
                </a:solidFill>
              </a:rPr>
              <a:t>if f(c)&gt;f(d)</a:t>
            </a:r>
          </a:p>
          <a:p>
            <a:pPr algn="l"/>
            <a:r>
              <a:rPr lang="pt-BR" altLang="zh-CN" sz="1400" b="0" dirty="0">
                <a:solidFill>
                  <a:srgbClr val="0000FF"/>
                </a:solidFill>
              </a:rPr>
              <a:t>    a=c;b=B(n-2);</a:t>
            </a:r>
          </a:p>
          <a:p>
            <a:pPr algn="l"/>
            <a:r>
              <a:rPr lang="en-US" altLang="zh-CN" sz="1400" b="0" dirty="0">
                <a:solidFill>
                  <a:srgbClr val="0000FF"/>
                </a:solidFill>
              </a:rPr>
              <a:t>else</a:t>
            </a:r>
          </a:p>
          <a:p>
            <a:pPr algn="l"/>
            <a:r>
              <a:rPr lang="pt-BR" altLang="zh-CN" sz="1400" b="0" dirty="0">
                <a:solidFill>
                  <a:srgbClr val="0000FF"/>
                </a:solidFill>
              </a:rPr>
              <a:t>    a=A(n-2);b=d;</a:t>
            </a:r>
          </a:p>
          <a:p>
            <a:pPr algn="l"/>
            <a:r>
              <a:rPr lang="en-US" altLang="zh-CN" sz="1400" b="0" dirty="0">
                <a:solidFill>
                  <a:srgbClr val="0000FF"/>
                </a:solidFill>
              </a:rPr>
              <a:t>end</a:t>
            </a:r>
          </a:p>
          <a:p>
            <a:pPr algn="l"/>
            <a:r>
              <a:rPr lang="en-US" altLang="zh-CN" sz="1400" b="0" dirty="0">
                <a:solidFill>
                  <a:srgbClr val="0000FF"/>
                </a:solidFill>
              </a:rPr>
              <a:t>X=[(</a:t>
            </a:r>
            <a:r>
              <a:rPr lang="en-US" altLang="zh-CN" sz="1400" b="0" dirty="0" err="1">
                <a:solidFill>
                  <a:srgbClr val="0000FF"/>
                </a:solidFill>
              </a:rPr>
              <a:t>a+b</a:t>
            </a:r>
            <a:r>
              <a:rPr lang="en-US" altLang="zh-CN" sz="1400" b="0" dirty="0">
                <a:solidFill>
                  <a:srgbClr val="0000FF"/>
                </a:solidFill>
              </a:rPr>
              <a:t>)/2 f((</a:t>
            </a:r>
            <a:r>
              <a:rPr lang="en-US" altLang="zh-CN" sz="1400" b="0" dirty="0" err="1">
                <a:solidFill>
                  <a:srgbClr val="0000FF"/>
                </a:solidFill>
              </a:rPr>
              <a:t>a+b</a:t>
            </a:r>
            <a:r>
              <a:rPr lang="en-US" altLang="zh-CN" sz="1400" b="0" dirty="0">
                <a:solidFill>
                  <a:srgbClr val="0000FF"/>
                </a:solidFill>
              </a:rPr>
              <a:t>)/2)];</a:t>
            </a:r>
          </a:p>
        </p:txBody>
      </p:sp>
      <p:sp>
        <p:nvSpPr>
          <p:cNvPr id="4" name="文本框 3">
            <a:extLst>
              <a:ext uri="{FF2B5EF4-FFF2-40B4-BE49-F238E27FC236}">
                <a16:creationId xmlns:a16="http://schemas.microsoft.com/office/drawing/2014/main" id="{6C00ECFE-71CE-4E78-BFB1-967A78B24BB7}"/>
              </a:ext>
            </a:extLst>
          </p:cNvPr>
          <p:cNvSpPr txBox="1"/>
          <p:nvPr/>
        </p:nvSpPr>
        <p:spPr>
          <a:xfrm>
            <a:off x="4932040" y="6299620"/>
            <a:ext cx="4104456" cy="461665"/>
          </a:xfrm>
          <a:prstGeom prst="rect">
            <a:avLst/>
          </a:prstGeom>
          <a:noFill/>
        </p:spPr>
        <p:txBody>
          <a:bodyPr wrap="square" rtlCol="0">
            <a:spAutoFit/>
          </a:bodyPr>
          <a:lstStyle/>
          <a:p>
            <a:pPr algn="l"/>
            <a:r>
              <a:rPr lang="zh-CN" altLang="en-US" sz="2400" b="0" dirty="0">
                <a:solidFill>
                  <a:schemeClr val="tx1"/>
                </a:solidFill>
                <a:latin typeface="+mn-ea"/>
              </a:rPr>
              <a:t>斐波那契搜索法</a:t>
            </a:r>
            <a:r>
              <a:rPr lang="en-US" altLang="zh-CN" sz="2400" b="0" dirty="0" err="1">
                <a:solidFill>
                  <a:schemeClr val="tx1"/>
                </a:solidFill>
                <a:latin typeface="+mn-ea"/>
              </a:rPr>
              <a:t>fibonacci.m</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45897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2BAC44-130C-443D-B60B-329D3899AAF9}"/>
              </a:ext>
            </a:extLst>
          </p:cNvPr>
          <p:cNvSpPr txBox="1"/>
          <p:nvPr/>
        </p:nvSpPr>
        <p:spPr>
          <a:xfrm>
            <a:off x="3779912" y="298926"/>
            <a:ext cx="1944216" cy="523220"/>
          </a:xfrm>
          <a:prstGeom prst="rect">
            <a:avLst/>
          </a:prstGeom>
          <a:noFill/>
        </p:spPr>
        <p:txBody>
          <a:bodyPr wrap="square" rtlCol="0">
            <a:spAutoFit/>
          </a:bodyPr>
          <a:lstStyle/>
          <a:p>
            <a:pPr algn="l"/>
            <a:r>
              <a:rPr lang="zh-CN" altLang="en-US" sz="2800" b="0" dirty="0">
                <a:solidFill>
                  <a:srgbClr val="FF0000"/>
                </a:solidFill>
                <a:latin typeface="+mn-ea"/>
                <a:ea typeface="+mn-ea"/>
              </a:rPr>
              <a:t>作业 </a:t>
            </a:r>
            <a:r>
              <a:rPr lang="en-US" altLang="zh-CN" sz="2800" b="0" dirty="0">
                <a:solidFill>
                  <a:srgbClr val="FF0000"/>
                </a:solidFill>
                <a:latin typeface="+mn-ea"/>
                <a:ea typeface="+mn-ea"/>
              </a:rPr>
              <a:t>8.1</a:t>
            </a:r>
            <a:endParaRPr lang="zh-CN" altLang="en-US" sz="2800" b="0" dirty="0">
              <a:solidFill>
                <a:srgbClr val="FF0000"/>
              </a:solidFill>
              <a:latin typeface="+mn-ea"/>
              <a:ea typeface="+mn-ea"/>
            </a:endParaRPr>
          </a:p>
        </p:txBody>
      </p:sp>
      <p:pic>
        <p:nvPicPr>
          <p:cNvPr id="6" name="图片 5">
            <a:extLst>
              <a:ext uri="{FF2B5EF4-FFF2-40B4-BE49-F238E27FC236}">
                <a16:creationId xmlns:a16="http://schemas.microsoft.com/office/drawing/2014/main" id="{A017D60C-0BFF-4FE9-B22A-5DCA55FA3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60" y="1030294"/>
            <a:ext cx="8640960" cy="1626223"/>
          </a:xfrm>
          <a:prstGeom prst="rect">
            <a:avLst/>
          </a:prstGeom>
        </p:spPr>
      </p:pic>
      <p:pic>
        <p:nvPicPr>
          <p:cNvPr id="10" name="图片 9">
            <a:extLst>
              <a:ext uri="{FF2B5EF4-FFF2-40B4-BE49-F238E27FC236}">
                <a16:creationId xmlns:a16="http://schemas.microsoft.com/office/drawing/2014/main" id="{F68B05EB-8CFF-4B7D-843E-5E2FBADE3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692024"/>
            <a:ext cx="8820472" cy="698474"/>
          </a:xfrm>
          <a:prstGeom prst="rect">
            <a:avLst/>
          </a:prstGeom>
        </p:spPr>
      </p:pic>
      <p:sp>
        <p:nvSpPr>
          <p:cNvPr id="11" name="文本框 10">
            <a:extLst>
              <a:ext uri="{FF2B5EF4-FFF2-40B4-BE49-F238E27FC236}">
                <a16:creationId xmlns:a16="http://schemas.microsoft.com/office/drawing/2014/main" id="{CF7BB0F5-D4F2-4168-A3EA-E955E430859B}"/>
              </a:ext>
            </a:extLst>
          </p:cNvPr>
          <p:cNvSpPr txBox="1"/>
          <p:nvPr/>
        </p:nvSpPr>
        <p:spPr>
          <a:xfrm>
            <a:off x="106942" y="3779896"/>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13" name="图片 12">
            <a:extLst>
              <a:ext uri="{FF2B5EF4-FFF2-40B4-BE49-F238E27FC236}">
                <a16:creationId xmlns:a16="http://schemas.microsoft.com/office/drawing/2014/main" id="{A72073C8-6813-48DE-AE1C-074C8C3B9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60" y="4381123"/>
            <a:ext cx="8057991" cy="858124"/>
          </a:xfrm>
          <a:prstGeom prst="rect">
            <a:avLst/>
          </a:prstGeom>
        </p:spPr>
      </p:pic>
      <p:sp>
        <p:nvSpPr>
          <p:cNvPr id="14" name="文本框 13">
            <a:extLst>
              <a:ext uri="{FF2B5EF4-FFF2-40B4-BE49-F238E27FC236}">
                <a16:creationId xmlns:a16="http://schemas.microsoft.com/office/drawing/2014/main" id="{BE5345E2-6FF3-479F-9C44-DDD744973AEB}"/>
              </a:ext>
            </a:extLst>
          </p:cNvPr>
          <p:cNvSpPr txBox="1"/>
          <p:nvPr/>
        </p:nvSpPr>
        <p:spPr>
          <a:xfrm>
            <a:off x="213393" y="5521986"/>
            <a:ext cx="8820472" cy="707886"/>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注： 程序</a:t>
            </a:r>
            <a:r>
              <a:rPr lang="en-US" altLang="zh-CN" sz="2000" b="0" dirty="0">
                <a:solidFill>
                  <a:schemeClr val="tx1">
                    <a:lumMod val="95000"/>
                    <a:lumOff val="5000"/>
                  </a:schemeClr>
                </a:solidFill>
                <a:latin typeface="+mn-ea"/>
                <a:ea typeface="+mn-ea"/>
              </a:rPr>
              <a:t>8.1</a:t>
            </a:r>
            <a:r>
              <a:rPr lang="zh-CN" altLang="en-US" sz="2000" b="0" dirty="0">
                <a:solidFill>
                  <a:schemeClr val="tx1">
                    <a:lumMod val="95000"/>
                    <a:lumOff val="5000"/>
                  </a:schemeClr>
                </a:solidFill>
                <a:latin typeface="+mn-ea"/>
                <a:ea typeface="+mn-ea"/>
              </a:rPr>
              <a:t>是</a:t>
            </a:r>
            <a:r>
              <a:rPr lang="zh-CN" altLang="en-US" sz="2000" b="0" dirty="0">
                <a:solidFill>
                  <a:schemeClr val="tx1"/>
                </a:solidFill>
                <a:latin typeface="+mn-ea"/>
                <a:ea typeface="+mn-ea"/>
              </a:rPr>
              <a:t>黄金分割搜索法</a:t>
            </a:r>
            <a:r>
              <a:rPr lang="en-US" altLang="zh-CN" sz="2000" b="0" dirty="0" err="1">
                <a:solidFill>
                  <a:schemeClr val="tx1"/>
                </a:solidFill>
                <a:latin typeface="+mn-ea"/>
                <a:ea typeface="+mn-ea"/>
              </a:rPr>
              <a:t>goldenfenge.m</a:t>
            </a:r>
            <a:r>
              <a:rPr lang="zh-CN" altLang="en-US" sz="2000" b="0" dirty="0">
                <a:solidFill>
                  <a:schemeClr val="tx1"/>
                </a:solidFill>
                <a:latin typeface="+mn-ea"/>
                <a:ea typeface="+mn-ea"/>
              </a:rPr>
              <a:t>；</a:t>
            </a:r>
            <a:r>
              <a:rPr lang="zh-CN" altLang="en-US" sz="2000" b="0" dirty="0">
                <a:solidFill>
                  <a:schemeClr val="tx1">
                    <a:lumMod val="95000"/>
                    <a:lumOff val="5000"/>
                  </a:schemeClr>
                </a:solidFill>
                <a:latin typeface="+mn-ea"/>
                <a:ea typeface="+mn-ea"/>
              </a:rPr>
              <a:t>程序</a:t>
            </a:r>
            <a:r>
              <a:rPr lang="en-US" altLang="zh-CN" sz="2000" b="0" dirty="0">
                <a:solidFill>
                  <a:schemeClr val="tx1">
                    <a:lumMod val="95000"/>
                    <a:lumOff val="5000"/>
                  </a:schemeClr>
                </a:solidFill>
                <a:latin typeface="+mn-ea"/>
                <a:ea typeface="+mn-ea"/>
              </a:rPr>
              <a:t>8.2 </a:t>
            </a:r>
            <a:r>
              <a:rPr lang="zh-CN" altLang="en-US" sz="2000" b="0" dirty="0">
                <a:solidFill>
                  <a:schemeClr val="tx1">
                    <a:lumMod val="95000"/>
                    <a:lumOff val="5000"/>
                  </a:schemeClr>
                </a:solidFill>
                <a:latin typeface="+mn-ea"/>
                <a:ea typeface="+mn-ea"/>
              </a:rPr>
              <a:t>是</a:t>
            </a:r>
            <a:r>
              <a:rPr lang="zh-CN" altLang="en-US" sz="2000" b="0" dirty="0">
                <a:solidFill>
                  <a:schemeClr val="tx1"/>
                </a:solidFill>
                <a:latin typeface="+mn-ea"/>
                <a:ea typeface="+mn-ea"/>
              </a:rPr>
              <a:t>斐波那契搜索法</a:t>
            </a:r>
            <a:r>
              <a:rPr lang="en-US" altLang="zh-CN" sz="2000" b="0" dirty="0" err="1">
                <a:solidFill>
                  <a:schemeClr val="tx1"/>
                </a:solidFill>
                <a:latin typeface="+mn-ea"/>
                <a:ea typeface="+mn-ea"/>
              </a:rPr>
              <a:t>fibonacci.m</a:t>
            </a:r>
            <a:endParaRPr lang="en-US" altLang="zh-CN" sz="2000" b="0" dirty="0">
              <a:solidFill>
                <a:schemeClr val="tx1"/>
              </a:solidFill>
              <a:latin typeface="+mn-ea"/>
              <a:ea typeface="+mn-ea"/>
            </a:endParaRPr>
          </a:p>
        </p:txBody>
      </p:sp>
    </p:spTree>
    <p:extLst>
      <p:ext uri="{BB962C8B-B14F-4D97-AF65-F5344CB8AC3E}">
        <p14:creationId xmlns:p14="http://schemas.microsoft.com/office/powerpoint/2010/main" val="771881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1722111F-0501-4B76-9876-08F6B5160FC3}"/>
              </a:ext>
            </a:extLst>
          </p:cNvPr>
          <p:cNvSpPr>
            <a:spLocks noGrp="1" noChangeArrowheads="1"/>
          </p:cNvSpPr>
          <p:nvPr>
            <p:ph type="body" idx="1"/>
          </p:nvPr>
        </p:nvSpPr>
        <p:spPr>
          <a:xfrm>
            <a:off x="286990" y="977214"/>
            <a:ext cx="8705507" cy="2196974"/>
          </a:xfrm>
        </p:spPr>
        <p:txBody>
          <a:bodyPr>
            <a:normAutofit lnSpcReduction="10000"/>
          </a:bodyPr>
          <a:lstStyle/>
          <a:p>
            <a:pPr>
              <a:lnSpc>
                <a:spcPct val="150000"/>
              </a:lnSpc>
            </a:pPr>
            <a:r>
              <a:rPr lang="zh-CN" altLang="en-US" sz="2400" dirty="0">
                <a:latin typeface="+mn-ea"/>
              </a:rPr>
              <a:t>设</a:t>
            </a:r>
            <a:r>
              <a:rPr lang="en-US" altLang="zh-CN" sz="2400" i="1" dirty="0">
                <a:latin typeface="+mn-ea"/>
              </a:rPr>
              <a:t>f</a:t>
            </a:r>
            <a:r>
              <a:rPr lang="en-US" altLang="zh-CN" sz="2400" dirty="0">
                <a:latin typeface="+mn-ea"/>
              </a:rPr>
              <a:t>(</a:t>
            </a:r>
            <a:r>
              <a:rPr lang="en-US" altLang="zh-CN" sz="2400" i="1" dirty="0">
                <a:latin typeface="+mn-ea"/>
              </a:rPr>
              <a:t>x</a:t>
            </a:r>
            <a:r>
              <a:rPr lang="en-US" altLang="zh-CN" sz="2400" dirty="0">
                <a:latin typeface="+mn-ea"/>
              </a:rPr>
              <a:t>)</a:t>
            </a:r>
            <a:r>
              <a:rPr lang="zh-CN" altLang="en-US" sz="2400" dirty="0">
                <a:latin typeface="+mn-ea"/>
              </a:rPr>
              <a:t>在区间</a:t>
            </a:r>
            <a:r>
              <a:rPr lang="en-US" altLang="zh-CN" sz="2400" dirty="0">
                <a:latin typeface="+mn-ea"/>
              </a:rPr>
              <a:t>[</a:t>
            </a:r>
            <a:r>
              <a:rPr lang="en-US" altLang="zh-CN" sz="2400" i="1" dirty="0" err="1">
                <a:latin typeface="+mn-ea"/>
              </a:rPr>
              <a:t>a</a:t>
            </a:r>
            <a:r>
              <a:rPr lang="en-US" altLang="zh-CN" sz="2400" dirty="0" err="1">
                <a:latin typeface="+mn-ea"/>
              </a:rPr>
              <a:t>,</a:t>
            </a:r>
            <a:r>
              <a:rPr lang="en-US" altLang="zh-CN" sz="2400" i="1" dirty="0" err="1">
                <a:latin typeface="+mn-ea"/>
              </a:rPr>
              <a:t>b</a:t>
            </a:r>
            <a:r>
              <a:rPr lang="en-US" altLang="zh-CN" sz="2400" dirty="0">
                <a:latin typeface="+mn-ea"/>
              </a:rPr>
              <a:t>]</a:t>
            </a:r>
            <a:r>
              <a:rPr lang="zh-CN" altLang="en-US" sz="2400" dirty="0">
                <a:latin typeface="+mn-ea"/>
              </a:rPr>
              <a:t>上</a:t>
            </a:r>
            <a:r>
              <a:rPr lang="zh-CN" altLang="en-US" sz="2400" dirty="0">
                <a:solidFill>
                  <a:srgbClr val="0000FF"/>
                </a:solidFill>
                <a:latin typeface="+mn-ea"/>
              </a:rPr>
              <a:t>是（下）单峰的</a:t>
            </a:r>
            <a:r>
              <a:rPr lang="zh-CN" altLang="en-US" sz="2400" dirty="0">
                <a:latin typeface="+mn-ea"/>
              </a:rPr>
              <a:t>，并在</a:t>
            </a:r>
            <a:r>
              <a:rPr lang="en-US" altLang="zh-CN" sz="2400" i="1" dirty="0">
                <a:latin typeface="+mn-ea"/>
              </a:rPr>
              <a:t>x</a:t>
            </a:r>
            <a:r>
              <a:rPr lang="en-US" altLang="zh-CN" sz="2400" dirty="0">
                <a:latin typeface="+mn-ea"/>
              </a:rPr>
              <a:t>=</a:t>
            </a:r>
            <a:r>
              <a:rPr lang="en-US" altLang="zh-CN" sz="2400" i="1" dirty="0">
                <a:latin typeface="+mn-ea"/>
              </a:rPr>
              <a:t>p</a:t>
            </a:r>
            <a:r>
              <a:rPr lang="zh-CN" altLang="en-US" sz="2400" dirty="0">
                <a:latin typeface="+mn-ea"/>
              </a:rPr>
              <a:t>处有唯一极小值。并设</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在</a:t>
            </a:r>
            <a:r>
              <a:rPr lang="en-US" altLang="zh-CN" sz="2400" dirty="0">
                <a:latin typeface="+mn-ea"/>
              </a:rPr>
              <a:t>(</a:t>
            </a:r>
            <a:r>
              <a:rPr lang="en-US" altLang="zh-CN" sz="2400" i="1" dirty="0" err="1">
                <a:latin typeface="+mn-ea"/>
              </a:rPr>
              <a:t>a</a:t>
            </a:r>
            <a:r>
              <a:rPr lang="en-US" altLang="zh-CN" sz="2400" dirty="0" err="1">
                <a:latin typeface="+mn-ea"/>
              </a:rPr>
              <a:t>,</a:t>
            </a:r>
            <a:r>
              <a:rPr lang="en-US" altLang="zh-CN" sz="2400" i="1" dirty="0" err="1">
                <a:latin typeface="+mn-ea"/>
              </a:rPr>
              <a:t>b</a:t>
            </a:r>
            <a:r>
              <a:rPr lang="en-US" altLang="zh-CN" sz="2400" dirty="0">
                <a:latin typeface="+mn-ea"/>
              </a:rPr>
              <a:t>)</a:t>
            </a:r>
            <a:r>
              <a:rPr lang="zh-CN" altLang="en-US" sz="2400" dirty="0">
                <a:latin typeface="+mn-ea"/>
              </a:rPr>
              <a:t>上所有的点处有定义。令初始点</a:t>
            </a:r>
            <a:r>
              <a:rPr lang="en-US" altLang="zh-CN" sz="2400" i="1" dirty="0">
                <a:latin typeface="+mn-ea"/>
              </a:rPr>
              <a:t>p</a:t>
            </a:r>
            <a:r>
              <a:rPr lang="en-US" altLang="zh-CN" sz="2400" baseline="-25000" dirty="0">
                <a:latin typeface="+mn-ea"/>
              </a:rPr>
              <a:t>0</a:t>
            </a:r>
            <a:r>
              <a:rPr lang="zh-CN" altLang="en-US" sz="2400" dirty="0">
                <a:latin typeface="+mn-ea"/>
              </a:rPr>
              <a:t>在</a:t>
            </a:r>
            <a:r>
              <a:rPr lang="en-US" altLang="zh-CN" sz="2400" dirty="0">
                <a:latin typeface="+mn-ea"/>
              </a:rPr>
              <a:t>(</a:t>
            </a:r>
            <a:r>
              <a:rPr lang="en-US" altLang="zh-CN" sz="2400" i="1" dirty="0">
                <a:latin typeface="+mn-ea"/>
              </a:rPr>
              <a:t>a</a:t>
            </a:r>
            <a:r>
              <a:rPr lang="en-US" altLang="zh-CN" sz="2400" dirty="0">
                <a:latin typeface="+mn-ea"/>
              </a:rPr>
              <a:t>,</a:t>
            </a:r>
            <a:r>
              <a:rPr lang="zh-CN" altLang="en-US" sz="2400" dirty="0">
                <a:latin typeface="+mn-ea"/>
              </a:rPr>
              <a:t> </a:t>
            </a:r>
            <a:r>
              <a:rPr lang="en-US" altLang="zh-CN" sz="2400" i="1" dirty="0">
                <a:latin typeface="+mn-ea"/>
              </a:rPr>
              <a:t>b</a:t>
            </a:r>
            <a:r>
              <a:rPr lang="en-US" altLang="zh-CN" sz="2400" dirty="0">
                <a:latin typeface="+mn-ea"/>
              </a:rPr>
              <a:t>)</a:t>
            </a:r>
            <a:r>
              <a:rPr lang="zh-CN" altLang="en-US" sz="2400" dirty="0">
                <a:latin typeface="+mn-ea"/>
              </a:rPr>
              <a:t>内。若</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)&lt;</a:t>
            </a:r>
            <a:r>
              <a:rPr lang="en-US" altLang="zh-CN" sz="2400" dirty="0">
                <a:latin typeface="+mn-ea"/>
              </a:rPr>
              <a:t>0</a:t>
            </a:r>
            <a:r>
              <a:rPr lang="zh-CN" altLang="en-US" sz="2400" dirty="0">
                <a:latin typeface="+mn-ea"/>
              </a:rPr>
              <a:t>，则极小值点</a:t>
            </a:r>
            <a:r>
              <a:rPr lang="en-US" altLang="zh-CN" sz="2400" i="1" dirty="0">
                <a:latin typeface="+mn-ea"/>
              </a:rPr>
              <a:t>p</a:t>
            </a:r>
            <a:r>
              <a:rPr lang="zh-CN" altLang="en-US" sz="2400" dirty="0">
                <a:latin typeface="+mn-ea"/>
              </a:rPr>
              <a:t>在</a:t>
            </a:r>
            <a:r>
              <a:rPr lang="en-US" altLang="zh-CN" sz="2400" i="1" dirty="0">
                <a:latin typeface="+mn-ea"/>
              </a:rPr>
              <a:t>p</a:t>
            </a:r>
            <a:r>
              <a:rPr lang="en-US" altLang="zh-CN" sz="2400" baseline="-25000" dirty="0">
                <a:latin typeface="+mn-ea"/>
              </a:rPr>
              <a:t>0</a:t>
            </a:r>
            <a:r>
              <a:rPr lang="zh-CN" altLang="en-US" sz="2400" dirty="0">
                <a:latin typeface="+mn-ea"/>
              </a:rPr>
              <a:t>右侧；若</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)&gt;0</a:t>
            </a:r>
            <a:r>
              <a:rPr lang="zh-CN" altLang="en-US" sz="2400" dirty="0">
                <a:latin typeface="Times New Roman" panose="02020603050405020304" pitchFamily="18" charset="0"/>
                <a:cs typeface="Times New Roman" panose="02020603050405020304" pitchFamily="18" charset="0"/>
              </a:rPr>
              <a:t>，</a:t>
            </a:r>
            <a:r>
              <a:rPr lang="zh-CN" altLang="en-US" sz="2400" dirty="0">
                <a:latin typeface="+mn-ea"/>
              </a:rPr>
              <a:t>则极小值点</a:t>
            </a:r>
            <a:r>
              <a:rPr lang="en-US" altLang="zh-CN" sz="2400" i="1" dirty="0">
                <a:latin typeface="+mn-ea"/>
              </a:rPr>
              <a:t>p</a:t>
            </a:r>
            <a:r>
              <a:rPr lang="zh-CN" altLang="en-US" sz="2400" dirty="0">
                <a:latin typeface="+mn-ea"/>
              </a:rPr>
              <a:t>在</a:t>
            </a:r>
            <a:r>
              <a:rPr lang="en-US" altLang="zh-CN" sz="2400" i="1" dirty="0">
                <a:latin typeface="+mn-ea"/>
              </a:rPr>
              <a:t>p</a:t>
            </a:r>
            <a:r>
              <a:rPr lang="en-US" altLang="zh-CN" sz="2400" baseline="-25000" dirty="0">
                <a:latin typeface="+mn-ea"/>
              </a:rPr>
              <a:t>0</a:t>
            </a:r>
            <a:r>
              <a:rPr lang="zh-CN" altLang="en-US" sz="2400" dirty="0">
                <a:latin typeface="+mn-ea"/>
              </a:rPr>
              <a:t>左侧。</a:t>
            </a:r>
          </a:p>
        </p:txBody>
      </p:sp>
      <p:sp>
        <p:nvSpPr>
          <p:cNvPr id="33796" name="Line 4">
            <a:extLst>
              <a:ext uri="{FF2B5EF4-FFF2-40B4-BE49-F238E27FC236}">
                <a16:creationId xmlns:a16="http://schemas.microsoft.com/office/drawing/2014/main" id="{F870C2FE-27DF-4C13-A62E-C0CCA0795B87}"/>
              </a:ext>
            </a:extLst>
          </p:cNvPr>
          <p:cNvSpPr>
            <a:spLocks noChangeShapeType="1"/>
          </p:cNvSpPr>
          <p:nvPr/>
        </p:nvSpPr>
        <p:spPr bwMode="auto">
          <a:xfrm>
            <a:off x="604390" y="562150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pic>
        <p:nvPicPr>
          <p:cNvPr id="33797" name="Picture 5">
            <a:extLst>
              <a:ext uri="{FF2B5EF4-FFF2-40B4-BE49-F238E27FC236}">
                <a16:creationId xmlns:a16="http://schemas.microsoft.com/office/drawing/2014/main" id="{75FCB2B2-E15E-46FA-89BA-A254A5568CE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 y="346092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8" name="Line 6">
            <a:extLst>
              <a:ext uri="{FF2B5EF4-FFF2-40B4-BE49-F238E27FC236}">
                <a16:creationId xmlns:a16="http://schemas.microsoft.com/office/drawing/2014/main" id="{42683055-6302-40B6-BB0F-E3CFBCDE5EA1}"/>
              </a:ext>
            </a:extLst>
          </p:cNvPr>
          <p:cNvSpPr>
            <a:spLocks noChangeShapeType="1"/>
          </p:cNvSpPr>
          <p:nvPr/>
        </p:nvSpPr>
        <p:spPr bwMode="auto">
          <a:xfrm flipV="1">
            <a:off x="604390" y="3497432"/>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5" name="Line 13">
            <a:extLst>
              <a:ext uri="{FF2B5EF4-FFF2-40B4-BE49-F238E27FC236}">
                <a16:creationId xmlns:a16="http://schemas.microsoft.com/office/drawing/2014/main" id="{A430A256-43B8-48F2-9C06-F0E479120379}"/>
              </a:ext>
            </a:extLst>
          </p:cNvPr>
          <p:cNvSpPr>
            <a:spLocks noChangeShapeType="1"/>
          </p:cNvSpPr>
          <p:nvPr/>
        </p:nvSpPr>
        <p:spPr bwMode="auto">
          <a:xfrm flipV="1">
            <a:off x="4204840" y="3929232"/>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6" name="Line 14">
            <a:extLst>
              <a:ext uri="{FF2B5EF4-FFF2-40B4-BE49-F238E27FC236}">
                <a16:creationId xmlns:a16="http://schemas.microsoft.com/office/drawing/2014/main" id="{76718025-5196-4D5A-B782-DE79530F189E}"/>
              </a:ext>
            </a:extLst>
          </p:cNvPr>
          <p:cNvSpPr>
            <a:spLocks noChangeShapeType="1"/>
          </p:cNvSpPr>
          <p:nvPr/>
        </p:nvSpPr>
        <p:spPr bwMode="auto">
          <a:xfrm flipV="1">
            <a:off x="2044252" y="5370682"/>
            <a:ext cx="0" cy="25082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7" name="Text Box 15">
            <a:extLst>
              <a:ext uri="{FF2B5EF4-FFF2-40B4-BE49-F238E27FC236}">
                <a16:creationId xmlns:a16="http://schemas.microsoft.com/office/drawing/2014/main" id="{45531392-036A-4456-8215-90EF2209884C}"/>
              </a:ext>
            </a:extLst>
          </p:cNvPr>
          <p:cNvSpPr txBox="1">
            <a:spLocks noChangeArrowheads="1"/>
          </p:cNvSpPr>
          <p:nvPr/>
        </p:nvSpPr>
        <p:spPr bwMode="auto">
          <a:xfrm>
            <a:off x="496440"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a</a:t>
            </a:r>
          </a:p>
        </p:txBody>
      </p:sp>
      <p:sp>
        <p:nvSpPr>
          <p:cNvPr id="33808" name="Text Box 16">
            <a:extLst>
              <a:ext uri="{FF2B5EF4-FFF2-40B4-BE49-F238E27FC236}">
                <a16:creationId xmlns:a16="http://schemas.microsoft.com/office/drawing/2014/main" id="{EBD97B7A-3D1E-4342-AD28-BCA2AE65C7C4}"/>
              </a:ext>
            </a:extLst>
          </p:cNvPr>
          <p:cNvSpPr txBox="1">
            <a:spLocks noChangeArrowheads="1"/>
          </p:cNvSpPr>
          <p:nvPr/>
        </p:nvSpPr>
        <p:spPr bwMode="auto">
          <a:xfrm>
            <a:off x="1936302" y="5658020"/>
            <a:ext cx="395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r>
              <a:rPr lang="en-US" altLang="zh-CN" sz="2400" baseline="-25000">
                <a:solidFill>
                  <a:schemeClr val="tx1"/>
                </a:solidFill>
                <a:latin typeface="+mn-ea"/>
                <a:ea typeface="+mn-ea"/>
              </a:rPr>
              <a:t>0</a:t>
            </a:r>
          </a:p>
        </p:txBody>
      </p:sp>
      <p:sp>
        <p:nvSpPr>
          <p:cNvPr id="33809" name="Text Box 17">
            <a:extLst>
              <a:ext uri="{FF2B5EF4-FFF2-40B4-BE49-F238E27FC236}">
                <a16:creationId xmlns:a16="http://schemas.microsoft.com/office/drawing/2014/main" id="{0A9942F3-8AF9-4373-893F-A82185E0D10A}"/>
              </a:ext>
            </a:extLst>
          </p:cNvPr>
          <p:cNvSpPr txBox="1">
            <a:spLocks noChangeArrowheads="1"/>
          </p:cNvSpPr>
          <p:nvPr/>
        </p:nvSpPr>
        <p:spPr bwMode="auto">
          <a:xfrm>
            <a:off x="2404615"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p>
        </p:txBody>
      </p:sp>
      <p:sp>
        <p:nvSpPr>
          <p:cNvPr id="33811" name="Text Box 19">
            <a:extLst>
              <a:ext uri="{FF2B5EF4-FFF2-40B4-BE49-F238E27FC236}">
                <a16:creationId xmlns:a16="http://schemas.microsoft.com/office/drawing/2014/main" id="{BE0ACB99-8DCC-4DFF-B682-39FFA7E32B25}"/>
              </a:ext>
            </a:extLst>
          </p:cNvPr>
          <p:cNvSpPr txBox="1">
            <a:spLocks noChangeArrowheads="1"/>
          </p:cNvSpPr>
          <p:nvPr/>
        </p:nvSpPr>
        <p:spPr bwMode="auto">
          <a:xfrm>
            <a:off x="4133402"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b</a:t>
            </a:r>
          </a:p>
        </p:txBody>
      </p:sp>
      <p:sp>
        <p:nvSpPr>
          <p:cNvPr id="33812" name="Text Box 20">
            <a:extLst>
              <a:ext uri="{FF2B5EF4-FFF2-40B4-BE49-F238E27FC236}">
                <a16:creationId xmlns:a16="http://schemas.microsoft.com/office/drawing/2014/main" id="{78B0E14A-E06B-4BD5-82A0-B24D2AFBA782}"/>
              </a:ext>
            </a:extLst>
          </p:cNvPr>
          <p:cNvSpPr txBox="1">
            <a:spLocks noChangeArrowheads="1"/>
          </p:cNvSpPr>
          <p:nvPr/>
        </p:nvSpPr>
        <p:spPr bwMode="auto">
          <a:xfrm>
            <a:off x="1801841" y="4313704"/>
            <a:ext cx="1425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mn-ea"/>
                <a:ea typeface="+mn-ea"/>
              </a:rPr>
              <a:t>y</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p>
        </p:txBody>
      </p:sp>
      <p:sp>
        <p:nvSpPr>
          <p:cNvPr id="33815" name="Line 23">
            <a:extLst>
              <a:ext uri="{FF2B5EF4-FFF2-40B4-BE49-F238E27FC236}">
                <a16:creationId xmlns:a16="http://schemas.microsoft.com/office/drawing/2014/main" id="{E06ED6C9-5410-402A-8DAC-12B14B39172C}"/>
              </a:ext>
            </a:extLst>
          </p:cNvPr>
          <p:cNvSpPr>
            <a:spLocks noChangeShapeType="1"/>
          </p:cNvSpPr>
          <p:nvPr/>
        </p:nvSpPr>
        <p:spPr bwMode="auto">
          <a:xfrm>
            <a:off x="4925564" y="5659608"/>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pic>
        <p:nvPicPr>
          <p:cNvPr id="33816" name="Picture 24">
            <a:extLst>
              <a:ext uri="{FF2B5EF4-FFF2-40B4-BE49-F238E27FC236}">
                <a16:creationId xmlns:a16="http://schemas.microsoft.com/office/drawing/2014/main" id="{B33E7DE4-A126-40D1-9897-0154E2324C1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564" y="3518072"/>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17" name="Line 25">
            <a:extLst>
              <a:ext uri="{FF2B5EF4-FFF2-40B4-BE49-F238E27FC236}">
                <a16:creationId xmlns:a16="http://schemas.microsoft.com/office/drawing/2014/main" id="{1F7BB919-839D-4536-8444-E6BDF3194DE8}"/>
              </a:ext>
            </a:extLst>
          </p:cNvPr>
          <p:cNvSpPr>
            <a:spLocks noChangeShapeType="1"/>
          </p:cNvSpPr>
          <p:nvPr/>
        </p:nvSpPr>
        <p:spPr bwMode="auto">
          <a:xfrm flipV="1">
            <a:off x="4925564" y="3535533"/>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8" name="Line 26">
            <a:extLst>
              <a:ext uri="{FF2B5EF4-FFF2-40B4-BE49-F238E27FC236}">
                <a16:creationId xmlns:a16="http://schemas.microsoft.com/office/drawing/2014/main" id="{AE94F553-5895-4AE7-8AA4-7AC4C5997182}"/>
              </a:ext>
            </a:extLst>
          </p:cNvPr>
          <p:cNvSpPr>
            <a:spLocks noChangeShapeType="1"/>
          </p:cNvSpPr>
          <p:nvPr/>
        </p:nvSpPr>
        <p:spPr bwMode="auto">
          <a:xfrm flipV="1">
            <a:off x="8526014" y="3967333"/>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9" name="Line 27">
            <a:extLst>
              <a:ext uri="{FF2B5EF4-FFF2-40B4-BE49-F238E27FC236}">
                <a16:creationId xmlns:a16="http://schemas.microsoft.com/office/drawing/2014/main" id="{1A63FA3E-1D55-4155-B851-42AD0B353C99}"/>
              </a:ext>
            </a:extLst>
          </p:cNvPr>
          <p:cNvSpPr>
            <a:spLocks noChangeShapeType="1"/>
          </p:cNvSpPr>
          <p:nvPr/>
        </p:nvSpPr>
        <p:spPr bwMode="auto">
          <a:xfrm flipV="1">
            <a:off x="7733851" y="5046833"/>
            <a:ext cx="0" cy="611187"/>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20" name="Text Box 28">
            <a:extLst>
              <a:ext uri="{FF2B5EF4-FFF2-40B4-BE49-F238E27FC236}">
                <a16:creationId xmlns:a16="http://schemas.microsoft.com/office/drawing/2014/main" id="{E59C92EF-9507-42A3-822C-67C91CF82519}"/>
              </a:ext>
            </a:extLst>
          </p:cNvPr>
          <p:cNvSpPr txBox="1">
            <a:spLocks noChangeArrowheads="1"/>
          </p:cNvSpPr>
          <p:nvPr/>
        </p:nvSpPr>
        <p:spPr bwMode="auto">
          <a:xfrm>
            <a:off x="4817614"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a</a:t>
            </a:r>
          </a:p>
        </p:txBody>
      </p:sp>
      <p:sp>
        <p:nvSpPr>
          <p:cNvPr id="33821" name="Text Box 29">
            <a:extLst>
              <a:ext uri="{FF2B5EF4-FFF2-40B4-BE49-F238E27FC236}">
                <a16:creationId xmlns:a16="http://schemas.microsoft.com/office/drawing/2014/main" id="{29AD63C7-74FC-4F95-85D8-8B932F767A31}"/>
              </a:ext>
            </a:extLst>
          </p:cNvPr>
          <p:cNvSpPr txBox="1">
            <a:spLocks noChangeArrowheads="1"/>
          </p:cNvSpPr>
          <p:nvPr/>
        </p:nvSpPr>
        <p:spPr bwMode="auto">
          <a:xfrm>
            <a:off x="7662414" y="5696120"/>
            <a:ext cx="395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r>
              <a:rPr lang="en-US" altLang="zh-CN" sz="2400" baseline="-25000">
                <a:solidFill>
                  <a:schemeClr val="tx1"/>
                </a:solidFill>
                <a:latin typeface="+mn-ea"/>
                <a:ea typeface="+mn-ea"/>
              </a:rPr>
              <a:t>0</a:t>
            </a:r>
          </a:p>
        </p:txBody>
      </p:sp>
      <p:sp>
        <p:nvSpPr>
          <p:cNvPr id="33822" name="Text Box 30">
            <a:extLst>
              <a:ext uri="{FF2B5EF4-FFF2-40B4-BE49-F238E27FC236}">
                <a16:creationId xmlns:a16="http://schemas.microsoft.com/office/drawing/2014/main" id="{20EE40F7-249B-4A85-9794-E5E01754E7E3}"/>
              </a:ext>
            </a:extLst>
          </p:cNvPr>
          <p:cNvSpPr txBox="1">
            <a:spLocks noChangeArrowheads="1"/>
          </p:cNvSpPr>
          <p:nvPr/>
        </p:nvSpPr>
        <p:spPr bwMode="auto">
          <a:xfrm>
            <a:off x="6725789"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p>
        </p:txBody>
      </p:sp>
      <p:sp>
        <p:nvSpPr>
          <p:cNvPr id="33823" name="Text Box 31">
            <a:extLst>
              <a:ext uri="{FF2B5EF4-FFF2-40B4-BE49-F238E27FC236}">
                <a16:creationId xmlns:a16="http://schemas.microsoft.com/office/drawing/2014/main" id="{236BF24E-C5D5-46CB-AEDC-730F77576AFB}"/>
              </a:ext>
            </a:extLst>
          </p:cNvPr>
          <p:cNvSpPr txBox="1">
            <a:spLocks noChangeArrowheads="1"/>
          </p:cNvSpPr>
          <p:nvPr/>
        </p:nvSpPr>
        <p:spPr bwMode="auto">
          <a:xfrm>
            <a:off x="8454576"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b</a:t>
            </a:r>
          </a:p>
        </p:txBody>
      </p:sp>
      <p:sp>
        <p:nvSpPr>
          <p:cNvPr id="33824" name="Text Box 32">
            <a:extLst>
              <a:ext uri="{FF2B5EF4-FFF2-40B4-BE49-F238E27FC236}">
                <a16:creationId xmlns:a16="http://schemas.microsoft.com/office/drawing/2014/main" id="{895D706A-8DF9-4889-90D0-57D8F2EB7EB3}"/>
              </a:ext>
            </a:extLst>
          </p:cNvPr>
          <p:cNvSpPr txBox="1">
            <a:spLocks noChangeArrowheads="1"/>
          </p:cNvSpPr>
          <p:nvPr/>
        </p:nvSpPr>
        <p:spPr bwMode="auto">
          <a:xfrm>
            <a:off x="6240014" y="4319112"/>
            <a:ext cx="1295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mn-ea"/>
                <a:ea typeface="+mn-ea"/>
              </a:rPr>
              <a:t>y</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p>
        </p:txBody>
      </p:sp>
      <p:sp>
        <p:nvSpPr>
          <p:cNvPr id="2" name="矩形 1">
            <a:extLst>
              <a:ext uri="{FF2B5EF4-FFF2-40B4-BE49-F238E27FC236}">
                <a16:creationId xmlns:a16="http://schemas.microsoft.com/office/drawing/2014/main" id="{C7B81B3B-71E9-4119-8ECF-99B0599DDF4A}"/>
              </a:ext>
            </a:extLst>
          </p:cNvPr>
          <p:cNvSpPr/>
          <p:nvPr/>
        </p:nvSpPr>
        <p:spPr>
          <a:xfrm>
            <a:off x="2592388" y="286872"/>
            <a:ext cx="4572000" cy="461665"/>
          </a:xfrm>
          <a:prstGeom prst="rect">
            <a:avLst/>
          </a:prstGeom>
        </p:spPr>
        <p:txBody>
          <a:bodyPr>
            <a:spAutoFit/>
          </a:bodyPr>
          <a:lstStyle/>
          <a:p>
            <a:pPr marL="0" indent="0" algn="just">
              <a:buFontTx/>
              <a:buNone/>
            </a:pPr>
            <a:r>
              <a:rPr lang="en-US" altLang="zh-CN" sz="2400" dirty="0">
                <a:solidFill>
                  <a:schemeClr val="tx1"/>
                </a:solidFill>
                <a:latin typeface="+mn-ea"/>
                <a:ea typeface="+mn-ea"/>
              </a:rPr>
              <a:t>8.2.3 </a:t>
            </a:r>
            <a:r>
              <a:rPr lang="zh-CN" altLang="en-US" sz="2400" dirty="0">
                <a:solidFill>
                  <a:schemeClr val="tx1"/>
                </a:solidFill>
                <a:latin typeface="+mn-ea"/>
                <a:ea typeface="+mn-ea"/>
              </a:rPr>
              <a:t>利用导数求极小值</a:t>
            </a:r>
          </a:p>
        </p:txBody>
      </p:sp>
    </p:spTree>
    <p:extLst>
      <p:ext uri="{BB962C8B-B14F-4D97-AF65-F5344CB8AC3E}">
        <p14:creationId xmlns:p14="http://schemas.microsoft.com/office/powerpoint/2010/main" val="153379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8CC080-730A-446D-86FD-ABF2E4732811}"/>
              </a:ext>
            </a:extLst>
          </p:cNvPr>
          <p:cNvSpPr>
            <a:spLocks noGrp="1" noChangeArrowheads="1"/>
          </p:cNvSpPr>
          <p:nvPr>
            <p:ph type="title"/>
          </p:nvPr>
        </p:nvSpPr>
        <p:spPr>
          <a:xfrm>
            <a:off x="288319" y="116632"/>
            <a:ext cx="5095478" cy="471586"/>
          </a:xfrm>
        </p:spPr>
        <p:txBody>
          <a:bodyPr/>
          <a:lstStyle/>
          <a:p>
            <a:r>
              <a:rPr lang="zh-CN" altLang="en-US" sz="2400" dirty="0">
                <a:latin typeface="+mn-ea"/>
                <a:ea typeface="+mn-ea"/>
              </a:rPr>
              <a:t>对极小值分类</a:t>
            </a:r>
          </a:p>
        </p:txBody>
      </p:sp>
      <p:sp>
        <p:nvSpPr>
          <p:cNvPr id="34819" name="Rectangle 3">
            <a:extLst>
              <a:ext uri="{FF2B5EF4-FFF2-40B4-BE49-F238E27FC236}">
                <a16:creationId xmlns:a16="http://schemas.microsoft.com/office/drawing/2014/main" id="{26DC02D5-EDDC-4707-8E30-B96D7412F054}"/>
              </a:ext>
            </a:extLst>
          </p:cNvPr>
          <p:cNvSpPr>
            <a:spLocks noGrp="1" noChangeArrowheads="1"/>
          </p:cNvSpPr>
          <p:nvPr>
            <p:ph type="body" idx="1"/>
          </p:nvPr>
        </p:nvSpPr>
        <p:spPr>
          <a:xfrm>
            <a:off x="208828" y="748469"/>
            <a:ext cx="8655156" cy="2952328"/>
          </a:xfrm>
        </p:spPr>
        <p:txBody>
          <a:bodyPr>
            <a:noAutofit/>
          </a:bodyPr>
          <a:lstStyle/>
          <a:p>
            <a:pPr>
              <a:lnSpc>
                <a:spcPct val="110000"/>
              </a:lnSpc>
            </a:pPr>
            <a:r>
              <a:rPr lang="zh-CN" altLang="en-US" sz="2400" dirty="0">
                <a:latin typeface="+mn-ea"/>
              </a:rPr>
              <a:t>首先求出三个测试值</a:t>
            </a:r>
            <a:r>
              <a:rPr lang="en-US" altLang="zh-CN" sz="2400" i="1" dirty="0">
                <a:latin typeface="+mn-ea"/>
              </a:rPr>
              <a:t>p</a:t>
            </a:r>
            <a:r>
              <a:rPr lang="en-US" altLang="zh-CN" sz="2400" baseline="-25000" dirty="0">
                <a:latin typeface="+mn-ea"/>
              </a:rPr>
              <a:t>0</a:t>
            </a:r>
            <a:r>
              <a:rPr lang="en-US" altLang="zh-CN" sz="2400" dirty="0">
                <a:latin typeface="+mn-ea"/>
              </a:rPr>
              <a:t>,  </a:t>
            </a:r>
            <a:r>
              <a:rPr lang="en-US" altLang="zh-CN" sz="2400" i="1" dirty="0">
                <a:latin typeface="+mn-ea"/>
              </a:rPr>
              <a:t>p</a:t>
            </a:r>
            <a:r>
              <a:rPr lang="en-US" altLang="zh-CN" sz="2400" baseline="-25000" dirty="0">
                <a:latin typeface="+mn-ea"/>
              </a:rPr>
              <a:t>1</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a:t>
            </a:r>
            <a:r>
              <a:rPr lang="en-US" altLang="zh-CN" sz="2400" i="1" dirty="0">
                <a:latin typeface="+mn-ea"/>
              </a:rPr>
              <a:t>h</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+2</a:t>
            </a:r>
            <a:r>
              <a:rPr lang="en-US" altLang="zh-CN" sz="2400" i="1" dirty="0">
                <a:latin typeface="+mn-ea"/>
              </a:rPr>
              <a:t>h</a:t>
            </a:r>
            <a:r>
              <a:rPr lang="en-US" altLang="zh-CN" sz="2400" dirty="0">
                <a:latin typeface="+mn-ea"/>
              </a:rPr>
              <a:t>,  </a:t>
            </a:r>
            <a:r>
              <a:rPr lang="zh-CN" altLang="en-US" sz="2400" dirty="0">
                <a:latin typeface="+mn-ea"/>
              </a:rPr>
              <a:t>使得</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 &gt; </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f (</a:t>
            </a:r>
            <a:r>
              <a:rPr lang="en-US" altLang="zh-CN" sz="2400" i="1" dirty="0">
                <a:latin typeface="+mn-ea"/>
              </a:rPr>
              <a:t>p</a:t>
            </a:r>
            <a:r>
              <a:rPr lang="en-US" altLang="zh-CN" sz="2400" baseline="-25000" dirty="0">
                <a:latin typeface="+mn-ea"/>
              </a:rPr>
              <a:t>1</a:t>
            </a:r>
            <a:r>
              <a:rPr lang="en-US" altLang="zh-CN" sz="2400" i="1" dirty="0">
                <a:latin typeface="Times New Roman" panose="02020603050405020304" pitchFamily="18" charset="0"/>
                <a:cs typeface="Times New Roman" panose="02020603050405020304" pitchFamily="18" charset="0"/>
              </a:rPr>
              <a:t>) &lt; f (</a:t>
            </a:r>
            <a:r>
              <a:rPr lang="en-US" altLang="zh-CN" sz="2400" i="1" dirty="0">
                <a:latin typeface="+mn-ea"/>
              </a:rPr>
              <a:t>p</a:t>
            </a:r>
            <a:r>
              <a:rPr lang="en-US" altLang="zh-CN" sz="2400" baseline="-25000" dirty="0">
                <a:latin typeface="+mn-ea"/>
              </a:rPr>
              <a:t>2</a:t>
            </a:r>
            <a:r>
              <a:rPr lang="en-US" altLang="zh-CN" sz="2400" i="1" dirty="0">
                <a:latin typeface="Times New Roman" panose="02020603050405020304" pitchFamily="18" charset="0"/>
                <a:cs typeface="Times New Roman" panose="02020603050405020304" pitchFamily="18" charset="0"/>
              </a:rPr>
              <a:t>)</a:t>
            </a:r>
            <a:r>
              <a:rPr lang="zh-CN" altLang="en-US" sz="2400" dirty="0">
                <a:latin typeface="+mn-ea"/>
              </a:rPr>
              <a:t>成立</a:t>
            </a:r>
          </a:p>
          <a:p>
            <a:pPr>
              <a:lnSpc>
                <a:spcPct val="110000"/>
              </a:lnSpc>
            </a:pPr>
            <a:r>
              <a:rPr lang="zh-CN" altLang="en-US" sz="2400" dirty="0">
                <a:latin typeface="+mn-ea"/>
              </a:rPr>
              <a:t>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)&lt;0</a:t>
            </a:r>
            <a:r>
              <a:rPr lang="en-US" altLang="zh-CN" sz="2400" dirty="0">
                <a:latin typeface="+mn-ea"/>
              </a:rPr>
              <a:t>, </a:t>
            </a:r>
            <a:r>
              <a:rPr lang="zh-CN" altLang="en-US" sz="2400" dirty="0">
                <a:latin typeface="+mn-ea"/>
              </a:rPr>
              <a:t>则</a:t>
            </a:r>
            <a:r>
              <a:rPr lang="en-US" altLang="zh-CN" sz="2400" i="1" dirty="0">
                <a:latin typeface="+mn-ea"/>
              </a:rPr>
              <a:t>p</a:t>
            </a:r>
            <a:r>
              <a:rPr lang="en-US" altLang="zh-CN" sz="2400" baseline="-25000" dirty="0">
                <a:latin typeface="+mn-ea"/>
              </a:rPr>
              <a:t>0</a:t>
            </a:r>
            <a:r>
              <a:rPr lang="en-US" altLang="zh-CN" sz="2400" dirty="0">
                <a:latin typeface="+mn-ea"/>
              </a:rPr>
              <a:t>&lt;</a:t>
            </a:r>
            <a:r>
              <a:rPr lang="en-US" altLang="zh-CN" sz="2400" i="1" dirty="0">
                <a:latin typeface="+mn-ea"/>
              </a:rPr>
              <a:t>p</a:t>
            </a:r>
            <a:r>
              <a:rPr lang="zh-CN" altLang="en-US" sz="2400" dirty="0">
                <a:latin typeface="+mn-ea"/>
              </a:rPr>
              <a:t>，且应该选择步长</a:t>
            </a:r>
            <a:r>
              <a:rPr lang="en-US" altLang="zh-CN" sz="2400" i="1" dirty="0">
                <a:latin typeface="+mn-ea"/>
              </a:rPr>
              <a:t>h</a:t>
            </a:r>
            <a:r>
              <a:rPr lang="en-US" altLang="zh-CN" sz="2400" dirty="0">
                <a:latin typeface="+mn-ea"/>
              </a:rPr>
              <a:t>&gt;0</a:t>
            </a:r>
          </a:p>
          <a:p>
            <a:pPr>
              <a:lnSpc>
                <a:spcPct val="110000"/>
              </a:lnSpc>
            </a:pPr>
            <a:r>
              <a:rPr lang="zh-CN" altLang="en-US" sz="2400" dirty="0">
                <a:latin typeface="+mn-ea"/>
              </a:rPr>
              <a:t>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)&gt;0</a:t>
            </a:r>
            <a:r>
              <a:rPr lang="en-US" altLang="zh-CN" sz="2400" dirty="0">
                <a:latin typeface="+mn-ea"/>
              </a:rPr>
              <a:t>, </a:t>
            </a:r>
            <a:r>
              <a:rPr lang="zh-CN" altLang="en-US" sz="2400" dirty="0">
                <a:latin typeface="+mn-ea"/>
              </a:rPr>
              <a:t>则</a:t>
            </a:r>
            <a:r>
              <a:rPr lang="en-US" altLang="zh-CN" sz="2400" i="1" dirty="0">
                <a:latin typeface="+mn-ea"/>
              </a:rPr>
              <a:t>p</a:t>
            </a:r>
            <a:r>
              <a:rPr lang="en-US" altLang="zh-CN" sz="2400" baseline="-25000" dirty="0">
                <a:latin typeface="+mn-ea"/>
              </a:rPr>
              <a:t>0</a:t>
            </a:r>
            <a:r>
              <a:rPr lang="en-US" altLang="zh-CN" sz="2400" dirty="0">
                <a:latin typeface="+mn-ea"/>
              </a:rPr>
              <a:t>&gt;</a:t>
            </a:r>
            <a:r>
              <a:rPr lang="en-US" altLang="zh-CN" sz="2400" i="1" dirty="0">
                <a:latin typeface="+mn-ea"/>
              </a:rPr>
              <a:t>p</a:t>
            </a:r>
            <a:r>
              <a:rPr lang="zh-CN" altLang="en-US" sz="2400" dirty="0">
                <a:latin typeface="+mn-ea"/>
              </a:rPr>
              <a:t>，且应该选择步长</a:t>
            </a:r>
            <a:r>
              <a:rPr lang="en-US" altLang="zh-CN" sz="2400" i="1" dirty="0">
                <a:latin typeface="+mn-ea"/>
              </a:rPr>
              <a:t>h&lt;</a:t>
            </a:r>
            <a:r>
              <a:rPr lang="en-US" altLang="zh-CN" sz="2400" dirty="0">
                <a:latin typeface="+mn-ea"/>
              </a:rPr>
              <a:t>0</a:t>
            </a:r>
          </a:p>
          <a:p>
            <a:pPr>
              <a:lnSpc>
                <a:spcPct val="110000"/>
              </a:lnSpc>
            </a:pPr>
            <a:r>
              <a:rPr lang="zh-CN" altLang="en-US" sz="2400" dirty="0">
                <a:latin typeface="+mn-ea"/>
              </a:rPr>
              <a:t>容易找到</a:t>
            </a:r>
            <a:r>
              <a:rPr lang="en-US" altLang="zh-CN" sz="2400" i="1" dirty="0">
                <a:latin typeface="+mn-ea"/>
              </a:rPr>
              <a:t>h</a:t>
            </a:r>
            <a:r>
              <a:rPr lang="zh-CN" altLang="en-US" sz="2400" dirty="0">
                <a:latin typeface="+mn-ea"/>
              </a:rPr>
              <a:t>，使三点</a:t>
            </a:r>
            <a:r>
              <a:rPr lang="en-US" altLang="zh-CN" sz="2400" i="1" dirty="0">
                <a:latin typeface="+mn-ea"/>
              </a:rPr>
              <a:t>p</a:t>
            </a:r>
            <a:r>
              <a:rPr lang="en-US" altLang="zh-CN" sz="2400" baseline="-25000" dirty="0">
                <a:latin typeface="+mn-ea"/>
              </a:rPr>
              <a:t>0</a:t>
            </a:r>
            <a:r>
              <a:rPr lang="en-US" altLang="zh-CN" sz="2400" dirty="0">
                <a:latin typeface="+mn-ea"/>
              </a:rPr>
              <a:t>, </a:t>
            </a:r>
            <a:r>
              <a:rPr lang="en-US" altLang="zh-CN" sz="2400" i="1" dirty="0">
                <a:latin typeface="+mn-ea"/>
              </a:rPr>
              <a:t>p</a:t>
            </a:r>
            <a:r>
              <a:rPr lang="en-US" altLang="zh-CN" sz="2400" baseline="-25000" dirty="0">
                <a:latin typeface="+mn-ea"/>
              </a:rPr>
              <a:t>1</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a:t>
            </a:r>
            <a:r>
              <a:rPr lang="en-US" altLang="zh-CN" sz="2400" i="1" dirty="0">
                <a:latin typeface="+mn-ea"/>
              </a:rPr>
              <a:t>h</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+2</a:t>
            </a:r>
            <a:r>
              <a:rPr lang="en-US" altLang="zh-CN" sz="2400" i="1" dirty="0">
                <a:latin typeface="+mn-ea"/>
              </a:rPr>
              <a:t>h</a:t>
            </a:r>
            <a:r>
              <a:rPr lang="zh-CN" altLang="en-US" sz="2400" dirty="0">
                <a:latin typeface="+mn-ea"/>
              </a:rPr>
              <a:t>满足要求。如有</a:t>
            </a:r>
            <a:r>
              <a:rPr lang="en-US" altLang="zh-CN" sz="2400" i="1" dirty="0">
                <a:latin typeface="+mn-ea"/>
              </a:rPr>
              <a:t>a</a:t>
            </a:r>
            <a:r>
              <a:rPr lang="en-US" altLang="zh-CN" sz="2400" dirty="0">
                <a:latin typeface="+mn-ea"/>
              </a:rPr>
              <a:t>+1&lt;</a:t>
            </a:r>
            <a:r>
              <a:rPr lang="en-US" altLang="zh-CN" sz="2400" i="1" dirty="0">
                <a:latin typeface="+mn-ea"/>
              </a:rPr>
              <a:t>b</a:t>
            </a:r>
            <a:r>
              <a:rPr lang="zh-CN" altLang="en-US" sz="2400" dirty="0">
                <a:latin typeface="+mn-ea"/>
              </a:rPr>
              <a:t>，则令</a:t>
            </a:r>
            <a:r>
              <a:rPr lang="en-US" altLang="zh-CN" sz="2400" i="1" dirty="0">
                <a:latin typeface="+mn-ea"/>
              </a:rPr>
              <a:t>h</a:t>
            </a:r>
            <a:r>
              <a:rPr lang="en-US" altLang="zh-CN" sz="2400" dirty="0">
                <a:latin typeface="+mn-ea"/>
              </a:rPr>
              <a:t>=1</a:t>
            </a:r>
            <a:r>
              <a:rPr lang="zh-CN" altLang="en-US" sz="2400" dirty="0">
                <a:latin typeface="+mn-ea"/>
              </a:rPr>
              <a:t>，否则令</a:t>
            </a:r>
            <a:r>
              <a:rPr lang="en-US" altLang="zh-CN" sz="2400" i="1" dirty="0">
                <a:latin typeface="+mn-ea"/>
              </a:rPr>
              <a:t>h</a:t>
            </a:r>
            <a:r>
              <a:rPr lang="en-US" altLang="zh-CN" sz="2400" dirty="0">
                <a:latin typeface="+mn-ea"/>
              </a:rPr>
              <a:t>=1/2</a:t>
            </a:r>
            <a:r>
              <a:rPr lang="zh-CN" altLang="en-US" sz="2400" dirty="0">
                <a:latin typeface="+mn-ea"/>
              </a:rPr>
              <a:t>，依此类推。</a:t>
            </a:r>
          </a:p>
        </p:txBody>
      </p:sp>
      <p:sp>
        <p:nvSpPr>
          <p:cNvPr id="4" name="Rectangle 3">
            <a:extLst>
              <a:ext uri="{FF2B5EF4-FFF2-40B4-BE49-F238E27FC236}">
                <a16:creationId xmlns:a16="http://schemas.microsoft.com/office/drawing/2014/main" id="{F3131173-23D6-4AF2-9E39-037434876FA3}"/>
              </a:ext>
            </a:extLst>
          </p:cNvPr>
          <p:cNvSpPr txBox="1">
            <a:spLocks noChangeArrowheads="1"/>
          </p:cNvSpPr>
          <p:nvPr/>
        </p:nvSpPr>
        <p:spPr>
          <a:xfrm>
            <a:off x="198321" y="3827104"/>
            <a:ext cx="8676169" cy="254507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09600" indent="-609600" fontAlgn="auto">
              <a:lnSpc>
                <a:spcPct val="100000"/>
              </a:lnSpc>
              <a:spcAft>
                <a:spcPts val="0"/>
              </a:spcAft>
              <a:buFont typeface="Wingdings" panose="05000000000000000000" pitchFamily="2" charset="2"/>
              <a:buAutoNum type="arabicPeriod"/>
            </a:pPr>
            <a:r>
              <a:rPr lang="zh-CN" altLang="en-US" sz="2400" b="0" dirty="0"/>
              <a:t>若满足</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 </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)&lt;</a:t>
            </a:r>
            <a:r>
              <a:rPr lang="en-US" altLang="zh-CN" sz="2400" b="0" i="1" dirty="0"/>
              <a:t>f</a:t>
            </a:r>
            <a:r>
              <a:rPr lang="en-US" altLang="zh-CN" sz="2400" b="0" dirty="0"/>
              <a:t>(</a:t>
            </a:r>
            <a:r>
              <a:rPr lang="en-US" altLang="zh-CN" sz="2400" b="0" i="1" dirty="0"/>
              <a:t>p</a:t>
            </a:r>
            <a:r>
              <a:rPr lang="en-US" altLang="zh-CN" sz="2400" b="0" baseline="-25000" dirty="0"/>
              <a:t>2</a:t>
            </a:r>
            <a:r>
              <a:rPr lang="en-US" altLang="zh-CN" sz="2400" b="0" dirty="0"/>
              <a:t>)</a:t>
            </a:r>
            <a:r>
              <a:rPr lang="zh-CN" altLang="en-US" sz="2400" b="0" dirty="0"/>
              <a:t>则结束</a:t>
            </a:r>
          </a:p>
          <a:p>
            <a:pPr marL="609600" indent="-609600" fontAlgn="auto">
              <a:lnSpc>
                <a:spcPct val="100000"/>
              </a:lnSpc>
              <a:spcAft>
                <a:spcPts val="0"/>
              </a:spcAft>
              <a:buFont typeface="Wingdings" panose="05000000000000000000" pitchFamily="2" charset="2"/>
              <a:buAutoNum type="arabicPeriod"/>
            </a:pPr>
            <a:r>
              <a:rPr lang="zh-CN" altLang="en-US" sz="2400" b="0" dirty="0"/>
              <a:t>若</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a:t>
            </a:r>
            <a:r>
              <a:rPr lang="zh-CN" altLang="en-US" sz="2400" b="0" dirty="0"/>
              <a:t>且</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2</a:t>
            </a:r>
            <a:r>
              <a:rPr lang="en-US" altLang="zh-CN" sz="2400" b="0" dirty="0"/>
              <a:t>)</a:t>
            </a:r>
            <a:r>
              <a:rPr lang="zh-CN" altLang="en-US" sz="2400" b="0" dirty="0"/>
              <a:t>，则说明</a:t>
            </a:r>
            <a:r>
              <a:rPr lang="en-US" altLang="zh-CN" sz="2400" b="0" i="1" dirty="0"/>
              <a:t>p</a:t>
            </a:r>
            <a:r>
              <a:rPr lang="en-US" altLang="zh-CN" sz="2400" b="0" baseline="-25000" dirty="0"/>
              <a:t>2</a:t>
            </a:r>
            <a:r>
              <a:rPr lang="en-US" altLang="zh-CN" sz="2400" b="0" dirty="0"/>
              <a:t>&lt;</a:t>
            </a:r>
            <a:r>
              <a:rPr lang="en-US" altLang="zh-CN" sz="2400" b="0" i="1" dirty="0"/>
              <a:t>p</a:t>
            </a:r>
            <a:r>
              <a:rPr lang="zh-CN" altLang="en-US" sz="2400" b="0" dirty="0"/>
              <a:t>。则需检测更靠右的点。步长加倍，并重复检测过程</a:t>
            </a:r>
          </a:p>
          <a:p>
            <a:pPr marL="609600" indent="-609600" fontAlgn="auto">
              <a:lnSpc>
                <a:spcPct val="100000"/>
              </a:lnSpc>
              <a:spcAft>
                <a:spcPts val="0"/>
              </a:spcAft>
              <a:buFont typeface="Wingdings" panose="05000000000000000000" pitchFamily="2" charset="2"/>
              <a:buAutoNum type="arabicPeriod"/>
            </a:pPr>
            <a:r>
              <a:rPr lang="zh-CN" altLang="en-US" sz="2400" b="0" dirty="0"/>
              <a:t>若</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 </a:t>
            </a:r>
            <a:r>
              <a:rPr lang="en-US" altLang="en-US" sz="2400" b="0" dirty="0"/>
              <a: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a:t>
            </a:r>
            <a:r>
              <a:rPr lang="zh-CN" altLang="en-US" sz="2400" b="0" dirty="0"/>
              <a:t>，表明</a:t>
            </a:r>
            <a:r>
              <a:rPr lang="en-US" altLang="zh-CN" sz="2400" b="0" i="1" dirty="0"/>
              <a:t>h</a:t>
            </a:r>
            <a:r>
              <a:rPr lang="zh-CN" altLang="en-US" sz="2400" b="0" dirty="0"/>
              <a:t>太大， </a:t>
            </a:r>
            <a:r>
              <a:rPr lang="en-US" altLang="zh-CN" sz="2400" b="0" i="1" dirty="0"/>
              <a:t>p</a:t>
            </a:r>
            <a:r>
              <a:rPr lang="en-US" altLang="zh-CN" sz="2400" b="0" baseline="-25000" dirty="0"/>
              <a:t>1</a:t>
            </a:r>
            <a:r>
              <a:rPr lang="zh-CN" altLang="en-US" sz="2400" b="0" dirty="0"/>
              <a:t>已经跳过了</a:t>
            </a:r>
            <a:r>
              <a:rPr lang="en-US" altLang="zh-CN" sz="2400" b="0" i="1" dirty="0"/>
              <a:t>p</a:t>
            </a:r>
            <a:r>
              <a:rPr lang="zh-CN" altLang="en-US" sz="2400" b="0" dirty="0"/>
              <a:t>。则需检测更靠近</a:t>
            </a:r>
            <a:r>
              <a:rPr lang="en-US" altLang="zh-CN" sz="2400" b="0" i="1" dirty="0"/>
              <a:t>p</a:t>
            </a:r>
            <a:r>
              <a:rPr lang="en-US" altLang="zh-CN" sz="2400" b="0" baseline="-25000" dirty="0"/>
              <a:t>0</a:t>
            </a:r>
            <a:r>
              <a:rPr lang="zh-CN" altLang="en-US" sz="2400" b="0" dirty="0"/>
              <a:t>的点。步长减半，并重复检测过程</a:t>
            </a:r>
          </a:p>
        </p:txBody>
      </p:sp>
    </p:spTree>
    <p:extLst>
      <p:ext uri="{BB962C8B-B14F-4D97-AF65-F5344CB8AC3E}">
        <p14:creationId xmlns:p14="http://schemas.microsoft.com/office/powerpoint/2010/main" val="31752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285386A-FB45-4659-A8CC-8F4A9A747680}"/>
              </a:ext>
            </a:extLst>
          </p:cNvPr>
          <p:cNvSpPr>
            <a:spLocks noGrp="1" noChangeArrowheads="1"/>
          </p:cNvSpPr>
          <p:nvPr>
            <p:ph type="title"/>
          </p:nvPr>
        </p:nvSpPr>
        <p:spPr>
          <a:xfrm>
            <a:off x="2195736" y="172246"/>
            <a:ext cx="5770984" cy="451520"/>
          </a:xfrm>
        </p:spPr>
        <p:txBody>
          <a:bodyPr>
            <a:normAutofit/>
          </a:bodyPr>
          <a:lstStyle/>
          <a:p>
            <a:r>
              <a:rPr lang="zh-CN" altLang="en-US" sz="2400" dirty="0"/>
              <a:t>求极小值</a:t>
            </a:r>
            <a:r>
              <a:rPr lang="en-US" altLang="zh-CN" sz="2400" i="1" dirty="0"/>
              <a:t>p</a:t>
            </a:r>
            <a:r>
              <a:rPr lang="zh-CN" altLang="en-US" sz="2400" dirty="0"/>
              <a:t>的二次逼近方法</a:t>
            </a:r>
          </a:p>
        </p:txBody>
      </p:sp>
      <p:sp>
        <p:nvSpPr>
          <p:cNvPr id="36867" name="Rectangle 3">
            <a:extLst>
              <a:ext uri="{FF2B5EF4-FFF2-40B4-BE49-F238E27FC236}">
                <a16:creationId xmlns:a16="http://schemas.microsoft.com/office/drawing/2014/main" id="{26BE9662-0AA0-45A3-A808-EED508A33B9B}"/>
              </a:ext>
            </a:extLst>
          </p:cNvPr>
          <p:cNvSpPr>
            <a:spLocks noGrp="1" noChangeArrowheads="1"/>
          </p:cNvSpPr>
          <p:nvPr>
            <p:ph type="body" sz="half" idx="1"/>
          </p:nvPr>
        </p:nvSpPr>
        <p:spPr>
          <a:xfrm>
            <a:off x="191841" y="705305"/>
            <a:ext cx="8218488" cy="3886200"/>
          </a:xfrm>
        </p:spPr>
        <p:txBody>
          <a:bodyPr>
            <a:normAutofit/>
          </a:bodyPr>
          <a:lstStyle/>
          <a:p>
            <a:r>
              <a:rPr lang="zh-CN" altLang="en-US" sz="2400" dirty="0"/>
              <a:t>由</a:t>
            </a:r>
            <a:r>
              <a:rPr lang="en-US" altLang="zh-CN" sz="2400" i="1" dirty="0"/>
              <a:t>p</a:t>
            </a:r>
            <a:r>
              <a:rPr lang="en-US" altLang="zh-CN" sz="2400" baseline="-25000" dirty="0"/>
              <a:t>0</a:t>
            </a:r>
            <a:r>
              <a:rPr lang="en-US" altLang="zh-CN" sz="2400" dirty="0"/>
              <a:t>, </a:t>
            </a:r>
            <a:r>
              <a:rPr lang="en-US" altLang="zh-CN" sz="2400" i="1" dirty="0"/>
              <a:t>p</a:t>
            </a:r>
            <a:r>
              <a:rPr lang="en-US" altLang="zh-CN" sz="2400" baseline="-25000" dirty="0"/>
              <a:t>1</a:t>
            </a:r>
            <a:r>
              <a:rPr lang="en-US" altLang="zh-CN" sz="2400" dirty="0"/>
              <a:t>=</a:t>
            </a:r>
            <a:r>
              <a:rPr lang="en-US" altLang="zh-CN" sz="2400" i="1" dirty="0"/>
              <a:t>p</a:t>
            </a:r>
            <a:r>
              <a:rPr lang="en-US" altLang="zh-CN" sz="2400" baseline="-25000" dirty="0"/>
              <a:t>0</a:t>
            </a:r>
            <a:r>
              <a:rPr lang="en-US" altLang="zh-CN" sz="2400" dirty="0"/>
              <a:t>+</a:t>
            </a:r>
            <a:r>
              <a:rPr lang="en-US" altLang="zh-CN" sz="2400" i="1" dirty="0"/>
              <a:t>h</a:t>
            </a:r>
            <a:r>
              <a:rPr lang="en-US" altLang="zh-CN" sz="2400" dirty="0"/>
              <a:t>, </a:t>
            </a:r>
            <a:r>
              <a:rPr lang="en-US" altLang="zh-CN" sz="2400" i="1" dirty="0"/>
              <a:t>p</a:t>
            </a:r>
            <a:r>
              <a:rPr lang="en-US" altLang="zh-CN" sz="2400" baseline="-25000" dirty="0"/>
              <a:t>2</a:t>
            </a:r>
            <a:r>
              <a:rPr lang="en-US" altLang="zh-CN" sz="2400" dirty="0"/>
              <a:t>=</a:t>
            </a:r>
            <a:r>
              <a:rPr lang="en-US" altLang="zh-CN" sz="2400" i="1" dirty="0"/>
              <a:t>p</a:t>
            </a:r>
            <a:r>
              <a:rPr lang="en-US" altLang="zh-CN" sz="2400" baseline="-25000" dirty="0"/>
              <a:t>0</a:t>
            </a:r>
            <a:r>
              <a:rPr lang="en-US" altLang="zh-CN" sz="2400" dirty="0"/>
              <a:t>+2</a:t>
            </a:r>
            <a:r>
              <a:rPr lang="en-US" altLang="zh-CN" sz="2400" i="1" dirty="0"/>
              <a:t>h</a:t>
            </a:r>
            <a:r>
              <a:rPr lang="zh-CN" altLang="en-US" sz="2400" dirty="0"/>
              <a:t>，可用二次插值来求</a:t>
            </a:r>
            <a:r>
              <a:rPr lang="en-US" altLang="zh-CN" sz="2400" i="1" dirty="0"/>
              <a:t>p</a:t>
            </a:r>
            <a:r>
              <a:rPr lang="zh-CN" altLang="en-US" sz="2400" dirty="0"/>
              <a:t>的近似值</a:t>
            </a:r>
            <a:r>
              <a:rPr lang="en-US" altLang="zh-CN" sz="2400" i="1" dirty="0" err="1"/>
              <a:t>p</a:t>
            </a:r>
            <a:r>
              <a:rPr lang="en-US" altLang="zh-CN" sz="2400" baseline="-25000" dirty="0" err="1"/>
              <a:t>min</a:t>
            </a:r>
            <a:r>
              <a:rPr lang="zh-CN" altLang="en-US" sz="2400" dirty="0"/>
              <a:t>。</a:t>
            </a:r>
            <a:r>
              <a:rPr lang="zh-CN" altLang="en-US" sz="2400" dirty="0">
                <a:solidFill>
                  <a:srgbClr val="0000FF"/>
                </a:solidFill>
              </a:rPr>
              <a:t>基于三点的拉格朗日多项式为</a:t>
            </a:r>
          </a:p>
        </p:txBody>
      </p:sp>
      <p:graphicFrame>
        <p:nvGraphicFramePr>
          <p:cNvPr id="36868" name="Object 4">
            <a:extLst>
              <a:ext uri="{FF2B5EF4-FFF2-40B4-BE49-F238E27FC236}">
                <a16:creationId xmlns:a16="http://schemas.microsoft.com/office/drawing/2014/main" id="{E6313FE7-6D4D-4ABC-9FB5-8B6CA90131F2}"/>
              </a:ext>
            </a:extLst>
          </p:cNvPr>
          <p:cNvGraphicFramePr>
            <a:graphicFrameLocks noGrp="1" noChangeAspect="1"/>
          </p:cNvGraphicFramePr>
          <p:nvPr>
            <p:ph sz="quarter" idx="2"/>
            <p:extLst>
              <p:ext uri="{D42A27DB-BD31-4B8C-83A1-F6EECF244321}">
                <p14:modId xmlns:p14="http://schemas.microsoft.com/office/powerpoint/2010/main" val="2426625533"/>
              </p:ext>
            </p:extLst>
          </p:nvPr>
        </p:nvGraphicFramePr>
        <p:xfrm>
          <a:off x="691753" y="1553212"/>
          <a:ext cx="7453312" cy="722313"/>
        </p:xfrm>
        <a:graphic>
          <a:graphicData uri="http://schemas.openxmlformats.org/presentationml/2006/ole">
            <mc:AlternateContent xmlns:mc="http://schemas.openxmlformats.org/markup-compatibility/2006">
              <mc:Choice xmlns:v="urn:schemas-microsoft-com:vml" Requires="v">
                <p:oleObj spid="_x0000_s541588" name="Equation" r:id="rId3" imgW="4063680" imgH="393480" progId="Equation.DSMT4">
                  <p:embed/>
                </p:oleObj>
              </mc:Choice>
              <mc:Fallback>
                <p:oleObj name="Equation" r:id="rId3" imgW="4063680" imgH="393480" progId="Equation.DSMT4">
                  <p:embed/>
                  <p:pic>
                    <p:nvPicPr>
                      <p:cNvPr id="36868" name="Object 4">
                        <a:extLst>
                          <a:ext uri="{FF2B5EF4-FFF2-40B4-BE49-F238E27FC236}">
                            <a16:creationId xmlns:a16="http://schemas.microsoft.com/office/drawing/2014/main" id="{E6313FE7-6D4D-4ABC-9FB5-8B6CA901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53" y="1553212"/>
                        <a:ext cx="7453312"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 Box 6">
            <a:extLst>
              <a:ext uri="{FF2B5EF4-FFF2-40B4-BE49-F238E27FC236}">
                <a16:creationId xmlns:a16="http://schemas.microsoft.com/office/drawing/2014/main" id="{A22568FF-DE58-421E-B75A-4D7100C159A1}"/>
              </a:ext>
            </a:extLst>
          </p:cNvPr>
          <p:cNvSpPr txBox="1">
            <a:spLocks noChangeArrowheads="1"/>
          </p:cNvSpPr>
          <p:nvPr/>
        </p:nvSpPr>
        <p:spPr bwMode="auto">
          <a:xfrm>
            <a:off x="61537" y="2274556"/>
            <a:ext cx="777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rPr>
              <a:t>其中</a:t>
            </a:r>
            <a:r>
              <a:rPr lang="en-US" altLang="zh-CN" sz="2400" i="1" dirty="0" err="1">
                <a:solidFill>
                  <a:schemeClr val="tx1"/>
                </a:solidFill>
              </a:rPr>
              <a:t>y</a:t>
            </a:r>
            <a:r>
              <a:rPr lang="en-US" altLang="zh-CN" sz="2400" i="1" baseline="-25000" dirty="0" err="1">
                <a:solidFill>
                  <a:schemeClr val="tx1"/>
                </a:solidFill>
              </a:rPr>
              <a:t>i</a:t>
            </a:r>
            <a:r>
              <a:rPr lang="en-US" altLang="zh-CN" sz="2400" dirty="0">
                <a:solidFill>
                  <a:schemeClr val="tx1"/>
                </a:solidFill>
              </a:rPr>
              <a:t>=</a:t>
            </a:r>
            <a:r>
              <a:rPr lang="en-US" altLang="zh-CN" sz="2400" i="1" dirty="0">
                <a:solidFill>
                  <a:schemeClr val="tx1"/>
                </a:solidFill>
              </a:rPr>
              <a:t>f</a:t>
            </a:r>
            <a:r>
              <a:rPr lang="en-US" altLang="zh-CN" sz="2400" dirty="0">
                <a:solidFill>
                  <a:schemeClr val="tx1"/>
                </a:solidFill>
              </a:rPr>
              <a:t>(</a:t>
            </a:r>
            <a:r>
              <a:rPr lang="en-US" altLang="zh-CN" sz="2400" i="1" dirty="0">
                <a:solidFill>
                  <a:schemeClr val="tx1"/>
                </a:solidFill>
              </a:rPr>
              <a:t>p</a:t>
            </a:r>
            <a:r>
              <a:rPr lang="en-US" altLang="zh-CN" sz="2400" i="1" baseline="-25000" dirty="0">
                <a:solidFill>
                  <a:schemeClr val="tx1"/>
                </a:solidFill>
              </a:rPr>
              <a:t>i</a:t>
            </a:r>
            <a:r>
              <a:rPr lang="en-US" altLang="zh-CN" sz="2400" dirty="0">
                <a:solidFill>
                  <a:schemeClr val="tx1"/>
                </a:solidFill>
              </a:rPr>
              <a:t>), </a:t>
            </a:r>
            <a:r>
              <a:rPr lang="en-US" altLang="zh-CN" sz="2400" i="1" dirty="0" err="1">
                <a:solidFill>
                  <a:schemeClr val="tx1"/>
                </a:solidFill>
              </a:rPr>
              <a:t>i</a:t>
            </a:r>
            <a:r>
              <a:rPr lang="en-US" altLang="zh-CN" sz="2400" dirty="0">
                <a:solidFill>
                  <a:schemeClr val="tx1"/>
                </a:solidFill>
              </a:rPr>
              <a:t>=0,1,2. </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a:t>
            </a:r>
            <a:r>
              <a:rPr lang="zh-CN" altLang="en-US" sz="2400" dirty="0">
                <a:solidFill>
                  <a:schemeClr val="tx1"/>
                </a:solidFill>
              </a:rPr>
              <a:t>的导数为</a:t>
            </a:r>
          </a:p>
        </p:txBody>
      </p:sp>
      <p:graphicFrame>
        <p:nvGraphicFramePr>
          <p:cNvPr id="36871" name="Object 7">
            <a:extLst>
              <a:ext uri="{FF2B5EF4-FFF2-40B4-BE49-F238E27FC236}">
                <a16:creationId xmlns:a16="http://schemas.microsoft.com/office/drawing/2014/main" id="{041A8447-65D5-42EC-B24F-71A5CBA6CF26}"/>
              </a:ext>
            </a:extLst>
          </p:cNvPr>
          <p:cNvGraphicFramePr>
            <a:graphicFrameLocks noGrp="1" noChangeAspect="1"/>
          </p:cNvGraphicFramePr>
          <p:nvPr>
            <p:ph sz="quarter" idx="3"/>
            <p:extLst>
              <p:ext uri="{D42A27DB-BD31-4B8C-83A1-F6EECF244321}">
                <p14:modId xmlns:p14="http://schemas.microsoft.com/office/powerpoint/2010/main" val="4273648735"/>
              </p:ext>
            </p:extLst>
          </p:nvPr>
        </p:nvGraphicFramePr>
        <p:xfrm>
          <a:off x="1115616" y="2899300"/>
          <a:ext cx="5976715" cy="702469"/>
        </p:xfrm>
        <a:graphic>
          <a:graphicData uri="http://schemas.openxmlformats.org/presentationml/2006/ole">
            <mc:AlternateContent xmlns:mc="http://schemas.openxmlformats.org/markup-compatibility/2006">
              <mc:Choice xmlns:v="urn:schemas-microsoft-com:vml" Requires="v">
                <p:oleObj spid="_x0000_s541589" name="Equation" r:id="rId5" imgW="3784320" imgH="393480" progId="Equation.DSMT4">
                  <p:embed/>
                </p:oleObj>
              </mc:Choice>
              <mc:Fallback>
                <p:oleObj name="Equation" r:id="rId5" imgW="3784320" imgH="393480" progId="Equation.DSMT4">
                  <p:embed/>
                  <p:pic>
                    <p:nvPicPr>
                      <p:cNvPr id="36871" name="Object 7">
                        <a:extLst>
                          <a:ext uri="{FF2B5EF4-FFF2-40B4-BE49-F238E27FC236}">
                            <a16:creationId xmlns:a16="http://schemas.microsoft.com/office/drawing/2014/main" id="{041A8447-65D5-42EC-B24F-71A5CBA6C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899300"/>
                        <a:ext cx="5976715" cy="702469"/>
                      </a:xfrm>
                      <a:prstGeom prst="rect">
                        <a:avLst/>
                      </a:prstGeom>
                      <a:noFill/>
                      <a:ln>
                        <a:noFill/>
                      </a:ln>
                      <a:effectLst/>
                    </p:spPr>
                  </p:pic>
                </p:oleObj>
              </mc:Fallback>
            </mc:AlternateContent>
          </a:graphicData>
        </a:graphic>
      </p:graphicFrame>
      <p:sp>
        <p:nvSpPr>
          <p:cNvPr id="36873" name="Text Box 9">
            <a:extLst>
              <a:ext uri="{FF2B5EF4-FFF2-40B4-BE49-F238E27FC236}">
                <a16:creationId xmlns:a16="http://schemas.microsoft.com/office/drawing/2014/main" id="{09913845-0778-4B92-91AD-85F9CA50D447}"/>
              </a:ext>
            </a:extLst>
          </p:cNvPr>
          <p:cNvSpPr txBox="1">
            <a:spLocks noChangeArrowheads="1"/>
          </p:cNvSpPr>
          <p:nvPr/>
        </p:nvSpPr>
        <p:spPr bwMode="auto">
          <a:xfrm>
            <a:off x="395536" y="3719426"/>
            <a:ext cx="6119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rPr>
              <a:t>以</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p</a:t>
            </a:r>
            <a:r>
              <a:rPr lang="en-US" altLang="zh-CN" sz="2400" baseline="-25000" dirty="0">
                <a:solidFill>
                  <a:schemeClr val="tx1"/>
                </a:solidFill>
              </a:rPr>
              <a:t>0</a:t>
            </a:r>
            <a:r>
              <a:rPr lang="en-US" altLang="zh-CN" sz="2400" dirty="0">
                <a:solidFill>
                  <a:schemeClr val="tx1"/>
                </a:solidFill>
              </a:rPr>
              <a:t>+</a:t>
            </a:r>
            <a:r>
              <a:rPr lang="en-US" altLang="zh-CN" sz="2400" i="1" dirty="0">
                <a:solidFill>
                  <a:schemeClr val="tx1"/>
                </a:solidFill>
              </a:rPr>
              <a:t>h</a:t>
            </a:r>
            <a:r>
              <a:rPr lang="en-US" altLang="zh-CN" sz="2400" baseline="-25000" dirty="0">
                <a:solidFill>
                  <a:schemeClr val="tx1"/>
                </a:solidFill>
              </a:rPr>
              <a:t>min</a:t>
            </a:r>
            <a:r>
              <a:rPr lang="en-US" altLang="zh-CN" sz="2400" dirty="0">
                <a:solidFill>
                  <a:schemeClr val="tx1"/>
                </a:solidFill>
              </a:rPr>
              <a:t>)</a:t>
            </a:r>
            <a:r>
              <a:rPr lang="zh-CN" altLang="en-US" sz="2400" dirty="0">
                <a:solidFill>
                  <a:schemeClr val="tx1"/>
                </a:solidFill>
              </a:rPr>
              <a:t>的形式求解</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)=0</a:t>
            </a:r>
            <a:r>
              <a:rPr lang="zh-CN" altLang="en-US" sz="2400" dirty="0">
                <a:solidFill>
                  <a:schemeClr val="tx1"/>
                </a:solidFill>
              </a:rPr>
              <a:t>，得</a:t>
            </a:r>
          </a:p>
        </p:txBody>
      </p:sp>
      <p:graphicFrame>
        <p:nvGraphicFramePr>
          <p:cNvPr id="10" name="Object 4">
            <a:extLst>
              <a:ext uri="{FF2B5EF4-FFF2-40B4-BE49-F238E27FC236}">
                <a16:creationId xmlns:a16="http://schemas.microsoft.com/office/drawing/2014/main" id="{25005BAE-BC18-43B5-8C0F-4359D3A2A819}"/>
              </a:ext>
            </a:extLst>
          </p:cNvPr>
          <p:cNvGraphicFramePr>
            <a:graphicFrameLocks noChangeAspect="1"/>
          </p:cNvGraphicFramePr>
          <p:nvPr>
            <p:extLst>
              <p:ext uri="{D42A27DB-BD31-4B8C-83A1-F6EECF244321}">
                <p14:modId xmlns:p14="http://schemas.microsoft.com/office/powerpoint/2010/main" val="806992970"/>
              </p:ext>
            </p:extLst>
          </p:nvPr>
        </p:nvGraphicFramePr>
        <p:xfrm>
          <a:off x="1552794" y="4298748"/>
          <a:ext cx="6300787" cy="1409700"/>
        </p:xfrm>
        <a:graphic>
          <a:graphicData uri="http://schemas.openxmlformats.org/presentationml/2006/ole">
            <mc:AlternateContent xmlns:mc="http://schemas.openxmlformats.org/markup-compatibility/2006">
              <mc:Choice xmlns:v="urn:schemas-microsoft-com:vml" Requires="v">
                <p:oleObj spid="_x0000_s541590" name="Equation" r:id="rId7" imgW="3632040" imgH="812520" progId="Equation.DSMT4">
                  <p:embed/>
                </p:oleObj>
              </mc:Choice>
              <mc:Fallback>
                <p:oleObj name="Equation" r:id="rId7" imgW="3632040" imgH="812520" progId="Equation.DSMT4">
                  <p:embed/>
                  <p:pic>
                    <p:nvPicPr>
                      <p:cNvPr id="39940" name="Object 4">
                        <a:extLst>
                          <a:ext uri="{FF2B5EF4-FFF2-40B4-BE49-F238E27FC236}">
                            <a16:creationId xmlns:a16="http://schemas.microsoft.com/office/drawing/2014/main" id="{B40DBD73-5F50-4223-97EB-8BBE7C3B45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794" y="4298748"/>
                        <a:ext cx="6300787"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A850045C-C839-40FD-80B2-51962DA43DCF}"/>
              </a:ext>
            </a:extLst>
          </p:cNvPr>
          <p:cNvGraphicFramePr>
            <a:graphicFrameLocks noChangeAspect="1"/>
          </p:cNvGraphicFramePr>
          <p:nvPr>
            <p:extLst>
              <p:ext uri="{D42A27DB-BD31-4B8C-83A1-F6EECF244321}">
                <p14:modId xmlns:p14="http://schemas.microsoft.com/office/powerpoint/2010/main" val="499436918"/>
              </p:ext>
            </p:extLst>
          </p:nvPr>
        </p:nvGraphicFramePr>
        <p:xfrm>
          <a:off x="205978" y="6003185"/>
          <a:ext cx="8424862" cy="792163"/>
        </p:xfrm>
        <a:graphic>
          <a:graphicData uri="http://schemas.openxmlformats.org/presentationml/2006/ole">
            <mc:AlternateContent xmlns:mc="http://schemas.openxmlformats.org/markup-compatibility/2006">
              <mc:Choice xmlns:v="urn:schemas-microsoft-com:vml" Requires="v">
                <p:oleObj spid="_x0000_s541591" name="Equation" r:id="rId9" imgW="5105160" imgH="457200" progId="Equation.DSMT4">
                  <p:embed/>
                </p:oleObj>
              </mc:Choice>
              <mc:Fallback>
                <p:oleObj name="Equation" r:id="rId9" imgW="5105160" imgH="457200" progId="Equation.DSMT4">
                  <p:embed/>
                  <p:pic>
                    <p:nvPicPr>
                      <p:cNvPr id="39943" name="Object 7">
                        <a:extLst>
                          <a:ext uri="{FF2B5EF4-FFF2-40B4-BE49-F238E27FC236}">
                            <a16:creationId xmlns:a16="http://schemas.microsoft.com/office/drawing/2014/main" id="{36ED7ADA-A79B-4631-9376-F31C2B892E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978" y="6003185"/>
                        <a:ext cx="8424862"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B2668003-BE20-4273-8A37-40D0DA704E23}"/>
              </a:ext>
            </a:extLst>
          </p:cNvPr>
          <p:cNvSpPr txBox="1"/>
          <p:nvPr/>
        </p:nvSpPr>
        <p:spPr>
          <a:xfrm>
            <a:off x="35496" y="5541520"/>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合并化简可得</a:t>
            </a:r>
          </a:p>
        </p:txBody>
      </p:sp>
    </p:spTree>
    <p:extLst>
      <p:ext uri="{BB962C8B-B14F-4D97-AF65-F5344CB8AC3E}">
        <p14:creationId xmlns:p14="http://schemas.microsoft.com/office/powerpoint/2010/main" val="118860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Text Box 10">
            <a:extLst>
              <a:ext uri="{FF2B5EF4-FFF2-40B4-BE49-F238E27FC236}">
                <a16:creationId xmlns:a16="http://schemas.microsoft.com/office/drawing/2014/main" id="{033945A0-43D9-4625-AA04-54E0D611232E}"/>
              </a:ext>
            </a:extLst>
          </p:cNvPr>
          <p:cNvSpPr txBox="1">
            <a:spLocks noChangeArrowheads="1"/>
          </p:cNvSpPr>
          <p:nvPr/>
        </p:nvSpPr>
        <p:spPr bwMode="auto">
          <a:xfrm>
            <a:off x="-110970" y="1945307"/>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sz="2800" dirty="0">
                <a:solidFill>
                  <a:schemeClr val="tx1"/>
                </a:solidFill>
              </a:rPr>
              <a:t>由上式解得</a:t>
            </a:r>
          </a:p>
        </p:txBody>
      </p:sp>
      <p:graphicFrame>
        <p:nvGraphicFramePr>
          <p:cNvPr id="39947" name="Object 11">
            <a:extLst>
              <a:ext uri="{FF2B5EF4-FFF2-40B4-BE49-F238E27FC236}">
                <a16:creationId xmlns:a16="http://schemas.microsoft.com/office/drawing/2014/main" id="{26D43BE8-8BB5-4DD4-8C83-B7EA2455B2A3}"/>
              </a:ext>
            </a:extLst>
          </p:cNvPr>
          <p:cNvGraphicFramePr>
            <a:graphicFrameLocks noGrp="1" noChangeAspect="1"/>
          </p:cNvGraphicFramePr>
          <p:nvPr>
            <p:ph sz="quarter" idx="3"/>
            <p:extLst>
              <p:ext uri="{D42A27DB-BD31-4B8C-83A1-F6EECF244321}">
                <p14:modId xmlns:p14="http://schemas.microsoft.com/office/powerpoint/2010/main" val="1621622080"/>
              </p:ext>
            </p:extLst>
          </p:nvPr>
        </p:nvGraphicFramePr>
        <p:xfrm>
          <a:off x="2841780" y="2204864"/>
          <a:ext cx="2808287" cy="830263"/>
        </p:xfrm>
        <a:graphic>
          <a:graphicData uri="http://schemas.openxmlformats.org/presentationml/2006/ole">
            <mc:AlternateContent xmlns:mc="http://schemas.openxmlformats.org/markup-compatibility/2006">
              <mc:Choice xmlns:v="urn:schemas-microsoft-com:vml" Requires="v">
                <p:oleObj spid="_x0000_s542216" name="Equation" r:id="rId3" imgW="1460160" imgH="431640" progId="Equation.DSMT4">
                  <p:embed/>
                </p:oleObj>
              </mc:Choice>
              <mc:Fallback>
                <p:oleObj name="Equation" r:id="rId3" imgW="1460160" imgH="431640" progId="Equation.DSMT4">
                  <p:embed/>
                  <p:pic>
                    <p:nvPicPr>
                      <p:cNvPr id="39947" name="Object 11">
                        <a:extLst>
                          <a:ext uri="{FF2B5EF4-FFF2-40B4-BE49-F238E27FC236}">
                            <a16:creationId xmlns:a16="http://schemas.microsoft.com/office/drawing/2014/main" id="{26D43BE8-8BB5-4DD4-8C83-B7EA2455B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780" y="2204864"/>
                        <a:ext cx="2808287"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a:extLst>
              <a:ext uri="{FF2B5EF4-FFF2-40B4-BE49-F238E27FC236}">
                <a16:creationId xmlns:a16="http://schemas.microsoft.com/office/drawing/2014/main" id="{60EECF14-4424-4600-8471-483B0B3D1E5B}"/>
              </a:ext>
            </a:extLst>
          </p:cNvPr>
          <p:cNvSpPr txBox="1">
            <a:spLocks noChangeArrowheads="1"/>
          </p:cNvSpPr>
          <p:nvPr/>
        </p:nvSpPr>
        <p:spPr bwMode="auto">
          <a:xfrm>
            <a:off x="215516" y="3376542"/>
            <a:ext cx="87129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800" dirty="0">
                <a:solidFill>
                  <a:schemeClr val="tx1"/>
                </a:solidFill>
              </a:rPr>
              <a:t>值</a:t>
            </a:r>
            <a:r>
              <a:rPr lang="en-US" altLang="zh-CN" sz="2800" i="1" dirty="0" err="1">
                <a:solidFill>
                  <a:schemeClr val="tx1"/>
                </a:solidFill>
              </a:rPr>
              <a:t>p</a:t>
            </a:r>
            <a:r>
              <a:rPr lang="en-US" altLang="zh-CN" sz="2800" baseline="-25000" dirty="0" err="1">
                <a:solidFill>
                  <a:schemeClr val="tx1"/>
                </a:solidFill>
              </a:rPr>
              <a:t>min</a:t>
            </a:r>
            <a:r>
              <a:rPr lang="en-US" altLang="zh-CN" sz="2800" dirty="0">
                <a:solidFill>
                  <a:schemeClr val="tx1"/>
                </a:solidFill>
              </a:rPr>
              <a:t>=</a:t>
            </a:r>
            <a:r>
              <a:rPr lang="en-US" altLang="zh-CN" sz="2800" i="1" dirty="0">
                <a:solidFill>
                  <a:schemeClr val="tx1"/>
                </a:solidFill>
              </a:rPr>
              <a:t>p</a:t>
            </a:r>
            <a:r>
              <a:rPr lang="en-US" altLang="zh-CN" sz="2800" baseline="-25000" dirty="0">
                <a:solidFill>
                  <a:schemeClr val="tx1"/>
                </a:solidFill>
              </a:rPr>
              <a:t>0</a:t>
            </a:r>
            <a:r>
              <a:rPr lang="en-US" altLang="zh-CN" sz="2800" dirty="0">
                <a:solidFill>
                  <a:schemeClr val="tx1"/>
                </a:solidFill>
              </a:rPr>
              <a:t>+</a:t>
            </a:r>
            <a:r>
              <a:rPr lang="en-US" altLang="zh-CN" sz="2800" i="1" dirty="0">
                <a:solidFill>
                  <a:schemeClr val="tx1"/>
                </a:solidFill>
              </a:rPr>
              <a:t>h</a:t>
            </a:r>
            <a:r>
              <a:rPr lang="en-US" altLang="zh-CN" sz="2800" baseline="-25000" dirty="0">
                <a:solidFill>
                  <a:schemeClr val="tx1"/>
                </a:solidFill>
              </a:rPr>
              <a:t>min</a:t>
            </a:r>
            <a:r>
              <a:rPr lang="zh-CN" altLang="en-US" sz="2800" dirty="0">
                <a:solidFill>
                  <a:schemeClr val="tx1"/>
                </a:solidFill>
              </a:rPr>
              <a:t>比</a:t>
            </a:r>
            <a:r>
              <a:rPr lang="en-US" altLang="zh-CN" sz="2800" i="1" dirty="0">
                <a:solidFill>
                  <a:schemeClr val="tx1"/>
                </a:solidFill>
              </a:rPr>
              <a:t>p</a:t>
            </a:r>
            <a:r>
              <a:rPr lang="en-US" altLang="zh-CN" sz="2800" baseline="-25000" dirty="0">
                <a:solidFill>
                  <a:schemeClr val="tx1"/>
                </a:solidFill>
              </a:rPr>
              <a:t>0</a:t>
            </a:r>
            <a:r>
              <a:rPr lang="zh-CN" altLang="en-US" sz="2800" dirty="0">
                <a:solidFill>
                  <a:schemeClr val="tx1"/>
                </a:solidFill>
              </a:rPr>
              <a:t>更逼近</a:t>
            </a:r>
            <a:r>
              <a:rPr lang="en-US" altLang="zh-CN" sz="2800" i="1" dirty="0">
                <a:solidFill>
                  <a:schemeClr val="tx1"/>
                </a:solidFill>
              </a:rPr>
              <a:t>p</a:t>
            </a:r>
            <a:r>
              <a:rPr lang="zh-CN" altLang="en-US" sz="2800" dirty="0">
                <a:solidFill>
                  <a:schemeClr val="tx1"/>
                </a:solidFill>
              </a:rPr>
              <a:t>，因此可用</a:t>
            </a:r>
            <a:r>
              <a:rPr lang="en-US" altLang="zh-CN" sz="2800" i="1" dirty="0" err="1">
                <a:solidFill>
                  <a:schemeClr val="tx1"/>
                </a:solidFill>
              </a:rPr>
              <a:t>p</a:t>
            </a:r>
            <a:r>
              <a:rPr lang="en-US" altLang="zh-CN" sz="2800" baseline="-25000" dirty="0" err="1">
                <a:solidFill>
                  <a:schemeClr val="tx1"/>
                </a:solidFill>
              </a:rPr>
              <a:t>min</a:t>
            </a:r>
            <a:r>
              <a:rPr lang="zh-CN" altLang="en-US" sz="2800" dirty="0">
                <a:solidFill>
                  <a:schemeClr val="tx1"/>
                </a:solidFill>
              </a:rPr>
              <a:t>代替</a:t>
            </a:r>
            <a:r>
              <a:rPr lang="en-US" altLang="zh-CN" sz="2800" i="1" dirty="0">
                <a:solidFill>
                  <a:schemeClr val="tx1"/>
                </a:solidFill>
              </a:rPr>
              <a:t>p</a:t>
            </a:r>
            <a:r>
              <a:rPr lang="en-US" altLang="zh-CN" sz="2800" baseline="-25000" dirty="0">
                <a:solidFill>
                  <a:schemeClr val="tx1"/>
                </a:solidFill>
              </a:rPr>
              <a:t>0</a:t>
            </a:r>
            <a:r>
              <a:rPr lang="zh-CN" altLang="en-US" sz="2800" dirty="0">
                <a:solidFill>
                  <a:schemeClr val="tx1"/>
                </a:solidFill>
              </a:rPr>
              <a:t>，并重复上述计算过程，求出新的</a:t>
            </a:r>
            <a:r>
              <a:rPr lang="en-US" altLang="zh-CN" sz="2800" i="1" dirty="0">
                <a:solidFill>
                  <a:schemeClr val="tx1"/>
                </a:solidFill>
              </a:rPr>
              <a:t>h</a:t>
            </a:r>
            <a:r>
              <a:rPr lang="zh-CN" altLang="en-US" sz="2800" dirty="0">
                <a:solidFill>
                  <a:schemeClr val="tx1"/>
                </a:solidFill>
              </a:rPr>
              <a:t>和新的</a:t>
            </a:r>
            <a:r>
              <a:rPr lang="en-US" altLang="zh-CN" sz="2800" i="1" dirty="0" err="1">
                <a:solidFill>
                  <a:schemeClr val="tx1"/>
                </a:solidFill>
              </a:rPr>
              <a:t>h</a:t>
            </a:r>
            <a:r>
              <a:rPr lang="en-US" altLang="zh-CN" sz="2800" baseline="-25000" dirty="0" err="1">
                <a:solidFill>
                  <a:schemeClr val="tx1"/>
                </a:solidFill>
              </a:rPr>
              <a:t>min</a:t>
            </a:r>
            <a:r>
              <a:rPr lang="zh-CN" altLang="en-US" sz="2800" dirty="0">
                <a:solidFill>
                  <a:schemeClr val="tx1"/>
                </a:solidFill>
              </a:rPr>
              <a:t>。重复这一迭代过程，直到得到所需的精度。</a:t>
            </a:r>
          </a:p>
        </p:txBody>
      </p:sp>
      <p:graphicFrame>
        <p:nvGraphicFramePr>
          <p:cNvPr id="13" name="Object 7">
            <a:extLst>
              <a:ext uri="{FF2B5EF4-FFF2-40B4-BE49-F238E27FC236}">
                <a16:creationId xmlns:a16="http://schemas.microsoft.com/office/drawing/2014/main" id="{36B6BC37-B21F-4C09-A872-FF536B08B552}"/>
              </a:ext>
            </a:extLst>
          </p:cNvPr>
          <p:cNvGraphicFramePr>
            <a:graphicFrameLocks noChangeAspect="1"/>
          </p:cNvGraphicFramePr>
          <p:nvPr>
            <p:extLst>
              <p:ext uri="{D42A27DB-BD31-4B8C-83A1-F6EECF244321}">
                <p14:modId xmlns:p14="http://schemas.microsoft.com/office/powerpoint/2010/main" val="3724096107"/>
              </p:ext>
            </p:extLst>
          </p:nvPr>
        </p:nvGraphicFramePr>
        <p:xfrm>
          <a:off x="467581" y="500579"/>
          <a:ext cx="8424862" cy="792163"/>
        </p:xfrm>
        <a:graphic>
          <a:graphicData uri="http://schemas.openxmlformats.org/presentationml/2006/ole">
            <mc:AlternateContent xmlns:mc="http://schemas.openxmlformats.org/markup-compatibility/2006">
              <mc:Choice xmlns:v="urn:schemas-microsoft-com:vml" Requires="v">
                <p:oleObj spid="_x0000_s542217" name="Equation" r:id="rId5" imgW="5105160" imgH="457200" progId="Equation.DSMT4">
                  <p:embed/>
                </p:oleObj>
              </mc:Choice>
              <mc:Fallback>
                <p:oleObj name="Equation" r:id="rId5" imgW="5105160" imgH="457200" progId="Equation.DSMT4">
                  <p:embed/>
                  <p:pic>
                    <p:nvPicPr>
                      <p:cNvPr id="11" name="Object 7">
                        <a:extLst>
                          <a:ext uri="{FF2B5EF4-FFF2-40B4-BE49-F238E27FC236}">
                            <a16:creationId xmlns:a16="http://schemas.microsoft.com/office/drawing/2014/main" id="{A850045C-C839-40FD-80B2-51962DA43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81" y="500579"/>
                        <a:ext cx="8424862"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863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2BD683E-B30E-4ABF-8B75-0922A068447F}"/>
              </a:ext>
            </a:extLst>
          </p:cNvPr>
          <p:cNvSpPr>
            <a:spLocks noGrp="1" noChangeArrowheads="1"/>
          </p:cNvSpPr>
          <p:nvPr>
            <p:ph type="title"/>
          </p:nvPr>
        </p:nvSpPr>
        <p:spPr>
          <a:xfrm>
            <a:off x="2339752" y="407068"/>
            <a:ext cx="5544616" cy="568967"/>
          </a:xfrm>
        </p:spPr>
        <p:txBody>
          <a:bodyPr>
            <a:normAutofit/>
          </a:bodyPr>
          <a:lstStyle/>
          <a:p>
            <a:pPr algn="just"/>
            <a:r>
              <a:rPr lang="en-US" altLang="zh-CN" sz="2800" b="1" dirty="0">
                <a:solidFill>
                  <a:srgbClr val="0000FF"/>
                </a:solidFill>
                <a:latin typeface="华文仿宋" panose="02010600040101010101" pitchFamily="2" charset="-122"/>
              </a:rPr>
              <a:t>8.3 </a:t>
            </a:r>
            <a:r>
              <a:rPr lang="zh-CN" altLang="en-US" sz="2800" b="1" dirty="0">
                <a:solidFill>
                  <a:srgbClr val="0000FF"/>
                </a:solidFill>
                <a:latin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ndParaRPr>
          </a:p>
        </p:txBody>
      </p:sp>
      <p:sp>
        <p:nvSpPr>
          <p:cNvPr id="45060" name="Text Box 4">
            <a:extLst>
              <a:ext uri="{FF2B5EF4-FFF2-40B4-BE49-F238E27FC236}">
                <a16:creationId xmlns:a16="http://schemas.microsoft.com/office/drawing/2014/main" id="{C5397B3F-267D-4E55-A5D7-5ED0120B1843}"/>
              </a:ext>
            </a:extLst>
          </p:cNvPr>
          <p:cNvSpPr txBox="1">
            <a:spLocks noChangeArrowheads="1"/>
          </p:cNvSpPr>
          <p:nvPr/>
        </p:nvSpPr>
        <p:spPr bwMode="auto">
          <a:xfrm>
            <a:off x="179512" y="1075526"/>
            <a:ext cx="5760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b="0" dirty="0">
                <a:solidFill>
                  <a:schemeClr val="tx1"/>
                </a:solidFill>
              </a:rPr>
              <a:t>设函数</a:t>
            </a:r>
            <a:r>
              <a:rPr lang="en-US" altLang="zh-CN" sz="2400" b="0" i="1" dirty="0">
                <a:solidFill>
                  <a:schemeClr val="tx1"/>
                </a:solidFill>
              </a:rPr>
              <a:t>f</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定义在区域</a:t>
            </a:r>
          </a:p>
        </p:txBody>
      </p:sp>
      <p:graphicFrame>
        <p:nvGraphicFramePr>
          <p:cNvPr id="45061" name="Object 5">
            <a:extLst>
              <a:ext uri="{FF2B5EF4-FFF2-40B4-BE49-F238E27FC236}">
                <a16:creationId xmlns:a16="http://schemas.microsoft.com/office/drawing/2014/main" id="{63DB654D-167F-431E-BD4C-6B698DF63AD1}"/>
              </a:ext>
            </a:extLst>
          </p:cNvPr>
          <p:cNvGraphicFramePr>
            <a:graphicFrameLocks noGrp="1" noChangeAspect="1"/>
          </p:cNvGraphicFramePr>
          <p:nvPr>
            <p:ph idx="1"/>
            <p:extLst>
              <p:ext uri="{D42A27DB-BD31-4B8C-83A1-F6EECF244321}">
                <p14:modId xmlns:p14="http://schemas.microsoft.com/office/powerpoint/2010/main" val="8788458"/>
              </p:ext>
            </p:extLst>
          </p:nvPr>
        </p:nvGraphicFramePr>
        <p:xfrm>
          <a:off x="2195736" y="1757109"/>
          <a:ext cx="4391025" cy="836613"/>
        </p:xfrm>
        <a:graphic>
          <a:graphicData uri="http://schemas.openxmlformats.org/presentationml/2006/ole">
            <mc:AlternateContent xmlns:mc="http://schemas.openxmlformats.org/markup-compatibility/2006">
              <mc:Choice xmlns:v="urn:schemas-microsoft-com:vml" Requires="v">
                <p:oleObj spid="_x0000_s542967" name="Equation" r:id="rId3" imgW="2400120" imgH="457200" progId="Equation.DSMT4">
                  <p:embed/>
                </p:oleObj>
              </mc:Choice>
              <mc:Fallback>
                <p:oleObj name="Equation" r:id="rId3" imgW="2400120" imgH="457200" progId="Equation.DSMT4">
                  <p:embed/>
                  <p:pic>
                    <p:nvPicPr>
                      <p:cNvPr id="45061" name="Object 5">
                        <a:extLst>
                          <a:ext uri="{FF2B5EF4-FFF2-40B4-BE49-F238E27FC236}">
                            <a16:creationId xmlns:a16="http://schemas.microsoft.com/office/drawing/2014/main" id="{63DB654D-167F-431E-BD4C-6B698DF63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57109"/>
                        <a:ext cx="43910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7">
            <a:extLst>
              <a:ext uri="{FF2B5EF4-FFF2-40B4-BE49-F238E27FC236}">
                <a16:creationId xmlns:a16="http://schemas.microsoft.com/office/drawing/2014/main" id="{0475D280-271D-49A4-96A0-A33C74D9222D}"/>
              </a:ext>
            </a:extLst>
          </p:cNvPr>
          <p:cNvSpPr txBox="1">
            <a:spLocks noChangeArrowheads="1"/>
          </p:cNvSpPr>
          <p:nvPr/>
        </p:nvSpPr>
        <p:spPr bwMode="auto">
          <a:xfrm>
            <a:off x="264214" y="2636912"/>
            <a:ext cx="8648723" cy="29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b="0" dirty="0">
                <a:solidFill>
                  <a:schemeClr val="tx1"/>
                </a:solidFill>
              </a:rPr>
              <a:t>上。如果</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对所有的点</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i="1" dirty="0">
                <a:solidFill>
                  <a:schemeClr val="tx1"/>
                </a:solidFill>
              </a:rPr>
              <a:t>R</a:t>
            </a:r>
            <a:r>
              <a:rPr lang="zh-CN" altLang="en-US" sz="2400" b="0" dirty="0">
                <a:solidFill>
                  <a:schemeClr val="tx1"/>
                </a:solidFill>
              </a:rPr>
              <a:t>都成立，则函数</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在点</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zh-CN" altLang="en-US" sz="2400" b="0" dirty="0">
                <a:solidFill>
                  <a:schemeClr val="tx1"/>
                </a:solidFill>
              </a:rPr>
              <a:t>处有</a:t>
            </a:r>
            <a:r>
              <a:rPr lang="zh-CN" altLang="en-US" sz="2400" b="0" dirty="0">
                <a:solidFill>
                  <a:srgbClr val="FF0000"/>
                </a:solidFill>
              </a:rPr>
              <a:t>局部极小值；</a:t>
            </a:r>
          </a:p>
          <a:p>
            <a:pPr algn="l">
              <a:lnSpc>
                <a:spcPct val="150000"/>
              </a:lnSpc>
              <a:spcBef>
                <a:spcPct val="50000"/>
              </a:spcBef>
              <a:buClrTx/>
              <a:buSzTx/>
              <a:buFontTx/>
              <a:buNone/>
            </a:pPr>
            <a:r>
              <a:rPr lang="zh-CN" altLang="en-US" sz="2400" b="0" dirty="0">
                <a:solidFill>
                  <a:schemeClr val="tx1"/>
                </a:solidFill>
              </a:rPr>
              <a:t>如果</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dirty="0">
                <a:solidFill>
                  <a:schemeClr val="tx1"/>
                </a:solidFill>
              </a:rPr>
              <a:t> </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对所有的点</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i="1" dirty="0">
                <a:solidFill>
                  <a:schemeClr val="tx1"/>
                </a:solidFill>
              </a:rPr>
              <a:t>R</a:t>
            </a:r>
            <a:r>
              <a:rPr lang="zh-CN" altLang="en-US" sz="2400" b="0" dirty="0">
                <a:solidFill>
                  <a:schemeClr val="tx1"/>
                </a:solidFill>
              </a:rPr>
              <a:t>都成立，则函数</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在点</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zh-CN" altLang="en-US" sz="2400" b="0" dirty="0">
                <a:solidFill>
                  <a:schemeClr val="tx1"/>
                </a:solidFill>
              </a:rPr>
              <a:t>处有</a:t>
            </a:r>
            <a:r>
              <a:rPr lang="zh-CN" altLang="en-US" sz="2400" b="0" dirty="0">
                <a:solidFill>
                  <a:srgbClr val="FF0000"/>
                </a:solidFill>
              </a:rPr>
              <a:t>局部极大值</a:t>
            </a:r>
            <a:r>
              <a:rPr lang="zh-CN" altLang="en-US" sz="2400" b="0" dirty="0">
                <a:solidFill>
                  <a:schemeClr val="tx1"/>
                </a:solidFill>
              </a:rPr>
              <a:t>。</a:t>
            </a:r>
          </a:p>
        </p:txBody>
      </p:sp>
    </p:spTree>
    <p:extLst>
      <p:ext uri="{BB962C8B-B14F-4D97-AF65-F5344CB8AC3E}">
        <p14:creationId xmlns:p14="http://schemas.microsoft.com/office/powerpoint/2010/main" val="300915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87449F-C6CA-40CB-BE06-5EAE305A536E}"/>
              </a:ext>
            </a:extLst>
          </p:cNvPr>
          <p:cNvSpPr>
            <a:spLocks noGrp="1" noChangeArrowheads="1"/>
          </p:cNvSpPr>
          <p:nvPr>
            <p:ph type="title"/>
          </p:nvPr>
        </p:nvSpPr>
        <p:spPr>
          <a:xfrm>
            <a:off x="2488992" y="364636"/>
            <a:ext cx="4951462" cy="543594"/>
          </a:xfrm>
        </p:spPr>
        <p:txBody>
          <a:bodyPr>
            <a:normAutofit fontScale="90000"/>
          </a:bodyPr>
          <a:lstStyle/>
          <a:p>
            <a:r>
              <a:rPr lang="zh-CN" altLang="en-US" sz="2800" dirty="0">
                <a:latin typeface="+mn-ea"/>
                <a:ea typeface="+mn-ea"/>
              </a:rPr>
              <a:t>二元函数的极小值问题</a:t>
            </a:r>
            <a:r>
              <a:rPr lang="en-US" altLang="zh-CN" sz="2800" dirty="0">
                <a:latin typeface="+mn-ea"/>
                <a:ea typeface="+mn-ea"/>
              </a:rPr>
              <a:t>---</a:t>
            </a:r>
            <a:r>
              <a:rPr lang="zh-CN" altLang="en-US" sz="2800" dirty="0">
                <a:solidFill>
                  <a:srgbClr val="0000FF"/>
                </a:solidFill>
                <a:latin typeface="+mn-ea"/>
                <a:ea typeface="+mn-ea"/>
              </a:rPr>
              <a:t>理论结果</a:t>
            </a:r>
          </a:p>
        </p:txBody>
      </p:sp>
      <p:sp>
        <p:nvSpPr>
          <p:cNvPr id="47107" name="Rectangle 3">
            <a:extLst>
              <a:ext uri="{FF2B5EF4-FFF2-40B4-BE49-F238E27FC236}">
                <a16:creationId xmlns:a16="http://schemas.microsoft.com/office/drawing/2014/main" id="{2CD70740-01A1-483F-B4AB-D4DE07521763}"/>
              </a:ext>
            </a:extLst>
          </p:cNvPr>
          <p:cNvSpPr>
            <a:spLocks noGrp="1" noChangeArrowheads="1"/>
          </p:cNvSpPr>
          <p:nvPr>
            <p:ph type="body" idx="1"/>
          </p:nvPr>
        </p:nvSpPr>
        <p:spPr>
          <a:xfrm>
            <a:off x="180292" y="997188"/>
            <a:ext cx="8783415" cy="1922489"/>
          </a:xfrm>
        </p:spPr>
        <p:txBody>
          <a:bodyPr>
            <a:normAutofit fontScale="92500" lnSpcReduction="20000"/>
          </a:bodyPr>
          <a:lstStyle/>
          <a:p>
            <a:pPr>
              <a:lnSpc>
                <a:spcPct val="150000"/>
              </a:lnSpc>
            </a:pPr>
            <a:r>
              <a:rPr lang="zh-CN" altLang="en-US" sz="2400" dirty="0">
                <a:latin typeface="华文仿宋" panose="02010600040101010101" pitchFamily="2" charset="-122"/>
                <a:ea typeface="华文仿宋" panose="02010600040101010101" pitchFamily="2" charset="-122"/>
              </a:rPr>
              <a:t>二元函数的图形是一个几何表面</a:t>
            </a:r>
          </a:p>
          <a:p>
            <a:pPr>
              <a:lnSpc>
                <a:spcPct val="150000"/>
              </a:lnSpc>
            </a:pPr>
            <a:r>
              <a:rPr lang="zh-CN" altLang="en-US" sz="2400" dirty="0">
                <a:latin typeface="华文仿宋" panose="02010600040101010101" pitchFamily="2" charset="-122"/>
                <a:ea typeface="华文仿宋" panose="02010600040101010101" pitchFamily="2" charset="-122"/>
              </a:rPr>
              <a:t>定理</a:t>
            </a:r>
            <a:r>
              <a:rPr lang="en-US" altLang="zh-CN" sz="2400" dirty="0">
                <a:latin typeface="华文仿宋" panose="02010600040101010101" pitchFamily="2" charset="-122"/>
                <a:ea typeface="华文仿宋" panose="02010600040101010101" pitchFamily="2" charset="-122"/>
              </a:rPr>
              <a:t>8.5</a:t>
            </a:r>
            <a:r>
              <a:rPr lang="zh-CN" altLang="en-US" sz="2400" dirty="0">
                <a:latin typeface="华文仿宋" panose="02010600040101010101" pitchFamily="2" charset="-122"/>
                <a:ea typeface="华文仿宋" panose="02010600040101010101" pitchFamily="2" charset="-122"/>
              </a:rPr>
              <a:t>（二阶偏导数测试）设</a:t>
            </a: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及其一阶和二阶偏导数在区域</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上连续。设点</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是一个临界点，即</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且</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。可用高阶偏导数来确定临界点的属性。</a:t>
            </a:r>
          </a:p>
        </p:txBody>
      </p:sp>
      <p:sp>
        <p:nvSpPr>
          <p:cNvPr id="6" name="Text Box 4">
            <a:extLst>
              <a:ext uri="{FF2B5EF4-FFF2-40B4-BE49-F238E27FC236}">
                <a16:creationId xmlns:a16="http://schemas.microsoft.com/office/drawing/2014/main" id="{139ED2B5-30E8-45B0-96DB-2F30492A90E9}"/>
              </a:ext>
            </a:extLst>
          </p:cNvPr>
          <p:cNvSpPr txBox="1">
            <a:spLocks noChangeArrowheads="1"/>
          </p:cNvSpPr>
          <p:nvPr/>
        </p:nvSpPr>
        <p:spPr bwMode="auto">
          <a:xfrm>
            <a:off x="251520" y="3140968"/>
            <a:ext cx="842486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Clr>
                <a:schemeClr val="accent1"/>
              </a:buClr>
              <a:buFont typeface="Wingdings" panose="05000000000000000000" pitchFamily="2" charset="2"/>
              <a:buAutoNum type="romanUcPeriod"/>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)&gt;0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局部极小值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2"/>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)&lt;0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局部极大值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3"/>
            </a:pPr>
            <a:r>
              <a:rPr lang="zh-CN" altLang="en-US" sz="2400" dirty="0">
                <a:latin typeface="华文仿宋" panose="02010600040101010101" pitchFamily="2" charset="-122"/>
                <a:ea typeface="华文仿宋" panose="02010600040101010101" pitchFamily="2" charset="-122"/>
              </a:rPr>
              <a:t>若                                                 ，则</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在</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没有局部极值。</a:t>
            </a:r>
          </a:p>
          <a:p>
            <a:pPr algn="l">
              <a:spcBef>
                <a:spcPct val="50000"/>
              </a:spcBef>
              <a:buClr>
                <a:schemeClr val="accent1"/>
              </a:buClr>
              <a:buFont typeface="Wingdings" panose="05000000000000000000" pitchFamily="2" charset="2"/>
              <a:buAutoNum type="romanUcPeriod" startAt="4"/>
            </a:pPr>
            <a:r>
              <a:rPr lang="zh-CN" altLang="en-US" sz="2400" dirty="0">
                <a:latin typeface="华文仿宋" panose="02010600040101010101" pitchFamily="2" charset="-122"/>
                <a:ea typeface="华文仿宋" panose="02010600040101010101" pitchFamily="2" charset="-122"/>
              </a:rPr>
              <a:t>若                                                ，则结果不确定。</a:t>
            </a:r>
          </a:p>
        </p:txBody>
      </p:sp>
      <p:graphicFrame>
        <p:nvGraphicFramePr>
          <p:cNvPr id="7" name="Object 5">
            <a:extLst>
              <a:ext uri="{FF2B5EF4-FFF2-40B4-BE49-F238E27FC236}">
                <a16:creationId xmlns:a16="http://schemas.microsoft.com/office/drawing/2014/main" id="{8A3C9183-F545-4BCB-89CD-ACF3AF5EE690}"/>
              </a:ext>
            </a:extLst>
          </p:cNvPr>
          <p:cNvGraphicFramePr>
            <a:graphicFrameLocks noChangeAspect="1"/>
          </p:cNvGraphicFramePr>
          <p:nvPr/>
        </p:nvGraphicFramePr>
        <p:xfrm>
          <a:off x="1136026" y="3132256"/>
          <a:ext cx="3570576" cy="458131"/>
        </p:xfrm>
        <a:graphic>
          <a:graphicData uri="http://schemas.openxmlformats.org/presentationml/2006/ole">
            <mc:AlternateContent xmlns:mc="http://schemas.openxmlformats.org/markup-compatibility/2006">
              <mc:Choice xmlns:v="urn:schemas-microsoft-com:vml" Requires="v">
                <p:oleObj spid="_x0000_s587542" name="Equation" r:id="rId3" imgW="1981080" imgH="253800" progId="Equation.DSMT4">
                  <p:embed/>
                </p:oleObj>
              </mc:Choice>
              <mc:Fallback>
                <p:oleObj name="Equation" r:id="rId3" imgW="1981080" imgH="253800" progId="Equation.DSMT4">
                  <p:embed/>
                  <p:pic>
                    <p:nvPicPr>
                      <p:cNvPr id="7" name="Object 5">
                        <a:extLst>
                          <a:ext uri="{FF2B5EF4-FFF2-40B4-BE49-F238E27FC236}">
                            <a16:creationId xmlns:a16="http://schemas.microsoft.com/office/drawing/2014/main" id="{8A3C9183-F545-4BCB-89CD-ACF3AF5EE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026" y="3132256"/>
                        <a:ext cx="3570576" cy="458131"/>
                      </a:xfrm>
                      <a:prstGeom prst="rect">
                        <a:avLst/>
                      </a:prstGeom>
                      <a:noFill/>
                      <a:ln>
                        <a:noFill/>
                      </a:ln>
                      <a:effectLst/>
                    </p:spPr>
                  </p:pic>
                </p:oleObj>
              </mc:Fallback>
            </mc:AlternateContent>
          </a:graphicData>
        </a:graphic>
      </p:graphicFrame>
      <p:graphicFrame>
        <p:nvGraphicFramePr>
          <p:cNvPr id="8" name="Object 7">
            <a:extLst>
              <a:ext uri="{FF2B5EF4-FFF2-40B4-BE49-F238E27FC236}">
                <a16:creationId xmlns:a16="http://schemas.microsoft.com/office/drawing/2014/main" id="{B3D7DFB6-983C-48A0-8DAC-0BBB53DC5E6B}"/>
              </a:ext>
            </a:extLst>
          </p:cNvPr>
          <p:cNvGraphicFramePr>
            <a:graphicFrameLocks noChangeAspect="1"/>
          </p:cNvGraphicFramePr>
          <p:nvPr/>
        </p:nvGraphicFramePr>
        <p:xfrm>
          <a:off x="1045722" y="4066388"/>
          <a:ext cx="3603522" cy="462358"/>
        </p:xfrm>
        <a:graphic>
          <a:graphicData uri="http://schemas.openxmlformats.org/presentationml/2006/ole">
            <mc:AlternateContent xmlns:mc="http://schemas.openxmlformats.org/markup-compatibility/2006">
              <mc:Choice xmlns:v="urn:schemas-microsoft-com:vml" Requires="v">
                <p:oleObj spid="_x0000_s587543" name="Equation" r:id="rId5" imgW="1981080" imgH="253800" progId="Equation.DSMT4">
                  <p:embed/>
                </p:oleObj>
              </mc:Choice>
              <mc:Fallback>
                <p:oleObj name="Equation" r:id="rId5" imgW="1981080" imgH="253800" progId="Equation.DSMT4">
                  <p:embed/>
                  <p:pic>
                    <p:nvPicPr>
                      <p:cNvPr id="8" name="Object 7">
                        <a:extLst>
                          <a:ext uri="{FF2B5EF4-FFF2-40B4-BE49-F238E27FC236}">
                            <a16:creationId xmlns:a16="http://schemas.microsoft.com/office/drawing/2014/main" id="{B3D7DFB6-983C-48A0-8DAC-0BBB53DC5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722" y="4066388"/>
                        <a:ext cx="3603522" cy="462358"/>
                      </a:xfrm>
                      <a:prstGeom prst="rect">
                        <a:avLst/>
                      </a:prstGeom>
                      <a:noFill/>
                      <a:ln>
                        <a:noFill/>
                      </a:ln>
                      <a:effectLst/>
                    </p:spPr>
                  </p:pic>
                </p:oleObj>
              </mc:Fallback>
            </mc:AlternateContent>
          </a:graphicData>
        </a:graphic>
      </p:graphicFrame>
      <p:graphicFrame>
        <p:nvGraphicFramePr>
          <p:cNvPr id="9" name="Object 8">
            <a:extLst>
              <a:ext uri="{FF2B5EF4-FFF2-40B4-BE49-F238E27FC236}">
                <a16:creationId xmlns:a16="http://schemas.microsoft.com/office/drawing/2014/main" id="{DD4934F7-79BF-4CD2-A756-4CC5051605FC}"/>
              </a:ext>
            </a:extLst>
          </p:cNvPr>
          <p:cNvGraphicFramePr>
            <a:graphicFrameLocks noChangeAspect="1"/>
          </p:cNvGraphicFramePr>
          <p:nvPr/>
        </p:nvGraphicFramePr>
        <p:xfrm>
          <a:off x="1139810" y="4968808"/>
          <a:ext cx="3716864" cy="476901"/>
        </p:xfrm>
        <a:graphic>
          <a:graphicData uri="http://schemas.openxmlformats.org/presentationml/2006/ole">
            <mc:AlternateContent xmlns:mc="http://schemas.openxmlformats.org/markup-compatibility/2006">
              <mc:Choice xmlns:v="urn:schemas-microsoft-com:vml" Requires="v">
                <p:oleObj spid="_x0000_s587544" name="Equation" r:id="rId6" imgW="1981080" imgH="253800" progId="Equation.DSMT4">
                  <p:embed/>
                </p:oleObj>
              </mc:Choice>
              <mc:Fallback>
                <p:oleObj name="Equation" r:id="rId6" imgW="1981080" imgH="253800" progId="Equation.DSMT4">
                  <p:embed/>
                  <p:pic>
                    <p:nvPicPr>
                      <p:cNvPr id="9" name="Object 8">
                        <a:extLst>
                          <a:ext uri="{FF2B5EF4-FFF2-40B4-BE49-F238E27FC236}">
                            <a16:creationId xmlns:a16="http://schemas.microsoft.com/office/drawing/2014/main" id="{DD4934F7-79BF-4CD2-A756-4CC5051605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10" y="4968808"/>
                        <a:ext cx="3716864" cy="476901"/>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E5AB500A-14EB-43CE-8C62-4701BD708AA9}"/>
              </a:ext>
            </a:extLst>
          </p:cNvPr>
          <p:cNvGraphicFramePr>
            <a:graphicFrameLocks noChangeAspect="1"/>
          </p:cNvGraphicFramePr>
          <p:nvPr/>
        </p:nvGraphicFramePr>
        <p:xfrm>
          <a:off x="1062882" y="5884261"/>
          <a:ext cx="3716864" cy="476901"/>
        </p:xfrm>
        <a:graphic>
          <a:graphicData uri="http://schemas.openxmlformats.org/presentationml/2006/ole">
            <mc:AlternateContent xmlns:mc="http://schemas.openxmlformats.org/markup-compatibility/2006">
              <mc:Choice xmlns:v="urn:schemas-microsoft-com:vml" Requires="v">
                <p:oleObj spid="_x0000_s587545" name="Equation" r:id="rId8" imgW="1981080" imgH="253800" progId="Equation.DSMT4">
                  <p:embed/>
                </p:oleObj>
              </mc:Choice>
              <mc:Fallback>
                <p:oleObj name="Equation" r:id="rId8" imgW="1981080" imgH="253800" progId="Equation.DSMT4">
                  <p:embed/>
                  <p:pic>
                    <p:nvPicPr>
                      <p:cNvPr id="10" name="Object 9">
                        <a:extLst>
                          <a:ext uri="{FF2B5EF4-FFF2-40B4-BE49-F238E27FC236}">
                            <a16:creationId xmlns:a16="http://schemas.microsoft.com/office/drawing/2014/main" id="{E5AB500A-14EB-43CE-8C62-4701BD708A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882" y="5884261"/>
                        <a:ext cx="3716864" cy="476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1276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a:extLst>
              <a:ext uri="{FF2B5EF4-FFF2-40B4-BE49-F238E27FC236}">
                <a16:creationId xmlns:a16="http://schemas.microsoft.com/office/drawing/2014/main" id="{B894A431-2B33-471F-9515-4EC18979EAE8}"/>
              </a:ext>
            </a:extLst>
          </p:cNvPr>
          <p:cNvSpPr txBox="1">
            <a:spLocks noChangeArrowheads="1"/>
          </p:cNvSpPr>
          <p:nvPr/>
        </p:nvSpPr>
        <p:spPr bwMode="auto">
          <a:xfrm>
            <a:off x="539552" y="1509665"/>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一、梯度</a:t>
            </a:r>
            <a:r>
              <a:rPr lang="zh-CN" altLang="en-US" sz="2400" dirty="0">
                <a:solidFill>
                  <a:schemeClr val="tx1"/>
                </a:solidFill>
                <a:latin typeface="+mn-ea"/>
                <a:ea typeface="+mn-ea"/>
              </a:rPr>
              <a:t> </a:t>
            </a:r>
          </a:p>
        </p:txBody>
      </p:sp>
      <p:sp>
        <p:nvSpPr>
          <p:cNvPr id="155653" name="Rectangle 5">
            <a:extLst>
              <a:ext uri="{FF2B5EF4-FFF2-40B4-BE49-F238E27FC236}">
                <a16:creationId xmlns:a16="http://schemas.microsoft.com/office/drawing/2014/main" id="{F1F1FA8D-9563-4DD9-90F4-35B1E849E081}"/>
              </a:ext>
            </a:extLst>
          </p:cNvPr>
          <p:cNvSpPr>
            <a:spLocks noChangeArrowheads="1"/>
          </p:cNvSpPr>
          <p:nvPr/>
        </p:nvSpPr>
        <p:spPr bwMode="auto">
          <a:xfrm>
            <a:off x="4623650" y="394413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55" name="Rectangle 7">
            <a:extLst>
              <a:ext uri="{FF2B5EF4-FFF2-40B4-BE49-F238E27FC236}">
                <a16:creationId xmlns:a16="http://schemas.microsoft.com/office/drawing/2014/main" id="{6675E501-C03E-4F45-A1E5-7805D16A454B}"/>
              </a:ext>
            </a:extLst>
          </p:cNvPr>
          <p:cNvSpPr>
            <a:spLocks noChangeArrowheads="1"/>
          </p:cNvSpPr>
          <p:nvPr/>
        </p:nvSpPr>
        <p:spPr bwMode="auto">
          <a:xfrm>
            <a:off x="4623650" y="3801255"/>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2" name="Rectangle 14">
            <a:extLst>
              <a:ext uri="{FF2B5EF4-FFF2-40B4-BE49-F238E27FC236}">
                <a16:creationId xmlns:a16="http://schemas.microsoft.com/office/drawing/2014/main" id="{AC84BD84-296C-422B-9294-56909859E83D}"/>
              </a:ext>
            </a:extLst>
          </p:cNvPr>
          <p:cNvSpPr>
            <a:spLocks noChangeArrowheads="1"/>
          </p:cNvSpPr>
          <p:nvPr/>
        </p:nvSpPr>
        <p:spPr bwMode="auto">
          <a:xfrm>
            <a:off x="4623650" y="3772680"/>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3" name="Rectangle 15">
            <a:extLst>
              <a:ext uri="{FF2B5EF4-FFF2-40B4-BE49-F238E27FC236}">
                <a16:creationId xmlns:a16="http://schemas.microsoft.com/office/drawing/2014/main" id="{3DFC7BF8-613E-4354-A738-1311ADC2D78C}"/>
              </a:ext>
            </a:extLst>
          </p:cNvPr>
          <p:cNvSpPr>
            <a:spLocks noChangeArrowheads="1"/>
          </p:cNvSpPr>
          <p:nvPr/>
        </p:nvSpPr>
        <p:spPr bwMode="auto">
          <a:xfrm>
            <a:off x="4623650" y="3939367"/>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4" name="Rectangle 16">
            <a:extLst>
              <a:ext uri="{FF2B5EF4-FFF2-40B4-BE49-F238E27FC236}">
                <a16:creationId xmlns:a16="http://schemas.microsoft.com/office/drawing/2014/main" id="{2A810F94-9BC9-442D-98FF-FB7FD060EE2B}"/>
              </a:ext>
            </a:extLst>
          </p:cNvPr>
          <p:cNvSpPr>
            <a:spLocks noChangeArrowheads="1"/>
          </p:cNvSpPr>
          <p:nvPr/>
        </p:nvSpPr>
        <p:spPr bwMode="auto">
          <a:xfrm>
            <a:off x="4623650" y="4167967"/>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0" name="Rectangle 22">
            <a:extLst>
              <a:ext uri="{FF2B5EF4-FFF2-40B4-BE49-F238E27FC236}">
                <a16:creationId xmlns:a16="http://schemas.microsoft.com/office/drawing/2014/main" id="{9072ABE1-7EAC-45D6-802C-E2E7659E9937}"/>
              </a:ext>
            </a:extLst>
          </p:cNvPr>
          <p:cNvSpPr>
            <a:spLocks noChangeArrowheads="1"/>
          </p:cNvSpPr>
          <p:nvPr/>
        </p:nvSpPr>
        <p:spPr bwMode="auto">
          <a:xfrm>
            <a:off x="4623650" y="3839355"/>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1" name="Rectangle 23">
            <a:extLst>
              <a:ext uri="{FF2B5EF4-FFF2-40B4-BE49-F238E27FC236}">
                <a16:creationId xmlns:a16="http://schemas.microsoft.com/office/drawing/2014/main" id="{B4FC3713-EC13-4E24-9670-E6757AA2915F}"/>
              </a:ext>
            </a:extLst>
          </p:cNvPr>
          <p:cNvSpPr>
            <a:spLocks noChangeArrowheads="1"/>
          </p:cNvSpPr>
          <p:nvPr/>
        </p:nvSpPr>
        <p:spPr bwMode="auto">
          <a:xfrm>
            <a:off x="4623650" y="3839355"/>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0" name="Rectangle 32">
            <a:extLst>
              <a:ext uri="{FF2B5EF4-FFF2-40B4-BE49-F238E27FC236}">
                <a16:creationId xmlns:a16="http://schemas.microsoft.com/office/drawing/2014/main" id="{DB748CD4-8E60-4816-BDB5-B55EC5FCA6D4}"/>
              </a:ext>
            </a:extLst>
          </p:cNvPr>
          <p:cNvSpPr>
            <a:spLocks noChangeArrowheads="1"/>
          </p:cNvSpPr>
          <p:nvPr/>
        </p:nvSpPr>
        <p:spPr bwMode="auto">
          <a:xfrm>
            <a:off x="4623650" y="3939367"/>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3" name="Rectangle 35">
            <a:extLst>
              <a:ext uri="{FF2B5EF4-FFF2-40B4-BE49-F238E27FC236}">
                <a16:creationId xmlns:a16="http://schemas.microsoft.com/office/drawing/2014/main" id="{67904A15-3569-4B8E-8F43-6DF548FDF723}"/>
              </a:ext>
            </a:extLst>
          </p:cNvPr>
          <p:cNvSpPr>
            <a:spLocks noChangeArrowheads="1"/>
          </p:cNvSpPr>
          <p:nvPr/>
        </p:nvSpPr>
        <p:spPr bwMode="auto">
          <a:xfrm>
            <a:off x="4623650" y="3267855"/>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55684" name="Group 36">
            <a:extLst>
              <a:ext uri="{FF2B5EF4-FFF2-40B4-BE49-F238E27FC236}">
                <a16:creationId xmlns:a16="http://schemas.microsoft.com/office/drawing/2014/main" id="{0CC0B94A-83AD-417E-9B93-22DE40631E6C}"/>
              </a:ext>
            </a:extLst>
          </p:cNvPr>
          <p:cNvGrpSpPr>
            <a:grpSpLocks/>
          </p:cNvGrpSpPr>
          <p:nvPr/>
        </p:nvGrpSpPr>
        <p:grpSpPr bwMode="auto">
          <a:xfrm>
            <a:off x="539552" y="2273136"/>
            <a:ext cx="7129463" cy="3517901"/>
            <a:chOff x="113" y="410"/>
            <a:chExt cx="4491" cy="2216"/>
          </a:xfrm>
        </p:grpSpPr>
        <p:sp>
          <p:nvSpPr>
            <p:cNvPr id="155652" name="Text Box 4">
              <a:extLst>
                <a:ext uri="{FF2B5EF4-FFF2-40B4-BE49-F238E27FC236}">
                  <a16:creationId xmlns:a16="http://schemas.microsoft.com/office/drawing/2014/main" id="{0E581070-6DF0-42C3-B971-AA7EE4858437}"/>
                </a:ext>
              </a:extLst>
            </p:cNvPr>
            <p:cNvSpPr txBox="1">
              <a:spLocks noChangeArrowheads="1"/>
            </p:cNvSpPr>
            <p:nvPr/>
          </p:nvSpPr>
          <p:spPr bwMode="auto">
            <a:xfrm>
              <a:off x="113" y="410"/>
              <a:ext cx="1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定义</a:t>
              </a:r>
              <a:r>
                <a:rPr lang="en-US" altLang="zh-CN" sz="2400" dirty="0">
                  <a:solidFill>
                    <a:schemeClr val="tx1"/>
                  </a:solidFill>
                  <a:latin typeface="+mn-ea"/>
                  <a:ea typeface="+mn-ea"/>
                </a:rPr>
                <a:t>8.5</a:t>
              </a:r>
              <a:r>
                <a:rPr lang="zh-CN" altLang="en-US" sz="2400" dirty="0">
                  <a:solidFill>
                    <a:schemeClr val="tx1"/>
                  </a:solidFill>
                  <a:latin typeface="+mn-ea"/>
                  <a:ea typeface="+mn-ea"/>
                </a:rPr>
                <a:t>：设</a:t>
              </a:r>
            </a:p>
          </p:txBody>
        </p:sp>
        <p:graphicFrame>
          <p:nvGraphicFramePr>
            <p:cNvPr id="155679" name="Object 31">
              <a:extLst>
                <a:ext uri="{FF2B5EF4-FFF2-40B4-BE49-F238E27FC236}">
                  <a16:creationId xmlns:a16="http://schemas.microsoft.com/office/drawing/2014/main" id="{17A2A978-5121-4400-972E-A8BBB48242E9}"/>
                </a:ext>
              </a:extLst>
            </p:cNvPr>
            <p:cNvGraphicFramePr>
              <a:graphicFrameLocks/>
            </p:cNvGraphicFramePr>
            <p:nvPr/>
          </p:nvGraphicFramePr>
          <p:xfrm>
            <a:off x="1156" y="436"/>
            <a:ext cx="408" cy="272"/>
          </p:xfrm>
          <a:graphic>
            <a:graphicData uri="http://schemas.openxmlformats.org/presentationml/2006/ole">
              <mc:AlternateContent xmlns:mc="http://schemas.openxmlformats.org/markup-compatibility/2006">
                <mc:Choice xmlns:v="urn:schemas-microsoft-com:vml" Requires="v">
                  <p:oleObj spid="_x0000_s574864" name="公式" r:id="rId4" imgW="393529" imgH="228501" progId="Equation.3">
                    <p:embed/>
                  </p:oleObj>
                </mc:Choice>
                <mc:Fallback>
                  <p:oleObj name="公式" r:id="rId4" imgW="393529" imgH="228501" progId="Equation.3">
                    <p:embed/>
                    <p:pic>
                      <p:nvPicPr>
                        <p:cNvPr id="155679" name="Object 31">
                          <a:extLst>
                            <a:ext uri="{FF2B5EF4-FFF2-40B4-BE49-F238E27FC236}">
                              <a16:creationId xmlns:a16="http://schemas.microsoft.com/office/drawing/2014/main" id="{17A2A978-5121-4400-972E-A8BBB48242E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436"/>
                          <a:ext cx="40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81" name="Text Box 33">
              <a:extLst>
                <a:ext uri="{FF2B5EF4-FFF2-40B4-BE49-F238E27FC236}">
                  <a16:creationId xmlns:a16="http://schemas.microsoft.com/office/drawing/2014/main" id="{2DE754DF-6140-4566-AC1B-BC288616EE67}"/>
                </a:ext>
              </a:extLst>
            </p:cNvPr>
            <p:cNvSpPr txBox="1">
              <a:spLocks noChangeArrowheads="1"/>
            </p:cNvSpPr>
            <p:nvPr/>
          </p:nvSpPr>
          <p:spPr bwMode="auto">
            <a:xfrm>
              <a:off x="1610" y="436"/>
              <a:ext cx="299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i="1" dirty="0" err="1">
                  <a:solidFill>
                    <a:schemeClr val="tx1"/>
                  </a:solidFill>
                  <a:latin typeface="+mn-ea"/>
                  <a:ea typeface="+mn-ea"/>
                </a:rPr>
                <a:t>i</a:t>
              </a:r>
              <a:r>
                <a:rPr lang="en-US" altLang="zh-CN" sz="2400" i="1" dirty="0">
                  <a:solidFill>
                    <a:schemeClr val="tx1"/>
                  </a:solidFill>
                  <a:latin typeface="+mn-ea"/>
                  <a:ea typeface="+mn-ea"/>
                </a:rPr>
                <a:t> </a:t>
              </a:r>
              <a:r>
                <a:rPr lang="en-US" altLang="zh-CN" sz="2400" dirty="0">
                  <a:solidFill>
                    <a:schemeClr val="tx1"/>
                  </a:solidFill>
                  <a:latin typeface="+mn-ea"/>
                  <a:ea typeface="+mn-ea"/>
                </a:rPr>
                <a:t>=1, 2, …</a:t>
              </a:r>
              <a:r>
                <a:rPr lang="en-US" altLang="zh-CN" sz="2400" i="1" dirty="0">
                  <a:solidFill>
                    <a:schemeClr val="tx1"/>
                  </a:solidFill>
                  <a:latin typeface="+mn-ea"/>
                  <a:ea typeface="+mn-ea"/>
                </a:rPr>
                <a:t>n</a:t>
              </a:r>
              <a:r>
                <a:rPr lang="zh-CN" altLang="en-US" sz="2400" i="1" dirty="0">
                  <a:solidFill>
                    <a:schemeClr val="tx1"/>
                  </a:solidFill>
                  <a:latin typeface="+mn-ea"/>
                  <a:ea typeface="+mn-ea"/>
                </a:rPr>
                <a:t>，</a:t>
              </a:r>
              <a:r>
                <a:rPr lang="zh-CN" altLang="en-US" sz="2400" dirty="0">
                  <a:solidFill>
                    <a:schemeClr val="tx1"/>
                  </a:solidFill>
                  <a:latin typeface="+mn-ea"/>
                  <a:ea typeface="+mn-ea"/>
                </a:rPr>
                <a:t>则其梯度为：  </a:t>
              </a:r>
            </a:p>
          </p:txBody>
        </p:sp>
        <p:graphicFrame>
          <p:nvGraphicFramePr>
            <p:cNvPr id="155682" name="Object 34">
              <a:extLst>
                <a:ext uri="{FF2B5EF4-FFF2-40B4-BE49-F238E27FC236}">
                  <a16:creationId xmlns:a16="http://schemas.microsoft.com/office/drawing/2014/main" id="{96FB8436-A7EA-4C68-BE40-5FB325249B06}"/>
                </a:ext>
              </a:extLst>
            </p:cNvPr>
            <p:cNvGraphicFramePr>
              <a:graphicFrameLocks noChangeAspect="1"/>
            </p:cNvGraphicFramePr>
            <p:nvPr/>
          </p:nvGraphicFramePr>
          <p:xfrm>
            <a:off x="930" y="845"/>
            <a:ext cx="3311" cy="1781"/>
          </p:xfrm>
          <a:graphic>
            <a:graphicData uri="http://schemas.openxmlformats.org/presentationml/2006/ole">
              <mc:AlternateContent xmlns:mc="http://schemas.openxmlformats.org/markup-compatibility/2006">
                <mc:Choice xmlns:v="urn:schemas-microsoft-com:vml" Requires="v">
                  <p:oleObj spid="_x0000_s574865" name="公式" r:id="rId6" imgW="2603500" imgH="1574800" progId="Equation.3">
                    <p:embed/>
                  </p:oleObj>
                </mc:Choice>
                <mc:Fallback>
                  <p:oleObj name="公式" r:id="rId6" imgW="2603500" imgH="1574800" progId="Equation.3">
                    <p:embed/>
                    <p:pic>
                      <p:nvPicPr>
                        <p:cNvPr id="155682" name="Object 34">
                          <a:extLst>
                            <a:ext uri="{FF2B5EF4-FFF2-40B4-BE49-F238E27FC236}">
                              <a16:creationId xmlns:a16="http://schemas.microsoft.com/office/drawing/2014/main" id="{96FB8436-A7EA-4C68-BE40-5FB325249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 y="845"/>
                          <a:ext cx="3311" cy="1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文本框 16">
            <a:extLst>
              <a:ext uri="{FF2B5EF4-FFF2-40B4-BE49-F238E27FC236}">
                <a16:creationId xmlns:a16="http://schemas.microsoft.com/office/drawing/2014/main" id="{9762BDEB-17DB-4734-BE2E-214BF285C17D}"/>
              </a:ext>
            </a:extLst>
          </p:cNvPr>
          <p:cNvSpPr txBox="1"/>
          <p:nvPr/>
        </p:nvSpPr>
        <p:spPr>
          <a:xfrm>
            <a:off x="2284363" y="160622"/>
            <a:ext cx="4947912" cy="646331"/>
          </a:xfrm>
          <a:prstGeom prst="rect">
            <a:avLst/>
          </a:prstGeom>
          <a:noFill/>
        </p:spPr>
        <p:txBody>
          <a:bodyPr wrap="square" rtlCol="0">
            <a:spAutoFit/>
          </a:bodyPr>
          <a:lstStyle/>
          <a:p>
            <a:pPr algn="l"/>
            <a:r>
              <a:rPr lang="en-US" altLang="zh-CN" sz="3600" dirty="0">
                <a:solidFill>
                  <a:schemeClr val="tx1"/>
                </a:solidFill>
                <a:latin typeface="+mn-ea"/>
                <a:ea typeface="+mn-ea"/>
              </a:rPr>
              <a:t>§</a:t>
            </a:r>
            <a:r>
              <a:rPr lang="en-US" altLang="zh-CN" sz="3600" dirty="0">
                <a:solidFill>
                  <a:srgbClr val="0000FF"/>
                </a:solidFill>
                <a:latin typeface="华文仿宋" panose="02010600040101010101" pitchFamily="2" charset="-122"/>
                <a:ea typeface="华文仿宋" panose="02010600040101010101" pitchFamily="2" charset="-122"/>
              </a:rPr>
              <a:t>3.3.1</a:t>
            </a:r>
            <a:r>
              <a:rPr lang="zh-CN" altLang="en-US" sz="3600" dirty="0">
                <a:solidFill>
                  <a:srgbClr val="0000FF"/>
                </a:solidFill>
                <a:latin typeface="华文仿宋" panose="02010600040101010101" pitchFamily="2" charset="-122"/>
                <a:ea typeface="华文仿宋" panose="02010600040101010101" pitchFamily="2" charset="-122"/>
              </a:rPr>
              <a:t>基础知识回顾</a:t>
            </a:r>
            <a:endParaRPr lang="zh-CN" altLang="en-US" sz="3600" b="0" dirty="0">
              <a:solidFill>
                <a:schemeClr val="tx1">
                  <a:lumMod val="95000"/>
                  <a:lumOff val="5000"/>
                </a:schemeClr>
              </a:solidFill>
              <a:latin typeface="+mn-ea"/>
              <a:ea typeface="+mn-ea"/>
            </a:endParaRPr>
          </a:p>
        </p:txBody>
      </p:sp>
      <p:sp>
        <p:nvSpPr>
          <p:cNvPr id="18" name="Text Box 4">
            <a:extLst>
              <a:ext uri="{FF2B5EF4-FFF2-40B4-BE49-F238E27FC236}">
                <a16:creationId xmlns:a16="http://schemas.microsoft.com/office/drawing/2014/main" id="{63D10D98-DC49-49FD-90B6-11E7CA32519B}"/>
              </a:ext>
            </a:extLst>
          </p:cNvPr>
          <p:cNvSpPr txBox="1">
            <a:spLocks noChangeArrowheads="1"/>
          </p:cNvSpPr>
          <p:nvPr/>
        </p:nvSpPr>
        <p:spPr bwMode="auto">
          <a:xfrm>
            <a:off x="323528" y="925990"/>
            <a:ext cx="7920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函数的方向导数与梯度</a:t>
            </a:r>
            <a:r>
              <a:rPr lang="zh-CN" altLang="en-US" sz="2400" dirty="0">
                <a:solidFill>
                  <a:schemeClr val="tx1"/>
                </a:solidFill>
                <a:latin typeface="+mn-ea"/>
                <a:ea typeface="+mn-ea"/>
              </a:rPr>
              <a:t> </a:t>
            </a:r>
          </a:p>
        </p:txBody>
      </p:sp>
    </p:spTree>
    <p:extLst>
      <p:ext uri="{BB962C8B-B14F-4D97-AF65-F5344CB8AC3E}">
        <p14:creationId xmlns:p14="http://schemas.microsoft.com/office/powerpoint/2010/main" val="152670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a:extLst>
              <a:ext uri="{FF2B5EF4-FFF2-40B4-BE49-F238E27FC236}">
                <a16:creationId xmlns:a16="http://schemas.microsoft.com/office/drawing/2014/main" id="{93FE2750-16BA-48A7-9F1F-8F7279B5D1E5}"/>
              </a:ext>
            </a:extLst>
          </p:cNvPr>
          <p:cNvSpPr txBox="1">
            <a:spLocks noChangeArrowheads="1"/>
          </p:cNvSpPr>
          <p:nvPr/>
        </p:nvSpPr>
        <p:spPr bwMode="auto">
          <a:xfrm>
            <a:off x="214319" y="608379"/>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二、方向导数</a:t>
            </a:r>
          </a:p>
        </p:txBody>
      </p:sp>
      <p:sp>
        <p:nvSpPr>
          <p:cNvPr id="100358" name="Text Box 6">
            <a:extLst>
              <a:ext uri="{FF2B5EF4-FFF2-40B4-BE49-F238E27FC236}">
                <a16:creationId xmlns:a16="http://schemas.microsoft.com/office/drawing/2014/main" id="{0F5B6869-ACC7-487A-914B-E650617A0BC2}"/>
              </a:ext>
            </a:extLst>
          </p:cNvPr>
          <p:cNvSpPr txBox="1">
            <a:spLocks noChangeArrowheads="1"/>
          </p:cNvSpPr>
          <p:nvPr/>
        </p:nvSpPr>
        <p:spPr bwMode="auto">
          <a:xfrm>
            <a:off x="269891" y="1213157"/>
            <a:ext cx="54019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定义</a:t>
            </a:r>
            <a:r>
              <a:rPr lang="en-US" altLang="zh-CN" sz="2400" dirty="0">
                <a:solidFill>
                  <a:schemeClr val="tx1"/>
                </a:solidFill>
                <a:latin typeface="+mn-ea"/>
                <a:ea typeface="+mn-ea"/>
              </a:rPr>
              <a:t>8.4</a:t>
            </a:r>
            <a:r>
              <a:rPr lang="zh-CN" altLang="en-US" sz="2400" dirty="0">
                <a:solidFill>
                  <a:schemeClr val="tx1"/>
                </a:solidFill>
                <a:latin typeface="+mn-ea"/>
                <a:ea typeface="+mn-ea"/>
              </a:rPr>
              <a:t>：函数在某个方向</a:t>
            </a:r>
            <a:r>
              <a:rPr lang="en-US" altLang="zh-CN" sz="2400" dirty="0">
                <a:solidFill>
                  <a:schemeClr val="tx1"/>
                </a:solidFill>
                <a:latin typeface="+mn-ea"/>
                <a:ea typeface="+mn-ea"/>
              </a:rPr>
              <a:t>d</a:t>
            </a:r>
            <a:r>
              <a:rPr lang="zh-CN" altLang="en-US" sz="2400" dirty="0">
                <a:solidFill>
                  <a:schemeClr val="tx1"/>
                </a:solidFill>
                <a:latin typeface="+mn-ea"/>
                <a:ea typeface="+mn-ea"/>
              </a:rPr>
              <a:t>上的变化率 </a:t>
            </a:r>
          </a:p>
        </p:txBody>
      </p:sp>
      <p:pic>
        <p:nvPicPr>
          <p:cNvPr id="100385" name="Picture 33">
            <a:extLst>
              <a:ext uri="{FF2B5EF4-FFF2-40B4-BE49-F238E27FC236}">
                <a16:creationId xmlns:a16="http://schemas.microsoft.com/office/drawing/2014/main" id="{88B99B8E-F03F-4E12-85D6-FEFD3536D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850" y="813413"/>
            <a:ext cx="3032125" cy="2882900"/>
          </a:xfrm>
          <a:prstGeom prst="rect">
            <a:avLst/>
          </a:prstGeom>
          <a:noFill/>
          <a:extLst>
            <a:ext uri="{909E8E84-426E-40DD-AFC4-6F175D3DCCD1}">
              <a14:hiddenFill xmlns:a14="http://schemas.microsoft.com/office/drawing/2010/main">
                <a:solidFill>
                  <a:srgbClr val="FFFFFF"/>
                </a:solidFill>
              </a14:hiddenFill>
            </a:ext>
          </a:extLst>
        </p:spPr>
      </p:pic>
      <p:sp>
        <p:nvSpPr>
          <p:cNvPr id="100360" name="Text Box 8">
            <a:extLst>
              <a:ext uri="{FF2B5EF4-FFF2-40B4-BE49-F238E27FC236}">
                <a16:creationId xmlns:a16="http://schemas.microsoft.com/office/drawing/2014/main" id="{4DCF197E-660B-43F1-A3DB-362851CD95F0}"/>
              </a:ext>
            </a:extLst>
          </p:cNvPr>
          <p:cNvSpPr txBox="1">
            <a:spLocks noChangeArrowheads="1"/>
          </p:cNvSpPr>
          <p:nvPr/>
        </p:nvSpPr>
        <p:spPr bwMode="auto">
          <a:xfrm>
            <a:off x="269891" y="1670518"/>
            <a:ext cx="29677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对于二元函数 </a:t>
            </a:r>
          </a:p>
        </p:txBody>
      </p:sp>
      <p:graphicFrame>
        <p:nvGraphicFramePr>
          <p:cNvPr id="100361" name="Object 9">
            <a:extLst>
              <a:ext uri="{FF2B5EF4-FFF2-40B4-BE49-F238E27FC236}">
                <a16:creationId xmlns:a16="http://schemas.microsoft.com/office/drawing/2014/main" id="{E9F897E3-0126-42FA-AB30-AAE49C94D888}"/>
              </a:ext>
            </a:extLst>
          </p:cNvPr>
          <p:cNvGraphicFramePr>
            <a:graphicFrameLocks/>
          </p:cNvGraphicFramePr>
          <p:nvPr>
            <p:extLst>
              <p:ext uri="{D42A27DB-BD31-4B8C-83A1-F6EECF244321}">
                <p14:modId xmlns:p14="http://schemas.microsoft.com/office/powerpoint/2010/main" val="882174520"/>
              </p:ext>
            </p:extLst>
          </p:nvPr>
        </p:nvGraphicFramePr>
        <p:xfrm>
          <a:off x="2225207" y="1670839"/>
          <a:ext cx="1293451" cy="393816"/>
        </p:xfrm>
        <a:graphic>
          <a:graphicData uri="http://schemas.openxmlformats.org/presentationml/2006/ole">
            <mc:AlternateContent xmlns:mc="http://schemas.openxmlformats.org/markup-compatibility/2006">
              <mc:Choice xmlns:v="urn:schemas-microsoft-com:vml" Requires="v">
                <p:oleObj spid="_x0000_s610578" name="公式" r:id="rId5" imgW="596124" imgH="215619" progId="Equation.3">
                  <p:embed/>
                </p:oleObj>
              </mc:Choice>
              <mc:Fallback>
                <p:oleObj name="公式" r:id="rId5" imgW="596124" imgH="215619" progId="Equation.3">
                  <p:embed/>
                  <p:pic>
                    <p:nvPicPr>
                      <p:cNvPr id="100361" name="Object 9">
                        <a:extLst>
                          <a:ext uri="{FF2B5EF4-FFF2-40B4-BE49-F238E27FC236}">
                            <a16:creationId xmlns:a16="http://schemas.microsoft.com/office/drawing/2014/main" id="{E9F897E3-0126-42FA-AB30-AAE49C94D88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207" y="1670839"/>
                        <a:ext cx="1293451" cy="393816"/>
                      </a:xfrm>
                      <a:prstGeom prst="rect">
                        <a:avLst/>
                      </a:prstGeom>
                      <a:noFill/>
                    </p:spPr>
                  </p:pic>
                </p:oleObj>
              </mc:Fallback>
            </mc:AlternateContent>
          </a:graphicData>
        </a:graphic>
      </p:graphicFrame>
      <p:sp>
        <p:nvSpPr>
          <p:cNvPr id="100386" name="Text Box 34">
            <a:extLst>
              <a:ext uri="{FF2B5EF4-FFF2-40B4-BE49-F238E27FC236}">
                <a16:creationId xmlns:a16="http://schemas.microsoft.com/office/drawing/2014/main" id="{50C89C86-B62F-46A8-A2CF-D2F0F1C95015}"/>
              </a:ext>
            </a:extLst>
          </p:cNvPr>
          <p:cNvSpPr txBox="1">
            <a:spLocks noChangeArrowheads="1"/>
          </p:cNvSpPr>
          <p:nvPr/>
        </p:nvSpPr>
        <p:spPr bwMode="auto">
          <a:xfrm>
            <a:off x="3380586" y="1507293"/>
            <a:ext cx="28813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（在空间</a:t>
            </a:r>
          </a:p>
        </p:txBody>
      </p:sp>
      <p:sp>
        <p:nvSpPr>
          <p:cNvPr id="100387" name="Text Box 35">
            <a:extLst>
              <a:ext uri="{FF2B5EF4-FFF2-40B4-BE49-F238E27FC236}">
                <a16:creationId xmlns:a16="http://schemas.microsoft.com/office/drawing/2014/main" id="{978E3753-A580-4A3D-BA1A-CB69A044E0EB}"/>
              </a:ext>
            </a:extLst>
          </p:cNvPr>
          <p:cNvSpPr txBox="1">
            <a:spLocks noChangeArrowheads="1"/>
          </p:cNvSpPr>
          <p:nvPr/>
        </p:nvSpPr>
        <p:spPr bwMode="auto">
          <a:xfrm>
            <a:off x="291735" y="2139264"/>
            <a:ext cx="456482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表示一个曲面）有：</a:t>
            </a:r>
          </a:p>
        </p:txBody>
      </p:sp>
      <p:graphicFrame>
        <p:nvGraphicFramePr>
          <p:cNvPr id="100388" name="Object 36">
            <a:extLst>
              <a:ext uri="{FF2B5EF4-FFF2-40B4-BE49-F238E27FC236}">
                <a16:creationId xmlns:a16="http://schemas.microsoft.com/office/drawing/2014/main" id="{F231A1EE-E01A-4299-A0EE-AF338847B9A8}"/>
              </a:ext>
            </a:extLst>
          </p:cNvPr>
          <p:cNvGraphicFramePr>
            <a:graphicFrameLocks/>
          </p:cNvGraphicFramePr>
          <p:nvPr>
            <p:extLst>
              <p:ext uri="{D42A27DB-BD31-4B8C-83A1-F6EECF244321}">
                <p14:modId xmlns:p14="http://schemas.microsoft.com/office/powerpoint/2010/main" val="3593524128"/>
              </p:ext>
            </p:extLst>
          </p:nvPr>
        </p:nvGraphicFramePr>
        <p:xfrm>
          <a:off x="632623" y="2690732"/>
          <a:ext cx="5495925" cy="857250"/>
        </p:xfrm>
        <a:graphic>
          <a:graphicData uri="http://schemas.openxmlformats.org/presentationml/2006/ole">
            <mc:AlternateContent xmlns:mc="http://schemas.openxmlformats.org/markup-compatibility/2006">
              <mc:Choice xmlns:v="urn:schemas-microsoft-com:vml" Requires="v">
                <p:oleObj spid="_x0000_s610579" name="Equation" r:id="rId7" imgW="3009600" imgH="431640" progId="Equation.DSMT4">
                  <p:embed/>
                </p:oleObj>
              </mc:Choice>
              <mc:Fallback>
                <p:oleObj name="Equation" r:id="rId7" imgW="3009600" imgH="431640" progId="Equation.DSMT4">
                  <p:embed/>
                  <p:pic>
                    <p:nvPicPr>
                      <p:cNvPr id="100388" name="Object 36">
                        <a:extLst>
                          <a:ext uri="{FF2B5EF4-FFF2-40B4-BE49-F238E27FC236}">
                            <a16:creationId xmlns:a16="http://schemas.microsoft.com/office/drawing/2014/main" id="{F231A1EE-E01A-4299-A0EE-AF338847B9A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23" y="2690732"/>
                        <a:ext cx="54959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408" name="Group 56">
            <a:extLst>
              <a:ext uri="{FF2B5EF4-FFF2-40B4-BE49-F238E27FC236}">
                <a16:creationId xmlns:a16="http://schemas.microsoft.com/office/drawing/2014/main" id="{724722CA-C811-4BDB-A4E2-99BFB681248B}"/>
              </a:ext>
            </a:extLst>
          </p:cNvPr>
          <p:cNvGrpSpPr>
            <a:grpSpLocks/>
          </p:cNvGrpSpPr>
          <p:nvPr/>
        </p:nvGrpSpPr>
        <p:grpSpPr bwMode="auto">
          <a:xfrm>
            <a:off x="465937" y="3635791"/>
            <a:ext cx="6840537" cy="1368425"/>
            <a:chOff x="657" y="2568"/>
            <a:chExt cx="4309" cy="862"/>
          </a:xfrm>
        </p:grpSpPr>
        <p:sp>
          <p:nvSpPr>
            <p:cNvPr id="100390" name="Text Box 38">
              <a:extLst>
                <a:ext uri="{FF2B5EF4-FFF2-40B4-BE49-F238E27FC236}">
                  <a16:creationId xmlns:a16="http://schemas.microsoft.com/office/drawing/2014/main" id="{06AC83DE-7CE1-4405-AC67-A7B835799E13}"/>
                </a:ext>
              </a:extLst>
            </p:cNvPr>
            <p:cNvSpPr txBox="1">
              <a:spLocks noChangeArrowheads="1"/>
            </p:cNvSpPr>
            <p:nvPr/>
          </p:nvSpPr>
          <p:spPr bwMode="auto">
            <a:xfrm>
              <a:off x="657" y="2568"/>
              <a:ext cx="20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一般公式</a:t>
              </a:r>
              <a:r>
                <a:rPr lang="en-US" altLang="zh-CN" sz="2400" dirty="0">
                  <a:solidFill>
                    <a:schemeClr val="tx1"/>
                  </a:solidFill>
                  <a:latin typeface="+mn-ea"/>
                  <a:ea typeface="+mn-ea"/>
                </a:rPr>
                <a:t>(</a:t>
              </a:r>
              <a:r>
                <a:rPr lang="zh-CN" altLang="en-US" sz="2400" dirty="0">
                  <a:solidFill>
                    <a:schemeClr val="tx1"/>
                  </a:solidFill>
                  <a:latin typeface="+mn-ea"/>
                  <a:ea typeface="+mn-ea"/>
                </a:rPr>
                <a:t>多元函数</a:t>
              </a:r>
              <a:r>
                <a:rPr lang="en-US" altLang="zh-CN" sz="2400" dirty="0">
                  <a:solidFill>
                    <a:schemeClr val="tx1"/>
                  </a:solidFill>
                  <a:latin typeface="+mn-ea"/>
                  <a:ea typeface="+mn-ea"/>
                </a:rPr>
                <a:t>)</a:t>
              </a:r>
              <a:r>
                <a:rPr lang="zh-CN" altLang="en-US" sz="2400" dirty="0">
                  <a:solidFill>
                    <a:schemeClr val="tx1"/>
                  </a:solidFill>
                  <a:latin typeface="+mn-ea"/>
                  <a:ea typeface="+mn-ea"/>
                </a:rPr>
                <a:t>：</a:t>
              </a:r>
            </a:p>
          </p:txBody>
        </p:sp>
        <p:graphicFrame>
          <p:nvGraphicFramePr>
            <p:cNvPr id="100391" name="Object 39">
              <a:extLst>
                <a:ext uri="{FF2B5EF4-FFF2-40B4-BE49-F238E27FC236}">
                  <a16:creationId xmlns:a16="http://schemas.microsoft.com/office/drawing/2014/main" id="{703E2EEC-BBE9-4A0E-A36B-642CD0A1F007}"/>
                </a:ext>
              </a:extLst>
            </p:cNvPr>
            <p:cNvGraphicFramePr>
              <a:graphicFrameLocks/>
            </p:cNvGraphicFramePr>
            <p:nvPr/>
          </p:nvGraphicFramePr>
          <p:xfrm>
            <a:off x="657" y="2840"/>
            <a:ext cx="1905" cy="590"/>
          </p:xfrm>
          <a:graphic>
            <a:graphicData uri="http://schemas.openxmlformats.org/presentationml/2006/ole">
              <mc:AlternateContent xmlns:mc="http://schemas.openxmlformats.org/markup-compatibility/2006">
                <mc:Choice xmlns:v="urn:schemas-microsoft-com:vml" Requires="v">
                  <p:oleObj spid="_x0000_s610580" name="公式" r:id="rId9" imgW="1524000" imgH="508000" progId="Equation.3">
                    <p:embed/>
                  </p:oleObj>
                </mc:Choice>
                <mc:Fallback>
                  <p:oleObj name="公式" r:id="rId9" imgW="1524000" imgH="508000" progId="Equation.3">
                    <p:embed/>
                    <p:pic>
                      <p:nvPicPr>
                        <p:cNvPr id="100391" name="Object 39">
                          <a:extLst>
                            <a:ext uri="{FF2B5EF4-FFF2-40B4-BE49-F238E27FC236}">
                              <a16:creationId xmlns:a16="http://schemas.microsoft.com/office/drawing/2014/main" id="{703E2EEC-BBE9-4A0E-A36B-642CD0A1F00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2840"/>
                          <a:ext cx="1905"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93" name="Object 41">
              <a:extLst>
                <a:ext uri="{FF2B5EF4-FFF2-40B4-BE49-F238E27FC236}">
                  <a16:creationId xmlns:a16="http://schemas.microsoft.com/office/drawing/2014/main" id="{8E6F6C81-46D4-4380-885B-9DD25998A064}"/>
                </a:ext>
              </a:extLst>
            </p:cNvPr>
            <p:cNvGraphicFramePr>
              <a:graphicFrameLocks noChangeAspect="1"/>
            </p:cNvGraphicFramePr>
            <p:nvPr/>
          </p:nvGraphicFramePr>
          <p:xfrm>
            <a:off x="2925" y="2940"/>
            <a:ext cx="181" cy="272"/>
          </p:xfrm>
          <a:graphic>
            <a:graphicData uri="http://schemas.openxmlformats.org/presentationml/2006/ole">
              <mc:AlternateContent xmlns:mc="http://schemas.openxmlformats.org/markup-compatibility/2006">
                <mc:Choice xmlns:v="urn:schemas-microsoft-com:vml" Requires="v">
                  <p:oleObj spid="_x0000_s610581" name="公式" r:id="rId11" imgW="152334" imgH="228501" progId="Equation.3">
                    <p:embed/>
                  </p:oleObj>
                </mc:Choice>
                <mc:Fallback>
                  <p:oleObj name="公式" r:id="rId11" imgW="152334" imgH="228501" progId="Equation.3">
                    <p:embed/>
                    <p:pic>
                      <p:nvPicPr>
                        <p:cNvPr id="100393" name="Object 41">
                          <a:extLst>
                            <a:ext uri="{FF2B5EF4-FFF2-40B4-BE49-F238E27FC236}">
                              <a16:creationId xmlns:a16="http://schemas.microsoft.com/office/drawing/2014/main" id="{8E6F6C81-46D4-4380-885B-9DD25998A0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5" y="2940"/>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96" name="Text Box 44">
              <a:extLst>
                <a:ext uri="{FF2B5EF4-FFF2-40B4-BE49-F238E27FC236}">
                  <a16:creationId xmlns:a16="http://schemas.microsoft.com/office/drawing/2014/main" id="{4F31D801-770F-4E0D-A8CE-EBAE8E115862}"/>
                </a:ext>
              </a:extLst>
            </p:cNvPr>
            <p:cNvSpPr txBox="1">
              <a:spLocks noChangeArrowheads="1"/>
            </p:cNvSpPr>
            <p:nvPr/>
          </p:nvSpPr>
          <p:spPr bwMode="auto">
            <a:xfrm>
              <a:off x="3106" y="2921"/>
              <a:ext cx="186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zh-CN" altLang="en-US" sz="2400" dirty="0">
                  <a:solidFill>
                    <a:schemeClr val="tx1"/>
                  </a:solidFill>
                  <a:latin typeface="+mn-ea"/>
                  <a:ea typeface="+mn-ea"/>
                </a:rPr>
                <a:t>与</a:t>
              </a:r>
              <a:r>
                <a:rPr lang="en-US" altLang="zh-CN" sz="2400" i="1" dirty="0">
                  <a:solidFill>
                    <a:schemeClr val="tx1"/>
                  </a:solidFill>
                  <a:latin typeface="+mn-ea"/>
                  <a:ea typeface="+mn-ea"/>
                </a:rPr>
                <a:t>x</a:t>
              </a:r>
              <a:r>
                <a:rPr lang="en-US" altLang="zh-CN" sz="2400" dirty="0">
                  <a:solidFill>
                    <a:schemeClr val="tx1"/>
                  </a:solidFill>
                  <a:latin typeface="+mn-ea"/>
                  <a:ea typeface="+mn-ea"/>
                </a:rPr>
                <a:t>i</a:t>
              </a:r>
              <a:r>
                <a:rPr lang="zh-CN" altLang="en-US" sz="2400" dirty="0">
                  <a:solidFill>
                    <a:schemeClr val="tx1"/>
                  </a:solidFill>
                  <a:latin typeface="+mn-ea"/>
                  <a:ea typeface="+mn-ea"/>
                </a:rPr>
                <a:t>轴的夹角 </a:t>
              </a:r>
            </a:p>
          </p:txBody>
        </p:sp>
      </p:grpSp>
      <p:grpSp>
        <p:nvGrpSpPr>
          <p:cNvPr id="100409" name="Group 57">
            <a:extLst>
              <a:ext uri="{FF2B5EF4-FFF2-40B4-BE49-F238E27FC236}">
                <a16:creationId xmlns:a16="http://schemas.microsoft.com/office/drawing/2014/main" id="{07E4AD8B-BFAE-4A2C-9B40-EC83BA708F4F}"/>
              </a:ext>
            </a:extLst>
          </p:cNvPr>
          <p:cNvGrpSpPr>
            <a:grpSpLocks/>
          </p:cNvGrpSpPr>
          <p:nvPr/>
        </p:nvGrpSpPr>
        <p:grpSpPr bwMode="auto">
          <a:xfrm>
            <a:off x="214318" y="5233576"/>
            <a:ext cx="8358188" cy="647700"/>
            <a:chOff x="385" y="3657"/>
            <a:chExt cx="5265" cy="408"/>
          </a:xfrm>
        </p:grpSpPr>
        <p:sp>
          <p:nvSpPr>
            <p:cNvPr id="100397" name="Text Box 45">
              <a:extLst>
                <a:ext uri="{FF2B5EF4-FFF2-40B4-BE49-F238E27FC236}">
                  <a16:creationId xmlns:a16="http://schemas.microsoft.com/office/drawing/2014/main" id="{4FB29E79-8552-4401-AA46-AE991D915A0D}"/>
                </a:ext>
              </a:extLst>
            </p:cNvPr>
            <p:cNvSpPr txBox="1">
              <a:spLocks noChangeArrowheads="1"/>
            </p:cNvSpPr>
            <p:nvPr/>
          </p:nvSpPr>
          <p:spPr bwMode="auto">
            <a:xfrm>
              <a:off x="385" y="3702"/>
              <a:ext cx="9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特例： </a:t>
              </a:r>
            </a:p>
          </p:txBody>
        </p:sp>
        <p:graphicFrame>
          <p:nvGraphicFramePr>
            <p:cNvPr id="100398" name="Object 46">
              <a:extLst>
                <a:ext uri="{FF2B5EF4-FFF2-40B4-BE49-F238E27FC236}">
                  <a16:creationId xmlns:a16="http://schemas.microsoft.com/office/drawing/2014/main" id="{B474629B-6FC6-4743-8C41-BB87DCE80FA9}"/>
                </a:ext>
              </a:extLst>
            </p:cNvPr>
            <p:cNvGraphicFramePr>
              <a:graphicFrameLocks/>
            </p:cNvGraphicFramePr>
            <p:nvPr/>
          </p:nvGraphicFramePr>
          <p:xfrm>
            <a:off x="1066" y="3657"/>
            <a:ext cx="363" cy="408"/>
          </p:xfrm>
          <a:graphic>
            <a:graphicData uri="http://schemas.openxmlformats.org/presentationml/2006/ole">
              <mc:AlternateContent xmlns:mc="http://schemas.openxmlformats.org/markup-compatibility/2006">
                <mc:Choice xmlns:v="urn:schemas-microsoft-com:vml" Requires="v">
                  <p:oleObj spid="_x0000_s610582" name="公式" r:id="rId13" imgW="304668" imgH="431613" progId="Equation.3">
                    <p:embed/>
                  </p:oleObj>
                </mc:Choice>
                <mc:Fallback>
                  <p:oleObj name="公式" r:id="rId13" imgW="304668" imgH="431613" progId="Equation.3">
                    <p:embed/>
                    <p:pic>
                      <p:nvPicPr>
                        <p:cNvPr id="100398" name="Object 46">
                          <a:extLst>
                            <a:ext uri="{FF2B5EF4-FFF2-40B4-BE49-F238E27FC236}">
                              <a16:creationId xmlns:a16="http://schemas.microsoft.com/office/drawing/2014/main" id="{B474629B-6FC6-4743-8C41-BB87DCE80FA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3657"/>
                          <a:ext cx="363"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0" name="Object 48">
              <a:extLst>
                <a:ext uri="{FF2B5EF4-FFF2-40B4-BE49-F238E27FC236}">
                  <a16:creationId xmlns:a16="http://schemas.microsoft.com/office/drawing/2014/main" id="{52837834-E723-4520-987F-E4C5EFB3DC33}"/>
                </a:ext>
              </a:extLst>
            </p:cNvPr>
            <p:cNvGraphicFramePr>
              <a:graphicFrameLocks/>
            </p:cNvGraphicFramePr>
            <p:nvPr/>
          </p:nvGraphicFramePr>
          <p:xfrm>
            <a:off x="1519" y="3657"/>
            <a:ext cx="318" cy="408"/>
          </p:xfrm>
          <a:graphic>
            <a:graphicData uri="http://schemas.openxmlformats.org/presentationml/2006/ole">
              <mc:AlternateContent xmlns:mc="http://schemas.openxmlformats.org/markup-compatibility/2006">
                <mc:Choice xmlns:v="urn:schemas-microsoft-com:vml" Requires="v">
                  <p:oleObj spid="_x0000_s610583" name="公式" r:id="rId15" imgW="317225" imgH="431425" progId="Equation.3">
                    <p:embed/>
                  </p:oleObj>
                </mc:Choice>
                <mc:Fallback>
                  <p:oleObj name="公式" r:id="rId15" imgW="317225" imgH="431425" progId="Equation.3">
                    <p:embed/>
                    <p:pic>
                      <p:nvPicPr>
                        <p:cNvPr id="100400" name="Object 48">
                          <a:extLst>
                            <a:ext uri="{FF2B5EF4-FFF2-40B4-BE49-F238E27FC236}">
                              <a16:creationId xmlns:a16="http://schemas.microsoft.com/office/drawing/2014/main" id="{52837834-E723-4520-987F-E4C5EFB3DC33}"/>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 y="3657"/>
                          <a:ext cx="318"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2" name="Object 50">
              <a:extLst>
                <a:ext uri="{FF2B5EF4-FFF2-40B4-BE49-F238E27FC236}">
                  <a16:creationId xmlns:a16="http://schemas.microsoft.com/office/drawing/2014/main" id="{02A7E7B4-A41F-4F30-98A8-0465240C382E}"/>
                </a:ext>
              </a:extLst>
            </p:cNvPr>
            <p:cNvGraphicFramePr>
              <a:graphicFrameLocks/>
            </p:cNvGraphicFramePr>
            <p:nvPr/>
          </p:nvGraphicFramePr>
          <p:xfrm>
            <a:off x="2299" y="3726"/>
            <a:ext cx="499" cy="226"/>
          </p:xfrm>
          <a:graphic>
            <a:graphicData uri="http://schemas.openxmlformats.org/presentationml/2006/ole">
              <mc:AlternateContent xmlns:mc="http://schemas.openxmlformats.org/markup-compatibility/2006">
                <mc:Choice xmlns:v="urn:schemas-microsoft-com:vml" Requires="v">
                  <p:oleObj spid="_x0000_s610584" name="公式" r:id="rId17" imgW="596124" imgH="215619" progId="Equation.3">
                    <p:embed/>
                  </p:oleObj>
                </mc:Choice>
                <mc:Fallback>
                  <p:oleObj name="公式" r:id="rId17" imgW="596124" imgH="215619" progId="Equation.3">
                    <p:embed/>
                    <p:pic>
                      <p:nvPicPr>
                        <p:cNvPr id="100402" name="Object 50">
                          <a:extLst>
                            <a:ext uri="{FF2B5EF4-FFF2-40B4-BE49-F238E27FC236}">
                              <a16:creationId xmlns:a16="http://schemas.microsoft.com/office/drawing/2014/main" id="{02A7E7B4-A41F-4F30-98A8-0465240C382E}"/>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99" y="3726"/>
                          <a:ext cx="4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405" name="Text Box 53">
              <a:extLst>
                <a:ext uri="{FF2B5EF4-FFF2-40B4-BE49-F238E27FC236}">
                  <a16:creationId xmlns:a16="http://schemas.microsoft.com/office/drawing/2014/main" id="{15A5C431-81CC-4590-B740-1D8C1AA06587}"/>
                </a:ext>
              </a:extLst>
            </p:cNvPr>
            <p:cNvSpPr txBox="1">
              <a:spLocks noChangeArrowheads="1"/>
            </p:cNvSpPr>
            <p:nvPr/>
          </p:nvSpPr>
          <p:spPr bwMode="auto">
            <a:xfrm>
              <a:off x="1791" y="3672"/>
              <a:ext cx="72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a:solidFill>
                    <a:schemeClr val="tx1"/>
                  </a:solidFill>
                  <a:latin typeface="+mn-ea"/>
                  <a:ea typeface="+mn-ea"/>
                </a:rPr>
                <a:t>——</a:t>
              </a:r>
            </a:p>
          </p:txBody>
        </p:sp>
        <p:sp>
          <p:nvSpPr>
            <p:cNvPr id="100406" name="Text Box 54">
              <a:extLst>
                <a:ext uri="{FF2B5EF4-FFF2-40B4-BE49-F238E27FC236}">
                  <a16:creationId xmlns:a16="http://schemas.microsoft.com/office/drawing/2014/main" id="{50FDF7EA-6EC4-4D8E-AB82-1D3B073FB2AF}"/>
                </a:ext>
              </a:extLst>
            </p:cNvPr>
            <p:cNvSpPr txBox="1">
              <a:spLocks noChangeArrowheads="1"/>
            </p:cNvSpPr>
            <p:nvPr/>
          </p:nvSpPr>
          <p:spPr bwMode="auto">
            <a:xfrm>
              <a:off x="2766" y="3688"/>
              <a:ext cx="28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分别沿 </a:t>
              </a:r>
              <a:r>
                <a:rPr lang="en-US" altLang="zh-CN" sz="2400" i="1" dirty="0">
                  <a:solidFill>
                    <a:schemeClr val="tx1"/>
                  </a:solidFill>
                  <a:latin typeface="+mn-ea"/>
                  <a:ea typeface="+mn-ea"/>
                </a:rPr>
                <a:t>x</a:t>
              </a:r>
              <a:r>
                <a:rPr lang="en-US" altLang="zh-CN" sz="2400" dirty="0">
                  <a:solidFill>
                    <a:schemeClr val="tx1"/>
                  </a:solidFill>
                  <a:latin typeface="+mn-ea"/>
                  <a:ea typeface="+mn-ea"/>
                </a:rPr>
                <a:t>1</a:t>
              </a:r>
              <a:r>
                <a:rPr lang="zh-CN" altLang="en-US"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2</a:t>
              </a:r>
              <a:r>
                <a:rPr lang="zh-CN" altLang="en-US" sz="2400" dirty="0">
                  <a:solidFill>
                    <a:schemeClr val="tx1"/>
                  </a:solidFill>
                  <a:latin typeface="+mn-ea"/>
                  <a:ea typeface="+mn-ea"/>
                </a:rPr>
                <a:t>轴的方向导数 </a:t>
              </a:r>
            </a:p>
          </p:txBody>
        </p:sp>
      </p:grpSp>
      <p:sp>
        <p:nvSpPr>
          <p:cNvPr id="100410" name="Text Box 58">
            <a:extLst>
              <a:ext uri="{FF2B5EF4-FFF2-40B4-BE49-F238E27FC236}">
                <a16:creationId xmlns:a16="http://schemas.microsoft.com/office/drawing/2014/main" id="{2390DC1F-8DF2-4A1A-80E5-C7387062590D}"/>
              </a:ext>
            </a:extLst>
          </p:cNvPr>
          <p:cNvSpPr txBox="1">
            <a:spLocks noChangeArrowheads="1"/>
          </p:cNvSpPr>
          <p:nvPr/>
        </p:nvSpPr>
        <p:spPr bwMode="auto">
          <a:xfrm>
            <a:off x="177012" y="6018788"/>
            <a:ext cx="7200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注：教材中，方向用       表示</a:t>
            </a:r>
          </a:p>
        </p:txBody>
      </p:sp>
      <p:graphicFrame>
        <p:nvGraphicFramePr>
          <p:cNvPr id="100411" name="Object 59">
            <a:extLst>
              <a:ext uri="{FF2B5EF4-FFF2-40B4-BE49-F238E27FC236}">
                <a16:creationId xmlns:a16="http://schemas.microsoft.com/office/drawing/2014/main" id="{D81D9A4D-1DA8-4CD6-89B3-2427F592D8E3}"/>
              </a:ext>
            </a:extLst>
          </p:cNvPr>
          <p:cNvGraphicFramePr>
            <a:graphicFrameLocks noChangeAspect="1"/>
          </p:cNvGraphicFramePr>
          <p:nvPr>
            <p:extLst>
              <p:ext uri="{D42A27DB-BD31-4B8C-83A1-F6EECF244321}">
                <p14:modId xmlns:p14="http://schemas.microsoft.com/office/powerpoint/2010/main" val="724680013"/>
              </p:ext>
            </p:extLst>
          </p:nvPr>
        </p:nvGraphicFramePr>
        <p:xfrm>
          <a:off x="3130701" y="6040132"/>
          <a:ext cx="323850" cy="377825"/>
        </p:xfrm>
        <a:graphic>
          <a:graphicData uri="http://schemas.openxmlformats.org/presentationml/2006/ole">
            <mc:AlternateContent xmlns:mc="http://schemas.openxmlformats.org/markup-compatibility/2006">
              <mc:Choice xmlns:v="urn:schemas-microsoft-com:vml" Requires="v">
                <p:oleObj spid="_x0000_s610585" name="Equation" r:id="rId19" imgW="152280" imgH="177480" progId="Equation.DSMT4">
                  <p:embed/>
                </p:oleObj>
              </mc:Choice>
              <mc:Fallback>
                <p:oleObj name="Equation" r:id="rId19" imgW="152280" imgH="177480" progId="Equation.DSMT4">
                  <p:embed/>
                  <p:pic>
                    <p:nvPicPr>
                      <p:cNvPr id="100411" name="Object 59">
                        <a:extLst>
                          <a:ext uri="{FF2B5EF4-FFF2-40B4-BE49-F238E27FC236}">
                            <a16:creationId xmlns:a16="http://schemas.microsoft.com/office/drawing/2014/main" id="{D81D9A4D-1DA8-4CD6-89B3-2427F592D8E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0701" y="6040132"/>
                        <a:ext cx="32385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C9DF632A-2736-4919-AA82-80623E99ABFC}"/>
              </a:ext>
            </a:extLst>
          </p:cNvPr>
          <p:cNvSpPr txBox="1"/>
          <p:nvPr/>
        </p:nvSpPr>
        <p:spPr>
          <a:xfrm>
            <a:off x="2577087" y="130011"/>
            <a:ext cx="3816424" cy="461665"/>
          </a:xfrm>
          <a:prstGeom prst="rect">
            <a:avLst/>
          </a:prstGeom>
          <a:noFill/>
        </p:spPr>
        <p:txBody>
          <a:bodyPr wrap="square" rtlCol="0">
            <a:spAutoFit/>
          </a:bodyPr>
          <a:lstStyle/>
          <a:p>
            <a:pPr algn="l"/>
            <a:r>
              <a:rPr lang="en-US" altLang="zh-CN" sz="2400" dirty="0">
                <a:solidFill>
                  <a:schemeClr val="tx1"/>
                </a:solidFill>
                <a:latin typeface="+mn-ea"/>
                <a:ea typeface="+mn-ea"/>
              </a:rPr>
              <a:t>§</a:t>
            </a:r>
            <a:r>
              <a:rPr lang="en-US" altLang="zh-CN" sz="2400" dirty="0">
                <a:solidFill>
                  <a:srgbClr val="0000FF"/>
                </a:solidFill>
                <a:latin typeface="华文仿宋" panose="02010600040101010101" pitchFamily="2" charset="-122"/>
                <a:ea typeface="华文仿宋" panose="02010600040101010101" pitchFamily="2" charset="-122"/>
              </a:rPr>
              <a:t>3.3.1</a:t>
            </a:r>
            <a:r>
              <a:rPr lang="zh-CN" altLang="en-US" sz="2400" dirty="0">
                <a:solidFill>
                  <a:srgbClr val="0000FF"/>
                </a:solidFill>
                <a:latin typeface="华文仿宋" panose="02010600040101010101" pitchFamily="2" charset="-122"/>
                <a:ea typeface="华文仿宋" panose="02010600040101010101" pitchFamily="2" charset="-122"/>
              </a:rPr>
              <a:t>基础知识回顾</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63306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C1C0D7-1347-4433-A917-EECA166EBF4B}"/>
              </a:ext>
            </a:extLst>
          </p:cNvPr>
          <p:cNvSpPr txBox="1"/>
          <p:nvPr/>
        </p:nvSpPr>
        <p:spPr>
          <a:xfrm>
            <a:off x="251520" y="260647"/>
            <a:ext cx="18002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8.2</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9C8E5E9D-24FF-4B34-A755-2854FCB4F623}"/>
              </a:ext>
            </a:extLst>
          </p:cNvPr>
          <p:cNvPicPr>
            <a:picLocks noChangeAspect="1"/>
          </p:cNvPicPr>
          <p:nvPr/>
        </p:nvPicPr>
        <p:blipFill rotWithShape="1">
          <a:blip r:embed="rId2">
            <a:extLst>
              <a:ext uri="{28A0092B-C50C-407E-A947-70E740481C1C}">
                <a14:useLocalDpi xmlns:a14="http://schemas.microsoft.com/office/drawing/2010/main" val="0"/>
              </a:ext>
            </a:extLst>
          </a:blip>
          <a:srcRect l="8341" t="3174" r="4221" b="3174"/>
          <a:stretch/>
        </p:blipFill>
        <p:spPr>
          <a:xfrm>
            <a:off x="7424" y="1268760"/>
            <a:ext cx="9129151" cy="4896544"/>
          </a:xfrm>
          <a:prstGeom prst="rect">
            <a:avLst/>
          </a:prstGeom>
        </p:spPr>
      </p:pic>
      <p:sp>
        <p:nvSpPr>
          <p:cNvPr id="4" name="文本框 3">
            <a:extLst>
              <a:ext uri="{FF2B5EF4-FFF2-40B4-BE49-F238E27FC236}">
                <a16:creationId xmlns:a16="http://schemas.microsoft.com/office/drawing/2014/main" id="{27F2F1E8-2680-4FD3-A8D3-68A6894A207C}"/>
              </a:ext>
            </a:extLst>
          </p:cNvPr>
          <p:cNvSpPr txBox="1"/>
          <p:nvPr/>
        </p:nvSpPr>
        <p:spPr>
          <a:xfrm>
            <a:off x="6444208" y="232665"/>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1279700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69B4209-4523-40F1-B933-2B6EB255DF1F}"/>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61795" name="Rectangle 3">
            <a:extLst>
              <a:ext uri="{FF2B5EF4-FFF2-40B4-BE49-F238E27FC236}">
                <a16:creationId xmlns:a16="http://schemas.microsoft.com/office/drawing/2014/main" id="{F67E61BE-933A-4258-9209-09A61226FC71}"/>
              </a:ext>
            </a:extLst>
          </p:cNvPr>
          <p:cNvSpPr>
            <a:spLocks noChangeArrowheads="1"/>
          </p:cNvSpPr>
          <p:nvPr/>
        </p:nvSpPr>
        <p:spPr bwMode="auto">
          <a:xfrm>
            <a:off x="4875125" y="25419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6" name="Rectangle 4">
            <a:extLst>
              <a:ext uri="{FF2B5EF4-FFF2-40B4-BE49-F238E27FC236}">
                <a16:creationId xmlns:a16="http://schemas.microsoft.com/office/drawing/2014/main" id="{E01A981A-7E0D-4CC5-A19F-29D753E110F2}"/>
              </a:ext>
            </a:extLst>
          </p:cNvPr>
          <p:cNvSpPr>
            <a:spLocks noChangeArrowheads="1"/>
          </p:cNvSpPr>
          <p:nvPr/>
        </p:nvSpPr>
        <p:spPr bwMode="auto">
          <a:xfrm>
            <a:off x="4875125" y="251336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7" name="Rectangle 5">
            <a:extLst>
              <a:ext uri="{FF2B5EF4-FFF2-40B4-BE49-F238E27FC236}">
                <a16:creationId xmlns:a16="http://schemas.microsoft.com/office/drawing/2014/main" id="{075BDF76-C41B-4768-A656-EE9D7C071A52}"/>
              </a:ext>
            </a:extLst>
          </p:cNvPr>
          <p:cNvSpPr>
            <a:spLocks noChangeArrowheads="1"/>
          </p:cNvSpPr>
          <p:nvPr/>
        </p:nvSpPr>
        <p:spPr bwMode="auto">
          <a:xfrm>
            <a:off x="4419988" y="201784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8" name="Rectangle 6">
            <a:extLst>
              <a:ext uri="{FF2B5EF4-FFF2-40B4-BE49-F238E27FC236}">
                <a16:creationId xmlns:a16="http://schemas.microsoft.com/office/drawing/2014/main" id="{623CD84E-EFCF-4B22-8A5B-49559D66A065}"/>
              </a:ext>
            </a:extLst>
          </p:cNvPr>
          <p:cNvSpPr>
            <a:spLocks noChangeArrowheads="1"/>
          </p:cNvSpPr>
          <p:nvPr/>
        </p:nvSpPr>
        <p:spPr bwMode="auto">
          <a:xfrm>
            <a:off x="4635298" y="237286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9" name="Rectangle 7">
            <a:extLst>
              <a:ext uri="{FF2B5EF4-FFF2-40B4-BE49-F238E27FC236}">
                <a16:creationId xmlns:a16="http://schemas.microsoft.com/office/drawing/2014/main" id="{A9A1049A-F858-4721-9AA1-3126494840C4}"/>
              </a:ext>
            </a:extLst>
          </p:cNvPr>
          <p:cNvSpPr>
            <a:spLocks noChangeArrowheads="1"/>
          </p:cNvSpPr>
          <p:nvPr/>
        </p:nvSpPr>
        <p:spPr bwMode="auto">
          <a:xfrm>
            <a:off x="4875125" y="25800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0" name="Rectangle 8">
            <a:extLst>
              <a:ext uri="{FF2B5EF4-FFF2-40B4-BE49-F238E27FC236}">
                <a16:creationId xmlns:a16="http://schemas.microsoft.com/office/drawing/2014/main" id="{6E04D767-7D6C-4E65-90B0-64BC0033308C}"/>
              </a:ext>
            </a:extLst>
          </p:cNvPr>
          <p:cNvSpPr>
            <a:spLocks noChangeArrowheads="1"/>
          </p:cNvSpPr>
          <p:nvPr/>
        </p:nvSpPr>
        <p:spPr bwMode="auto">
          <a:xfrm>
            <a:off x="4875125" y="25800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1" name="Rectangle 9">
            <a:extLst>
              <a:ext uri="{FF2B5EF4-FFF2-40B4-BE49-F238E27FC236}">
                <a16:creationId xmlns:a16="http://schemas.microsoft.com/office/drawing/2014/main" id="{EF73F760-773E-4CFA-B370-9BEAADCAE9B0}"/>
              </a:ext>
            </a:extLst>
          </p:cNvPr>
          <p:cNvSpPr>
            <a:spLocks noChangeArrowheads="1"/>
          </p:cNvSpPr>
          <p:nvPr/>
        </p:nvSpPr>
        <p:spPr bwMode="auto">
          <a:xfrm>
            <a:off x="4419988" y="201784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2" name="Rectangle 10">
            <a:extLst>
              <a:ext uri="{FF2B5EF4-FFF2-40B4-BE49-F238E27FC236}">
                <a16:creationId xmlns:a16="http://schemas.microsoft.com/office/drawing/2014/main" id="{7F477124-B2D2-4C72-B68B-068C1B1EE0B8}"/>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3" name="Rectangle 11">
            <a:extLst>
              <a:ext uri="{FF2B5EF4-FFF2-40B4-BE49-F238E27FC236}">
                <a16:creationId xmlns:a16="http://schemas.microsoft.com/office/drawing/2014/main" id="{A735D8CB-613A-4A83-B551-C9ED1CCD0D65}"/>
              </a:ext>
            </a:extLst>
          </p:cNvPr>
          <p:cNvSpPr>
            <a:spLocks noChangeArrowheads="1"/>
          </p:cNvSpPr>
          <p:nvPr/>
        </p:nvSpPr>
        <p:spPr bwMode="auto">
          <a:xfrm>
            <a:off x="4659815" y="20726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4" name="Rectangle 12">
            <a:extLst>
              <a:ext uri="{FF2B5EF4-FFF2-40B4-BE49-F238E27FC236}">
                <a16:creationId xmlns:a16="http://schemas.microsoft.com/office/drawing/2014/main" id="{43C6E920-B500-48DD-8ACE-3C142224935D}"/>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5" name="Rectangle 13">
            <a:extLst>
              <a:ext uri="{FF2B5EF4-FFF2-40B4-BE49-F238E27FC236}">
                <a16:creationId xmlns:a16="http://schemas.microsoft.com/office/drawing/2014/main" id="{FA01AFA9-058E-4312-9F5F-3154D272E84A}"/>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17" name="Rectangle 25">
            <a:extLst>
              <a:ext uri="{FF2B5EF4-FFF2-40B4-BE49-F238E27FC236}">
                <a16:creationId xmlns:a16="http://schemas.microsoft.com/office/drawing/2014/main" id="{F2C2E11A-1049-4B37-BF2B-B34F3539FAF5}"/>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61831" name="Group 39">
            <a:extLst>
              <a:ext uri="{FF2B5EF4-FFF2-40B4-BE49-F238E27FC236}">
                <a16:creationId xmlns:a16="http://schemas.microsoft.com/office/drawing/2014/main" id="{29546184-9424-42DD-8D75-C3C5BAD6E910}"/>
              </a:ext>
            </a:extLst>
          </p:cNvPr>
          <p:cNvGrpSpPr>
            <a:grpSpLocks/>
          </p:cNvGrpSpPr>
          <p:nvPr/>
        </p:nvGrpSpPr>
        <p:grpSpPr bwMode="auto">
          <a:xfrm>
            <a:off x="431888" y="2170382"/>
            <a:ext cx="7673975" cy="647700"/>
            <a:chOff x="340" y="1888"/>
            <a:chExt cx="4834" cy="408"/>
          </a:xfrm>
        </p:grpSpPr>
        <p:sp>
          <p:nvSpPr>
            <p:cNvPr id="161821" name="Text Box 29">
              <a:extLst>
                <a:ext uri="{FF2B5EF4-FFF2-40B4-BE49-F238E27FC236}">
                  <a16:creationId xmlns:a16="http://schemas.microsoft.com/office/drawing/2014/main" id="{62D7C2D6-7999-476F-B334-5130F9B7B43A}"/>
                </a:ext>
              </a:extLst>
            </p:cNvPr>
            <p:cNvSpPr txBox="1">
              <a:spLocks noChangeArrowheads="1"/>
            </p:cNvSpPr>
            <p:nvPr/>
          </p:nvSpPr>
          <p:spPr bwMode="auto">
            <a:xfrm>
              <a:off x="340" y="1978"/>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22" name="Object 30">
              <a:extLst>
                <a:ext uri="{FF2B5EF4-FFF2-40B4-BE49-F238E27FC236}">
                  <a16:creationId xmlns:a16="http://schemas.microsoft.com/office/drawing/2014/main" id="{6DCA192A-984F-4AE0-A211-63D9275293FA}"/>
                </a:ext>
              </a:extLst>
            </p:cNvPr>
            <p:cNvGraphicFramePr>
              <a:graphicFrameLocks noChangeAspect="1"/>
            </p:cNvGraphicFramePr>
            <p:nvPr/>
          </p:nvGraphicFramePr>
          <p:xfrm>
            <a:off x="657" y="2024"/>
            <a:ext cx="952" cy="210"/>
          </p:xfrm>
          <a:graphic>
            <a:graphicData uri="http://schemas.openxmlformats.org/presentationml/2006/ole">
              <mc:AlternateContent xmlns:mc="http://schemas.openxmlformats.org/markup-compatibility/2006">
                <mc:Choice xmlns:v="urn:schemas-microsoft-com:vml" Requires="v">
                  <p:oleObj spid="_x0000_s604540" name="公式" r:id="rId4" imgW="901309" imgH="203112" progId="Equation.3">
                    <p:embed/>
                  </p:oleObj>
                </mc:Choice>
                <mc:Fallback>
                  <p:oleObj name="公式" r:id="rId4" imgW="901309" imgH="203112" progId="Equation.3">
                    <p:embed/>
                    <p:pic>
                      <p:nvPicPr>
                        <p:cNvPr id="161822" name="Object 30">
                          <a:extLst>
                            <a:ext uri="{FF2B5EF4-FFF2-40B4-BE49-F238E27FC236}">
                              <a16:creationId xmlns:a16="http://schemas.microsoft.com/office/drawing/2014/main" id="{6DCA192A-984F-4AE0-A211-63D927529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2024"/>
                          <a:ext cx="95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4" name="Text Box 32">
              <a:extLst>
                <a:ext uri="{FF2B5EF4-FFF2-40B4-BE49-F238E27FC236}">
                  <a16:creationId xmlns:a16="http://schemas.microsoft.com/office/drawing/2014/main" id="{93C72C19-2341-4C93-865C-65F37723E6DE}"/>
                </a:ext>
              </a:extLst>
            </p:cNvPr>
            <p:cNvSpPr txBox="1">
              <a:spLocks noChangeArrowheads="1"/>
            </p:cNvSpPr>
            <p:nvPr/>
          </p:nvSpPr>
          <p:spPr bwMode="auto">
            <a:xfrm>
              <a:off x="1610" y="1979"/>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时，即</a:t>
              </a:r>
              <a:r>
                <a:rPr lang="en-US" altLang="zh-CN" b="1" i="1">
                  <a:solidFill>
                    <a:schemeClr val="tx1"/>
                  </a:solidFill>
                </a:rPr>
                <a:t>d</a:t>
              </a:r>
              <a:r>
                <a:rPr lang="zh-CN" altLang="en-US">
                  <a:solidFill>
                    <a:schemeClr val="tx1"/>
                  </a:solidFill>
                </a:rPr>
                <a:t>与 </a:t>
              </a:r>
            </a:p>
          </p:txBody>
        </p:sp>
        <p:graphicFrame>
          <p:nvGraphicFramePr>
            <p:cNvPr id="161826" name="Object 34">
              <a:extLst>
                <a:ext uri="{FF2B5EF4-FFF2-40B4-BE49-F238E27FC236}">
                  <a16:creationId xmlns:a16="http://schemas.microsoft.com/office/drawing/2014/main" id="{9409B475-4284-42AE-84EA-B6B6962DDAA8}"/>
                </a:ext>
              </a:extLst>
            </p:cNvPr>
            <p:cNvGraphicFramePr>
              <a:graphicFrameLocks noChangeAspect="1"/>
            </p:cNvGraphicFramePr>
            <p:nvPr/>
          </p:nvGraphicFramePr>
          <p:xfrm>
            <a:off x="2562" y="2024"/>
            <a:ext cx="454" cy="212"/>
          </p:xfrm>
          <a:graphic>
            <a:graphicData uri="http://schemas.openxmlformats.org/presentationml/2006/ole">
              <mc:AlternateContent xmlns:mc="http://schemas.openxmlformats.org/markup-compatibility/2006">
                <mc:Choice xmlns:v="urn:schemas-microsoft-com:vml" Requires="v">
                  <p:oleObj spid="_x0000_s604541" name="公式" r:id="rId6" imgW="431613" imgH="203112" progId="Equation.3">
                    <p:embed/>
                  </p:oleObj>
                </mc:Choice>
                <mc:Fallback>
                  <p:oleObj name="公式" r:id="rId6" imgW="431613" imgH="203112" progId="Equation.3">
                    <p:embed/>
                    <p:pic>
                      <p:nvPicPr>
                        <p:cNvPr id="161826" name="Object 34">
                          <a:extLst>
                            <a:ext uri="{FF2B5EF4-FFF2-40B4-BE49-F238E27FC236}">
                              <a16:creationId xmlns:a16="http://schemas.microsoft.com/office/drawing/2014/main" id="{9409B475-4284-42AE-84EA-B6B6962DDA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2024"/>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8" name="Text Box 36">
              <a:extLst>
                <a:ext uri="{FF2B5EF4-FFF2-40B4-BE49-F238E27FC236}">
                  <a16:creationId xmlns:a16="http://schemas.microsoft.com/office/drawing/2014/main" id="{6E47187E-DCF5-4DE9-A59A-635433F1DC0A}"/>
                </a:ext>
              </a:extLst>
            </p:cNvPr>
            <p:cNvSpPr txBox="1">
              <a:spLocks noChangeArrowheads="1"/>
            </p:cNvSpPr>
            <p:nvPr/>
          </p:nvSpPr>
          <p:spPr bwMode="auto">
            <a:xfrm>
              <a:off x="2971" y="1979"/>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同向时， </a:t>
              </a:r>
            </a:p>
          </p:txBody>
        </p:sp>
        <p:graphicFrame>
          <p:nvGraphicFramePr>
            <p:cNvPr id="161829" name="Object 37">
              <a:extLst>
                <a:ext uri="{FF2B5EF4-FFF2-40B4-BE49-F238E27FC236}">
                  <a16:creationId xmlns:a16="http://schemas.microsoft.com/office/drawing/2014/main" id="{4984C22B-6E71-4D7E-9044-CA23E58261AD}"/>
                </a:ext>
              </a:extLst>
            </p:cNvPr>
            <p:cNvGraphicFramePr>
              <a:graphicFrameLocks/>
            </p:cNvGraphicFramePr>
            <p:nvPr/>
          </p:nvGraphicFramePr>
          <p:xfrm>
            <a:off x="3714" y="1888"/>
            <a:ext cx="1460" cy="408"/>
          </p:xfrm>
          <a:graphic>
            <a:graphicData uri="http://schemas.openxmlformats.org/presentationml/2006/ole">
              <mc:AlternateContent xmlns:mc="http://schemas.openxmlformats.org/markup-compatibility/2006">
                <mc:Choice xmlns:v="urn:schemas-microsoft-com:vml" Requires="v">
                  <p:oleObj spid="_x0000_s604542" name="Equation" r:id="rId8" imgW="1523880" imgH="393480" progId="Equation.DSMT4">
                    <p:embed/>
                  </p:oleObj>
                </mc:Choice>
                <mc:Fallback>
                  <p:oleObj name="Equation" r:id="rId8" imgW="1523880" imgH="393480" progId="Equation.DSMT4">
                    <p:embed/>
                    <p:pic>
                      <p:nvPicPr>
                        <p:cNvPr id="161829" name="Object 37">
                          <a:extLst>
                            <a:ext uri="{FF2B5EF4-FFF2-40B4-BE49-F238E27FC236}">
                              <a16:creationId xmlns:a16="http://schemas.microsoft.com/office/drawing/2014/main" id="{4984C22B-6E71-4D7E-9044-CA23E58261AD}"/>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4" y="1888"/>
                          <a:ext cx="146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1841" name="Group 49">
            <a:extLst>
              <a:ext uri="{FF2B5EF4-FFF2-40B4-BE49-F238E27FC236}">
                <a16:creationId xmlns:a16="http://schemas.microsoft.com/office/drawing/2014/main" id="{79E9DEE6-4C00-426A-82D7-111EDC122090}"/>
              </a:ext>
            </a:extLst>
          </p:cNvPr>
          <p:cNvGrpSpPr>
            <a:grpSpLocks/>
          </p:cNvGrpSpPr>
          <p:nvPr/>
        </p:nvGrpSpPr>
        <p:grpSpPr bwMode="auto">
          <a:xfrm>
            <a:off x="431888" y="2925004"/>
            <a:ext cx="7889875" cy="576262"/>
            <a:chOff x="340" y="2205"/>
            <a:chExt cx="4970" cy="363"/>
          </a:xfrm>
        </p:grpSpPr>
        <p:sp>
          <p:nvSpPr>
            <p:cNvPr id="161833" name="Text Box 41">
              <a:extLst>
                <a:ext uri="{FF2B5EF4-FFF2-40B4-BE49-F238E27FC236}">
                  <a16:creationId xmlns:a16="http://schemas.microsoft.com/office/drawing/2014/main" id="{81245CD4-FBAF-48AD-BA33-9F439186B1DD}"/>
                </a:ext>
              </a:extLst>
            </p:cNvPr>
            <p:cNvSpPr txBox="1">
              <a:spLocks noChangeArrowheads="1"/>
            </p:cNvSpPr>
            <p:nvPr/>
          </p:nvSpPr>
          <p:spPr bwMode="auto">
            <a:xfrm>
              <a:off x="340" y="2250"/>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34" name="Object 42">
              <a:extLst>
                <a:ext uri="{FF2B5EF4-FFF2-40B4-BE49-F238E27FC236}">
                  <a16:creationId xmlns:a16="http://schemas.microsoft.com/office/drawing/2014/main" id="{4ADF63CE-BE24-4235-A1F1-86F2DA7F1051}"/>
                </a:ext>
              </a:extLst>
            </p:cNvPr>
            <p:cNvGraphicFramePr>
              <a:graphicFrameLocks noChangeAspect="1"/>
            </p:cNvGraphicFramePr>
            <p:nvPr/>
          </p:nvGraphicFramePr>
          <p:xfrm>
            <a:off x="617" y="2296"/>
            <a:ext cx="1032" cy="210"/>
          </p:xfrm>
          <a:graphic>
            <a:graphicData uri="http://schemas.openxmlformats.org/presentationml/2006/ole">
              <mc:AlternateContent xmlns:mc="http://schemas.openxmlformats.org/markup-compatibility/2006">
                <mc:Choice xmlns:v="urn:schemas-microsoft-com:vml" Requires="v">
                  <p:oleObj spid="_x0000_s604543" name="公式" r:id="rId10" imgW="977760" imgH="203040" progId="Equation.3">
                    <p:embed/>
                  </p:oleObj>
                </mc:Choice>
                <mc:Fallback>
                  <p:oleObj name="公式" r:id="rId10" imgW="977760" imgH="203040" progId="Equation.3">
                    <p:embed/>
                    <p:pic>
                      <p:nvPicPr>
                        <p:cNvPr id="161834" name="Object 42">
                          <a:extLst>
                            <a:ext uri="{FF2B5EF4-FFF2-40B4-BE49-F238E27FC236}">
                              <a16:creationId xmlns:a16="http://schemas.microsoft.com/office/drawing/2014/main" id="{4ADF63CE-BE24-4235-A1F1-86F2DA7F10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 y="2296"/>
                          <a:ext cx="103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5" name="Text Box 43">
              <a:extLst>
                <a:ext uri="{FF2B5EF4-FFF2-40B4-BE49-F238E27FC236}">
                  <a16:creationId xmlns:a16="http://schemas.microsoft.com/office/drawing/2014/main" id="{067421CC-ABA7-4586-9D38-B30E53FC9358}"/>
                </a:ext>
              </a:extLst>
            </p:cNvPr>
            <p:cNvSpPr txBox="1">
              <a:spLocks noChangeArrowheads="1"/>
            </p:cNvSpPr>
            <p:nvPr/>
          </p:nvSpPr>
          <p:spPr bwMode="auto">
            <a:xfrm>
              <a:off x="1610" y="2251"/>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时，即</a:t>
              </a:r>
              <a:r>
                <a:rPr lang="en-US" altLang="zh-CN" b="1" i="1" dirty="0">
                  <a:solidFill>
                    <a:schemeClr val="tx1"/>
                  </a:solidFill>
                </a:rPr>
                <a:t>d</a:t>
              </a:r>
              <a:r>
                <a:rPr lang="zh-CN" altLang="en-US" dirty="0">
                  <a:solidFill>
                    <a:schemeClr val="tx1"/>
                  </a:solidFill>
                </a:rPr>
                <a:t>与 </a:t>
              </a:r>
            </a:p>
          </p:txBody>
        </p:sp>
        <p:graphicFrame>
          <p:nvGraphicFramePr>
            <p:cNvPr id="161836" name="Object 44">
              <a:extLst>
                <a:ext uri="{FF2B5EF4-FFF2-40B4-BE49-F238E27FC236}">
                  <a16:creationId xmlns:a16="http://schemas.microsoft.com/office/drawing/2014/main" id="{3343C913-4C45-4CA3-A8D8-AEB515827AF3}"/>
                </a:ext>
              </a:extLst>
            </p:cNvPr>
            <p:cNvGraphicFramePr>
              <a:graphicFrameLocks noChangeAspect="1"/>
            </p:cNvGraphicFramePr>
            <p:nvPr/>
          </p:nvGraphicFramePr>
          <p:xfrm>
            <a:off x="2562" y="2296"/>
            <a:ext cx="454" cy="212"/>
          </p:xfrm>
          <a:graphic>
            <a:graphicData uri="http://schemas.openxmlformats.org/presentationml/2006/ole">
              <mc:AlternateContent xmlns:mc="http://schemas.openxmlformats.org/markup-compatibility/2006">
                <mc:Choice xmlns:v="urn:schemas-microsoft-com:vml" Requires="v">
                  <p:oleObj spid="_x0000_s604544" name="公式" r:id="rId12" imgW="431613" imgH="203112" progId="Equation.3">
                    <p:embed/>
                  </p:oleObj>
                </mc:Choice>
                <mc:Fallback>
                  <p:oleObj name="公式" r:id="rId12" imgW="431613" imgH="203112" progId="Equation.3">
                    <p:embed/>
                    <p:pic>
                      <p:nvPicPr>
                        <p:cNvPr id="161836" name="Object 44">
                          <a:extLst>
                            <a:ext uri="{FF2B5EF4-FFF2-40B4-BE49-F238E27FC236}">
                              <a16:creationId xmlns:a16="http://schemas.microsoft.com/office/drawing/2014/main" id="{3343C913-4C45-4CA3-A8D8-AEB515827A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2296"/>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7" name="Text Box 45">
              <a:extLst>
                <a:ext uri="{FF2B5EF4-FFF2-40B4-BE49-F238E27FC236}">
                  <a16:creationId xmlns:a16="http://schemas.microsoft.com/office/drawing/2014/main" id="{4774941D-FF7F-4B3A-9BF5-19A78DD522D9}"/>
                </a:ext>
              </a:extLst>
            </p:cNvPr>
            <p:cNvSpPr txBox="1">
              <a:spLocks noChangeArrowheads="1"/>
            </p:cNvSpPr>
            <p:nvPr/>
          </p:nvSpPr>
          <p:spPr bwMode="auto">
            <a:xfrm>
              <a:off x="2971" y="2251"/>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反向时， </a:t>
              </a:r>
            </a:p>
          </p:txBody>
        </p:sp>
        <p:graphicFrame>
          <p:nvGraphicFramePr>
            <p:cNvPr id="161839" name="Object 47">
              <a:extLst>
                <a:ext uri="{FF2B5EF4-FFF2-40B4-BE49-F238E27FC236}">
                  <a16:creationId xmlns:a16="http://schemas.microsoft.com/office/drawing/2014/main" id="{221F5E61-160B-4FA6-B2FE-F392109211CF}"/>
                </a:ext>
              </a:extLst>
            </p:cNvPr>
            <p:cNvGraphicFramePr>
              <a:graphicFrameLocks/>
            </p:cNvGraphicFramePr>
            <p:nvPr/>
          </p:nvGraphicFramePr>
          <p:xfrm>
            <a:off x="3715" y="2205"/>
            <a:ext cx="1595" cy="363"/>
          </p:xfrm>
          <a:graphic>
            <a:graphicData uri="http://schemas.openxmlformats.org/presentationml/2006/ole">
              <mc:AlternateContent xmlns:mc="http://schemas.openxmlformats.org/markup-compatibility/2006">
                <mc:Choice xmlns:v="urn:schemas-microsoft-com:vml" Requires="v">
                  <p:oleObj spid="_x0000_s604545" name="Equation" r:id="rId13" imgW="1587240" imgH="393480" progId="Equation.DSMT4">
                    <p:embed/>
                  </p:oleObj>
                </mc:Choice>
                <mc:Fallback>
                  <p:oleObj name="Equation" r:id="rId13" imgW="1587240" imgH="393480" progId="Equation.DSMT4">
                    <p:embed/>
                    <p:pic>
                      <p:nvPicPr>
                        <p:cNvPr id="161839" name="Object 47">
                          <a:extLst>
                            <a:ext uri="{FF2B5EF4-FFF2-40B4-BE49-F238E27FC236}">
                              <a16:creationId xmlns:a16="http://schemas.microsoft.com/office/drawing/2014/main" id="{221F5E61-160B-4FA6-B2FE-F392109211CF}"/>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5" y="2205"/>
                          <a:ext cx="159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1842" name="Text Box 50">
            <a:extLst>
              <a:ext uri="{FF2B5EF4-FFF2-40B4-BE49-F238E27FC236}">
                <a16:creationId xmlns:a16="http://schemas.microsoft.com/office/drawing/2014/main" id="{910376C0-F7C9-4664-B585-7A12D99C24FF}"/>
              </a:ext>
            </a:extLst>
          </p:cNvPr>
          <p:cNvSpPr txBox="1">
            <a:spLocks noChangeArrowheads="1"/>
          </p:cNvSpPr>
          <p:nvPr/>
        </p:nvSpPr>
        <p:spPr bwMode="auto">
          <a:xfrm>
            <a:off x="545545" y="3998345"/>
            <a:ext cx="3801761"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800" dirty="0">
                <a:solidFill>
                  <a:schemeClr val="tx1"/>
                </a:solidFill>
              </a:rPr>
              <a:t>因此，梯度方向是函数值变化最快</a:t>
            </a:r>
            <a:endParaRPr lang="en-US" altLang="zh-CN" sz="2800" dirty="0">
              <a:solidFill>
                <a:schemeClr val="tx1"/>
              </a:solidFill>
            </a:endParaRPr>
          </a:p>
          <a:p>
            <a:pPr algn="l">
              <a:spcBef>
                <a:spcPct val="50000"/>
              </a:spcBef>
            </a:pPr>
            <a:r>
              <a:rPr lang="zh-CN" altLang="en-US" sz="2800" dirty="0">
                <a:solidFill>
                  <a:schemeClr val="tx1"/>
                </a:solidFill>
              </a:rPr>
              <a:t>（函数的变化率最大）的方向：</a:t>
            </a:r>
          </a:p>
        </p:txBody>
      </p:sp>
      <p:sp>
        <p:nvSpPr>
          <p:cNvPr id="161847" name="Text Box 55">
            <a:extLst>
              <a:ext uri="{FF2B5EF4-FFF2-40B4-BE49-F238E27FC236}">
                <a16:creationId xmlns:a16="http://schemas.microsoft.com/office/drawing/2014/main" id="{44C80CEA-04D6-4513-8F96-7A93A252A849}"/>
              </a:ext>
            </a:extLst>
          </p:cNvPr>
          <p:cNvSpPr txBox="1">
            <a:spLocks noChangeArrowheads="1"/>
          </p:cNvSpPr>
          <p:nvPr/>
        </p:nvSpPr>
        <p:spPr bwMode="auto">
          <a:xfrm>
            <a:off x="3419" y="43950"/>
            <a:ext cx="183227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dirty="0">
                <a:solidFill>
                  <a:schemeClr val="tx1"/>
                </a:solidFill>
              </a:rPr>
              <a:t>梯度的几何意义：</a:t>
            </a:r>
            <a:endParaRPr lang="zh-CN" altLang="en-US" dirty="0">
              <a:solidFill>
                <a:schemeClr val="tx1"/>
              </a:solidFill>
            </a:endParaRPr>
          </a:p>
        </p:txBody>
      </p:sp>
      <p:graphicFrame>
        <p:nvGraphicFramePr>
          <p:cNvPr id="161848" name="Object 56">
            <a:extLst>
              <a:ext uri="{FF2B5EF4-FFF2-40B4-BE49-F238E27FC236}">
                <a16:creationId xmlns:a16="http://schemas.microsoft.com/office/drawing/2014/main" id="{132B82BE-7022-4C75-A63F-AB6DB65E989D}"/>
              </a:ext>
            </a:extLst>
          </p:cNvPr>
          <p:cNvGraphicFramePr>
            <a:graphicFrameLocks noChangeAspect="1"/>
          </p:cNvGraphicFramePr>
          <p:nvPr>
            <p:extLst>
              <p:ext uri="{D42A27DB-BD31-4B8C-83A1-F6EECF244321}">
                <p14:modId xmlns:p14="http://schemas.microsoft.com/office/powerpoint/2010/main" val="2620457398"/>
              </p:ext>
            </p:extLst>
          </p:nvPr>
        </p:nvGraphicFramePr>
        <p:xfrm>
          <a:off x="2278796" y="29747"/>
          <a:ext cx="6253644" cy="2043239"/>
        </p:xfrm>
        <a:graphic>
          <a:graphicData uri="http://schemas.openxmlformats.org/presentationml/2006/ole">
            <mc:AlternateContent xmlns:mc="http://schemas.openxmlformats.org/markup-compatibility/2006">
              <mc:Choice xmlns:v="urn:schemas-microsoft-com:vml" Requires="v">
                <p:oleObj spid="_x0000_s604546" name="公式" r:id="rId15" imgW="3429000" imgH="1193800" progId="Equation.3">
                  <p:embed/>
                </p:oleObj>
              </mc:Choice>
              <mc:Fallback>
                <p:oleObj name="公式" r:id="rId15" imgW="3429000" imgH="1193800" progId="Equation.3">
                  <p:embed/>
                  <p:pic>
                    <p:nvPicPr>
                      <p:cNvPr id="161848" name="Object 56">
                        <a:extLst>
                          <a:ext uri="{FF2B5EF4-FFF2-40B4-BE49-F238E27FC236}">
                            <a16:creationId xmlns:a16="http://schemas.microsoft.com/office/drawing/2014/main" id="{132B82BE-7022-4C75-A63F-AB6DB65E98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8796" y="29747"/>
                        <a:ext cx="6253644" cy="2043239"/>
                      </a:xfrm>
                      <a:prstGeom prst="rect">
                        <a:avLst/>
                      </a:prstGeom>
                      <a:noFill/>
                    </p:spPr>
                  </p:pic>
                </p:oleObj>
              </mc:Fallback>
            </mc:AlternateContent>
          </a:graphicData>
        </a:graphic>
      </p:graphicFrame>
      <p:pic>
        <p:nvPicPr>
          <p:cNvPr id="34" name="Picture 34">
            <a:extLst>
              <a:ext uri="{FF2B5EF4-FFF2-40B4-BE49-F238E27FC236}">
                <a16:creationId xmlns:a16="http://schemas.microsoft.com/office/drawing/2014/main" id="{59B4D662-1A9C-4073-BF2F-283876A610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4719" y="3646893"/>
            <a:ext cx="3602526" cy="302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3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769C5E8-7F8D-4837-80A9-BAFEF08C26DA}"/>
              </a:ext>
            </a:extLst>
          </p:cNvPr>
          <p:cNvSpPr>
            <a:spLocks noChangeArrowheads="1"/>
          </p:cNvSpPr>
          <p:nvPr/>
        </p:nvSpPr>
        <p:spPr bwMode="auto">
          <a:xfrm>
            <a:off x="4480402" y="362299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1" name="Rectangle 3">
            <a:extLst>
              <a:ext uri="{FF2B5EF4-FFF2-40B4-BE49-F238E27FC236}">
                <a16:creationId xmlns:a16="http://schemas.microsoft.com/office/drawing/2014/main" id="{89B2E4D8-B410-4DF6-BAC4-81944D6C6BB9}"/>
              </a:ext>
            </a:extLst>
          </p:cNvPr>
          <p:cNvSpPr>
            <a:spLocks noChangeArrowheads="1"/>
          </p:cNvSpPr>
          <p:nvPr/>
        </p:nvSpPr>
        <p:spPr bwMode="auto">
          <a:xfrm>
            <a:off x="4480402" y="34801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3" name="Rectangle 5">
            <a:extLst>
              <a:ext uri="{FF2B5EF4-FFF2-40B4-BE49-F238E27FC236}">
                <a16:creationId xmlns:a16="http://schemas.microsoft.com/office/drawing/2014/main" id="{8C7109E0-BEE2-4E50-A09D-F499C32918DA}"/>
              </a:ext>
            </a:extLst>
          </p:cNvPr>
          <p:cNvSpPr>
            <a:spLocks noChangeArrowheads="1"/>
          </p:cNvSpPr>
          <p:nvPr/>
        </p:nvSpPr>
        <p:spPr bwMode="auto">
          <a:xfrm>
            <a:off x="4480402" y="3618230"/>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4" name="Rectangle 6">
            <a:extLst>
              <a:ext uri="{FF2B5EF4-FFF2-40B4-BE49-F238E27FC236}">
                <a16:creationId xmlns:a16="http://schemas.microsoft.com/office/drawing/2014/main" id="{464B3A3F-DA46-4BA2-9D1C-F2E765072B9B}"/>
              </a:ext>
            </a:extLst>
          </p:cNvPr>
          <p:cNvSpPr>
            <a:spLocks noChangeArrowheads="1"/>
          </p:cNvSpPr>
          <p:nvPr/>
        </p:nvSpPr>
        <p:spPr bwMode="auto">
          <a:xfrm>
            <a:off x="4480402" y="3846830"/>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5" name="Rectangle 7">
            <a:extLst>
              <a:ext uri="{FF2B5EF4-FFF2-40B4-BE49-F238E27FC236}">
                <a16:creationId xmlns:a16="http://schemas.microsoft.com/office/drawing/2014/main" id="{8DA5E33A-506D-4F5E-8FF3-C2F3743F44F9}"/>
              </a:ext>
            </a:extLst>
          </p:cNvPr>
          <p:cNvSpPr>
            <a:spLocks noChangeArrowheads="1"/>
          </p:cNvSpPr>
          <p:nvPr/>
        </p:nvSpPr>
        <p:spPr bwMode="auto">
          <a:xfrm>
            <a:off x="4480402" y="35182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6" name="Rectangle 8">
            <a:extLst>
              <a:ext uri="{FF2B5EF4-FFF2-40B4-BE49-F238E27FC236}">
                <a16:creationId xmlns:a16="http://schemas.microsoft.com/office/drawing/2014/main" id="{5A98AA59-B8AC-48B3-8C31-9D7FE7022403}"/>
              </a:ext>
            </a:extLst>
          </p:cNvPr>
          <p:cNvSpPr>
            <a:spLocks noChangeArrowheads="1"/>
          </p:cNvSpPr>
          <p:nvPr/>
        </p:nvSpPr>
        <p:spPr bwMode="auto">
          <a:xfrm>
            <a:off x="4480402" y="35182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7" name="Rectangle 9">
            <a:extLst>
              <a:ext uri="{FF2B5EF4-FFF2-40B4-BE49-F238E27FC236}">
                <a16:creationId xmlns:a16="http://schemas.microsoft.com/office/drawing/2014/main" id="{6AC9316A-0CAB-417A-A09D-EA85E93E33BF}"/>
              </a:ext>
            </a:extLst>
          </p:cNvPr>
          <p:cNvSpPr>
            <a:spLocks noChangeArrowheads="1"/>
          </p:cNvSpPr>
          <p:nvPr/>
        </p:nvSpPr>
        <p:spPr bwMode="auto">
          <a:xfrm>
            <a:off x="4480402" y="3618230"/>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9" name="Rectangle 11">
            <a:extLst>
              <a:ext uri="{FF2B5EF4-FFF2-40B4-BE49-F238E27FC236}">
                <a16:creationId xmlns:a16="http://schemas.microsoft.com/office/drawing/2014/main" id="{2E9318F3-5A81-4D60-BC1F-6CBD52ED7C09}"/>
              </a:ext>
            </a:extLst>
          </p:cNvPr>
          <p:cNvSpPr>
            <a:spLocks noChangeArrowheads="1"/>
          </p:cNvSpPr>
          <p:nvPr/>
        </p:nvSpPr>
        <p:spPr bwMode="auto">
          <a:xfrm>
            <a:off x="4480402" y="362299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900" name="Rectangle 12">
            <a:extLst>
              <a:ext uri="{FF2B5EF4-FFF2-40B4-BE49-F238E27FC236}">
                <a16:creationId xmlns:a16="http://schemas.microsoft.com/office/drawing/2014/main" id="{1CEF5D47-84FD-4E53-9CAD-481D9383C83A}"/>
              </a:ext>
            </a:extLst>
          </p:cNvPr>
          <p:cNvSpPr>
            <a:spLocks noChangeArrowheads="1"/>
          </p:cNvSpPr>
          <p:nvPr/>
        </p:nvSpPr>
        <p:spPr bwMode="auto">
          <a:xfrm>
            <a:off x="4480402" y="362299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pic>
        <p:nvPicPr>
          <p:cNvPr id="165903" name="Picture 15">
            <a:extLst>
              <a:ext uri="{FF2B5EF4-FFF2-40B4-BE49-F238E27FC236}">
                <a16:creationId xmlns:a16="http://schemas.microsoft.com/office/drawing/2014/main" id="{7E6BE50E-FB70-414B-82A6-D4A5E1283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445" y="620688"/>
            <a:ext cx="4171817" cy="3501500"/>
          </a:xfrm>
          <a:prstGeom prst="rect">
            <a:avLst/>
          </a:prstGeom>
          <a:noFill/>
          <a:extLst>
            <a:ext uri="{909E8E84-426E-40DD-AFC4-6F175D3DCCD1}">
              <a14:hiddenFill xmlns:a14="http://schemas.microsoft.com/office/drawing/2010/main">
                <a:solidFill>
                  <a:srgbClr val="FFFFFF"/>
                </a:solidFill>
              </a14:hiddenFill>
            </a:ext>
          </a:extLst>
        </p:spPr>
      </p:pic>
      <p:sp>
        <p:nvSpPr>
          <p:cNvPr id="165904" name="Rectangle 16">
            <a:extLst>
              <a:ext uri="{FF2B5EF4-FFF2-40B4-BE49-F238E27FC236}">
                <a16:creationId xmlns:a16="http://schemas.microsoft.com/office/drawing/2014/main" id="{877F57A0-9A0E-40A5-902C-144A0658309F}"/>
              </a:ext>
            </a:extLst>
          </p:cNvPr>
          <p:cNvSpPr>
            <a:spLocks noChangeArrowheads="1"/>
          </p:cNvSpPr>
          <p:nvPr/>
        </p:nvSpPr>
        <p:spPr bwMode="auto">
          <a:xfrm>
            <a:off x="4480402" y="35182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zh-CN" sz="2000">
              <a:solidFill>
                <a:schemeClr val="tx1"/>
              </a:solidFill>
              <a:latin typeface="+mn-ea"/>
              <a:ea typeface="+mn-ea"/>
            </a:endParaRPr>
          </a:p>
        </p:txBody>
      </p:sp>
      <p:sp>
        <p:nvSpPr>
          <p:cNvPr id="165912" name="Text Box 24">
            <a:extLst>
              <a:ext uri="{FF2B5EF4-FFF2-40B4-BE49-F238E27FC236}">
                <a16:creationId xmlns:a16="http://schemas.microsoft.com/office/drawing/2014/main" id="{C6FFCF72-8438-494D-96AA-31A0D8C647CC}"/>
              </a:ext>
            </a:extLst>
          </p:cNvPr>
          <p:cNvSpPr txBox="1">
            <a:spLocks noChangeArrowheads="1"/>
          </p:cNvSpPr>
          <p:nvPr/>
        </p:nvSpPr>
        <p:spPr bwMode="auto">
          <a:xfrm>
            <a:off x="323528" y="263451"/>
            <a:ext cx="374511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3200" b="1" dirty="0">
                <a:solidFill>
                  <a:schemeClr val="tx1"/>
                </a:solidFill>
                <a:latin typeface="+mn-ea"/>
                <a:ea typeface="+mn-ea"/>
              </a:rPr>
              <a:t>梯度的性质</a:t>
            </a:r>
            <a:r>
              <a:rPr lang="zh-CN" altLang="en-US" sz="3200" dirty="0">
                <a:solidFill>
                  <a:schemeClr val="tx1"/>
                </a:solidFill>
                <a:latin typeface="+mn-ea"/>
                <a:ea typeface="+mn-ea"/>
              </a:rPr>
              <a:t>：</a:t>
            </a:r>
          </a:p>
        </p:txBody>
      </p:sp>
      <p:sp>
        <p:nvSpPr>
          <p:cNvPr id="165919" name="Rectangle 31">
            <a:extLst>
              <a:ext uri="{FF2B5EF4-FFF2-40B4-BE49-F238E27FC236}">
                <a16:creationId xmlns:a16="http://schemas.microsoft.com/office/drawing/2014/main" id="{29D95B6B-3E23-4B61-9FF1-72ADAB911823}"/>
              </a:ext>
            </a:extLst>
          </p:cNvPr>
          <p:cNvSpPr>
            <a:spLocks noChangeArrowheads="1"/>
          </p:cNvSpPr>
          <p:nvPr/>
        </p:nvSpPr>
        <p:spPr bwMode="auto">
          <a:xfrm>
            <a:off x="4443890" y="448116"/>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grpSp>
        <p:nvGrpSpPr>
          <p:cNvPr id="165923" name="Group 35">
            <a:extLst>
              <a:ext uri="{FF2B5EF4-FFF2-40B4-BE49-F238E27FC236}">
                <a16:creationId xmlns:a16="http://schemas.microsoft.com/office/drawing/2014/main" id="{DB145068-AE3D-44A0-84CF-6E7696CD1DB0}"/>
              </a:ext>
            </a:extLst>
          </p:cNvPr>
          <p:cNvGrpSpPr>
            <a:grpSpLocks/>
          </p:cNvGrpSpPr>
          <p:nvPr/>
        </p:nvGrpSpPr>
        <p:grpSpPr bwMode="auto">
          <a:xfrm>
            <a:off x="386326" y="1158027"/>
            <a:ext cx="4464050" cy="2752726"/>
            <a:chOff x="227" y="482"/>
            <a:chExt cx="2812" cy="1734"/>
          </a:xfrm>
        </p:grpSpPr>
        <p:sp>
          <p:nvSpPr>
            <p:cNvPr id="165913" name="Text Box 25">
              <a:extLst>
                <a:ext uri="{FF2B5EF4-FFF2-40B4-BE49-F238E27FC236}">
                  <a16:creationId xmlns:a16="http://schemas.microsoft.com/office/drawing/2014/main" id="{FD25E183-17BB-4CCB-894D-4B736BE17EDB}"/>
                </a:ext>
              </a:extLst>
            </p:cNvPr>
            <p:cNvSpPr txBox="1">
              <a:spLocks noChangeArrowheads="1"/>
            </p:cNvSpPr>
            <p:nvPr/>
          </p:nvSpPr>
          <p:spPr bwMode="auto">
            <a:xfrm>
              <a:off x="227" y="482"/>
              <a:ext cx="2812"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000" dirty="0">
                  <a:solidFill>
                    <a:schemeClr val="tx1"/>
                  </a:solidFill>
                  <a:latin typeface="+mn-ea"/>
                  <a:ea typeface="+mn-ea"/>
                </a:rPr>
                <a:t>1</a:t>
              </a:r>
              <a:r>
                <a:rPr lang="zh-CN" altLang="en-US" sz="2000" dirty="0">
                  <a:solidFill>
                    <a:schemeClr val="tx1"/>
                  </a:solidFill>
                  <a:latin typeface="+mn-ea"/>
                  <a:ea typeface="+mn-ea"/>
                </a:rPr>
                <a:t>）梯度是在函数定义域空间里</a:t>
              </a:r>
            </a:p>
            <a:p>
              <a:pPr algn="l">
                <a:spcBef>
                  <a:spcPct val="50000"/>
                </a:spcBef>
              </a:pPr>
              <a:r>
                <a:rPr lang="zh-CN" altLang="en-US" sz="2000" dirty="0">
                  <a:solidFill>
                    <a:schemeClr val="tx1"/>
                  </a:solidFill>
                  <a:latin typeface="+mn-ea"/>
                  <a:ea typeface="+mn-ea"/>
                </a:rPr>
                <a:t>      的一个矢量， </a:t>
              </a:r>
            </a:p>
          </p:txBody>
        </p:sp>
        <p:graphicFrame>
          <p:nvGraphicFramePr>
            <p:cNvPr id="165914" name="Object 26">
              <a:extLst>
                <a:ext uri="{FF2B5EF4-FFF2-40B4-BE49-F238E27FC236}">
                  <a16:creationId xmlns:a16="http://schemas.microsoft.com/office/drawing/2014/main" id="{C61BDB88-4273-4187-B627-E5CA7E75486D}"/>
                </a:ext>
              </a:extLst>
            </p:cNvPr>
            <p:cNvGraphicFramePr>
              <a:graphicFrameLocks/>
            </p:cNvGraphicFramePr>
            <p:nvPr>
              <p:extLst>
                <p:ext uri="{D42A27DB-BD31-4B8C-83A1-F6EECF244321}">
                  <p14:modId xmlns:p14="http://schemas.microsoft.com/office/powerpoint/2010/main" val="715238838"/>
                </p:ext>
              </p:extLst>
            </p:nvPr>
          </p:nvGraphicFramePr>
          <p:xfrm>
            <a:off x="1464" y="803"/>
            <a:ext cx="454" cy="227"/>
          </p:xfrm>
          <a:graphic>
            <a:graphicData uri="http://schemas.openxmlformats.org/presentationml/2006/ole">
              <mc:AlternateContent xmlns:mc="http://schemas.openxmlformats.org/markup-compatibility/2006">
                <mc:Choice xmlns:v="urn:schemas-microsoft-com:vml" Requires="v">
                  <p:oleObj spid="_x0000_s579362" name="公式" r:id="rId5" imgW="444114" imgH="203024" progId="Equation.3">
                    <p:embed/>
                  </p:oleObj>
                </mc:Choice>
                <mc:Fallback>
                  <p:oleObj name="公式" r:id="rId5" imgW="444114" imgH="203024" progId="Equation.3">
                    <p:embed/>
                    <p:pic>
                      <p:nvPicPr>
                        <p:cNvPr id="165914" name="Object 26">
                          <a:extLst>
                            <a:ext uri="{FF2B5EF4-FFF2-40B4-BE49-F238E27FC236}">
                              <a16:creationId xmlns:a16="http://schemas.microsoft.com/office/drawing/2014/main" id="{C61BDB88-4273-4187-B627-E5CA7E75486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 y="803"/>
                          <a:ext cx="45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16" name="Text Box 28">
              <a:extLst>
                <a:ext uri="{FF2B5EF4-FFF2-40B4-BE49-F238E27FC236}">
                  <a16:creationId xmlns:a16="http://schemas.microsoft.com/office/drawing/2014/main" id="{7AAD4A10-C8C2-4A10-B06C-0FF1A25803CF}"/>
                </a:ext>
              </a:extLst>
            </p:cNvPr>
            <p:cNvSpPr txBox="1">
              <a:spLocks noChangeArrowheads="1"/>
            </p:cNvSpPr>
            <p:nvPr/>
          </p:nvSpPr>
          <p:spPr bwMode="auto">
            <a:xfrm>
              <a:off x="1873" y="768"/>
              <a:ext cx="7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的方向</a:t>
              </a:r>
            </a:p>
          </p:txBody>
        </p:sp>
        <p:sp>
          <p:nvSpPr>
            <p:cNvPr id="165917" name="Text Box 29">
              <a:extLst>
                <a:ext uri="{FF2B5EF4-FFF2-40B4-BE49-F238E27FC236}">
                  <a16:creationId xmlns:a16="http://schemas.microsoft.com/office/drawing/2014/main" id="{97A4F041-85E1-4FBF-912B-53C38C082F21}"/>
                </a:ext>
              </a:extLst>
            </p:cNvPr>
            <p:cNvSpPr txBox="1">
              <a:spLocks noChangeArrowheads="1"/>
            </p:cNvSpPr>
            <p:nvPr/>
          </p:nvSpPr>
          <p:spPr bwMode="auto">
            <a:xfrm>
              <a:off x="491" y="1057"/>
              <a:ext cx="235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指向函数最速上升方向； </a:t>
              </a:r>
            </a:p>
          </p:txBody>
        </p:sp>
        <p:graphicFrame>
          <p:nvGraphicFramePr>
            <p:cNvPr id="165918" name="Object 30">
              <a:extLst>
                <a:ext uri="{FF2B5EF4-FFF2-40B4-BE49-F238E27FC236}">
                  <a16:creationId xmlns:a16="http://schemas.microsoft.com/office/drawing/2014/main" id="{F882893D-C176-4D63-9643-9B11FD8E6128}"/>
                </a:ext>
              </a:extLst>
            </p:cNvPr>
            <p:cNvGraphicFramePr>
              <a:graphicFrameLocks/>
            </p:cNvGraphicFramePr>
            <p:nvPr>
              <p:extLst>
                <p:ext uri="{D42A27DB-BD31-4B8C-83A1-F6EECF244321}">
                  <p14:modId xmlns:p14="http://schemas.microsoft.com/office/powerpoint/2010/main" val="3076745235"/>
                </p:ext>
              </p:extLst>
            </p:nvPr>
          </p:nvGraphicFramePr>
          <p:xfrm>
            <a:off x="551" y="1401"/>
            <a:ext cx="454" cy="227"/>
          </p:xfrm>
          <a:graphic>
            <a:graphicData uri="http://schemas.openxmlformats.org/presentationml/2006/ole">
              <mc:AlternateContent xmlns:mc="http://schemas.openxmlformats.org/markup-compatibility/2006">
                <mc:Choice xmlns:v="urn:schemas-microsoft-com:vml" Requires="v">
                  <p:oleObj spid="_x0000_s579363" name="公式" r:id="rId7" imgW="558315" imgH="203024" progId="Equation.3">
                    <p:embed/>
                  </p:oleObj>
                </mc:Choice>
                <mc:Fallback>
                  <p:oleObj name="公式" r:id="rId7" imgW="558315" imgH="203024" progId="Equation.3">
                    <p:embed/>
                    <p:pic>
                      <p:nvPicPr>
                        <p:cNvPr id="165918" name="Object 30">
                          <a:extLst>
                            <a:ext uri="{FF2B5EF4-FFF2-40B4-BE49-F238E27FC236}">
                              <a16:creationId xmlns:a16="http://schemas.microsoft.com/office/drawing/2014/main" id="{F882893D-C176-4D63-9643-9B11FD8E612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 y="1401"/>
                          <a:ext cx="45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1" name="Text Box 33">
              <a:extLst>
                <a:ext uri="{FF2B5EF4-FFF2-40B4-BE49-F238E27FC236}">
                  <a16:creationId xmlns:a16="http://schemas.microsoft.com/office/drawing/2014/main" id="{E44C85BD-0DCA-4C8B-9DDC-AE48F3871596}"/>
                </a:ext>
              </a:extLst>
            </p:cNvPr>
            <p:cNvSpPr txBox="1">
              <a:spLocks noChangeArrowheads="1"/>
            </p:cNvSpPr>
            <p:nvPr/>
          </p:nvSpPr>
          <p:spPr bwMode="auto">
            <a:xfrm>
              <a:off x="982" y="1355"/>
              <a:ext cx="186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的方向指向函数最速</a:t>
              </a:r>
            </a:p>
          </p:txBody>
        </p:sp>
        <p:sp>
          <p:nvSpPr>
            <p:cNvPr id="165922" name="Text Box 34">
              <a:extLst>
                <a:ext uri="{FF2B5EF4-FFF2-40B4-BE49-F238E27FC236}">
                  <a16:creationId xmlns:a16="http://schemas.microsoft.com/office/drawing/2014/main" id="{80D01E90-6443-446D-ADA0-51D8172530E4}"/>
                </a:ext>
              </a:extLst>
            </p:cNvPr>
            <p:cNvSpPr txBox="1">
              <a:spLocks noChangeArrowheads="1"/>
            </p:cNvSpPr>
            <p:nvPr/>
          </p:nvSpPr>
          <p:spPr bwMode="auto">
            <a:xfrm>
              <a:off x="385" y="1673"/>
              <a:ext cx="2631"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mn-ea"/>
                  <a:ea typeface="+mn-ea"/>
                </a:rPr>
                <a:t>下降方向。即梯度能定量表</a:t>
              </a:r>
            </a:p>
            <a:p>
              <a:pPr>
                <a:spcBef>
                  <a:spcPct val="50000"/>
                </a:spcBef>
              </a:pPr>
              <a:r>
                <a:rPr lang="zh-CN" altLang="en-US" sz="2000" dirty="0">
                  <a:latin typeface="+mn-ea"/>
                  <a:ea typeface="+mn-ea"/>
                </a:rPr>
                <a:t>明函数在某一点的变化性态。</a:t>
              </a:r>
            </a:p>
          </p:txBody>
        </p:sp>
      </p:grpSp>
      <p:sp>
        <p:nvSpPr>
          <p:cNvPr id="165924" name="Text Box 36">
            <a:extLst>
              <a:ext uri="{FF2B5EF4-FFF2-40B4-BE49-F238E27FC236}">
                <a16:creationId xmlns:a16="http://schemas.microsoft.com/office/drawing/2014/main" id="{36A90572-6B4B-4938-8B5C-C43F22FFDDD2}"/>
              </a:ext>
            </a:extLst>
          </p:cNvPr>
          <p:cNvSpPr txBox="1">
            <a:spLocks noChangeArrowheads="1"/>
          </p:cNvSpPr>
          <p:nvPr/>
        </p:nvSpPr>
        <p:spPr bwMode="auto">
          <a:xfrm>
            <a:off x="396056" y="4364385"/>
            <a:ext cx="828040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latin typeface="+mn-ea"/>
                <a:ea typeface="+mn-ea"/>
              </a:rPr>
              <a:t>2) </a:t>
            </a:r>
            <a:r>
              <a:rPr lang="zh-CN" altLang="en-US" sz="2000" dirty="0">
                <a:latin typeface="+mn-ea"/>
                <a:ea typeface="+mn-ea"/>
              </a:rPr>
              <a:t>函数在某点的梯度只是指出了在该点极小邻域内函数的最</a:t>
            </a:r>
          </a:p>
          <a:p>
            <a:pPr>
              <a:spcBef>
                <a:spcPct val="50000"/>
              </a:spcBef>
            </a:pPr>
            <a:r>
              <a:rPr lang="zh-CN" altLang="en-US" sz="2000" dirty="0">
                <a:latin typeface="+mn-ea"/>
                <a:ea typeface="+mn-ea"/>
              </a:rPr>
              <a:t>    速上升方向</a:t>
            </a:r>
            <a:r>
              <a:rPr lang="en-US" altLang="zh-CN" sz="2000" dirty="0">
                <a:latin typeface="+mn-ea"/>
                <a:ea typeface="+mn-ea"/>
              </a:rPr>
              <a:t>——</a:t>
            </a:r>
            <a:r>
              <a:rPr lang="zh-CN" altLang="en-US" sz="2000" dirty="0">
                <a:latin typeface="+mn-ea"/>
                <a:ea typeface="+mn-ea"/>
              </a:rPr>
              <a:t>并非全局最速上升方向</a:t>
            </a:r>
          </a:p>
        </p:txBody>
      </p:sp>
      <p:sp>
        <p:nvSpPr>
          <p:cNvPr id="165926" name="Rectangle 38">
            <a:extLst>
              <a:ext uri="{FF2B5EF4-FFF2-40B4-BE49-F238E27FC236}">
                <a16:creationId xmlns:a16="http://schemas.microsoft.com/office/drawing/2014/main" id="{90B75F2C-9890-487A-B18F-927246F35CBD}"/>
              </a:ext>
            </a:extLst>
          </p:cNvPr>
          <p:cNvSpPr>
            <a:spLocks noChangeArrowheads="1"/>
          </p:cNvSpPr>
          <p:nvPr/>
        </p:nvSpPr>
        <p:spPr bwMode="auto">
          <a:xfrm>
            <a:off x="4480402" y="36325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930" name="Rectangle 42">
            <a:extLst>
              <a:ext uri="{FF2B5EF4-FFF2-40B4-BE49-F238E27FC236}">
                <a16:creationId xmlns:a16="http://schemas.microsoft.com/office/drawing/2014/main" id="{B1FD03F6-8AED-48C5-AF01-F2035649908A}"/>
              </a:ext>
            </a:extLst>
          </p:cNvPr>
          <p:cNvSpPr>
            <a:spLocks noChangeArrowheads="1"/>
          </p:cNvSpPr>
          <p:nvPr/>
        </p:nvSpPr>
        <p:spPr bwMode="auto">
          <a:xfrm>
            <a:off x="4480402" y="363251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grpSp>
        <p:nvGrpSpPr>
          <p:cNvPr id="165932" name="Group 44">
            <a:extLst>
              <a:ext uri="{FF2B5EF4-FFF2-40B4-BE49-F238E27FC236}">
                <a16:creationId xmlns:a16="http://schemas.microsoft.com/office/drawing/2014/main" id="{03371DEA-3DF6-4880-8D1C-2477B429167F}"/>
              </a:ext>
            </a:extLst>
          </p:cNvPr>
          <p:cNvGrpSpPr>
            <a:grpSpLocks/>
          </p:cNvGrpSpPr>
          <p:nvPr/>
        </p:nvGrpSpPr>
        <p:grpSpPr bwMode="auto">
          <a:xfrm>
            <a:off x="469081" y="5507385"/>
            <a:ext cx="5816600" cy="441325"/>
            <a:chOff x="295" y="3152"/>
            <a:chExt cx="3664" cy="278"/>
          </a:xfrm>
        </p:grpSpPr>
        <p:graphicFrame>
          <p:nvGraphicFramePr>
            <p:cNvPr id="165925" name="Object 37">
              <a:extLst>
                <a:ext uri="{FF2B5EF4-FFF2-40B4-BE49-F238E27FC236}">
                  <a16:creationId xmlns:a16="http://schemas.microsoft.com/office/drawing/2014/main" id="{2DE9102D-AC6F-4F56-86A1-A0F532DEAB42}"/>
                </a:ext>
              </a:extLst>
            </p:cNvPr>
            <p:cNvGraphicFramePr>
              <a:graphicFrameLocks/>
            </p:cNvGraphicFramePr>
            <p:nvPr/>
          </p:nvGraphicFramePr>
          <p:xfrm>
            <a:off x="567" y="3203"/>
            <a:ext cx="408" cy="227"/>
          </p:xfrm>
          <a:graphic>
            <a:graphicData uri="http://schemas.openxmlformats.org/presentationml/2006/ole">
              <mc:AlternateContent xmlns:mc="http://schemas.openxmlformats.org/markup-compatibility/2006">
                <mc:Choice xmlns:v="urn:schemas-microsoft-com:vml" Requires="v">
                  <p:oleObj spid="_x0000_s579364" name="公式" r:id="rId9" imgW="444114" imgH="203024" progId="Equation.3">
                    <p:embed/>
                  </p:oleObj>
                </mc:Choice>
                <mc:Fallback>
                  <p:oleObj name="公式" r:id="rId9" imgW="444114" imgH="203024" progId="Equation.3">
                    <p:embed/>
                    <p:pic>
                      <p:nvPicPr>
                        <p:cNvPr id="165925" name="Object 37">
                          <a:extLst>
                            <a:ext uri="{FF2B5EF4-FFF2-40B4-BE49-F238E27FC236}">
                              <a16:creationId xmlns:a16="http://schemas.microsoft.com/office/drawing/2014/main" id="{2DE9102D-AC6F-4F56-86A1-A0F532DEAB4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3203"/>
                          <a:ext cx="40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7" name="Text Box 39">
              <a:extLst>
                <a:ext uri="{FF2B5EF4-FFF2-40B4-BE49-F238E27FC236}">
                  <a16:creationId xmlns:a16="http://schemas.microsoft.com/office/drawing/2014/main" id="{28BC6B1D-7876-47A3-A467-50FDE9C6068D}"/>
                </a:ext>
              </a:extLst>
            </p:cNvPr>
            <p:cNvSpPr txBox="1">
              <a:spLocks noChangeArrowheads="1"/>
            </p:cNvSpPr>
            <p:nvPr/>
          </p:nvSpPr>
          <p:spPr bwMode="auto">
            <a:xfrm>
              <a:off x="295" y="3158"/>
              <a:ext cx="45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000">
                  <a:solidFill>
                    <a:schemeClr val="tx1"/>
                  </a:solidFill>
                  <a:latin typeface="+mn-ea"/>
                  <a:ea typeface="+mn-ea"/>
                </a:rPr>
                <a:t>3)</a:t>
              </a:r>
            </a:p>
          </p:txBody>
        </p:sp>
        <p:sp>
          <p:nvSpPr>
            <p:cNvPr id="165928" name="Text Box 40">
              <a:extLst>
                <a:ext uri="{FF2B5EF4-FFF2-40B4-BE49-F238E27FC236}">
                  <a16:creationId xmlns:a16="http://schemas.microsoft.com/office/drawing/2014/main" id="{1BDF7BC0-CEC4-49DF-833C-6545590DC70A}"/>
                </a:ext>
              </a:extLst>
            </p:cNvPr>
            <p:cNvSpPr txBox="1">
              <a:spLocks noChangeArrowheads="1"/>
            </p:cNvSpPr>
            <p:nvPr/>
          </p:nvSpPr>
          <p:spPr bwMode="auto">
            <a:xfrm>
              <a:off x="1020" y="3158"/>
              <a:ext cx="7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a:solidFill>
                    <a:schemeClr val="tx1"/>
                  </a:solidFill>
                  <a:latin typeface="+mn-ea"/>
                  <a:ea typeface="+mn-ea"/>
                </a:rPr>
                <a:t>方向是 </a:t>
              </a:r>
            </a:p>
          </p:txBody>
        </p:sp>
        <p:graphicFrame>
          <p:nvGraphicFramePr>
            <p:cNvPr id="165929" name="Object 41">
              <a:extLst>
                <a:ext uri="{FF2B5EF4-FFF2-40B4-BE49-F238E27FC236}">
                  <a16:creationId xmlns:a16="http://schemas.microsoft.com/office/drawing/2014/main" id="{EC31ADFE-B1B6-43FB-8E09-FA30D3729DBE}"/>
                </a:ext>
              </a:extLst>
            </p:cNvPr>
            <p:cNvGraphicFramePr>
              <a:graphicFrameLocks/>
            </p:cNvGraphicFramePr>
            <p:nvPr>
              <p:extLst>
                <p:ext uri="{D42A27DB-BD31-4B8C-83A1-F6EECF244321}">
                  <p14:modId xmlns:p14="http://schemas.microsoft.com/office/powerpoint/2010/main" val="3140956140"/>
                </p:ext>
              </p:extLst>
            </p:nvPr>
          </p:nvGraphicFramePr>
          <p:xfrm>
            <a:off x="1564" y="3170"/>
            <a:ext cx="363" cy="227"/>
          </p:xfrm>
          <a:graphic>
            <a:graphicData uri="http://schemas.openxmlformats.org/presentationml/2006/ole">
              <mc:AlternateContent xmlns:mc="http://schemas.openxmlformats.org/markup-compatibility/2006">
                <mc:Choice xmlns:v="urn:schemas-microsoft-com:vml" Requires="v">
                  <p:oleObj spid="_x0000_s579365" name="公式" r:id="rId10" imgW="367981" imgH="203024" progId="Equation.3">
                    <p:embed/>
                  </p:oleObj>
                </mc:Choice>
                <mc:Fallback>
                  <p:oleObj name="公式" r:id="rId10" imgW="367981" imgH="203024" progId="Equation.3">
                    <p:embed/>
                    <p:pic>
                      <p:nvPicPr>
                        <p:cNvPr id="165929" name="Object 41">
                          <a:extLst>
                            <a:ext uri="{FF2B5EF4-FFF2-40B4-BE49-F238E27FC236}">
                              <a16:creationId xmlns:a16="http://schemas.microsoft.com/office/drawing/2014/main" id="{EC31ADFE-B1B6-43FB-8E09-FA30D3729DBE}"/>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4" y="3170"/>
                          <a:ext cx="36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31" name="Text Box 43">
              <a:extLst>
                <a:ext uri="{FF2B5EF4-FFF2-40B4-BE49-F238E27FC236}">
                  <a16:creationId xmlns:a16="http://schemas.microsoft.com/office/drawing/2014/main" id="{450065A2-C698-49E9-91AF-2DB177144F9E}"/>
                </a:ext>
              </a:extLst>
            </p:cNvPr>
            <p:cNvSpPr txBox="1">
              <a:spLocks noChangeArrowheads="1"/>
            </p:cNvSpPr>
            <p:nvPr/>
          </p:nvSpPr>
          <p:spPr bwMode="auto">
            <a:xfrm>
              <a:off x="1918" y="3152"/>
              <a:ext cx="20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等值线的法线方向 </a:t>
              </a:r>
            </a:p>
          </p:txBody>
        </p:sp>
      </p:grpSp>
    </p:spTree>
    <p:extLst>
      <p:ext uri="{BB962C8B-B14F-4D97-AF65-F5344CB8AC3E}">
        <p14:creationId xmlns:p14="http://schemas.microsoft.com/office/powerpoint/2010/main" val="1880878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a:extLst>
              <a:ext uri="{FF2B5EF4-FFF2-40B4-BE49-F238E27FC236}">
                <a16:creationId xmlns:a16="http://schemas.microsoft.com/office/drawing/2014/main" id="{4D498D0E-C649-44EA-9271-B1FD94538191}"/>
              </a:ext>
            </a:extLst>
          </p:cNvPr>
          <p:cNvSpPr>
            <a:spLocks noChangeArrowheads="1"/>
          </p:cNvSpPr>
          <p:nvPr/>
        </p:nvSpPr>
        <p:spPr bwMode="auto">
          <a:xfrm>
            <a:off x="4328581" y="30631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76135" name="Rectangle 7">
            <a:extLst>
              <a:ext uri="{FF2B5EF4-FFF2-40B4-BE49-F238E27FC236}">
                <a16:creationId xmlns:a16="http://schemas.microsoft.com/office/drawing/2014/main" id="{F4464821-E8F1-4C37-B879-2C31FC7C4D9C}"/>
              </a:ext>
            </a:extLst>
          </p:cNvPr>
          <p:cNvSpPr>
            <a:spLocks noChangeArrowheads="1"/>
          </p:cNvSpPr>
          <p:nvPr/>
        </p:nvSpPr>
        <p:spPr bwMode="auto">
          <a:xfrm>
            <a:off x="4328581" y="29202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50" name="Rectangle 22">
            <a:extLst>
              <a:ext uri="{FF2B5EF4-FFF2-40B4-BE49-F238E27FC236}">
                <a16:creationId xmlns:a16="http://schemas.microsoft.com/office/drawing/2014/main" id="{A383D345-F0EA-4236-97A4-F6FD1C462580}"/>
              </a:ext>
            </a:extLst>
          </p:cNvPr>
          <p:cNvSpPr>
            <a:spLocks noChangeArrowheads="1"/>
          </p:cNvSpPr>
          <p:nvPr/>
        </p:nvSpPr>
        <p:spPr bwMode="auto">
          <a:xfrm>
            <a:off x="4328581" y="29583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5" name="Rectangle 47">
            <a:extLst>
              <a:ext uri="{FF2B5EF4-FFF2-40B4-BE49-F238E27FC236}">
                <a16:creationId xmlns:a16="http://schemas.microsoft.com/office/drawing/2014/main" id="{B038C0D3-73D2-4616-AEB3-02A0544C19E0}"/>
              </a:ext>
            </a:extLst>
          </p:cNvPr>
          <p:cNvSpPr>
            <a:spLocks noChangeArrowheads="1"/>
          </p:cNvSpPr>
          <p:nvPr/>
        </p:nvSpPr>
        <p:spPr bwMode="auto">
          <a:xfrm>
            <a:off x="4328581" y="30726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7" name="Rectangle 49">
            <a:extLst>
              <a:ext uri="{FF2B5EF4-FFF2-40B4-BE49-F238E27FC236}">
                <a16:creationId xmlns:a16="http://schemas.microsoft.com/office/drawing/2014/main" id="{DDE0AAAC-629D-49D6-94DB-BBC28E0A5B43}"/>
              </a:ext>
            </a:extLst>
          </p:cNvPr>
          <p:cNvSpPr>
            <a:spLocks noChangeArrowheads="1"/>
          </p:cNvSpPr>
          <p:nvPr/>
        </p:nvSpPr>
        <p:spPr bwMode="auto">
          <a:xfrm>
            <a:off x="4328581" y="306789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9" name="Rectangle 51">
            <a:extLst>
              <a:ext uri="{FF2B5EF4-FFF2-40B4-BE49-F238E27FC236}">
                <a16:creationId xmlns:a16="http://schemas.microsoft.com/office/drawing/2014/main" id="{54332A6F-6F61-4EB7-BFE4-31D70F95D6A9}"/>
              </a:ext>
            </a:extLst>
          </p:cNvPr>
          <p:cNvSpPr>
            <a:spLocks noChangeArrowheads="1"/>
          </p:cNvSpPr>
          <p:nvPr/>
        </p:nvSpPr>
        <p:spPr bwMode="auto">
          <a:xfrm>
            <a:off x="4328581" y="3058373"/>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4" name="Group 56">
            <a:extLst>
              <a:ext uri="{FF2B5EF4-FFF2-40B4-BE49-F238E27FC236}">
                <a16:creationId xmlns:a16="http://schemas.microsoft.com/office/drawing/2014/main" id="{E2D9AD5F-EB8E-4E3A-972F-B839E8F4644D}"/>
              </a:ext>
            </a:extLst>
          </p:cNvPr>
          <p:cNvGrpSpPr>
            <a:grpSpLocks/>
          </p:cNvGrpSpPr>
          <p:nvPr/>
        </p:nvGrpSpPr>
        <p:grpSpPr bwMode="auto">
          <a:xfrm>
            <a:off x="251520" y="1063403"/>
            <a:ext cx="8810625" cy="431801"/>
            <a:chOff x="158" y="527"/>
            <a:chExt cx="5550" cy="272"/>
          </a:xfrm>
        </p:grpSpPr>
        <p:sp>
          <p:nvSpPr>
            <p:cNvPr id="176131" name="Text Box 3">
              <a:extLst>
                <a:ext uri="{FF2B5EF4-FFF2-40B4-BE49-F238E27FC236}">
                  <a16:creationId xmlns:a16="http://schemas.microsoft.com/office/drawing/2014/main" id="{123EC462-E32C-4CCE-8713-4EF72D66B6B8}"/>
                </a:ext>
              </a:extLst>
            </p:cNvPr>
            <p:cNvSpPr txBox="1">
              <a:spLocks noChangeArrowheads="1"/>
            </p:cNvSpPr>
            <p:nvPr/>
          </p:nvSpPr>
          <p:spPr bwMode="auto">
            <a:xfrm>
              <a:off x="158" y="527"/>
              <a:ext cx="3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solidFill>
                    <a:schemeClr val="tx1"/>
                  </a:solidFill>
                </a:rPr>
                <a:t>目标函数 </a:t>
              </a:r>
            </a:p>
          </p:txBody>
        </p:sp>
        <p:graphicFrame>
          <p:nvGraphicFramePr>
            <p:cNvPr id="176178" name="Object 50">
              <a:extLst>
                <a:ext uri="{FF2B5EF4-FFF2-40B4-BE49-F238E27FC236}">
                  <a16:creationId xmlns:a16="http://schemas.microsoft.com/office/drawing/2014/main" id="{F4BD52DB-4BE5-4704-8372-D11DAD296F77}"/>
                </a:ext>
              </a:extLst>
            </p:cNvPr>
            <p:cNvGraphicFramePr>
              <a:graphicFrameLocks noChangeAspect="1"/>
            </p:cNvGraphicFramePr>
            <p:nvPr>
              <p:extLst>
                <p:ext uri="{D42A27DB-BD31-4B8C-83A1-F6EECF244321}">
                  <p14:modId xmlns:p14="http://schemas.microsoft.com/office/powerpoint/2010/main" val="3388732428"/>
                </p:ext>
              </p:extLst>
            </p:nvPr>
          </p:nvGraphicFramePr>
          <p:xfrm>
            <a:off x="1019" y="532"/>
            <a:ext cx="1724" cy="267"/>
          </p:xfrm>
          <a:graphic>
            <a:graphicData uri="http://schemas.openxmlformats.org/presentationml/2006/ole">
              <mc:AlternateContent xmlns:mc="http://schemas.openxmlformats.org/markup-compatibility/2006">
                <mc:Choice xmlns:v="urn:schemas-microsoft-com:vml" Requires="v">
                  <p:oleObj spid="_x0000_s584478" name="公式" r:id="rId4" imgW="1473200" imgH="228600" progId="Equation.3">
                    <p:embed/>
                  </p:oleObj>
                </mc:Choice>
                <mc:Fallback>
                  <p:oleObj name="公式" r:id="rId4" imgW="1473200" imgH="228600" progId="Equation.3">
                    <p:embed/>
                    <p:pic>
                      <p:nvPicPr>
                        <p:cNvPr id="176178" name="Object 50">
                          <a:extLst>
                            <a:ext uri="{FF2B5EF4-FFF2-40B4-BE49-F238E27FC236}">
                              <a16:creationId xmlns:a16="http://schemas.microsoft.com/office/drawing/2014/main" id="{F4BD52DB-4BE5-4704-8372-D11DAD296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 y="532"/>
                          <a:ext cx="1724"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0" name="Text Box 52">
              <a:extLst>
                <a:ext uri="{FF2B5EF4-FFF2-40B4-BE49-F238E27FC236}">
                  <a16:creationId xmlns:a16="http://schemas.microsoft.com/office/drawing/2014/main" id="{54F0DE1E-6BEF-4A77-9B15-F02E34A5C17E}"/>
                </a:ext>
              </a:extLst>
            </p:cNvPr>
            <p:cNvSpPr txBox="1">
              <a:spLocks noChangeArrowheads="1"/>
            </p:cNvSpPr>
            <p:nvPr/>
          </p:nvSpPr>
          <p:spPr bwMode="auto">
            <a:xfrm>
              <a:off x="2744" y="527"/>
              <a:ext cx="31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在 </a:t>
              </a:r>
            </a:p>
          </p:txBody>
        </p:sp>
        <p:graphicFrame>
          <p:nvGraphicFramePr>
            <p:cNvPr id="176181" name="Object 53">
              <a:extLst>
                <a:ext uri="{FF2B5EF4-FFF2-40B4-BE49-F238E27FC236}">
                  <a16:creationId xmlns:a16="http://schemas.microsoft.com/office/drawing/2014/main" id="{1B121E03-6875-4BF7-9B3E-273690E45B17}"/>
                </a:ext>
              </a:extLst>
            </p:cNvPr>
            <p:cNvGraphicFramePr>
              <a:graphicFrameLocks noChangeAspect="1"/>
            </p:cNvGraphicFramePr>
            <p:nvPr>
              <p:extLst>
                <p:ext uri="{D42A27DB-BD31-4B8C-83A1-F6EECF244321}">
                  <p14:modId xmlns:p14="http://schemas.microsoft.com/office/powerpoint/2010/main" val="4228898106"/>
                </p:ext>
              </p:extLst>
            </p:nvPr>
          </p:nvGraphicFramePr>
          <p:xfrm>
            <a:off x="2970" y="533"/>
            <a:ext cx="273" cy="216"/>
          </p:xfrm>
          <a:graphic>
            <a:graphicData uri="http://schemas.openxmlformats.org/presentationml/2006/ole">
              <mc:AlternateContent xmlns:mc="http://schemas.openxmlformats.org/markup-compatibility/2006">
                <mc:Choice xmlns:v="urn:schemas-microsoft-com:vml" Requires="v">
                  <p:oleObj spid="_x0000_s584479" name="公式" r:id="rId6" imgW="228402" imgH="177646" progId="Equation.3">
                    <p:embed/>
                  </p:oleObj>
                </mc:Choice>
                <mc:Fallback>
                  <p:oleObj name="公式" r:id="rId6" imgW="228402" imgH="177646" progId="Equation.3">
                    <p:embed/>
                    <p:pic>
                      <p:nvPicPr>
                        <p:cNvPr id="176181" name="Object 53">
                          <a:extLst>
                            <a:ext uri="{FF2B5EF4-FFF2-40B4-BE49-F238E27FC236}">
                              <a16:creationId xmlns:a16="http://schemas.microsoft.com/office/drawing/2014/main" id="{1B121E03-6875-4BF7-9B3E-273690E45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 y="533"/>
                          <a:ext cx="273"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3" name="Text Box 55">
              <a:extLst>
                <a:ext uri="{FF2B5EF4-FFF2-40B4-BE49-F238E27FC236}">
                  <a16:creationId xmlns:a16="http://schemas.microsoft.com/office/drawing/2014/main" id="{59B164E7-C33B-4DF4-9BDD-9A72293FC7C4}"/>
                </a:ext>
              </a:extLst>
            </p:cNvPr>
            <p:cNvSpPr txBox="1">
              <a:spLocks noChangeArrowheads="1"/>
            </p:cNvSpPr>
            <p:nvPr/>
          </p:nvSpPr>
          <p:spPr bwMode="auto">
            <a:xfrm>
              <a:off x="3236" y="541"/>
              <a:ext cx="24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处取极小值的充要条件是： </a:t>
              </a:r>
            </a:p>
          </p:txBody>
        </p:sp>
      </p:grpSp>
      <p:sp>
        <p:nvSpPr>
          <p:cNvPr id="176187" name="Rectangle 59">
            <a:extLst>
              <a:ext uri="{FF2B5EF4-FFF2-40B4-BE49-F238E27FC236}">
                <a16:creationId xmlns:a16="http://schemas.microsoft.com/office/drawing/2014/main" id="{AE631D12-6729-47C0-9C9B-E5384B5BB9DC}"/>
              </a:ext>
            </a:extLst>
          </p:cNvPr>
          <p:cNvSpPr>
            <a:spLocks noChangeArrowheads="1"/>
          </p:cNvSpPr>
          <p:nvPr/>
        </p:nvSpPr>
        <p:spPr bwMode="auto">
          <a:xfrm>
            <a:off x="4328581" y="291073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8" name="Group 60">
            <a:extLst>
              <a:ext uri="{FF2B5EF4-FFF2-40B4-BE49-F238E27FC236}">
                <a16:creationId xmlns:a16="http://schemas.microsoft.com/office/drawing/2014/main" id="{ECDB0343-7AFB-415B-9EA8-240B9511CA1E}"/>
              </a:ext>
            </a:extLst>
          </p:cNvPr>
          <p:cNvGrpSpPr>
            <a:grpSpLocks/>
          </p:cNvGrpSpPr>
          <p:nvPr/>
        </p:nvGrpSpPr>
        <p:grpSpPr bwMode="auto">
          <a:xfrm>
            <a:off x="244236" y="1617440"/>
            <a:ext cx="6265862" cy="1022350"/>
            <a:chOff x="385" y="935"/>
            <a:chExt cx="3947" cy="644"/>
          </a:xfrm>
        </p:grpSpPr>
        <p:sp>
          <p:nvSpPr>
            <p:cNvPr id="176185" name="Text Box 57">
              <a:extLst>
                <a:ext uri="{FF2B5EF4-FFF2-40B4-BE49-F238E27FC236}">
                  <a16:creationId xmlns:a16="http://schemas.microsoft.com/office/drawing/2014/main" id="{AA9BCDA5-667B-4936-9A0A-A8EA6356AD7C}"/>
                </a:ext>
              </a:extLst>
            </p:cNvPr>
            <p:cNvSpPr txBox="1">
              <a:spLocks noChangeArrowheads="1"/>
            </p:cNvSpPr>
            <p:nvPr/>
          </p:nvSpPr>
          <p:spPr bwMode="auto">
            <a:xfrm>
              <a:off x="385" y="1117"/>
              <a:ext cx="11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必要条件： </a:t>
              </a:r>
            </a:p>
          </p:txBody>
        </p:sp>
        <p:graphicFrame>
          <p:nvGraphicFramePr>
            <p:cNvPr id="176186" name="Object 58">
              <a:extLst>
                <a:ext uri="{FF2B5EF4-FFF2-40B4-BE49-F238E27FC236}">
                  <a16:creationId xmlns:a16="http://schemas.microsoft.com/office/drawing/2014/main" id="{18EE42EF-492A-40E7-B8F5-00B2A2531F34}"/>
                </a:ext>
              </a:extLst>
            </p:cNvPr>
            <p:cNvGraphicFramePr>
              <a:graphicFrameLocks noChangeAspect="1"/>
            </p:cNvGraphicFramePr>
            <p:nvPr/>
          </p:nvGraphicFramePr>
          <p:xfrm>
            <a:off x="1429" y="935"/>
            <a:ext cx="2903" cy="644"/>
          </p:xfrm>
          <a:graphic>
            <a:graphicData uri="http://schemas.openxmlformats.org/presentationml/2006/ole">
              <mc:AlternateContent xmlns:mc="http://schemas.openxmlformats.org/markup-compatibility/2006">
                <mc:Choice xmlns:v="urn:schemas-microsoft-com:vml" Requires="v">
                  <p:oleObj spid="_x0000_s584480" name="公式" r:id="rId8" imgW="2362200" imgH="520700" progId="Equation.3">
                    <p:embed/>
                  </p:oleObj>
                </mc:Choice>
                <mc:Fallback>
                  <p:oleObj name="公式" r:id="rId8" imgW="2362200" imgH="520700" progId="Equation.3">
                    <p:embed/>
                    <p:pic>
                      <p:nvPicPr>
                        <p:cNvPr id="176186" name="Object 58">
                          <a:extLst>
                            <a:ext uri="{FF2B5EF4-FFF2-40B4-BE49-F238E27FC236}">
                              <a16:creationId xmlns:a16="http://schemas.microsoft.com/office/drawing/2014/main" id="{18EE42EF-492A-40E7-B8F5-00B2A2531F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9" y="935"/>
                          <a:ext cx="2903" cy="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6191" name="Rectangle 63">
            <a:extLst>
              <a:ext uri="{FF2B5EF4-FFF2-40B4-BE49-F238E27FC236}">
                <a16:creationId xmlns:a16="http://schemas.microsoft.com/office/drawing/2014/main" id="{2346CCBE-F287-4C21-894F-0E6CE6F6FBE2}"/>
              </a:ext>
            </a:extLst>
          </p:cNvPr>
          <p:cNvSpPr>
            <a:spLocks noChangeArrowheads="1"/>
          </p:cNvSpPr>
          <p:nvPr/>
        </p:nvSpPr>
        <p:spPr bwMode="auto">
          <a:xfrm>
            <a:off x="4328581" y="23487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94" name="Group 66">
            <a:extLst>
              <a:ext uri="{FF2B5EF4-FFF2-40B4-BE49-F238E27FC236}">
                <a16:creationId xmlns:a16="http://schemas.microsoft.com/office/drawing/2014/main" id="{2E58F5CD-14A5-4412-8758-33F39B371C69}"/>
              </a:ext>
            </a:extLst>
          </p:cNvPr>
          <p:cNvGrpSpPr>
            <a:grpSpLocks/>
          </p:cNvGrpSpPr>
          <p:nvPr/>
        </p:nvGrpSpPr>
        <p:grpSpPr bwMode="auto">
          <a:xfrm>
            <a:off x="251520" y="2857679"/>
            <a:ext cx="6985000" cy="2825750"/>
            <a:chOff x="249" y="1774"/>
            <a:chExt cx="4400" cy="1780"/>
          </a:xfrm>
        </p:grpSpPr>
        <p:sp>
          <p:nvSpPr>
            <p:cNvPr id="176189" name="Text Box 61">
              <a:extLst>
                <a:ext uri="{FF2B5EF4-FFF2-40B4-BE49-F238E27FC236}">
                  <a16:creationId xmlns:a16="http://schemas.microsoft.com/office/drawing/2014/main" id="{CF574184-954D-4A59-BB6B-DE86648BB7EB}"/>
                </a:ext>
              </a:extLst>
            </p:cNvPr>
            <p:cNvSpPr txBox="1">
              <a:spLocks noChangeArrowheads="1"/>
            </p:cNvSpPr>
            <p:nvPr/>
          </p:nvSpPr>
          <p:spPr bwMode="auto">
            <a:xfrm>
              <a:off x="249" y="2523"/>
              <a:ext cx="12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充分条件： </a:t>
              </a:r>
            </a:p>
          </p:txBody>
        </p:sp>
        <p:graphicFrame>
          <p:nvGraphicFramePr>
            <p:cNvPr id="176190" name="Object 62">
              <a:extLst>
                <a:ext uri="{FF2B5EF4-FFF2-40B4-BE49-F238E27FC236}">
                  <a16:creationId xmlns:a16="http://schemas.microsoft.com/office/drawing/2014/main" id="{BA73F55D-5901-4E36-B6AE-FC91F0612264}"/>
                </a:ext>
              </a:extLst>
            </p:cNvPr>
            <p:cNvGraphicFramePr>
              <a:graphicFrameLocks noChangeAspect="1"/>
            </p:cNvGraphicFramePr>
            <p:nvPr>
              <p:extLst>
                <p:ext uri="{D42A27DB-BD31-4B8C-83A1-F6EECF244321}">
                  <p14:modId xmlns:p14="http://schemas.microsoft.com/office/powerpoint/2010/main" val="2189794562"/>
                </p:ext>
              </p:extLst>
            </p:nvPr>
          </p:nvGraphicFramePr>
          <p:xfrm>
            <a:off x="1194" y="1774"/>
            <a:ext cx="2774" cy="1780"/>
          </p:xfrm>
          <a:graphic>
            <a:graphicData uri="http://schemas.openxmlformats.org/presentationml/2006/ole">
              <mc:AlternateContent xmlns:mc="http://schemas.openxmlformats.org/markup-compatibility/2006">
                <mc:Choice xmlns:v="urn:schemas-microsoft-com:vml" Requires="v">
                  <p:oleObj spid="_x0000_s584481" name="Equation" r:id="rId10" imgW="2565360" imgH="1650960" progId="Equation.DSMT4">
                    <p:embed/>
                  </p:oleObj>
                </mc:Choice>
                <mc:Fallback>
                  <p:oleObj name="Equation" r:id="rId10" imgW="2565360" imgH="1650960" progId="Equation.DSMT4">
                    <p:embed/>
                    <p:pic>
                      <p:nvPicPr>
                        <p:cNvPr id="176190" name="Object 62">
                          <a:extLst>
                            <a:ext uri="{FF2B5EF4-FFF2-40B4-BE49-F238E27FC236}">
                              <a16:creationId xmlns:a16="http://schemas.microsoft.com/office/drawing/2014/main" id="{BA73F55D-5901-4E36-B6AE-FC91F06122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4" y="1774"/>
                          <a:ext cx="2774" cy="1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92" name="Text Box 64">
              <a:extLst>
                <a:ext uri="{FF2B5EF4-FFF2-40B4-BE49-F238E27FC236}">
                  <a16:creationId xmlns:a16="http://schemas.microsoft.com/office/drawing/2014/main" id="{E9D7DFB8-1C15-4889-8486-CF0372210D43}"/>
                </a:ext>
              </a:extLst>
            </p:cNvPr>
            <p:cNvSpPr txBox="1">
              <a:spLocks noChangeArrowheads="1"/>
            </p:cNvSpPr>
            <p:nvPr/>
          </p:nvSpPr>
          <p:spPr bwMode="auto">
            <a:xfrm>
              <a:off x="4014" y="2432"/>
              <a:ext cx="63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正定</a:t>
              </a:r>
            </a:p>
          </p:txBody>
        </p:sp>
      </p:grpSp>
      <p:sp>
        <p:nvSpPr>
          <p:cNvPr id="176195" name="Text Box 67">
            <a:extLst>
              <a:ext uri="{FF2B5EF4-FFF2-40B4-BE49-F238E27FC236}">
                <a16:creationId xmlns:a16="http://schemas.microsoft.com/office/drawing/2014/main" id="{DE577EDE-52DE-47D2-AFC9-DDAB242BC532}"/>
              </a:ext>
            </a:extLst>
          </p:cNvPr>
          <p:cNvSpPr txBox="1">
            <a:spLocks noChangeArrowheads="1"/>
          </p:cNvSpPr>
          <p:nvPr/>
        </p:nvSpPr>
        <p:spPr bwMode="auto">
          <a:xfrm>
            <a:off x="272652" y="5947509"/>
            <a:ext cx="6985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chemeClr val="tx1"/>
                </a:solidFill>
              </a:rPr>
              <a:t>正定的条件：各阶</a:t>
            </a:r>
            <a:r>
              <a:rPr lang="zh-CN" altLang="en-US" b="1" dirty="0">
                <a:solidFill>
                  <a:schemeClr val="tx1"/>
                </a:solidFill>
              </a:rPr>
              <a:t>主子式</a:t>
            </a:r>
            <a:r>
              <a:rPr lang="zh-CN" altLang="en-US" dirty="0">
                <a:solidFill>
                  <a:schemeClr val="tx1"/>
                </a:solidFill>
              </a:rPr>
              <a:t>均大于零</a:t>
            </a:r>
          </a:p>
        </p:txBody>
      </p:sp>
      <p:sp>
        <p:nvSpPr>
          <p:cNvPr id="176196" name="Text Box 68">
            <a:extLst>
              <a:ext uri="{FF2B5EF4-FFF2-40B4-BE49-F238E27FC236}">
                <a16:creationId xmlns:a16="http://schemas.microsoft.com/office/drawing/2014/main" id="{1CE374CD-AC64-443D-A6B9-1B49E55CC2DA}"/>
              </a:ext>
            </a:extLst>
          </p:cNvPr>
          <p:cNvSpPr txBox="1">
            <a:spLocks noChangeArrowheads="1"/>
          </p:cNvSpPr>
          <p:nvPr/>
        </p:nvSpPr>
        <p:spPr bwMode="auto">
          <a:xfrm>
            <a:off x="251520" y="434027"/>
            <a:ext cx="60483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无约束优化  </a:t>
            </a:r>
            <a:r>
              <a:rPr lang="en-US" altLang="zh-CN" dirty="0">
                <a:solidFill>
                  <a:schemeClr val="tx1"/>
                </a:solidFill>
              </a:rPr>
              <a:t>——    </a:t>
            </a:r>
            <a:r>
              <a:rPr lang="zh-CN" altLang="en-US" dirty="0">
                <a:solidFill>
                  <a:schemeClr val="tx1"/>
                </a:solidFill>
              </a:rPr>
              <a:t>目标函数取极小值 </a:t>
            </a:r>
          </a:p>
        </p:txBody>
      </p:sp>
    </p:spTree>
    <p:extLst>
      <p:ext uri="{BB962C8B-B14F-4D97-AF65-F5344CB8AC3E}">
        <p14:creationId xmlns:p14="http://schemas.microsoft.com/office/powerpoint/2010/main" val="4115877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DE77BF50-DFEB-4DED-85FD-84BFA53EAA1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2516" name="Rectangle 4">
            <a:extLst>
              <a:ext uri="{FF2B5EF4-FFF2-40B4-BE49-F238E27FC236}">
                <a16:creationId xmlns:a16="http://schemas.microsoft.com/office/drawing/2014/main" id="{DF3C9EDE-31DB-472A-A020-CC14E4DF3286}"/>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7" name="Rectangle 5">
            <a:extLst>
              <a:ext uri="{FF2B5EF4-FFF2-40B4-BE49-F238E27FC236}">
                <a16:creationId xmlns:a16="http://schemas.microsoft.com/office/drawing/2014/main" id="{E9E4F489-AEE9-49A1-85E4-7593FCDFF64D}"/>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8" name="Rectangle 6">
            <a:extLst>
              <a:ext uri="{FF2B5EF4-FFF2-40B4-BE49-F238E27FC236}">
                <a16:creationId xmlns:a16="http://schemas.microsoft.com/office/drawing/2014/main" id="{56658D69-1B5F-42B4-8737-463AA060581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9" name="Rectangle 7">
            <a:extLst>
              <a:ext uri="{FF2B5EF4-FFF2-40B4-BE49-F238E27FC236}">
                <a16:creationId xmlns:a16="http://schemas.microsoft.com/office/drawing/2014/main" id="{576A3BF7-60F1-453E-9F7B-518F6C56A074}"/>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20" name="Rectangle 8">
            <a:extLst>
              <a:ext uri="{FF2B5EF4-FFF2-40B4-BE49-F238E27FC236}">
                <a16:creationId xmlns:a16="http://schemas.microsoft.com/office/drawing/2014/main" id="{CA7CF824-68DA-4958-BA58-4DB0E17586DA}"/>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27" name="Rectangle 15">
            <a:extLst>
              <a:ext uri="{FF2B5EF4-FFF2-40B4-BE49-F238E27FC236}">
                <a16:creationId xmlns:a16="http://schemas.microsoft.com/office/drawing/2014/main" id="{2EA370F6-FFBD-4B4E-8CE7-5DCDDFF39383}"/>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31" name="Rectangle 19">
            <a:extLst>
              <a:ext uri="{FF2B5EF4-FFF2-40B4-BE49-F238E27FC236}">
                <a16:creationId xmlns:a16="http://schemas.microsoft.com/office/drawing/2014/main" id="{3EF5EFAB-BEE4-4D36-A894-6762580F30C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33" name="Text Box 21">
            <a:extLst>
              <a:ext uri="{FF2B5EF4-FFF2-40B4-BE49-F238E27FC236}">
                <a16:creationId xmlns:a16="http://schemas.microsoft.com/office/drawing/2014/main" id="{F23E83E7-7BD5-406D-A3A5-B0C5562F547A}"/>
              </a:ext>
            </a:extLst>
          </p:cNvPr>
          <p:cNvSpPr txBox="1">
            <a:spLocks noChangeArrowheads="1"/>
          </p:cNvSpPr>
          <p:nvPr/>
        </p:nvSpPr>
        <p:spPr bwMode="auto">
          <a:xfrm>
            <a:off x="827336" y="1414314"/>
            <a:ext cx="1511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对于矩阵 </a:t>
            </a:r>
          </a:p>
        </p:txBody>
      </p:sp>
      <p:sp>
        <p:nvSpPr>
          <p:cNvPr id="192536" name="Text Box 24">
            <a:extLst>
              <a:ext uri="{FF2B5EF4-FFF2-40B4-BE49-F238E27FC236}">
                <a16:creationId xmlns:a16="http://schemas.microsoft.com/office/drawing/2014/main" id="{60A7F775-9BD8-400A-8EEF-51E692AEE758}"/>
              </a:ext>
            </a:extLst>
          </p:cNvPr>
          <p:cNvSpPr txBox="1">
            <a:spLocks noChangeArrowheads="1"/>
          </p:cNvSpPr>
          <p:nvPr/>
        </p:nvSpPr>
        <p:spPr bwMode="auto">
          <a:xfrm>
            <a:off x="395536" y="404664"/>
            <a:ext cx="6985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solidFill>
                  <a:schemeClr val="tx1"/>
                </a:solidFill>
                <a:latin typeface="华文仿宋" panose="02010600040101010101" pitchFamily="2" charset="-122"/>
                <a:ea typeface="华文仿宋" panose="02010600040101010101" pitchFamily="2" charset="-122"/>
              </a:rPr>
              <a:t>主子式</a:t>
            </a:r>
            <a:r>
              <a:rPr lang="en-US" altLang="zh-CN" sz="2400" b="1">
                <a:solidFill>
                  <a:schemeClr val="tx1"/>
                </a:solidFill>
                <a:latin typeface="华文仿宋" panose="02010600040101010101" pitchFamily="2" charset="-122"/>
                <a:ea typeface="华文仿宋" panose="02010600040101010101" pitchFamily="2" charset="-122"/>
              </a:rPr>
              <a:t>:</a:t>
            </a:r>
            <a:endParaRPr lang="en-US" altLang="zh-CN" sz="2400">
              <a:solidFill>
                <a:schemeClr val="tx1"/>
              </a:solidFill>
              <a:latin typeface="华文仿宋" panose="02010600040101010101" pitchFamily="2" charset="-122"/>
              <a:ea typeface="华文仿宋" panose="02010600040101010101" pitchFamily="2" charset="-122"/>
            </a:endParaRPr>
          </a:p>
        </p:txBody>
      </p:sp>
      <p:graphicFrame>
        <p:nvGraphicFramePr>
          <p:cNvPr id="192538" name="Object 26">
            <a:extLst>
              <a:ext uri="{FF2B5EF4-FFF2-40B4-BE49-F238E27FC236}">
                <a16:creationId xmlns:a16="http://schemas.microsoft.com/office/drawing/2014/main" id="{4732E0F3-6583-465A-9920-E00C2748C82E}"/>
              </a:ext>
            </a:extLst>
          </p:cNvPr>
          <p:cNvGraphicFramePr>
            <a:graphicFrameLocks noChangeAspect="1"/>
          </p:cNvGraphicFramePr>
          <p:nvPr>
            <p:extLst>
              <p:ext uri="{D42A27DB-BD31-4B8C-83A1-F6EECF244321}">
                <p14:modId xmlns:p14="http://schemas.microsoft.com/office/powerpoint/2010/main" val="1398020170"/>
              </p:ext>
            </p:extLst>
          </p:nvPr>
        </p:nvGraphicFramePr>
        <p:xfrm>
          <a:off x="2554536" y="1053952"/>
          <a:ext cx="2212975" cy="1252537"/>
        </p:xfrm>
        <a:graphic>
          <a:graphicData uri="http://schemas.openxmlformats.org/presentationml/2006/ole">
            <mc:AlternateContent xmlns:mc="http://schemas.openxmlformats.org/markup-compatibility/2006">
              <mc:Choice xmlns:v="urn:schemas-microsoft-com:vml" Requires="v">
                <p:oleObj spid="_x0000_s585498" name="Equation" r:id="rId4" imgW="1257120" imgH="711000" progId="Equation.DSMT4">
                  <p:embed/>
                </p:oleObj>
              </mc:Choice>
              <mc:Fallback>
                <p:oleObj name="Equation" r:id="rId4" imgW="1257120" imgH="711000" progId="Equation.DSMT4">
                  <p:embed/>
                  <p:pic>
                    <p:nvPicPr>
                      <p:cNvPr id="192538" name="Object 26">
                        <a:extLst>
                          <a:ext uri="{FF2B5EF4-FFF2-40B4-BE49-F238E27FC236}">
                            <a16:creationId xmlns:a16="http://schemas.microsoft.com/office/drawing/2014/main" id="{4732E0F3-6583-465A-9920-E00C2748C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536" y="1053952"/>
                        <a:ext cx="2212975"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39" name="Object 27">
            <a:extLst>
              <a:ext uri="{FF2B5EF4-FFF2-40B4-BE49-F238E27FC236}">
                <a16:creationId xmlns:a16="http://schemas.microsoft.com/office/drawing/2014/main" id="{396FC515-7360-4A42-9D51-5B33E0257199}"/>
              </a:ext>
            </a:extLst>
          </p:cNvPr>
          <p:cNvGraphicFramePr>
            <a:graphicFrameLocks noChangeAspect="1"/>
          </p:cNvGraphicFramePr>
          <p:nvPr>
            <p:extLst>
              <p:ext uri="{D42A27DB-BD31-4B8C-83A1-F6EECF244321}">
                <p14:modId xmlns:p14="http://schemas.microsoft.com/office/powerpoint/2010/main" val="2638029434"/>
              </p:ext>
            </p:extLst>
          </p:nvPr>
        </p:nvGraphicFramePr>
        <p:xfrm>
          <a:off x="3635623" y="2493814"/>
          <a:ext cx="422275" cy="474663"/>
        </p:xfrm>
        <a:graphic>
          <a:graphicData uri="http://schemas.openxmlformats.org/presentationml/2006/ole">
            <mc:AlternateContent xmlns:mc="http://schemas.openxmlformats.org/markup-compatibility/2006">
              <mc:Choice xmlns:v="urn:schemas-microsoft-com:vml" Requires="v">
                <p:oleObj spid="_x0000_s585499" name="Equation" r:id="rId6" imgW="203040" imgH="228600" progId="Equation.DSMT4">
                  <p:embed/>
                </p:oleObj>
              </mc:Choice>
              <mc:Fallback>
                <p:oleObj name="Equation" r:id="rId6" imgW="203040" imgH="228600" progId="Equation.DSMT4">
                  <p:embed/>
                  <p:pic>
                    <p:nvPicPr>
                      <p:cNvPr id="192539" name="Object 27">
                        <a:extLst>
                          <a:ext uri="{FF2B5EF4-FFF2-40B4-BE49-F238E27FC236}">
                            <a16:creationId xmlns:a16="http://schemas.microsoft.com/office/drawing/2014/main" id="{396FC515-7360-4A42-9D51-5B33E02571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623" y="2493814"/>
                        <a:ext cx="4222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0" name="Object 28">
            <a:extLst>
              <a:ext uri="{FF2B5EF4-FFF2-40B4-BE49-F238E27FC236}">
                <a16:creationId xmlns:a16="http://schemas.microsoft.com/office/drawing/2014/main" id="{EE1381B7-55A6-49FE-8C72-F3E1E7A3B2B0}"/>
              </a:ext>
            </a:extLst>
          </p:cNvPr>
          <p:cNvGraphicFramePr>
            <a:graphicFrameLocks noChangeAspect="1"/>
          </p:cNvGraphicFramePr>
          <p:nvPr>
            <p:extLst>
              <p:ext uri="{D42A27DB-BD31-4B8C-83A1-F6EECF244321}">
                <p14:modId xmlns:p14="http://schemas.microsoft.com/office/powerpoint/2010/main" val="1934645493"/>
              </p:ext>
            </p:extLst>
          </p:nvPr>
        </p:nvGraphicFramePr>
        <p:xfrm>
          <a:off x="3635623" y="3212952"/>
          <a:ext cx="1008063" cy="814387"/>
        </p:xfrm>
        <a:graphic>
          <a:graphicData uri="http://schemas.openxmlformats.org/presentationml/2006/ole">
            <mc:AlternateContent xmlns:mc="http://schemas.openxmlformats.org/markup-compatibility/2006">
              <mc:Choice xmlns:v="urn:schemas-microsoft-com:vml" Requires="v">
                <p:oleObj spid="_x0000_s585500" name="Equation" r:id="rId8" imgW="596880" imgH="482400" progId="Equation.DSMT4">
                  <p:embed/>
                </p:oleObj>
              </mc:Choice>
              <mc:Fallback>
                <p:oleObj name="Equation" r:id="rId8" imgW="596880" imgH="482400" progId="Equation.DSMT4">
                  <p:embed/>
                  <p:pic>
                    <p:nvPicPr>
                      <p:cNvPr id="192540" name="Object 28">
                        <a:extLst>
                          <a:ext uri="{FF2B5EF4-FFF2-40B4-BE49-F238E27FC236}">
                            <a16:creationId xmlns:a16="http://schemas.microsoft.com/office/drawing/2014/main" id="{EE1381B7-55A6-49FE-8C72-F3E1E7A3B2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623" y="3212952"/>
                        <a:ext cx="1008063"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1" name="Object 29">
            <a:extLst>
              <a:ext uri="{FF2B5EF4-FFF2-40B4-BE49-F238E27FC236}">
                <a16:creationId xmlns:a16="http://schemas.microsoft.com/office/drawing/2014/main" id="{8A62B208-58BB-4C5D-8C57-7D740EE2A038}"/>
              </a:ext>
            </a:extLst>
          </p:cNvPr>
          <p:cNvGraphicFramePr>
            <a:graphicFrameLocks noChangeAspect="1"/>
          </p:cNvGraphicFramePr>
          <p:nvPr>
            <p:extLst>
              <p:ext uri="{D42A27DB-BD31-4B8C-83A1-F6EECF244321}">
                <p14:modId xmlns:p14="http://schemas.microsoft.com/office/powerpoint/2010/main" val="1630063303"/>
              </p:ext>
            </p:extLst>
          </p:nvPr>
        </p:nvGraphicFramePr>
        <p:xfrm>
          <a:off x="3564186" y="4149577"/>
          <a:ext cx="1608137" cy="1252537"/>
        </p:xfrm>
        <a:graphic>
          <a:graphicData uri="http://schemas.openxmlformats.org/presentationml/2006/ole">
            <mc:AlternateContent xmlns:mc="http://schemas.openxmlformats.org/markup-compatibility/2006">
              <mc:Choice xmlns:v="urn:schemas-microsoft-com:vml" Requires="v">
                <p:oleObj spid="_x0000_s585501" name="Equation" r:id="rId10" imgW="914400" imgH="711000" progId="Equation.DSMT4">
                  <p:embed/>
                </p:oleObj>
              </mc:Choice>
              <mc:Fallback>
                <p:oleObj name="Equation" r:id="rId10" imgW="914400" imgH="711000" progId="Equation.DSMT4">
                  <p:embed/>
                  <p:pic>
                    <p:nvPicPr>
                      <p:cNvPr id="192541" name="Object 29">
                        <a:extLst>
                          <a:ext uri="{FF2B5EF4-FFF2-40B4-BE49-F238E27FC236}">
                            <a16:creationId xmlns:a16="http://schemas.microsoft.com/office/drawing/2014/main" id="{8A62B208-58BB-4C5D-8C57-7D740EE2A0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4186" y="4149577"/>
                        <a:ext cx="1608137"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42" name="Text Box 30">
            <a:extLst>
              <a:ext uri="{FF2B5EF4-FFF2-40B4-BE49-F238E27FC236}">
                <a16:creationId xmlns:a16="http://schemas.microsoft.com/office/drawing/2014/main" id="{4D867E79-E950-4A9B-9DBC-A6722570E192}"/>
              </a:ext>
            </a:extLst>
          </p:cNvPr>
          <p:cNvSpPr txBox="1">
            <a:spLocks noChangeArrowheads="1"/>
          </p:cNvSpPr>
          <p:nvPr/>
        </p:nvSpPr>
        <p:spPr bwMode="auto">
          <a:xfrm>
            <a:off x="611436" y="5373539"/>
            <a:ext cx="6985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a:solidFill>
                  <a:schemeClr val="tx1"/>
                </a:solidFill>
                <a:latin typeface="华文仿宋" panose="02010600040101010101" pitchFamily="2" charset="-122"/>
                <a:ea typeface="华文仿宋" panose="02010600040101010101" pitchFamily="2" charset="-122"/>
              </a:rPr>
              <a:t>正定：各阶</a:t>
            </a:r>
            <a:r>
              <a:rPr lang="zh-CN" altLang="en-US" sz="2400" b="1">
                <a:solidFill>
                  <a:schemeClr val="tx1"/>
                </a:solidFill>
                <a:latin typeface="华文仿宋" panose="02010600040101010101" pitchFamily="2" charset="-122"/>
                <a:ea typeface="华文仿宋" panose="02010600040101010101" pitchFamily="2" charset="-122"/>
              </a:rPr>
              <a:t>主子式</a:t>
            </a:r>
            <a:r>
              <a:rPr lang="zh-CN" altLang="en-US" sz="2400">
                <a:solidFill>
                  <a:schemeClr val="tx1"/>
                </a:solidFill>
                <a:latin typeface="华文仿宋" panose="02010600040101010101" pitchFamily="2" charset="-122"/>
                <a:ea typeface="华文仿宋" panose="02010600040101010101" pitchFamily="2" charset="-122"/>
              </a:rPr>
              <a:t>均大于零</a:t>
            </a:r>
          </a:p>
        </p:txBody>
      </p:sp>
      <p:sp>
        <p:nvSpPr>
          <p:cNvPr id="192544" name="Text Box 32">
            <a:extLst>
              <a:ext uri="{FF2B5EF4-FFF2-40B4-BE49-F238E27FC236}">
                <a16:creationId xmlns:a16="http://schemas.microsoft.com/office/drawing/2014/main" id="{C3800556-72A4-497C-AB17-E67709A733A4}"/>
              </a:ext>
            </a:extLst>
          </p:cNvPr>
          <p:cNvSpPr txBox="1">
            <a:spLocks noChangeArrowheads="1"/>
          </p:cNvSpPr>
          <p:nvPr/>
        </p:nvSpPr>
        <p:spPr bwMode="auto">
          <a:xfrm>
            <a:off x="1259136" y="2493814"/>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一阶主子式 </a:t>
            </a:r>
          </a:p>
        </p:txBody>
      </p:sp>
      <p:sp>
        <p:nvSpPr>
          <p:cNvPr id="192545" name="Text Box 33">
            <a:extLst>
              <a:ext uri="{FF2B5EF4-FFF2-40B4-BE49-F238E27FC236}">
                <a16:creationId xmlns:a16="http://schemas.microsoft.com/office/drawing/2014/main" id="{822F3292-6C05-4611-8706-B3020CB5F07C}"/>
              </a:ext>
            </a:extLst>
          </p:cNvPr>
          <p:cNvSpPr txBox="1">
            <a:spLocks noChangeArrowheads="1"/>
          </p:cNvSpPr>
          <p:nvPr/>
        </p:nvSpPr>
        <p:spPr bwMode="auto">
          <a:xfrm>
            <a:off x="1186111" y="3430439"/>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二阶主子式 </a:t>
            </a:r>
          </a:p>
        </p:txBody>
      </p:sp>
      <p:sp>
        <p:nvSpPr>
          <p:cNvPr id="192546" name="Text Box 34">
            <a:extLst>
              <a:ext uri="{FF2B5EF4-FFF2-40B4-BE49-F238E27FC236}">
                <a16:creationId xmlns:a16="http://schemas.microsoft.com/office/drawing/2014/main" id="{BD2EE50A-A189-4AEC-9D95-BBD460F21037}"/>
              </a:ext>
            </a:extLst>
          </p:cNvPr>
          <p:cNvSpPr txBox="1">
            <a:spLocks noChangeArrowheads="1"/>
          </p:cNvSpPr>
          <p:nvPr/>
        </p:nvSpPr>
        <p:spPr bwMode="auto">
          <a:xfrm>
            <a:off x="1259136" y="4581377"/>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三阶主子式 </a:t>
            </a:r>
          </a:p>
        </p:txBody>
      </p:sp>
    </p:spTree>
    <p:extLst>
      <p:ext uri="{BB962C8B-B14F-4D97-AF65-F5344CB8AC3E}">
        <p14:creationId xmlns:p14="http://schemas.microsoft.com/office/powerpoint/2010/main" val="188451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87449F-C6CA-40CB-BE06-5EAE305A536E}"/>
              </a:ext>
            </a:extLst>
          </p:cNvPr>
          <p:cNvSpPr>
            <a:spLocks noGrp="1" noChangeArrowheads="1"/>
          </p:cNvSpPr>
          <p:nvPr>
            <p:ph type="title"/>
          </p:nvPr>
        </p:nvSpPr>
        <p:spPr>
          <a:xfrm>
            <a:off x="2488992" y="364636"/>
            <a:ext cx="4951462" cy="543594"/>
          </a:xfrm>
        </p:spPr>
        <p:txBody>
          <a:bodyPr>
            <a:normAutofit fontScale="90000"/>
          </a:bodyPr>
          <a:lstStyle/>
          <a:p>
            <a:r>
              <a:rPr lang="zh-CN" altLang="en-US" sz="2800" dirty="0">
                <a:latin typeface="+mn-ea"/>
                <a:ea typeface="+mn-ea"/>
              </a:rPr>
              <a:t>二元函数的极小值问题</a:t>
            </a:r>
            <a:r>
              <a:rPr lang="en-US" altLang="zh-CN" sz="2800" dirty="0">
                <a:latin typeface="+mn-ea"/>
                <a:ea typeface="+mn-ea"/>
              </a:rPr>
              <a:t>---</a:t>
            </a:r>
            <a:r>
              <a:rPr lang="zh-CN" altLang="en-US" sz="2800" dirty="0">
                <a:solidFill>
                  <a:srgbClr val="0000FF"/>
                </a:solidFill>
                <a:latin typeface="+mn-ea"/>
                <a:ea typeface="+mn-ea"/>
              </a:rPr>
              <a:t>理论结果</a:t>
            </a:r>
          </a:p>
        </p:txBody>
      </p:sp>
      <p:sp>
        <p:nvSpPr>
          <p:cNvPr id="47107" name="Rectangle 3">
            <a:extLst>
              <a:ext uri="{FF2B5EF4-FFF2-40B4-BE49-F238E27FC236}">
                <a16:creationId xmlns:a16="http://schemas.microsoft.com/office/drawing/2014/main" id="{2CD70740-01A1-483F-B4AB-D4DE07521763}"/>
              </a:ext>
            </a:extLst>
          </p:cNvPr>
          <p:cNvSpPr>
            <a:spLocks noGrp="1" noChangeArrowheads="1"/>
          </p:cNvSpPr>
          <p:nvPr>
            <p:ph type="body" idx="1"/>
          </p:nvPr>
        </p:nvSpPr>
        <p:spPr>
          <a:xfrm>
            <a:off x="180292" y="997188"/>
            <a:ext cx="8783415" cy="1922489"/>
          </a:xfrm>
        </p:spPr>
        <p:txBody>
          <a:bodyPr>
            <a:normAutofit fontScale="92500" lnSpcReduction="20000"/>
          </a:bodyPr>
          <a:lstStyle/>
          <a:p>
            <a:pPr>
              <a:lnSpc>
                <a:spcPct val="150000"/>
              </a:lnSpc>
            </a:pPr>
            <a:r>
              <a:rPr lang="zh-CN" altLang="en-US" sz="2400" dirty="0">
                <a:latin typeface="华文仿宋" panose="02010600040101010101" pitchFamily="2" charset="-122"/>
                <a:ea typeface="华文仿宋" panose="02010600040101010101" pitchFamily="2" charset="-122"/>
              </a:rPr>
              <a:t>二元函数的图形是一个几何表面</a:t>
            </a:r>
          </a:p>
          <a:p>
            <a:pPr>
              <a:lnSpc>
                <a:spcPct val="150000"/>
              </a:lnSpc>
            </a:pPr>
            <a:r>
              <a:rPr lang="zh-CN" altLang="en-US" sz="2400" dirty="0">
                <a:latin typeface="华文仿宋" panose="02010600040101010101" pitchFamily="2" charset="-122"/>
                <a:ea typeface="华文仿宋" panose="02010600040101010101" pitchFamily="2" charset="-122"/>
              </a:rPr>
              <a:t>定理</a:t>
            </a:r>
            <a:r>
              <a:rPr lang="en-US" altLang="zh-CN" sz="2400" dirty="0">
                <a:latin typeface="华文仿宋" panose="02010600040101010101" pitchFamily="2" charset="-122"/>
                <a:ea typeface="华文仿宋" panose="02010600040101010101" pitchFamily="2" charset="-122"/>
              </a:rPr>
              <a:t>8.5</a:t>
            </a:r>
            <a:r>
              <a:rPr lang="zh-CN" altLang="en-US" sz="2400" dirty="0">
                <a:latin typeface="华文仿宋" panose="02010600040101010101" pitchFamily="2" charset="-122"/>
                <a:ea typeface="华文仿宋" panose="02010600040101010101" pitchFamily="2" charset="-122"/>
              </a:rPr>
              <a:t>（二阶偏导数测试）设</a:t>
            </a: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x</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及其一阶和二阶偏导数在区域</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上连续。设点</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是一个临界点，即</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且</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。可用高阶偏导数来确定临界点的属性。</a:t>
            </a:r>
          </a:p>
        </p:txBody>
      </p:sp>
      <p:sp>
        <p:nvSpPr>
          <p:cNvPr id="6" name="Text Box 4">
            <a:extLst>
              <a:ext uri="{FF2B5EF4-FFF2-40B4-BE49-F238E27FC236}">
                <a16:creationId xmlns:a16="http://schemas.microsoft.com/office/drawing/2014/main" id="{139ED2B5-30E8-45B0-96DB-2F30492A90E9}"/>
              </a:ext>
            </a:extLst>
          </p:cNvPr>
          <p:cNvSpPr txBox="1">
            <a:spLocks noChangeArrowheads="1"/>
          </p:cNvSpPr>
          <p:nvPr/>
        </p:nvSpPr>
        <p:spPr bwMode="auto">
          <a:xfrm>
            <a:off x="251520" y="3140968"/>
            <a:ext cx="842486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Clr>
                <a:schemeClr val="accent1"/>
              </a:buClr>
              <a:buFont typeface="Wingdings" panose="05000000000000000000" pitchFamily="2" charset="2"/>
              <a:buAutoNum type="romanUcPeriod"/>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)&gt;0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局部极小值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2"/>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err="1">
                <a:solidFill>
                  <a:srgbClr val="0000FF"/>
                </a:solidFill>
                <a:latin typeface="华文仿宋" panose="02010600040101010101" pitchFamily="2" charset="-122"/>
                <a:ea typeface="华文仿宋" panose="02010600040101010101" pitchFamily="2" charset="-122"/>
              </a:rPr>
              <a:t>p</a:t>
            </a:r>
            <a:r>
              <a:rPr lang="en-US" altLang="zh-CN" sz="2400" dirty="0" err="1">
                <a:solidFill>
                  <a:srgbClr val="0000FF"/>
                </a:solidFill>
                <a:latin typeface="华文仿宋" panose="02010600040101010101" pitchFamily="2" charset="-122"/>
                <a:ea typeface="华文仿宋" panose="02010600040101010101" pitchFamily="2" charset="-122"/>
              </a:rPr>
              <a:t>,</a:t>
            </a:r>
            <a:r>
              <a:rPr lang="en-US" altLang="zh-CN" sz="2400" i="1" dirty="0" err="1">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)&lt;0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局部极大值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3"/>
            </a:pPr>
            <a:r>
              <a:rPr lang="zh-CN" altLang="en-US" sz="2400" dirty="0">
                <a:latin typeface="华文仿宋" panose="02010600040101010101" pitchFamily="2" charset="-122"/>
                <a:ea typeface="华文仿宋" panose="02010600040101010101" pitchFamily="2" charset="-122"/>
              </a:rPr>
              <a:t>若                                                 ，则</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在</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没有局部极值。</a:t>
            </a:r>
          </a:p>
          <a:p>
            <a:pPr algn="l">
              <a:spcBef>
                <a:spcPct val="50000"/>
              </a:spcBef>
              <a:buClr>
                <a:schemeClr val="accent1"/>
              </a:buClr>
              <a:buFont typeface="Wingdings" panose="05000000000000000000" pitchFamily="2" charset="2"/>
              <a:buAutoNum type="romanUcPeriod" startAt="4"/>
            </a:pPr>
            <a:r>
              <a:rPr lang="zh-CN" altLang="en-US" sz="2400" dirty="0">
                <a:latin typeface="华文仿宋" panose="02010600040101010101" pitchFamily="2" charset="-122"/>
                <a:ea typeface="华文仿宋" panose="02010600040101010101" pitchFamily="2" charset="-122"/>
              </a:rPr>
              <a:t>若                                                ，则结果不确定。</a:t>
            </a:r>
          </a:p>
        </p:txBody>
      </p:sp>
      <p:graphicFrame>
        <p:nvGraphicFramePr>
          <p:cNvPr id="7" name="Object 5">
            <a:extLst>
              <a:ext uri="{FF2B5EF4-FFF2-40B4-BE49-F238E27FC236}">
                <a16:creationId xmlns:a16="http://schemas.microsoft.com/office/drawing/2014/main" id="{8A3C9183-F545-4BCB-89CD-ACF3AF5EE690}"/>
              </a:ext>
            </a:extLst>
          </p:cNvPr>
          <p:cNvGraphicFramePr>
            <a:graphicFrameLocks noChangeAspect="1"/>
          </p:cNvGraphicFramePr>
          <p:nvPr>
            <p:extLst>
              <p:ext uri="{D42A27DB-BD31-4B8C-83A1-F6EECF244321}">
                <p14:modId xmlns:p14="http://schemas.microsoft.com/office/powerpoint/2010/main" val="2494026279"/>
              </p:ext>
            </p:extLst>
          </p:nvPr>
        </p:nvGraphicFramePr>
        <p:xfrm>
          <a:off x="1136026" y="3132256"/>
          <a:ext cx="3570576" cy="458131"/>
        </p:xfrm>
        <a:graphic>
          <a:graphicData uri="http://schemas.openxmlformats.org/presentationml/2006/ole">
            <mc:AlternateContent xmlns:mc="http://schemas.openxmlformats.org/markup-compatibility/2006">
              <mc:Choice xmlns:v="urn:schemas-microsoft-com:vml" Requires="v">
                <p:oleObj spid="_x0000_s571218" name="Equation" r:id="rId3" imgW="1981080" imgH="253800" progId="Equation.DSMT4">
                  <p:embed/>
                </p:oleObj>
              </mc:Choice>
              <mc:Fallback>
                <p:oleObj name="Equation" r:id="rId3" imgW="1981080" imgH="253800" progId="Equation.DSMT4">
                  <p:embed/>
                  <p:pic>
                    <p:nvPicPr>
                      <p:cNvPr id="48133" name="Object 5">
                        <a:extLst>
                          <a:ext uri="{FF2B5EF4-FFF2-40B4-BE49-F238E27FC236}">
                            <a16:creationId xmlns:a16="http://schemas.microsoft.com/office/drawing/2014/main" id="{A58E4D88-0FE8-429D-B750-92A4995B3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026" y="3132256"/>
                        <a:ext cx="3570576" cy="458131"/>
                      </a:xfrm>
                      <a:prstGeom prst="rect">
                        <a:avLst/>
                      </a:prstGeom>
                      <a:noFill/>
                      <a:ln>
                        <a:noFill/>
                      </a:ln>
                      <a:effectLst/>
                    </p:spPr>
                  </p:pic>
                </p:oleObj>
              </mc:Fallback>
            </mc:AlternateContent>
          </a:graphicData>
        </a:graphic>
      </p:graphicFrame>
      <p:graphicFrame>
        <p:nvGraphicFramePr>
          <p:cNvPr id="8" name="Object 7">
            <a:extLst>
              <a:ext uri="{FF2B5EF4-FFF2-40B4-BE49-F238E27FC236}">
                <a16:creationId xmlns:a16="http://schemas.microsoft.com/office/drawing/2014/main" id="{B3D7DFB6-983C-48A0-8DAC-0BBB53DC5E6B}"/>
              </a:ext>
            </a:extLst>
          </p:cNvPr>
          <p:cNvGraphicFramePr>
            <a:graphicFrameLocks noChangeAspect="1"/>
          </p:cNvGraphicFramePr>
          <p:nvPr>
            <p:extLst>
              <p:ext uri="{D42A27DB-BD31-4B8C-83A1-F6EECF244321}">
                <p14:modId xmlns:p14="http://schemas.microsoft.com/office/powerpoint/2010/main" val="472020825"/>
              </p:ext>
            </p:extLst>
          </p:nvPr>
        </p:nvGraphicFramePr>
        <p:xfrm>
          <a:off x="1045722" y="4066388"/>
          <a:ext cx="3603522" cy="462358"/>
        </p:xfrm>
        <a:graphic>
          <a:graphicData uri="http://schemas.openxmlformats.org/presentationml/2006/ole">
            <mc:AlternateContent xmlns:mc="http://schemas.openxmlformats.org/markup-compatibility/2006">
              <mc:Choice xmlns:v="urn:schemas-microsoft-com:vml" Requires="v">
                <p:oleObj spid="_x0000_s571219" name="Equation" r:id="rId5" imgW="1981080" imgH="253800" progId="Equation.DSMT4">
                  <p:embed/>
                </p:oleObj>
              </mc:Choice>
              <mc:Fallback>
                <p:oleObj name="Equation" r:id="rId5" imgW="1981080" imgH="253800" progId="Equation.DSMT4">
                  <p:embed/>
                  <p:pic>
                    <p:nvPicPr>
                      <p:cNvPr id="48135" name="Object 7">
                        <a:extLst>
                          <a:ext uri="{FF2B5EF4-FFF2-40B4-BE49-F238E27FC236}">
                            <a16:creationId xmlns:a16="http://schemas.microsoft.com/office/drawing/2014/main" id="{58BD89DA-F277-4E59-B620-3170DCB97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722" y="4066388"/>
                        <a:ext cx="3603522" cy="462358"/>
                      </a:xfrm>
                      <a:prstGeom prst="rect">
                        <a:avLst/>
                      </a:prstGeom>
                      <a:noFill/>
                      <a:ln>
                        <a:noFill/>
                      </a:ln>
                      <a:effectLst/>
                    </p:spPr>
                  </p:pic>
                </p:oleObj>
              </mc:Fallback>
            </mc:AlternateContent>
          </a:graphicData>
        </a:graphic>
      </p:graphicFrame>
      <p:graphicFrame>
        <p:nvGraphicFramePr>
          <p:cNvPr id="9" name="Object 8">
            <a:extLst>
              <a:ext uri="{FF2B5EF4-FFF2-40B4-BE49-F238E27FC236}">
                <a16:creationId xmlns:a16="http://schemas.microsoft.com/office/drawing/2014/main" id="{DD4934F7-79BF-4CD2-A756-4CC5051605FC}"/>
              </a:ext>
            </a:extLst>
          </p:cNvPr>
          <p:cNvGraphicFramePr>
            <a:graphicFrameLocks noChangeAspect="1"/>
          </p:cNvGraphicFramePr>
          <p:nvPr>
            <p:extLst>
              <p:ext uri="{D42A27DB-BD31-4B8C-83A1-F6EECF244321}">
                <p14:modId xmlns:p14="http://schemas.microsoft.com/office/powerpoint/2010/main" val="580147187"/>
              </p:ext>
            </p:extLst>
          </p:nvPr>
        </p:nvGraphicFramePr>
        <p:xfrm>
          <a:off x="1139810" y="4968808"/>
          <a:ext cx="3716864" cy="476901"/>
        </p:xfrm>
        <a:graphic>
          <a:graphicData uri="http://schemas.openxmlformats.org/presentationml/2006/ole">
            <mc:AlternateContent xmlns:mc="http://schemas.openxmlformats.org/markup-compatibility/2006">
              <mc:Choice xmlns:v="urn:schemas-microsoft-com:vml" Requires="v">
                <p:oleObj spid="_x0000_s571220" name="Equation" r:id="rId6" imgW="1981080" imgH="253800" progId="Equation.DSMT4">
                  <p:embed/>
                </p:oleObj>
              </mc:Choice>
              <mc:Fallback>
                <p:oleObj name="Equation" r:id="rId6" imgW="1981080" imgH="253800" progId="Equation.DSMT4">
                  <p:embed/>
                  <p:pic>
                    <p:nvPicPr>
                      <p:cNvPr id="48136" name="Object 8">
                        <a:extLst>
                          <a:ext uri="{FF2B5EF4-FFF2-40B4-BE49-F238E27FC236}">
                            <a16:creationId xmlns:a16="http://schemas.microsoft.com/office/drawing/2014/main" id="{179715C0-EB11-4DD3-B65F-8CFACD6589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10" y="4968808"/>
                        <a:ext cx="3716864" cy="476901"/>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E5AB500A-14EB-43CE-8C62-4701BD708AA9}"/>
              </a:ext>
            </a:extLst>
          </p:cNvPr>
          <p:cNvGraphicFramePr>
            <a:graphicFrameLocks noChangeAspect="1"/>
          </p:cNvGraphicFramePr>
          <p:nvPr>
            <p:extLst>
              <p:ext uri="{D42A27DB-BD31-4B8C-83A1-F6EECF244321}">
                <p14:modId xmlns:p14="http://schemas.microsoft.com/office/powerpoint/2010/main" val="1980096017"/>
              </p:ext>
            </p:extLst>
          </p:nvPr>
        </p:nvGraphicFramePr>
        <p:xfrm>
          <a:off x="1062882" y="5884261"/>
          <a:ext cx="3716864" cy="476901"/>
        </p:xfrm>
        <a:graphic>
          <a:graphicData uri="http://schemas.openxmlformats.org/presentationml/2006/ole">
            <mc:AlternateContent xmlns:mc="http://schemas.openxmlformats.org/markup-compatibility/2006">
              <mc:Choice xmlns:v="urn:schemas-microsoft-com:vml" Requires="v">
                <p:oleObj spid="_x0000_s571221" name="Equation" r:id="rId8" imgW="1981080" imgH="253800" progId="Equation.DSMT4">
                  <p:embed/>
                </p:oleObj>
              </mc:Choice>
              <mc:Fallback>
                <p:oleObj name="Equation" r:id="rId8" imgW="1981080" imgH="253800" progId="Equation.DSMT4">
                  <p:embed/>
                  <p:pic>
                    <p:nvPicPr>
                      <p:cNvPr id="48137" name="Object 9">
                        <a:extLst>
                          <a:ext uri="{FF2B5EF4-FFF2-40B4-BE49-F238E27FC236}">
                            <a16:creationId xmlns:a16="http://schemas.microsoft.com/office/drawing/2014/main" id="{748E1E7E-FE16-4CEB-87AA-CFFD509A9F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882" y="5884261"/>
                        <a:ext cx="3716864" cy="476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9671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a:extLst>
              <a:ext uri="{FF2B5EF4-FFF2-40B4-BE49-F238E27FC236}">
                <a16:creationId xmlns:a16="http://schemas.microsoft.com/office/drawing/2014/main" id="{84A26921-F567-41B6-824C-34BCA8F232F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8180" name="Rectangle 4">
            <a:extLst>
              <a:ext uri="{FF2B5EF4-FFF2-40B4-BE49-F238E27FC236}">
                <a16:creationId xmlns:a16="http://schemas.microsoft.com/office/drawing/2014/main" id="{F95A43D1-A16C-470D-9040-0C4F10E99C59}"/>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1" name="Rectangle 5">
            <a:extLst>
              <a:ext uri="{FF2B5EF4-FFF2-40B4-BE49-F238E27FC236}">
                <a16:creationId xmlns:a16="http://schemas.microsoft.com/office/drawing/2014/main" id="{C4664464-DF2D-4BEC-9111-277539C36CD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2" name="Rectangle 6">
            <a:extLst>
              <a:ext uri="{FF2B5EF4-FFF2-40B4-BE49-F238E27FC236}">
                <a16:creationId xmlns:a16="http://schemas.microsoft.com/office/drawing/2014/main" id="{0F76DFD8-AB69-490A-BE2D-773FB2B72459}"/>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3" name="Rectangle 7">
            <a:extLst>
              <a:ext uri="{FF2B5EF4-FFF2-40B4-BE49-F238E27FC236}">
                <a16:creationId xmlns:a16="http://schemas.microsoft.com/office/drawing/2014/main" id="{255EF762-CCEE-4FC9-87D3-B0E65E323E6F}"/>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4" name="Rectangle 8">
            <a:extLst>
              <a:ext uri="{FF2B5EF4-FFF2-40B4-BE49-F238E27FC236}">
                <a16:creationId xmlns:a16="http://schemas.microsoft.com/office/drawing/2014/main" id="{2BE43DE1-530A-41A7-A915-A1B3C3A38A0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1" name="Rectangle 15">
            <a:extLst>
              <a:ext uri="{FF2B5EF4-FFF2-40B4-BE49-F238E27FC236}">
                <a16:creationId xmlns:a16="http://schemas.microsoft.com/office/drawing/2014/main" id="{A0686D9F-97A6-4D7F-B97D-4F98362527BF}"/>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5" name="Rectangle 19">
            <a:extLst>
              <a:ext uri="{FF2B5EF4-FFF2-40B4-BE49-F238E27FC236}">
                <a16:creationId xmlns:a16="http://schemas.microsoft.com/office/drawing/2014/main" id="{77005ACF-7B8B-41D7-9AC9-2E5E90E22539}"/>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205" name="Rectangle 29">
            <a:extLst>
              <a:ext uri="{FF2B5EF4-FFF2-40B4-BE49-F238E27FC236}">
                <a16:creationId xmlns:a16="http://schemas.microsoft.com/office/drawing/2014/main" id="{1A07C606-B24D-4711-8548-945E0AA64CCC}"/>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07" name="Group 31">
            <a:extLst>
              <a:ext uri="{FF2B5EF4-FFF2-40B4-BE49-F238E27FC236}">
                <a16:creationId xmlns:a16="http://schemas.microsoft.com/office/drawing/2014/main" id="{D3D3BA1C-20B9-4430-8AF0-1A3C7FD7EC95}"/>
              </a:ext>
            </a:extLst>
          </p:cNvPr>
          <p:cNvGrpSpPr>
            <a:grpSpLocks/>
          </p:cNvGrpSpPr>
          <p:nvPr/>
        </p:nvGrpSpPr>
        <p:grpSpPr bwMode="auto">
          <a:xfrm>
            <a:off x="53652" y="225297"/>
            <a:ext cx="6302375" cy="947738"/>
            <a:chOff x="249" y="158"/>
            <a:chExt cx="3970" cy="597"/>
          </a:xfrm>
        </p:grpSpPr>
        <p:sp>
          <p:nvSpPr>
            <p:cNvPr id="178203" name="Text Box 27">
              <a:extLst>
                <a:ext uri="{FF2B5EF4-FFF2-40B4-BE49-F238E27FC236}">
                  <a16:creationId xmlns:a16="http://schemas.microsoft.com/office/drawing/2014/main" id="{A46CB3E6-774E-4A96-AA82-B9CC50128673}"/>
                </a:ext>
              </a:extLst>
            </p:cNvPr>
            <p:cNvSpPr txBox="1">
              <a:spLocks noChangeArrowheads="1"/>
            </p:cNvSpPr>
            <p:nvPr/>
          </p:nvSpPr>
          <p:spPr bwMode="auto">
            <a:xfrm>
              <a:off x="249" y="164"/>
              <a:ext cx="20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例</a:t>
              </a:r>
              <a:r>
                <a:rPr lang="en-US" altLang="zh-CN" sz="2400" dirty="0">
                  <a:solidFill>
                    <a:schemeClr val="tx1"/>
                  </a:solidFill>
                  <a:latin typeface="华文仿宋" panose="02010600040101010101" pitchFamily="2" charset="-122"/>
                  <a:ea typeface="华文仿宋" panose="02010600040101010101" pitchFamily="2" charset="-122"/>
                </a:rPr>
                <a:t>8.7 </a:t>
              </a:r>
              <a:r>
                <a:rPr lang="zh-CN" altLang="en-US" sz="2400" dirty="0">
                  <a:solidFill>
                    <a:schemeClr val="tx1"/>
                  </a:solidFill>
                  <a:latin typeface="华文仿宋" panose="02010600040101010101" pitchFamily="2" charset="-122"/>
                  <a:ea typeface="华文仿宋" panose="02010600040101010101" pitchFamily="2" charset="-122"/>
                </a:rPr>
                <a:t>试证明函数 </a:t>
              </a:r>
            </a:p>
          </p:txBody>
        </p:sp>
        <p:graphicFrame>
          <p:nvGraphicFramePr>
            <p:cNvPr id="178204" name="Object 28">
              <a:extLst>
                <a:ext uri="{FF2B5EF4-FFF2-40B4-BE49-F238E27FC236}">
                  <a16:creationId xmlns:a16="http://schemas.microsoft.com/office/drawing/2014/main" id="{22A7D091-C9E3-4D01-8580-8AA6668F0A7D}"/>
                </a:ext>
              </a:extLst>
            </p:cNvPr>
            <p:cNvGraphicFramePr>
              <a:graphicFrameLocks noChangeAspect="1"/>
            </p:cNvGraphicFramePr>
            <p:nvPr>
              <p:extLst>
                <p:ext uri="{D42A27DB-BD31-4B8C-83A1-F6EECF244321}">
                  <p14:modId xmlns:p14="http://schemas.microsoft.com/office/powerpoint/2010/main" val="1134666220"/>
                </p:ext>
              </p:extLst>
            </p:nvPr>
          </p:nvGraphicFramePr>
          <p:xfrm>
            <a:off x="1770" y="158"/>
            <a:ext cx="2449" cy="240"/>
          </p:xfrm>
          <a:graphic>
            <a:graphicData uri="http://schemas.openxmlformats.org/presentationml/2006/ole">
              <mc:AlternateContent xmlns:mc="http://schemas.openxmlformats.org/markup-compatibility/2006">
                <mc:Choice xmlns:v="urn:schemas-microsoft-com:vml" Requires="v">
                  <p:oleObj spid="_x0000_s586522" name="公式" r:id="rId4" imgW="2286000" imgH="228600" progId="Equation.3">
                    <p:embed/>
                  </p:oleObj>
                </mc:Choice>
                <mc:Fallback>
                  <p:oleObj name="公式" r:id="rId4" imgW="2286000" imgH="228600" progId="Equation.3">
                    <p:embed/>
                    <p:pic>
                      <p:nvPicPr>
                        <p:cNvPr id="178204" name="Object 28">
                          <a:extLst>
                            <a:ext uri="{FF2B5EF4-FFF2-40B4-BE49-F238E27FC236}">
                              <a16:creationId xmlns:a16="http://schemas.microsoft.com/office/drawing/2014/main" id="{22A7D091-C9E3-4D01-8580-8AA6668F0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 y="158"/>
                          <a:ext cx="244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06" name="Text Box 30">
              <a:extLst>
                <a:ext uri="{FF2B5EF4-FFF2-40B4-BE49-F238E27FC236}">
                  <a16:creationId xmlns:a16="http://schemas.microsoft.com/office/drawing/2014/main" id="{3616925A-5259-4740-8463-A84212F79FFE}"/>
                </a:ext>
              </a:extLst>
            </p:cNvPr>
            <p:cNvSpPr txBox="1">
              <a:spLocks noChangeArrowheads="1"/>
            </p:cNvSpPr>
            <p:nvPr/>
          </p:nvSpPr>
          <p:spPr bwMode="auto">
            <a:xfrm>
              <a:off x="692" y="464"/>
              <a:ext cx="30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在点</a:t>
              </a:r>
              <a:r>
                <a:rPr lang="en-US" altLang="zh-CN" sz="2400" dirty="0">
                  <a:solidFill>
                    <a:schemeClr val="tx1"/>
                  </a:solidFill>
                  <a:latin typeface="华文仿宋" panose="02010600040101010101" pitchFamily="2" charset="-122"/>
                  <a:ea typeface="华文仿宋" panose="02010600040101010101" pitchFamily="2" charset="-122"/>
                </a:rPr>
                <a:t>(2</a:t>
              </a:r>
              <a:r>
                <a:rPr lang="zh-CN" altLang="en-US" sz="2400" dirty="0">
                  <a:solidFill>
                    <a:schemeClr val="tx1"/>
                  </a:solidFill>
                  <a:latin typeface="华文仿宋" panose="02010600040101010101" pitchFamily="2" charset="-122"/>
                  <a:ea typeface="华文仿宋" panose="02010600040101010101" pitchFamily="2" charset="-122"/>
                </a:rPr>
                <a:t>，</a:t>
              </a:r>
              <a:r>
                <a:rPr lang="en-US" altLang="zh-CN" sz="2400" dirty="0">
                  <a:solidFill>
                    <a:schemeClr val="tx1"/>
                  </a:solidFill>
                  <a:latin typeface="华文仿宋" panose="02010600040101010101" pitchFamily="2" charset="-122"/>
                  <a:ea typeface="华文仿宋" panose="02010600040101010101" pitchFamily="2" charset="-122"/>
                </a:rPr>
                <a:t>4)</a:t>
              </a:r>
              <a:r>
                <a:rPr lang="zh-CN" altLang="en-US" sz="2400" dirty="0">
                  <a:solidFill>
                    <a:schemeClr val="tx1"/>
                  </a:solidFill>
                  <a:latin typeface="华文仿宋" panose="02010600040101010101" pitchFamily="2" charset="-122"/>
                  <a:ea typeface="华文仿宋" panose="02010600040101010101" pitchFamily="2" charset="-122"/>
                </a:rPr>
                <a:t>处具有极小值。 </a:t>
              </a:r>
            </a:p>
          </p:txBody>
        </p:sp>
      </p:grpSp>
      <p:sp>
        <p:nvSpPr>
          <p:cNvPr id="178208" name="Text Box 32">
            <a:extLst>
              <a:ext uri="{FF2B5EF4-FFF2-40B4-BE49-F238E27FC236}">
                <a16:creationId xmlns:a16="http://schemas.microsoft.com/office/drawing/2014/main" id="{7520B6AC-E111-469D-BA19-1557648A8483}"/>
              </a:ext>
            </a:extLst>
          </p:cNvPr>
          <p:cNvSpPr txBox="1">
            <a:spLocks noChangeArrowheads="1"/>
          </p:cNvSpPr>
          <p:nvPr/>
        </p:nvSpPr>
        <p:spPr bwMode="auto">
          <a:xfrm>
            <a:off x="252090" y="1341736"/>
            <a:ext cx="14398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解：</a:t>
            </a:r>
          </a:p>
        </p:txBody>
      </p:sp>
      <p:sp>
        <p:nvSpPr>
          <p:cNvPr id="178210" name="Rectangle 34">
            <a:extLst>
              <a:ext uri="{FF2B5EF4-FFF2-40B4-BE49-F238E27FC236}">
                <a16:creationId xmlns:a16="http://schemas.microsoft.com/office/drawing/2014/main" id="{ED02DD8C-7903-4F11-AAF2-388EB431B28A}"/>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78209" name="Object 33">
            <a:extLst>
              <a:ext uri="{FF2B5EF4-FFF2-40B4-BE49-F238E27FC236}">
                <a16:creationId xmlns:a16="http://schemas.microsoft.com/office/drawing/2014/main" id="{840E0F79-BE1C-453D-A552-5E3378695EBB}"/>
              </a:ext>
            </a:extLst>
          </p:cNvPr>
          <p:cNvGraphicFramePr>
            <a:graphicFrameLocks noChangeAspect="1"/>
          </p:cNvGraphicFramePr>
          <p:nvPr>
            <p:extLst>
              <p:ext uri="{D42A27DB-BD31-4B8C-83A1-F6EECF244321}">
                <p14:modId xmlns:p14="http://schemas.microsoft.com/office/powerpoint/2010/main" val="310263052"/>
              </p:ext>
            </p:extLst>
          </p:nvPr>
        </p:nvGraphicFramePr>
        <p:xfrm>
          <a:off x="971229" y="1285006"/>
          <a:ext cx="4824908" cy="2366209"/>
        </p:xfrm>
        <a:graphic>
          <a:graphicData uri="http://schemas.openxmlformats.org/presentationml/2006/ole">
            <mc:AlternateContent xmlns:mc="http://schemas.openxmlformats.org/markup-compatibility/2006">
              <mc:Choice xmlns:v="urn:schemas-microsoft-com:vml" Requires="v">
                <p:oleObj spid="_x0000_s586523" name="公式" r:id="rId6" imgW="3187700" imgH="1562100" progId="Equation.3">
                  <p:embed/>
                </p:oleObj>
              </mc:Choice>
              <mc:Fallback>
                <p:oleObj name="公式" r:id="rId6" imgW="3187700" imgH="1562100" progId="Equation.3">
                  <p:embed/>
                  <p:pic>
                    <p:nvPicPr>
                      <p:cNvPr id="178209" name="Object 33">
                        <a:extLst>
                          <a:ext uri="{FF2B5EF4-FFF2-40B4-BE49-F238E27FC236}">
                            <a16:creationId xmlns:a16="http://schemas.microsoft.com/office/drawing/2014/main" id="{840E0F79-BE1C-453D-A552-5E3378695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229" y="1285006"/>
                        <a:ext cx="4824908" cy="2366209"/>
                      </a:xfrm>
                      <a:prstGeom prst="rect">
                        <a:avLst/>
                      </a:prstGeom>
                      <a:noFill/>
                    </p:spPr>
                  </p:pic>
                </p:oleObj>
              </mc:Fallback>
            </mc:AlternateContent>
          </a:graphicData>
        </a:graphic>
      </p:graphicFrame>
      <p:sp>
        <p:nvSpPr>
          <p:cNvPr id="178211" name="Text Box 35">
            <a:extLst>
              <a:ext uri="{FF2B5EF4-FFF2-40B4-BE49-F238E27FC236}">
                <a16:creationId xmlns:a16="http://schemas.microsoft.com/office/drawing/2014/main" id="{C846407D-5D85-4968-BA8D-412B00209503}"/>
              </a:ext>
            </a:extLst>
          </p:cNvPr>
          <p:cNvSpPr txBox="1">
            <a:spLocks noChangeArrowheads="1"/>
          </p:cNvSpPr>
          <p:nvPr/>
        </p:nvSpPr>
        <p:spPr bwMode="auto">
          <a:xfrm>
            <a:off x="6061179" y="2212329"/>
            <a:ext cx="30784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将</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1=2</a:t>
            </a:r>
            <a:r>
              <a:rPr lang="zh-CN" altLang="en-US"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2=4</a:t>
            </a:r>
            <a:r>
              <a:rPr lang="zh-CN" altLang="en-US" sz="2400" dirty="0">
                <a:solidFill>
                  <a:schemeClr val="tx1"/>
                </a:solidFill>
                <a:latin typeface="华文仿宋" panose="02010600040101010101" pitchFamily="2" charset="-122"/>
                <a:ea typeface="华文仿宋" panose="02010600040101010101" pitchFamily="2" charset="-122"/>
              </a:rPr>
              <a:t>代入 </a:t>
            </a:r>
          </a:p>
        </p:txBody>
      </p:sp>
      <p:sp>
        <p:nvSpPr>
          <p:cNvPr id="178213" name="Rectangle 37">
            <a:extLst>
              <a:ext uri="{FF2B5EF4-FFF2-40B4-BE49-F238E27FC236}">
                <a16:creationId xmlns:a16="http://schemas.microsoft.com/office/drawing/2014/main" id="{71DD95E3-AD42-4B76-853C-0014EF46E8AF}"/>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1" name="Group 45">
            <a:extLst>
              <a:ext uri="{FF2B5EF4-FFF2-40B4-BE49-F238E27FC236}">
                <a16:creationId xmlns:a16="http://schemas.microsoft.com/office/drawing/2014/main" id="{1C1F7F2A-9980-434B-9C89-8512FADBF0D8}"/>
              </a:ext>
            </a:extLst>
          </p:cNvPr>
          <p:cNvGrpSpPr>
            <a:grpSpLocks/>
          </p:cNvGrpSpPr>
          <p:nvPr/>
        </p:nvGrpSpPr>
        <p:grpSpPr bwMode="auto">
          <a:xfrm>
            <a:off x="268559" y="3815178"/>
            <a:ext cx="5076825" cy="709613"/>
            <a:chOff x="2426" y="2387"/>
            <a:chExt cx="3198" cy="447"/>
          </a:xfrm>
        </p:grpSpPr>
        <p:graphicFrame>
          <p:nvGraphicFramePr>
            <p:cNvPr id="178212" name="Object 36">
              <a:extLst>
                <a:ext uri="{FF2B5EF4-FFF2-40B4-BE49-F238E27FC236}">
                  <a16:creationId xmlns:a16="http://schemas.microsoft.com/office/drawing/2014/main" id="{2A008E07-8422-4C02-82A6-6307E05DD2D7}"/>
                </a:ext>
              </a:extLst>
            </p:cNvPr>
            <p:cNvGraphicFramePr>
              <a:graphicFrameLocks noChangeAspect="1"/>
            </p:cNvGraphicFramePr>
            <p:nvPr/>
          </p:nvGraphicFramePr>
          <p:xfrm>
            <a:off x="2426" y="2387"/>
            <a:ext cx="953" cy="447"/>
          </p:xfrm>
          <a:graphic>
            <a:graphicData uri="http://schemas.openxmlformats.org/presentationml/2006/ole">
              <mc:AlternateContent xmlns:mc="http://schemas.openxmlformats.org/markup-compatibility/2006">
                <mc:Choice xmlns:v="urn:schemas-microsoft-com:vml" Requires="v">
                  <p:oleObj spid="_x0000_s586524" name="公式" r:id="rId8" imgW="901309" imgH="431613" progId="Equation.3">
                    <p:embed/>
                  </p:oleObj>
                </mc:Choice>
                <mc:Fallback>
                  <p:oleObj name="公式" r:id="rId8" imgW="901309" imgH="431613" progId="Equation.3">
                    <p:embed/>
                    <p:pic>
                      <p:nvPicPr>
                        <p:cNvPr id="178212" name="Object 36">
                          <a:extLst>
                            <a:ext uri="{FF2B5EF4-FFF2-40B4-BE49-F238E27FC236}">
                              <a16:creationId xmlns:a16="http://schemas.microsoft.com/office/drawing/2014/main" id="{2A008E07-8422-4C02-82A6-6307E05DD2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6" y="2387"/>
                          <a:ext cx="953"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4" name="Text Box 38">
              <a:extLst>
                <a:ext uri="{FF2B5EF4-FFF2-40B4-BE49-F238E27FC236}">
                  <a16:creationId xmlns:a16="http://schemas.microsoft.com/office/drawing/2014/main" id="{3B20D889-B714-43E0-885B-30ADD0E1C412}"/>
                </a:ext>
              </a:extLst>
            </p:cNvPr>
            <p:cNvSpPr txBox="1">
              <a:spLocks noChangeArrowheads="1"/>
            </p:cNvSpPr>
            <p:nvPr/>
          </p:nvSpPr>
          <p:spPr bwMode="auto">
            <a:xfrm>
              <a:off x="3288" y="2432"/>
              <a:ext cx="2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存在极值的必要条件</a:t>
              </a:r>
            </a:p>
          </p:txBody>
        </p:sp>
      </p:grpSp>
      <p:sp>
        <p:nvSpPr>
          <p:cNvPr id="178217" name="Rectangle 41">
            <a:extLst>
              <a:ext uri="{FF2B5EF4-FFF2-40B4-BE49-F238E27FC236}">
                <a16:creationId xmlns:a16="http://schemas.microsoft.com/office/drawing/2014/main" id="{027AAEB8-66A7-4F52-83BE-B9380F7EEA85}"/>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2" name="Group 46">
            <a:extLst>
              <a:ext uri="{FF2B5EF4-FFF2-40B4-BE49-F238E27FC236}">
                <a16:creationId xmlns:a16="http://schemas.microsoft.com/office/drawing/2014/main" id="{0BBEB0EE-34F5-45F7-9FC8-06E96DC48C04}"/>
              </a:ext>
            </a:extLst>
          </p:cNvPr>
          <p:cNvGrpSpPr>
            <a:grpSpLocks/>
          </p:cNvGrpSpPr>
          <p:nvPr/>
        </p:nvGrpSpPr>
        <p:grpSpPr bwMode="auto">
          <a:xfrm>
            <a:off x="756915" y="4636374"/>
            <a:ext cx="7850187" cy="1254125"/>
            <a:chOff x="657" y="2840"/>
            <a:chExt cx="4945" cy="790"/>
          </a:xfrm>
        </p:grpSpPr>
        <p:sp>
          <p:nvSpPr>
            <p:cNvPr id="178215" name="Text Box 39">
              <a:extLst>
                <a:ext uri="{FF2B5EF4-FFF2-40B4-BE49-F238E27FC236}">
                  <a16:creationId xmlns:a16="http://schemas.microsoft.com/office/drawing/2014/main" id="{87E78593-3813-46F7-84C0-523FF66E254A}"/>
                </a:ext>
              </a:extLst>
            </p:cNvPr>
            <p:cNvSpPr txBox="1">
              <a:spLocks noChangeArrowheads="1"/>
            </p:cNvSpPr>
            <p:nvPr/>
          </p:nvSpPr>
          <p:spPr bwMode="auto">
            <a:xfrm>
              <a:off x="657" y="2886"/>
              <a:ext cx="140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i="1">
                  <a:solidFill>
                    <a:schemeClr val="tx1"/>
                  </a:solidFill>
                  <a:latin typeface="华文仿宋" panose="02010600040101010101" pitchFamily="2" charset="-122"/>
                  <a:ea typeface="华文仿宋" panose="02010600040101010101" pitchFamily="2" charset="-122"/>
                </a:rPr>
                <a:t>Hessian</a:t>
              </a:r>
              <a:r>
                <a:rPr lang="zh-CN" altLang="en-US" sz="2400">
                  <a:solidFill>
                    <a:schemeClr val="tx1"/>
                  </a:solidFill>
                  <a:latin typeface="华文仿宋" panose="02010600040101010101" pitchFamily="2" charset="-122"/>
                  <a:ea typeface="华文仿宋" panose="02010600040101010101" pitchFamily="2" charset="-122"/>
                </a:rPr>
                <a:t>矩阵 </a:t>
              </a:r>
            </a:p>
          </p:txBody>
        </p:sp>
        <p:graphicFrame>
          <p:nvGraphicFramePr>
            <p:cNvPr id="178216" name="Object 40">
              <a:extLst>
                <a:ext uri="{FF2B5EF4-FFF2-40B4-BE49-F238E27FC236}">
                  <a16:creationId xmlns:a16="http://schemas.microsoft.com/office/drawing/2014/main" id="{8226C7C8-475B-4E7B-A555-78184A687786}"/>
                </a:ext>
              </a:extLst>
            </p:cNvPr>
            <p:cNvGraphicFramePr>
              <a:graphicFrameLocks noChangeAspect="1"/>
            </p:cNvGraphicFramePr>
            <p:nvPr/>
          </p:nvGraphicFramePr>
          <p:xfrm>
            <a:off x="1770" y="2840"/>
            <a:ext cx="2728" cy="481"/>
          </p:xfrm>
          <a:graphic>
            <a:graphicData uri="http://schemas.openxmlformats.org/presentationml/2006/ole">
              <mc:AlternateContent xmlns:mc="http://schemas.openxmlformats.org/markup-compatibility/2006">
                <mc:Choice xmlns:v="urn:schemas-microsoft-com:vml" Requires="v">
                  <p:oleObj spid="_x0000_s586525" name="Equation" r:id="rId10" imgW="2882880" imgH="507960" progId="Equation.DSMT4">
                    <p:embed/>
                  </p:oleObj>
                </mc:Choice>
                <mc:Fallback>
                  <p:oleObj name="Equation" r:id="rId10" imgW="2882880" imgH="507960" progId="Equation.DSMT4">
                    <p:embed/>
                    <p:pic>
                      <p:nvPicPr>
                        <p:cNvPr id="178216" name="Object 40">
                          <a:extLst>
                            <a:ext uri="{FF2B5EF4-FFF2-40B4-BE49-F238E27FC236}">
                              <a16:creationId xmlns:a16="http://schemas.microsoft.com/office/drawing/2014/main" id="{8226C7C8-475B-4E7B-A555-78184A6877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0" y="2840"/>
                          <a:ext cx="2728"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8" name="Text Box 42">
              <a:extLst>
                <a:ext uri="{FF2B5EF4-FFF2-40B4-BE49-F238E27FC236}">
                  <a16:creationId xmlns:a16="http://schemas.microsoft.com/office/drawing/2014/main" id="{3EFB2751-CEBB-49CA-A784-AD688029C567}"/>
                </a:ext>
              </a:extLst>
            </p:cNvPr>
            <p:cNvSpPr txBox="1">
              <a:spLocks noChangeArrowheads="1"/>
            </p:cNvSpPr>
            <p:nvPr/>
          </p:nvSpPr>
          <p:spPr bwMode="auto">
            <a:xfrm>
              <a:off x="4558" y="2886"/>
              <a:ext cx="7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正定</a:t>
              </a:r>
            </a:p>
          </p:txBody>
        </p:sp>
        <p:sp>
          <p:nvSpPr>
            <p:cNvPr id="178219" name="Text Box 43">
              <a:extLst>
                <a:ext uri="{FF2B5EF4-FFF2-40B4-BE49-F238E27FC236}">
                  <a16:creationId xmlns:a16="http://schemas.microsoft.com/office/drawing/2014/main" id="{395B46FF-8A7D-49AD-AF6F-19A2B0ABC40A}"/>
                </a:ext>
              </a:extLst>
            </p:cNvPr>
            <p:cNvSpPr txBox="1">
              <a:spLocks noChangeArrowheads="1"/>
            </p:cNvSpPr>
            <p:nvPr/>
          </p:nvSpPr>
          <p:spPr bwMode="auto">
            <a:xfrm>
              <a:off x="793" y="3339"/>
              <a:ext cx="480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a:solidFill>
                    <a:schemeClr val="tx1"/>
                  </a:solidFill>
                  <a:latin typeface="华文仿宋" panose="02010600040101010101" pitchFamily="2" charset="-122"/>
                  <a:ea typeface="华文仿宋" panose="02010600040101010101" pitchFamily="2" charset="-122"/>
                </a:rPr>
                <a:t>34</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0   34×2-[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-8</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-8</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 </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0  </a:t>
              </a:r>
              <a:r>
                <a:rPr lang="zh-CN" altLang="en-US" sz="2400">
                  <a:solidFill>
                    <a:schemeClr val="tx1"/>
                  </a:solidFill>
                  <a:latin typeface="华文仿宋" panose="02010600040101010101" pitchFamily="2" charset="-122"/>
                  <a:ea typeface="华文仿宋" panose="02010600040101010101" pitchFamily="2" charset="-122"/>
                </a:rPr>
                <a:t>存在充分条件</a:t>
              </a:r>
            </a:p>
          </p:txBody>
        </p:sp>
      </p:grpSp>
      <p:sp>
        <p:nvSpPr>
          <p:cNvPr id="178220" name="Text Box 44">
            <a:extLst>
              <a:ext uri="{FF2B5EF4-FFF2-40B4-BE49-F238E27FC236}">
                <a16:creationId xmlns:a16="http://schemas.microsoft.com/office/drawing/2014/main" id="{7CB9AAD5-D996-49E3-9756-D943C8B6A63D}"/>
              </a:ext>
            </a:extLst>
          </p:cNvPr>
          <p:cNvSpPr txBox="1">
            <a:spLocks noChangeArrowheads="1"/>
          </p:cNvSpPr>
          <p:nvPr/>
        </p:nvSpPr>
        <p:spPr bwMode="auto">
          <a:xfrm>
            <a:off x="614040" y="6147676"/>
            <a:ext cx="7272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a:solidFill>
                  <a:schemeClr val="tx1"/>
                </a:solidFill>
                <a:latin typeface="华文仿宋" panose="02010600040101010101" pitchFamily="2" charset="-122"/>
                <a:ea typeface="华文仿宋" panose="02010600040101010101" pitchFamily="2" charset="-122"/>
              </a:rPr>
              <a:t>故函数在点</a:t>
            </a:r>
            <a:r>
              <a:rPr lang="en-US" altLang="zh-CN" sz="2400">
                <a:solidFill>
                  <a:schemeClr val="tx1"/>
                </a:solidFill>
                <a:latin typeface="华文仿宋" panose="02010600040101010101" pitchFamily="2" charset="-122"/>
                <a:ea typeface="华文仿宋" panose="02010600040101010101" pitchFamily="2" charset="-122"/>
              </a:rPr>
              <a:t>(2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a:t>
            </a:r>
            <a:r>
              <a:rPr lang="zh-CN" altLang="en-US" sz="2400">
                <a:solidFill>
                  <a:schemeClr val="tx1"/>
                </a:solidFill>
                <a:latin typeface="华文仿宋" panose="02010600040101010101" pitchFamily="2" charset="-122"/>
                <a:ea typeface="华文仿宋" panose="02010600040101010101" pitchFamily="2" charset="-122"/>
              </a:rPr>
              <a:t>处有极小值</a:t>
            </a:r>
            <a:r>
              <a:rPr lang="en-US" altLang="zh-CN" sz="2400" i="1">
                <a:solidFill>
                  <a:schemeClr val="tx1"/>
                </a:solidFill>
                <a:latin typeface="华文仿宋" panose="02010600040101010101" pitchFamily="2" charset="-122"/>
                <a:ea typeface="华文仿宋" panose="02010600040101010101" pitchFamily="2" charset="-122"/>
              </a:rPr>
              <a:t>f </a:t>
            </a:r>
            <a:r>
              <a:rPr lang="en-US" altLang="zh-CN" sz="2400">
                <a:solidFill>
                  <a:schemeClr val="tx1"/>
                </a:solidFill>
                <a:latin typeface="华文仿宋" panose="02010600040101010101" pitchFamily="2" charset="-122"/>
                <a:ea typeface="华文仿宋" panose="02010600040101010101" pitchFamily="2" charset="-122"/>
              </a:rPr>
              <a:t>(2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4)=1  (</a:t>
            </a:r>
            <a:r>
              <a:rPr lang="zh-CN" altLang="en-US" sz="2400">
                <a:solidFill>
                  <a:schemeClr val="tx1"/>
                </a:solidFill>
                <a:latin typeface="华文仿宋" panose="02010600040101010101" pitchFamily="2" charset="-122"/>
                <a:ea typeface="华文仿宋" panose="02010600040101010101" pitchFamily="2" charset="-122"/>
              </a:rPr>
              <a:t>极小值为</a:t>
            </a:r>
            <a:r>
              <a:rPr lang="en-US" altLang="zh-CN" sz="2400">
                <a:solidFill>
                  <a:schemeClr val="tx1"/>
                </a:solidFill>
                <a:latin typeface="华文仿宋" panose="02010600040101010101" pitchFamily="2" charset="-122"/>
                <a:ea typeface="华文仿宋" panose="02010600040101010101" pitchFamily="2" charset="-122"/>
              </a:rPr>
              <a:t>1)</a:t>
            </a:r>
          </a:p>
        </p:txBody>
      </p:sp>
    </p:spTree>
    <p:extLst>
      <p:ext uri="{BB962C8B-B14F-4D97-AF65-F5344CB8AC3E}">
        <p14:creationId xmlns:p14="http://schemas.microsoft.com/office/powerpoint/2010/main" val="330613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B8448DB-764B-4918-A8B4-49EE5354AA35}"/>
              </a:ext>
            </a:extLst>
          </p:cNvPr>
          <p:cNvSpPr>
            <a:spLocks noGrp="1" noChangeArrowheads="1"/>
          </p:cNvSpPr>
          <p:nvPr>
            <p:ph type="title"/>
          </p:nvPr>
        </p:nvSpPr>
        <p:spPr>
          <a:xfrm>
            <a:off x="935596" y="299055"/>
            <a:ext cx="7272808" cy="680804"/>
          </a:xfrm>
        </p:spPr>
        <p:txBody>
          <a:bodyPr>
            <a:noAutofit/>
          </a:bodyPr>
          <a:lstStyle/>
          <a:p>
            <a:r>
              <a:rPr lang="en-US" altLang="zh-CN" sz="3200" dirty="0"/>
              <a:t>8.3.2 </a:t>
            </a:r>
            <a:r>
              <a:rPr lang="zh-CN" altLang="en-US" sz="3200" b="1" dirty="0">
                <a:latin typeface="华文仿宋" panose="02010600040101010101" pitchFamily="2" charset="-122"/>
              </a:rPr>
              <a:t>内德</a:t>
            </a:r>
            <a:r>
              <a:rPr lang="en-US" altLang="zh-CN" sz="3200" b="1" dirty="0">
                <a:latin typeface="华文仿宋" panose="02010600040101010101" pitchFamily="2" charset="-122"/>
              </a:rPr>
              <a:t>-</a:t>
            </a:r>
            <a:r>
              <a:rPr lang="zh-CN" altLang="en-US" sz="3200" b="1" dirty="0">
                <a:latin typeface="华文仿宋" panose="02010600040101010101" pitchFamily="2" charset="-122"/>
              </a:rPr>
              <a:t>米德方法和鲍威尔方法</a:t>
            </a:r>
            <a:r>
              <a:rPr lang="en-US" altLang="zh-CN" sz="3200" b="1" dirty="0">
                <a:solidFill>
                  <a:srgbClr val="FF0000"/>
                </a:solidFill>
                <a:latin typeface="华文仿宋" panose="02010600040101010101" pitchFamily="2" charset="-122"/>
              </a:rPr>
              <a:t>(</a:t>
            </a:r>
            <a:r>
              <a:rPr lang="zh-CN" altLang="en-US" sz="3200" b="1" dirty="0">
                <a:solidFill>
                  <a:srgbClr val="FF0000"/>
                </a:solidFill>
                <a:latin typeface="华文仿宋" panose="02010600040101010101" pitchFamily="2" charset="-122"/>
              </a:rPr>
              <a:t>选讲</a:t>
            </a:r>
            <a:r>
              <a:rPr lang="en-US" altLang="zh-CN" sz="3200" b="1" dirty="0">
                <a:solidFill>
                  <a:srgbClr val="FF0000"/>
                </a:solidFill>
                <a:latin typeface="华文仿宋" panose="02010600040101010101" pitchFamily="2" charset="-122"/>
              </a:rPr>
              <a:t>)</a:t>
            </a:r>
            <a:endParaRPr lang="zh-CN" altLang="en-US" sz="3200" dirty="0">
              <a:solidFill>
                <a:srgbClr val="FF0000"/>
              </a:solidFill>
            </a:endParaRPr>
          </a:p>
        </p:txBody>
      </p:sp>
      <p:sp>
        <p:nvSpPr>
          <p:cNvPr id="51203" name="Rectangle 3">
            <a:extLst>
              <a:ext uri="{FF2B5EF4-FFF2-40B4-BE49-F238E27FC236}">
                <a16:creationId xmlns:a16="http://schemas.microsoft.com/office/drawing/2014/main" id="{B42E5BC6-4BF0-4D81-B7E0-6F0EF8CE09B7}"/>
              </a:ext>
            </a:extLst>
          </p:cNvPr>
          <p:cNvSpPr>
            <a:spLocks noGrp="1" noChangeArrowheads="1"/>
          </p:cNvSpPr>
          <p:nvPr>
            <p:ph type="body" idx="1"/>
          </p:nvPr>
        </p:nvSpPr>
        <p:spPr>
          <a:xfrm>
            <a:off x="323528" y="2476902"/>
            <a:ext cx="7992888" cy="1904195"/>
          </a:xfrm>
        </p:spPr>
        <p:txBody>
          <a:bodyPr>
            <a:noAutofit/>
          </a:bodyPr>
          <a:lstStyle/>
          <a:p>
            <a:pPr>
              <a:lnSpc>
                <a:spcPct val="150000"/>
              </a:lnSpc>
            </a:pPr>
            <a:r>
              <a:rPr lang="zh-CN" altLang="en-US" sz="2400" dirty="0"/>
              <a:t>多变量目标函数</a:t>
            </a:r>
            <a:r>
              <a:rPr lang="en-US" altLang="zh-CN" sz="2400" i="1" dirty="0"/>
              <a:t>f</a:t>
            </a:r>
            <a:r>
              <a:rPr lang="en-US" altLang="zh-CN" sz="2400" dirty="0"/>
              <a:t>(</a:t>
            </a:r>
            <a:r>
              <a:rPr lang="en-US" altLang="zh-CN" sz="2400" i="1" dirty="0"/>
              <a:t>x</a:t>
            </a:r>
            <a:r>
              <a:rPr lang="en-US" altLang="zh-CN" sz="2400" baseline="-25000" dirty="0"/>
              <a:t>1</a:t>
            </a:r>
            <a:r>
              <a:rPr lang="en-US" altLang="zh-CN" sz="2400" dirty="0"/>
              <a:t>,</a:t>
            </a:r>
            <a:r>
              <a:rPr lang="en-US" altLang="zh-CN" sz="2400" i="1" dirty="0"/>
              <a:t>x</a:t>
            </a:r>
            <a:r>
              <a:rPr lang="en-US" altLang="zh-CN" sz="2400" baseline="-25000" dirty="0"/>
              <a:t>2</a:t>
            </a:r>
            <a:r>
              <a:rPr lang="en-US" altLang="zh-CN" sz="2400" dirty="0"/>
              <a:t>,…,</a:t>
            </a:r>
            <a:r>
              <a:rPr lang="en-US" altLang="zh-CN" sz="2400" i="1" dirty="0" err="1"/>
              <a:t>x</a:t>
            </a:r>
            <a:r>
              <a:rPr lang="en-US" altLang="zh-CN" sz="2400" i="1" baseline="-25000" dirty="0" err="1"/>
              <a:t>N</a:t>
            </a:r>
            <a:r>
              <a:rPr lang="en-US" altLang="zh-CN" sz="2400" dirty="0"/>
              <a:t>)</a:t>
            </a:r>
            <a:r>
              <a:rPr lang="zh-CN" altLang="en-US" sz="2400" dirty="0"/>
              <a:t>的极值直接搜索法对函数的可微性不作显性或隐性的假设</a:t>
            </a:r>
          </a:p>
          <a:p>
            <a:pPr>
              <a:lnSpc>
                <a:spcPct val="150000"/>
              </a:lnSpc>
            </a:pPr>
            <a:r>
              <a:rPr lang="zh-CN" altLang="en-US" sz="2400" dirty="0"/>
              <a:t>对非光滑（不可微）目标函数而言，直接方法特别有用</a:t>
            </a:r>
          </a:p>
        </p:txBody>
      </p:sp>
      <p:sp>
        <p:nvSpPr>
          <p:cNvPr id="2" name="文本框 1">
            <a:extLst>
              <a:ext uri="{FF2B5EF4-FFF2-40B4-BE49-F238E27FC236}">
                <a16:creationId xmlns:a16="http://schemas.microsoft.com/office/drawing/2014/main" id="{F770A5F8-3A9C-46F0-A840-AB940744D645}"/>
              </a:ext>
            </a:extLst>
          </p:cNvPr>
          <p:cNvSpPr txBox="1"/>
          <p:nvPr/>
        </p:nvSpPr>
        <p:spPr>
          <a:xfrm>
            <a:off x="215516" y="1183997"/>
            <a:ext cx="8424936"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上一小节介绍的黄金分割搜索法和斐波那契搜索法都不直接使用单变量目标函数的导数，它们只进行函数值的比较。多元函数的直接搜索法也具有这个性质： </a:t>
            </a:r>
          </a:p>
        </p:txBody>
      </p:sp>
      <p:sp>
        <p:nvSpPr>
          <p:cNvPr id="3" name="文本框 2">
            <a:extLst>
              <a:ext uri="{FF2B5EF4-FFF2-40B4-BE49-F238E27FC236}">
                <a16:creationId xmlns:a16="http://schemas.microsoft.com/office/drawing/2014/main" id="{C3108F8B-CBA4-4831-9A64-B0E9CB475FEB}"/>
              </a:ext>
            </a:extLst>
          </p:cNvPr>
          <p:cNvSpPr txBox="1"/>
          <p:nvPr/>
        </p:nvSpPr>
        <p:spPr>
          <a:xfrm>
            <a:off x="2375756" y="4585654"/>
            <a:ext cx="3888432" cy="1701556"/>
          </a:xfrm>
          <a:prstGeom prst="rect">
            <a:avLst/>
          </a:prstGeom>
          <a:noFill/>
        </p:spPr>
        <p:txBody>
          <a:bodyPr wrap="square" rtlCol="0">
            <a:spAutoFit/>
          </a:bodyPr>
          <a:lstStyle/>
          <a:p>
            <a:pPr marL="342900" indent="-342900" algn="l">
              <a:lnSpc>
                <a:spcPct val="150000"/>
              </a:lnSpc>
              <a:buFont typeface="Wingdings" panose="05000000000000000000" pitchFamily="2" charset="2"/>
              <a:buChar char="ü"/>
            </a:pPr>
            <a:r>
              <a:rPr lang="zh-CN" altLang="en-US" sz="2400" dirty="0">
                <a:solidFill>
                  <a:srgbClr val="0000FF"/>
                </a:solidFill>
              </a:rPr>
              <a:t>内德－米德方法</a:t>
            </a:r>
            <a:endParaRPr lang="en-US" altLang="zh-CN" sz="2400" dirty="0">
              <a:solidFill>
                <a:srgbClr val="0000FF"/>
              </a:solidFill>
            </a:endParaRPr>
          </a:p>
          <a:p>
            <a:pPr marL="342900" indent="-342900" algn="l">
              <a:lnSpc>
                <a:spcPct val="150000"/>
              </a:lnSpc>
              <a:buFont typeface="Wingdings" panose="05000000000000000000" pitchFamily="2" charset="2"/>
              <a:buChar char="ü"/>
            </a:pPr>
            <a:r>
              <a:rPr lang="zh-CN" altLang="en-US" sz="2400" dirty="0">
                <a:solidFill>
                  <a:srgbClr val="0000FF"/>
                </a:solidFill>
              </a:rPr>
              <a:t>鲍威尔方法</a:t>
            </a:r>
          </a:p>
          <a:p>
            <a:pPr algn="l">
              <a:lnSpc>
                <a:spcPct val="150000"/>
              </a:lnSpc>
            </a:pP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0F902290-0913-4C04-A7E0-D002D173617A}"/>
              </a:ext>
            </a:extLst>
          </p:cNvPr>
          <p:cNvSpPr txBox="1"/>
          <p:nvPr/>
        </p:nvSpPr>
        <p:spPr>
          <a:xfrm>
            <a:off x="6033916" y="4703032"/>
            <a:ext cx="1944216" cy="461665"/>
          </a:xfrm>
          <a:prstGeom prst="rect">
            <a:avLst/>
          </a:prstGeom>
          <a:noFill/>
        </p:spPr>
        <p:txBody>
          <a:bodyPr wrap="square" rtlCol="0">
            <a:spAutoFit/>
          </a:bodyPr>
          <a:lstStyle/>
          <a:p>
            <a:pPr algn="l"/>
            <a:r>
              <a:rPr lang="zh-CN" altLang="en-US" sz="2400" b="0" dirty="0">
                <a:solidFill>
                  <a:srgbClr val="FF0000"/>
                </a:solidFill>
                <a:latin typeface="+mn-ea"/>
                <a:ea typeface="+mn-ea"/>
              </a:rPr>
              <a:t>单纯形法</a:t>
            </a:r>
          </a:p>
        </p:txBody>
      </p:sp>
      <p:sp>
        <p:nvSpPr>
          <p:cNvPr id="5" name="箭头: 右 4">
            <a:extLst>
              <a:ext uri="{FF2B5EF4-FFF2-40B4-BE49-F238E27FC236}">
                <a16:creationId xmlns:a16="http://schemas.microsoft.com/office/drawing/2014/main" id="{C722348A-2770-4EEC-A089-91EED021E606}"/>
              </a:ext>
            </a:extLst>
          </p:cNvPr>
          <p:cNvSpPr/>
          <p:nvPr/>
        </p:nvSpPr>
        <p:spPr bwMode="auto">
          <a:xfrm>
            <a:off x="5112060" y="4848787"/>
            <a:ext cx="936104" cy="170157"/>
          </a:xfrm>
          <a:prstGeom prst="right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8264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5F3CC58-D605-4651-B149-9AD41651A5B7}"/>
              </a:ext>
            </a:extLst>
          </p:cNvPr>
          <p:cNvSpPr>
            <a:spLocks noGrp="1" noChangeArrowheads="1"/>
          </p:cNvSpPr>
          <p:nvPr>
            <p:ph type="title"/>
          </p:nvPr>
        </p:nvSpPr>
        <p:spPr>
          <a:xfrm>
            <a:off x="332647" y="879232"/>
            <a:ext cx="8280920" cy="461536"/>
          </a:xfrm>
        </p:spPr>
        <p:txBody>
          <a:bodyPr>
            <a:normAutofit fontScale="90000"/>
          </a:bodyPr>
          <a:lstStyle/>
          <a:p>
            <a:r>
              <a:rPr lang="zh-CN" altLang="en-US"/>
              <a:t>单纯形的概念</a:t>
            </a:r>
          </a:p>
        </p:txBody>
      </p:sp>
      <p:sp>
        <p:nvSpPr>
          <p:cNvPr id="66563" name="Rectangle 3">
            <a:extLst>
              <a:ext uri="{FF2B5EF4-FFF2-40B4-BE49-F238E27FC236}">
                <a16:creationId xmlns:a16="http://schemas.microsoft.com/office/drawing/2014/main" id="{07058139-885D-422C-9EBE-DB88193AFCAB}"/>
              </a:ext>
            </a:extLst>
          </p:cNvPr>
          <p:cNvSpPr>
            <a:spLocks noGrp="1" noChangeArrowheads="1"/>
          </p:cNvSpPr>
          <p:nvPr>
            <p:ph type="body" idx="1"/>
          </p:nvPr>
        </p:nvSpPr>
        <p:spPr>
          <a:xfrm>
            <a:off x="351674" y="1952836"/>
            <a:ext cx="8496944" cy="2952328"/>
          </a:xfrm>
        </p:spPr>
        <p:txBody>
          <a:bodyPr>
            <a:noAutofit/>
          </a:bodyPr>
          <a:lstStyle/>
          <a:p>
            <a:pPr algn="just">
              <a:lnSpc>
                <a:spcPct val="150000"/>
              </a:lnSpc>
            </a:pPr>
            <a:r>
              <a:rPr lang="zh-CN" altLang="en-US" sz="2400" dirty="0">
                <a:solidFill>
                  <a:srgbClr val="FF0000"/>
                </a:solidFill>
              </a:rPr>
              <a:t>单纯形</a:t>
            </a:r>
            <a:r>
              <a:rPr lang="zh-CN" altLang="en-US" sz="2400" dirty="0"/>
              <a:t>是指</a:t>
            </a:r>
            <a:r>
              <a:rPr lang="en-US" altLang="zh-CN" sz="2400" dirty="0"/>
              <a:t>0</a:t>
            </a:r>
            <a:r>
              <a:rPr lang="zh-CN" altLang="en-US" sz="2400" dirty="0"/>
              <a:t>维中的点，一维中的线段，二维中的三角形，三维中的四面体，</a:t>
            </a:r>
            <a:r>
              <a:rPr lang="en-US" altLang="zh-CN" sz="2400" i="1" dirty="0"/>
              <a:t>n</a:t>
            </a:r>
            <a:r>
              <a:rPr lang="zh-CN" altLang="en-US" sz="2400" dirty="0"/>
              <a:t>维空间中的有</a:t>
            </a:r>
            <a:r>
              <a:rPr lang="en-US" altLang="zh-CN" sz="2400" i="1" dirty="0"/>
              <a:t>n</a:t>
            </a:r>
            <a:r>
              <a:rPr lang="en-US" altLang="zh-CN" sz="2400" dirty="0"/>
              <a:t>+1</a:t>
            </a:r>
            <a:r>
              <a:rPr lang="zh-CN" altLang="en-US" sz="2400" dirty="0"/>
              <a:t>个顶点的多面体。例如在三维空间中的四面体，其顶点分别为</a:t>
            </a:r>
            <a:r>
              <a:rPr lang="en-US" altLang="zh-CN" sz="2400" dirty="0"/>
              <a:t>(0,0,0)</a:t>
            </a:r>
            <a:r>
              <a:rPr lang="zh-CN" altLang="en-US" sz="2400" dirty="0"/>
              <a:t>，</a:t>
            </a:r>
            <a:r>
              <a:rPr lang="en-US" altLang="zh-CN" sz="2400" dirty="0"/>
              <a:t>(1,0,0)</a:t>
            </a:r>
            <a:r>
              <a:rPr lang="zh-CN" altLang="en-US" sz="2400" dirty="0"/>
              <a:t>，</a:t>
            </a:r>
            <a:r>
              <a:rPr lang="en-US" altLang="zh-CN" sz="2400" dirty="0"/>
              <a:t>(0,1,0)</a:t>
            </a:r>
            <a:r>
              <a:rPr lang="zh-CN" altLang="en-US" sz="2400" dirty="0"/>
              <a:t>，</a:t>
            </a:r>
            <a:r>
              <a:rPr lang="en-US" altLang="zh-CN" sz="2400" dirty="0"/>
              <a:t>(0,0,1)</a:t>
            </a:r>
            <a:r>
              <a:rPr lang="zh-CN" altLang="en-US" sz="2400" dirty="0"/>
              <a:t>。具有单位截距的单纯形的方程是∑</a:t>
            </a:r>
            <a:r>
              <a:rPr lang="en-US" altLang="zh-CN" sz="2400" i="1" dirty="0"/>
              <a:t>x</a:t>
            </a:r>
            <a:r>
              <a:rPr lang="en-US" altLang="zh-CN" sz="2400" i="1" baseline="-25000" dirty="0"/>
              <a:t>i</a:t>
            </a:r>
            <a:r>
              <a:rPr lang="en-US" altLang="zh-CN" sz="2400" dirty="0"/>
              <a:t>≤1</a:t>
            </a:r>
            <a:r>
              <a:rPr lang="zh-CN" altLang="en-US" sz="2400" dirty="0"/>
              <a:t>，并且</a:t>
            </a:r>
            <a:r>
              <a:rPr lang="en-US" altLang="zh-CN" sz="2400" i="1" dirty="0"/>
              <a:t>x</a:t>
            </a:r>
            <a:r>
              <a:rPr lang="en-US" altLang="zh-CN" sz="2400" i="1" baseline="-25000" dirty="0"/>
              <a:t>i</a:t>
            </a:r>
            <a:r>
              <a:rPr lang="en-US" altLang="zh-CN" sz="2400" dirty="0"/>
              <a:t>≥0</a:t>
            </a:r>
            <a:r>
              <a:rPr lang="zh-CN" altLang="en-US" sz="2400" dirty="0"/>
              <a:t>，</a:t>
            </a:r>
            <a:r>
              <a:rPr lang="en-US" altLang="zh-CN" sz="2400" i="1" dirty="0" err="1"/>
              <a:t>i</a:t>
            </a:r>
            <a:r>
              <a:rPr lang="en-US" altLang="zh-CN" sz="2400" dirty="0"/>
              <a:t>=1,2,…,</a:t>
            </a:r>
            <a:r>
              <a:rPr lang="en-US" altLang="zh-CN" sz="2400" i="1" dirty="0"/>
              <a:t>n</a:t>
            </a:r>
            <a:endParaRPr lang="en-US" altLang="zh-CN" sz="2400" dirty="0"/>
          </a:p>
        </p:txBody>
      </p:sp>
    </p:spTree>
    <p:extLst>
      <p:ext uri="{BB962C8B-B14F-4D97-AF65-F5344CB8AC3E}">
        <p14:creationId xmlns:p14="http://schemas.microsoft.com/office/powerpoint/2010/main" val="3142933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7708AAF-AC93-4586-B600-D7752A09409A}"/>
              </a:ext>
            </a:extLst>
          </p:cNvPr>
          <p:cNvSpPr>
            <a:spLocks noGrp="1" noChangeArrowheads="1"/>
          </p:cNvSpPr>
          <p:nvPr>
            <p:ph type="title"/>
          </p:nvPr>
        </p:nvSpPr>
        <p:spPr>
          <a:xfrm>
            <a:off x="143508" y="409909"/>
            <a:ext cx="8424936" cy="402540"/>
          </a:xfrm>
        </p:spPr>
        <p:txBody>
          <a:bodyPr>
            <a:normAutofit fontScale="90000"/>
          </a:bodyPr>
          <a:lstStyle/>
          <a:p>
            <a:r>
              <a:rPr lang="zh-CN" altLang="en-US" dirty="0"/>
              <a:t>二元函数的</a:t>
            </a:r>
            <a:r>
              <a:rPr lang="zh-CN" altLang="en-US" sz="3600" dirty="0"/>
              <a:t>内德－米德方法（单纯形方法）</a:t>
            </a:r>
            <a:endParaRPr lang="zh-CN" altLang="en-US" dirty="0"/>
          </a:p>
        </p:txBody>
      </p:sp>
      <p:sp>
        <p:nvSpPr>
          <p:cNvPr id="52227" name="Rectangle 3">
            <a:extLst>
              <a:ext uri="{FF2B5EF4-FFF2-40B4-BE49-F238E27FC236}">
                <a16:creationId xmlns:a16="http://schemas.microsoft.com/office/drawing/2014/main" id="{D4DF1CD7-C96C-483A-B47C-488457544CD3}"/>
              </a:ext>
            </a:extLst>
          </p:cNvPr>
          <p:cNvSpPr>
            <a:spLocks noGrp="1" noChangeArrowheads="1"/>
          </p:cNvSpPr>
          <p:nvPr>
            <p:ph type="body" idx="1"/>
          </p:nvPr>
        </p:nvSpPr>
        <p:spPr>
          <a:xfrm>
            <a:off x="323528" y="980728"/>
            <a:ext cx="8424936" cy="3024336"/>
          </a:xfrm>
        </p:spPr>
        <p:txBody>
          <a:bodyPr>
            <a:normAutofit/>
          </a:bodyPr>
          <a:lstStyle/>
          <a:p>
            <a:r>
              <a:rPr lang="zh-CN" altLang="en-US" sz="2400" dirty="0">
                <a:latin typeface="华文仿宋" panose="02010600040101010101" pitchFamily="2" charset="-122"/>
                <a:ea typeface="华文仿宋" panose="02010600040101010101" pitchFamily="2" charset="-122"/>
              </a:rPr>
              <a:t>在二维平面空间中，单纯形就是三角形</a:t>
            </a:r>
          </a:p>
          <a:p>
            <a:r>
              <a:rPr lang="zh-CN" altLang="en-US" sz="2400" dirty="0">
                <a:latin typeface="华文仿宋" panose="02010600040101010101" pitchFamily="2" charset="-122"/>
                <a:ea typeface="华文仿宋" panose="02010600040101010101" pitchFamily="2" charset="-122"/>
              </a:rPr>
              <a:t>搜索过程：比较三角形</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个顶点处的函数值，</a:t>
            </a:r>
            <a:endParaRPr lang="en-US" altLang="zh-CN" sz="2400" dirty="0">
              <a:latin typeface="华文仿宋" panose="02010600040101010101" pitchFamily="2" charset="-122"/>
              <a:ea typeface="华文仿宋" panose="02010600040101010101" pitchFamily="2" charset="-122"/>
            </a:endParaRPr>
          </a:p>
          <a:p>
            <a:pPr marL="0" indent="0">
              <a:buNone/>
            </a:pP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值最大的顶点为最差顶点</a:t>
            </a:r>
            <a:r>
              <a:rPr lang="en-US" altLang="zh-CN" sz="2400" dirty="0">
                <a:latin typeface="华文仿宋" panose="02010600040101010101" pitchFamily="2" charset="-122"/>
                <a:ea typeface="华文仿宋" panose="02010600040101010101" pitchFamily="2" charset="-122"/>
              </a:rPr>
              <a:t>(W)</a:t>
            </a:r>
            <a:r>
              <a:rPr lang="zh-CN" altLang="en-US" sz="2400" dirty="0">
                <a:latin typeface="华文仿宋" panose="02010600040101010101" pitchFamily="2" charset="-122"/>
                <a:ea typeface="华文仿宋" panose="02010600040101010101" pitchFamily="2" charset="-122"/>
              </a:rPr>
              <a:t>，用一个新的顶点代替最差顶点，形成新的三角形式</a:t>
            </a:r>
          </a:p>
          <a:p>
            <a:r>
              <a:rPr lang="zh-CN" altLang="en-US" sz="2400" dirty="0">
                <a:latin typeface="华文仿宋" panose="02010600040101010101" pitchFamily="2" charset="-122"/>
                <a:ea typeface="华文仿宋" panose="02010600040101010101" pitchFamily="2" charset="-122"/>
              </a:rPr>
              <a:t>继续这一过程，生成一系列三角形（它们可能具有不同的形状），函数在其顶点处的值越来越小</a:t>
            </a:r>
          </a:p>
          <a:p>
            <a:r>
              <a:rPr lang="zh-CN" altLang="en-US" sz="2400" dirty="0">
                <a:latin typeface="华文仿宋" panose="02010600040101010101" pitchFamily="2" charset="-122"/>
                <a:ea typeface="华文仿宋" panose="02010600040101010101" pitchFamily="2" charset="-122"/>
              </a:rPr>
              <a:t>随着三角形的减小就可以找到极小值点的坐标</a:t>
            </a:r>
          </a:p>
        </p:txBody>
      </p:sp>
      <p:pic>
        <p:nvPicPr>
          <p:cNvPr id="4" name="图片 3">
            <a:extLst>
              <a:ext uri="{FF2B5EF4-FFF2-40B4-BE49-F238E27FC236}">
                <a16:creationId xmlns:a16="http://schemas.microsoft.com/office/drawing/2014/main" id="{1E0DAE4E-4316-4D88-BBF5-E3AD6840B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 y="4578192"/>
            <a:ext cx="8856984" cy="1884653"/>
          </a:xfrm>
          <a:prstGeom prst="rect">
            <a:avLst/>
          </a:prstGeom>
        </p:spPr>
      </p:pic>
      <p:sp>
        <p:nvSpPr>
          <p:cNvPr id="2" name="文本框 1">
            <a:extLst>
              <a:ext uri="{FF2B5EF4-FFF2-40B4-BE49-F238E27FC236}">
                <a16:creationId xmlns:a16="http://schemas.microsoft.com/office/drawing/2014/main" id="{31592A59-CB59-4805-9688-EC54F7FD169B}"/>
              </a:ext>
            </a:extLst>
          </p:cNvPr>
          <p:cNvSpPr txBox="1"/>
          <p:nvPr/>
        </p:nvSpPr>
        <p:spPr>
          <a:xfrm>
            <a:off x="251520" y="3955787"/>
            <a:ext cx="19802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a:t>
            </a:r>
          </a:p>
        </p:txBody>
      </p:sp>
    </p:spTree>
    <p:extLst>
      <p:ext uri="{BB962C8B-B14F-4D97-AF65-F5344CB8AC3E}">
        <p14:creationId xmlns:p14="http://schemas.microsoft.com/office/powerpoint/2010/main" val="12306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D879112-8C7E-4557-98B1-A7C2D244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7448550" cy="1533525"/>
          </a:xfrm>
          <a:prstGeom prst="rect">
            <a:avLst/>
          </a:prstGeom>
        </p:spPr>
      </p:pic>
      <p:pic>
        <p:nvPicPr>
          <p:cNvPr id="11" name="图片 10">
            <a:extLst>
              <a:ext uri="{FF2B5EF4-FFF2-40B4-BE49-F238E27FC236}">
                <a16:creationId xmlns:a16="http://schemas.microsoft.com/office/drawing/2014/main" id="{86857CCD-6D0C-424E-BCB8-C877384AE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365104"/>
            <a:ext cx="8784976" cy="2089544"/>
          </a:xfrm>
          <a:prstGeom prst="rect">
            <a:avLst/>
          </a:prstGeom>
        </p:spPr>
      </p:pic>
      <p:pic>
        <p:nvPicPr>
          <p:cNvPr id="7" name="图片 6">
            <a:extLst>
              <a:ext uri="{FF2B5EF4-FFF2-40B4-BE49-F238E27FC236}">
                <a16:creationId xmlns:a16="http://schemas.microsoft.com/office/drawing/2014/main" id="{9BA888EF-D68F-4B4D-92C7-FD01FFB9C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2012" y="1654891"/>
            <a:ext cx="5031988" cy="2925169"/>
          </a:xfrm>
          <a:prstGeom prst="rect">
            <a:avLst/>
          </a:prstGeom>
        </p:spPr>
      </p:pic>
    </p:spTree>
    <p:extLst>
      <p:ext uri="{BB962C8B-B14F-4D97-AF65-F5344CB8AC3E}">
        <p14:creationId xmlns:p14="http://schemas.microsoft.com/office/powerpoint/2010/main" val="1847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67FBB-7FB7-4623-90F4-F9428BAEB5C3}"/>
              </a:ext>
            </a:extLst>
          </p:cNvPr>
          <p:cNvSpPr txBox="1"/>
          <p:nvPr/>
        </p:nvSpPr>
        <p:spPr>
          <a:xfrm>
            <a:off x="275669" y="764704"/>
            <a:ext cx="8868331"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8.3 </a:t>
            </a:r>
            <a:r>
              <a:rPr lang="zh-CN" altLang="en-US" sz="2400" b="0" dirty="0">
                <a:solidFill>
                  <a:schemeClr val="tx1">
                    <a:lumMod val="95000"/>
                    <a:lumOff val="5000"/>
                  </a:schemeClr>
                </a:solidFill>
                <a:latin typeface="+mn-ea"/>
                <a:ea typeface="+mn-ea"/>
              </a:rPr>
              <a:t>利用二阶导数测试，对函数                                          在区间</a:t>
            </a:r>
            <a:endParaRPr lang="en-US" altLang="zh-CN" sz="2400" b="0" dirty="0">
              <a:solidFill>
                <a:schemeClr val="tx1">
                  <a:lumMod val="95000"/>
                  <a:lumOff val="5000"/>
                </a:schemeClr>
              </a:solidFill>
              <a:latin typeface="+mn-ea"/>
              <a:ea typeface="+mn-ea"/>
            </a:endParaRPr>
          </a:p>
          <a:p>
            <a:pPr algn="l"/>
            <a:r>
              <a:rPr lang="en-US" altLang="zh-CN" sz="2400" b="0" dirty="0">
                <a:solidFill>
                  <a:schemeClr val="tx1">
                    <a:lumMod val="95000"/>
                    <a:lumOff val="5000"/>
                  </a:schemeClr>
                </a:solidFill>
                <a:latin typeface="+mn-ea"/>
                <a:ea typeface="+mn-ea"/>
              </a:rPr>
              <a:t>[-2,2]</a:t>
            </a:r>
            <a:r>
              <a:rPr lang="zh-CN" altLang="en-US" sz="2400" b="0" dirty="0">
                <a:solidFill>
                  <a:schemeClr val="tx1">
                    <a:lumMod val="95000"/>
                    <a:lumOff val="5000"/>
                  </a:schemeClr>
                </a:solidFill>
                <a:latin typeface="+mn-ea"/>
                <a:ea typeface="+mn-ea"/>
              </a:rPr>
              <a:t>上的局部极值进行分类。</a:t>
            </a:r>
          </a:p>
        </p:txBody>
      </p:sp>
      <p:pic>
        <p:nvPicPr>
          <p:cNvPr id="8" name="图片 7">
            <a:extLst>
              <a:ext uri="{FF2B5EF4-FFF2-40B4-BE49-F238E27FC236}">
                <a16:creationId xmlns:a16="http://schemas.microsoft.com/office/drawing/2014/main" id="{289D08F8-BB29-4569-A84D-2D547ADD844E}"/>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63487" y="852847"/>
            <a:ext cx="3015691" cy="327355"/>
          </a:xfrm>
          <a:prstGeom prst="rect">
            <a:avLst/>
          </a:prstGeom>
        </p:spPr>
      </p:pic>
      <p:pic>
        <p:nvPicPr>
          <p:cNvPr id="10" name="图片 9">
            <a:extLst>
              <a:ext uri="{FF2B5EF4-FFF2-40B4-BE49-F238E27FC236}">
                <a16:creationId xmlns:a16="http://schemas.microsoft.com/office/drawing/2014/main" id="{F5E76EDA-7A71-4E9B-A671-99EC539C4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772188"/>
            <a:ext cx="8533439" cy="2004134"/>
          </a:xfrm>
          <a:prstGeom prst="rect">
            <a:avLst/>
          </a:prstGeom>
        </p:spPr>
      </p:pic>
      <p:sp>
        <p:nvSpPr>
          <p:cNvPr id="11" name="Rectangle 2">
            <a:extLst>
              <a:ext uri="{FF2B5EF4-FFF2-40B4-BE49-F238E27FC236}">
                <a16:creationId xmlns:a16="http://schemas.microsoft.com/office/drawing/2014/main" id="{6AEDBF7B-BA76-42FB-A313-7FE5BA944E0E}"/>
              </a:ext>
            </a:extLst>
          </p:cNvPr>
          <p:cNvSpPr txBox="1">
            <a:spLocks noChangeArrowheads="1"/>
          </p:cNvSpPr>
          <p:nvPr/>
        </p:nvSpPr>
        <p:spPr>
          <a:xfrm>
            <a:off x="2627784" y="116632"/>
            <a:ext cx="5527526" cy="47158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8.2 </a:t>
            </a:r>
            <a:r>
              <a:rPr lang="zh-CN" altLang="en-US" sz="2800" b="0" dirty="0">
                <a:latin typeface="华文仿宋" panose="02010600040101010101" pitchFamily="2" charset="-122"/>
                <a:ea typeface="华文仿宋" panose="02010600040101010101" pitchFamily="2" charset="-122"/>
              </a:rPr>
              <a:t>单变量函数的极小值 </a:t>
            </a:r>
          </a:p>
        </p:txBody>
      </p:sp>
      <p:sp>
        <p:nvSpPr>
          <p:cNvPr id="12" name="文本框 11">
            <a:extLst>
              <a:ext uri="{FF2B5EF4-FFF2-40B4-BE49-F238E27FC236}">
                <a16:creationId xmlns:a16="http://schemas.microsoft.com/office/drawing/2014/main" id="{573B5DA7-5B0B-4D42-B8FD-DF8DA37EF13C}"/>
              </a:ext>
            </a:extLst>
          </p:cNvPr>
          <p:cNvSpPr txBox="1"/>
          <p:nvPr/>
        </p:nvSpPr>
        <p:spPr>
          <a:xfrm>
            <a:off x="227090" y="4221088"/>
            <a:ext cx="8965487" cy="2308324"/>
          </a:xfrm>
          <a:prstGeom prst="rect">
            <a:avLst/>
          </a:prstGeom>
          <a:noFill/>
        </p:spPr>
        <p:txBody>
          <a:bodyPr wrap="square" rtlCol="0">
            <a:spAutoFit/>
          </a:bodyPr>
          <a:lstStyle/>
          <a:p>
            <a:pPr algn="l">
              <a:defRPr/>
            </a:pP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上述求解极值的方法，称为解析法。 </a:t>
            </a:r>
            <a:endParaRPr lang="en-US" altLang="zh-CN"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endParaRPr>
          </a:p>
          <a:p>
            <a:pPr algn="l">
              <a:defRPr/>
            </a:pP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在经典极值问题中，解析法虽然具有概念简明</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计算精确等优点，但因只能适用于简单或特殊问题的寻优</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对于复杂的工程实际问题</a:t>
            </a: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由于目标函数不可导，或其导数的求解过程非常复杂，</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此时，解析法就会无能为力，所以极少使用。       </a:t>
            </a:r>
          </a:p>
          <a:p>
            <a:pPr algn="l"/>
            <a:endParaRPr lang="zh-CN" altLang="en-US" sz="2400" b="0" dirty="0">
              <a:solidFill>
                <a:srgbClr val="0000FF"/>
              </a:solidFill>
              <a:latin typeface="华文仿宋" panose="02010600040101010101" pitchFamily="2" charset="-122"/>
              <a:ea typeface="华文仿宋" panose="02010600040101010101" pitchFamily="2" charset="-122"/>
            </a:endParaRPr>
          </a:p>
        </p:txBody>
      </p:sp>
      <p:sp>
        <p:nvSpPr>
          <p:cNvPr id="7" name="文本框 6">
            <a:extLst>
              <a:ext uri="{FF2B5EF4-FFF2-40B4-BE49-F238E27FC236}">
                <a16:creationId xmlns:a16="http://schemas.microsoft.com/office/drawing/2014/main" id="{FEC1951F-9F64-4C3F-A51C-C34F56321ED7}"/>
              </a:ext>
            </a:extLst>
          </p:cNvPr>
          <p:cNvSpPr txBox="1"/>
          <p:nvPr/>
        </p:nvSpPr>
        <p:spPr>
          <a:xfrm>
            <a:off x="7029440" y="51999"/>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696886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C2C669-BD6F-4F09-AB36-C81566FA3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50" y="678827"/>
            <a:ext cx="8964488" cy="1684721"/>
          </a:xfrm>
          <a:prstGeom prst="rect">
            <a:avLst/>
          </a:prstGeom>
        </p:spPr>
      </p:pic>
      <p:pic>
        <p:nvPicPr>
          <p:cNvPr id="5" name="图片 4">
            <a:extLst>
              <a:ext uri="{FF2B5EF4-FFF2-40B4-BE49-F238E27FC236}">
                <a16:creationId xmlns:a16="http://schemas.microsoft.com/office/drawing/2014/main" id="{4849E961-9297-40F6-9247-7044A8DFA87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11760" y="2708920"/>
            <a:ext cx="4176464" cy="326256"/>
          </a:xfrm>
          <a:prstGeom prst="rect">
            <a:avLst/>
          </a:prstGeom>
        </p:spPr>
      </p:pic>
      <p:pic>
        <p:nvPicPr>
          <p:cNvPr id="7" name="图片 6">
            <a:extLst>
              <a:ext uri="{FF2B5EF4-FFF2-40B4-BE49-F238E27FC236}">
                <a16:creationId xmlns:a16="http://schemas.microsoft.com/office/drawing/2014/main" id="{1C37275B-6D13-441A-905F-A9E98ACB1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550" y="3376641"/>
            <a:ext cx="7200900" cy="3143250"/>
          </a:xfrm>
          <a:prstGeom prst="rect">
            <a:avLst/>
          </a:prstGeom>
        </p:spPr>
      </p:pic>
      <p:sp>
        <p:nvSpPr>
          <p:cNvPr id="8" name="文本框 7">
            <a:extLst>
              <a:ext uri="{FF2B5EF4-FFF2-40B4-BE49-F238E27FC236}">
                <a16:creationId xmlns:a16="http://schemas.microsoft.com/office/drawing/2014/main" id="{21B9BBB3-E995-4A69-BDDF-AC279E5A5E03}"/>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1</a:t>
            </a:r>
            <a:endParaRPr lang="zh-CN" altLang="en-US" sz="2400" b="0" dirty="0">
              <a:solidFill>
                <a:srgbClr val="FF0000"/>
              </a:solidFill>
              <a:latin typeface="+mn-ea"/>
              <a:ea typeface="+mn-ea"/>
            </a:endParaRPr>
          </a:p>
        </p:txBody>
      </p:sp>
    </p:spTree>
    <p:extLst>
      <p:ext uri="{BB962C8B-B14F-4D97-AF65-F5344CB8AC3E}">
        <p14:creationId xmlns:p14="http://schemas.microsoft.com/office/powerpoint/2010/main" val="256636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71D26A-1B8F-482D-904C-51A31A18A067}"/>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2</a:t>
            </a:r>
            <a:endParaRPr lang="zh-CN" altLang="en-US" sz="2400" b="0" dirty="0">
              <a:solidFill>
                <a:srgbClr val="FF0000"/>
              </a:solidFill>
              <a:latin typeface="+mn-ea"/>
              <a:ea typeface="+mn-ea"/>
            </a:endParaRPr>
          </a:p>
        </p:txBody>
      </p:sp>
      <p:pic>
        <p:nvPicPr>
          <p:cNvPr id="4" name="图片 3">
            <a:extLst>
              <a:ext uri="{FF2B5EF4-FFF2-40B4-BE49-F238E27FC236}">
                <a16:creationId xmlns:a16="http://schemas.microsoft.com/office/drawing/2014/main" id="{9E1816E8-1A79-49B6-B982-3AC538F65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08720"/>
            <a:ext cx="8892480" cy="4846402"/>
          </a:xfrm>
          <a:prstGeom prst="rect">
            <a:avLst/>
          </a:prstGeom>
        </p:spPr>
      </p:pic>
    </p:spTree>
    <p:extLst>
      <p:ext uri="{BB962C8B-B14F-4D97-AF65-F5344CB8AC3E}">
        <p14:creationId xmlns:p14="http://schemas.microsoft.com/office/powerpoint/2010/main" val="28890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D5C3D6-51DD-418C-81F8-998C93A71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08" y="476672"/>
            <a:ext cx="8856984" cy="1103811"/>
          </a:xfrm>
          <a:prstGeom prst="rect">
            <a:avLst/>
          </a:prstGeom>
        </p:spPr>
      </p:pic>
      <p:pic>
        <p:nvPicPr>
          <p:cNvPr id="6" name="图片 5">
            <a:extLst>
              <a:ext uri="{FF2B5EF4-FFF2-40B4-BE49-F238E27FC236}">
                <a16:creationId xmlns:a16="http://schemas.microsoft.com/office/drawing/2014/main" id="{0EF83B73-5B43-4AF3-8919-62177BA30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291804"/>
            <a:ext cx="3200400" cy="3181350"/>
          </a:xfrm>
          <a:prstGeom prst="rect">
            <a:avLst/>
          </a:prstGeom>
        </p:spPr>
      </p:pic>
      <p:pic>
        <p:nvPicPr>
          <p:cNvPr id="8" name="图片 7">
            <a:extLst>
              <a:ext uri="{FF2B5EF4-FFF2-40B4-BE49-F238E27FC236}">
                <a16:creationId xmlns:a16="http://schemas.microsoft.com/office/drawing/2014/main" id="{772C4A46-21D4-41AA-99B6-D7CE684A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20888"/>
            <a:ext cx="4499827" cy="2923183"/>
          </a:xfrm>
          <a:prstGeom prst="rect">
            <a:avLst/>
          </a:prstGeom>
        </p:spPr>
      </p:pic>
    </p:spTree>
    <p:extLst>
      <p:ext uri="{BB962C8B-B14F-4D97-AF65-F5344CB8AC3E}">
        <p14:creationId xmlns:p14="http://schemas.microsoft.com/office/powerpoint/2010/main" val="3019353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7602DD4-7643-448F-A951-7D7A6BF7DCE1}"/>
              </a:ext>
            </a:extLst>
          </p:cNvPr>
          <p:cNvSpPr>
            <a:spLocks noGrp="1" noChangeArrowheads="1"/>
          </p:cNvSpPr>
          <p:nvPr>
            <p:ph type="title"/>
          </p:nvPr>
        </p:nvSpPr>
        <p:spPr>
          <a:xfrm>
            <a:off x="250825" y="155872"/>
            <a:ext cx="5485110" cy="358180"/>
          </a:xfrm>
        </p:spPr>
        <p:txBody>
          <a:bodyPr>
            <a:normAutofit fontScale="90000"/>
          </a:bodyPr>
          <a:lstStyle/>
          <a:p>
            <a:r>
              <a:rPr lang="en-US" altLang="zh-CN" sz="2800" dirty="0">
                <a:latin typeface="华文仿宋" panose="02010600040101010101" pitchFamily="2" charset="-122"/>
                <a:ea typeface="华文仿宋" panose="02010600040101010101" pitchFamily="2" charset="-122"/>
              </a:rPr>
              <a:t>7. </a:t>
            </a:r>
            <a:r>
              <a:rPr lang="zh-CN" altLang="en-US" sz="2800" dirty="0">
                <a:latin typeface="华文仿宋" panose="02010600040101010101" pitchFamily="2" charset="-122"/>
                <a:ea typeface="华文仿宋" panose="02010600040101010101" pitchFamily="2" charset="-122"/>
              </a:rPr>
              <a:t>每一步的逻辑判断</a:t>
            </a:r>
          </a:p>
        </p:txBody>
      </p:sp>
      <p:sp>
        <p:nvSpPr>
          <p:cNvPr id="67587" name="Rectangle 3">
            <a:extLst>
              <a:ext uri="{FF2B5EF4-FFF2-40B4-BE49-F238E27FC236}">
                <a16:creationId xmlns:a16="http://schemas.microsoft.com/office/drawing/2014/main" id="{46CF360D-4363-4E7D-9E9C-B3A8F7084643}"/>
              </a:ext>
            </a:extLst>
          </p:cNvPr>
          <p:cNvSpPr>
            <a:spLocks noGrp="1" noChangeArrowheads="1"/>
          </p:cNvSpPr>
          <p:nvPr>
            <p:ph type="body" sz="half" idx="1"/>
          </p:nvPr>
        </p:nvSpPr>
        <p:spPr>
          <a:xfrm>
            <a:off x="-18701" y="2488535"/>
            <a:ext cx="4278512" cy="2357438"/>
          </a:xfrm>
        </p:spPr>
        <p:txBody>
          <a:bodyPr/>
          <a:lstStyle/>
          <a:p>
            <a:pPr>
              <a:lnSpc>
                <a:spcPct val="90000"/>
              </a:lnSpc>
              <a:buFont typeface="Wingdings" panose="05000000000000000000" pitchFamily="2" charset="2"/>
              <a:buNone/>
            </a:pPr>
            <a:r>
              <a:rPr lang="en-US" altLang="zh-CN" sz="2400" dirty="0"/>
              <a:t>①</a:t>
            </a:r>
            <a:r>
              <a:rPr lang="zh-CN" altLang="en-US" sz="2400" dirty="0"/>
              <a:t>若</a:t>
            </a:r>
            <a:r>
              <a:rPr lang="en-US" altLang="zh-CN" sz="2400" i="1" dirty="0"/>
              <a:t>f</a:t>
            </a:r>
            <a:r>
              <a:rPr lang="en-US" altLang="zh-CN" sz="2400" dirty="0"/>
              <a:t>(</a:t>
            </a:r>
            <a:r>
              <a:rPr lang="en-US" altLang="zh-CN" sz="2400" b="1" i="1" dirty="0"/>
              <a:t>B</a:t>
            </a:r>
            <a:r>
              <a:rPr lang="en-US" altLang="zh-CN" sz="2400" dirty="0"/>
              <a:t>)&lt;</a:t>
            </a:r>
            <a:r>
              <a:rPr lang="en-US" altLang="zh-CN" sz="2400" i="1" dirty="0"/>
              <a:t>f</a:t>
            </a:r>
            <a:r>
              <a:rPr lang="en-US" altLang="zh-CN" sz="2400" dirty="0"/>
              <a:t>(</a:t>
            </a:r>
            <a:r>
              <a:rPr lang="en-US" altLang="zh-CN" sz="2400" b="1" i="1" dirty="0"/>
              <a:t>R</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E</a:t>
            </a:r>
            <a:r>
              <a:rPr lang="zh-CN" altLang="en-US" sz="2400" dirty="0"/>
              <a:t>和</a:t>
            </a:r>
            <a:r>
              <a:rPr lang="en-US" altLang="zh-CN" sz="2400" i="1" dirty="0"/>
              <a:t>f</a:t>
            </a:r>
            <a:r>
              <a:rPr lang="en-US" altLang="zh-CN" sz="2400" dirty="0"/>
              <a:t>(</a:t>
            </a:r>
            <a:r>
              <a:rPr lang="en-US" altLang="zh-CN" sz="2400" b="1" i="1" dirty="0"/>
              <a:t>E</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E</a:t>
            </a:r>
            <a:r>
              <a:rPr lang="en-US" altLang="zh-CN" sz="2400" dirty="0"/>
              <a:t>)&lt;</a:t>
            </a:r>
            <a:r>
              <a:rPr lang="en-US" altLang="zh-CN" sz="2400" i="1" dirty="0"/>
              <a:t>f</a:t>
            </a:r>
            <a:r>
              <a:rPr lang="en-US" altLang="zh-CN" sz="2400" dirty="0"/>
              <a:t>(</a:t>
            </a:r>
            <a:r>
              <a:rPr lang="en-US" altLang="zh-CN" sz="2400" b="1" i="1" dirty="0"/>
              <a:t>B</a:t>
            </a:r>
            <a:r>
              <a:rPr lang="en-US" altLang="zh-CN" sz="2400" dirty="0"/>
              <a:t>)</a:t>
            </a:r>
            <a:r>
              <a:rPr lang="zh-CN" altLang="en-US" sz="2400" dirty="0"/>
              <a:t>，则以</a:t>
            </a:r>
            <a:r>
              <a:rPr lang="en-US" altLang="zh-CN" sz="2400" b="1" i="1" dirty="0"/>
              <a:t>E</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否则以</a:t>
            </a:r>
            <a:r>
              <a:rPr lang="en-US" altLang="zh-CN" sz="2400" b="1" i="1" dirty="0"/>
              <a:t>R</a:t>
            </a:r>
            <a:r>
              <a:rPr lang="zh-CN" altLang="en-US" sz="2400" dirty="0"/>
              <a:t>代替</a:t>
            </a:r>
            <a:r>
              <a:rPr lang="en-US" altLang="zh-CN" sz="2400" b="1" i="1" dirty="0"/>
              <a:t>W</a:t>
            </a:r>
          </a:p>
        </p:txBody>
      </p:sp>
      <p:sp>
        <p:nvSpPr>
          <p:cNvPr id="67588" name="Rectangle 4">
            <a:extLst>
              <a:ext uri="{FF2B5EF4-FFF2-40B4-BE49-F238E27FC236}">
                <a16:creationId xmlns:a16="http://schemas.microsoft.com/office/drawing/2014/main" id="{5EEED540-C459-4324-8C85-236471332FBA}"/>
              </a:ext>
            </a:extLst>
          </p:cNvPr>
          <p:cNvSpPr>
            <a:spLocks noGrp="1" noChangeArrowheads="1"/>
          </p:cNvSpPr>
          <p:nvPr>
            <p:ph type="body" sz="half" idx="2"/>
          </p:nvPr>
        </p:nvSpPr>
        <p:spPr>
          <a:xfrm>
            <a:off x="5076056" y="2646212"/>
            <a:ext cx="4249043" cy="3481536"/>
          </a:xfrm>
        </p:spPr>
        <p:txBody>
          <a:bodyPr/>
          <a:lstStyle/>
          <a:p>
            <a:pPr>
              <a:lnSpc>
                <a:spcPct val="90000"/>
              </a:lnSpc>
              <a:buFont typeface="Wingdings" panose="05000000000000000000" pitchFamily="2" charset="2"/>
              <a:buNone/>
            </a:pPr>
            <a:r>
              <a:rPr lang="en-US" altLang="zh-CN" sz="2400" dirty="0"/>
              <a:t>②</a:t>
            </a:r>
            <a:r>
              <a:rPr lang="zh-CN" altLang="en-US" sz="2400" dirty="0"/>
              <a:t>若</a:t>
            </a:r>
            <a:r>
              <a:rPr lang="en-US" altLang="zh-CN" sz="2400" i="1" dirty="0"/>
              <a:t>f</a:t>
            </a:r>
            <a:r>
              <a:rPr lang="en-US" altLang="zh-CN" sz="2400" dirty="0"/>
              <a:t>(</a:t>
            </a:r>
            <a:r>
              <a:rPr lang="en-US" altLang="zh-CN" sz="2400" b="1" i="1" dirty="0"/>
              <a:t>R</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zh-CN" altLang="en-US" sz="2400" dirty="0"/>
              <a:t>否则计算</a:t>
            </a:r>
            <a:r>
              <a:rPr lang="en-US" altLang="zh-CN" sz="2400" b="1" i="1" dirty="0"/>
              <a:t>C</a:t>
            </a:r>
            <a:r>
              <a:rPr lang="en-US" altLang="zh-CN" sz="2400" baseline="-25000" dirty="0"/>
              <a:t>1</a:t>
            </a:r>
            <a:r>
              <a:rPr lang="en-US" altLang="zh-CN" sz="2400" dirty="0"/>
              <a:t>=(</a:t>
            </a:r>
            <a:r>
              <a:rPr lang="en-US" altLang="zh-CN" sz="2400" b="1" i="1" dirty="0"/>
              <a:t>M</a:t>
            </a:r>
            <a:r>
              <a:rPr lang="en-US" altLang="zh-CN" sz="2400" dirty="0"/>
              <a:t>+</a:t>
            </a:r>
            <a:r>
              <a:rPr lang="en-US" altLang="zh-CN" sz="2400" b="1" i="1" dirty="0"/>
              <a:t>R</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1</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计算</a:t>
            </a:r>
            <a:r>
              <a:rPr lang="en-US" altLang="zh-CN" sz="2400" b="1" i="1" dirty="0"/>
              <a:t>C</a:t>
            </a:r>
            <a:r>
              <a:rPr lang="en-US" altLang="zh-CN" sz="2400" baseline="-25000" dirty="0"/>
              <a:t>2</a:t>
            </a:r>
            <a:r>
              <a:rPr lang="en-US" altLang="zh-CN" sz="2400" dirty="0"/>
              <a:t>=(</a:t>
            </a:r>
            <a:r>
              <a:rPr lang="en-US" altLang="zh-CN" sz="2400" b="1" i="1" dirty="0"/>
              <a:t>W</a:t>
            </a:r>
            <a:r>
              <a:rPr lang="en-US" altLang="zh-CN" sz="2400" dirty="0"/>
              <a:t>+</a:t>
            </a:r>
            <a:r>
              <a:rPr lang="en-US" altLang="zh-CN" sz="2400" b="1" i="1" dirty="0"/>
              <a:t>M</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2</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取两者中函数值较小者为</a:t>
            </a:r>
            <a:r>
              <a:rPr lang="en-US" altLang="zh-CN" sz="2400" b="1" i="1" dirty="0"/>
              <a:t>C</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C</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C</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S</a:t>
            </a:r>
            <a:r>
              <a:rPr lang="en-US" altLang="zh-CN" sz="2400" dirty="0"/>
              <a:t>=(</a:t>
            </a:r>
            <a:r>
              <a:rPr lang="en-US" altLang="zh-CN" sz="2400" b="1" i="1" dirty="0"/>
              <a:t>W</a:t>
            </a:r>
            <a:r>
              <a:rPr lang="en-US" altLang="zh-CN" sz="2400" dirty="0"/>
              <a:t>+</a:t>
            </a:r>
            <a:r>
              <a:rPr lang="en-US" altLang="zh-CN" sz="2400" b="1" i="1" dirty="0"/>
              <a:t>B</a:t>
            </a:r>
            <a:r>
              <a:rPr lang="en-US" altLang="zh-CN" sz="2400" dirty="0"/>
              <a:t>)/2</a:t>
            </a:r>
            <a:r>
              <a:rPr lang="zh-CN" altLang="en-US" sz="2400" dirty="0"/>
              <a:t>和</a:t>
            </a:r>
            <a:r>
              <a:rPr lang="en-US" altLang="zh-CN" sz="2400" i="1" dirty="0"/>
              <a:t>f</a:t>
            </a:r>
            <a:r>
              <a:rPr lang="en-US" altLang="zh-CN" sz="2400" dirty="0"/>
              <a:t>(</a:t>
            </a:r>
            <a:r>
              <a:rPr lang="en-US" altLang="zh-CN" sz="2400" b="1" i="1" dirty="0"/>
              <a:t>S</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S</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M</a:t>
            </a:r>
            <a:r>
              <a:rPr lang="zh-CN" altLang="en-US" sz="2400" dirty="0"/>
              <a:t>代替</a:t>
            </a:r>
            <a:r>
              <a:rPr lang="en-US" altLang="zh-CN" sz="2400" b="1" i="1" dirty="0"/>
              <a:t>G</a:t>
            </a:r>
          </a:p>
        </p:txBody>
      </p:sp>
      <p:sp>
        <p:nvSpPr>
          <p:cNvPr id="67589" name="Rectangle 5">
            <a:extLst>
              <a:ext uri="{FF2B5EF4-FFF2-40B4-BE49-F238E27FC236}">
                <a16:creationId xmlns:a16="http://schemas.microsoft.com/office/drawing/2014/main" id="{D055A332-2CB6-49CB-AFD5-15E8866BCF49}"/>
              </a:ext>
            </a:extLst>
          </p:cNvPr>
          <p:cNvSpPr>
            <a:spLocks noChangeArrowheads="1"/>
          </p:cNvSpPr>
          <p:nvPr/>
        </p:nvSpPr>
        <p:spPr bwMode="auto">
          <a:xfrm>
            <a:off x="172158" y="1430736"/>
            <a:ext cx="8135938"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dirty="0">
                <a:latin typeface="华文仿宋" panose="02010600040101010101" pitchFamily="2" charset="-122"/>
                <a:ea typeface="华文仿宋" panose="02010600040101010101" pitchFamily="2" charset="-122"/>
              </a:rPr>
              <a:t>若</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R</a:t>
            </a:r>
            <a:r>
              <a:rPr lang="en-US" altLang="zh-CN" sz="2800" dirty="0">
                <a:latin typeface="华文仿宋" panose="02010600040101010101" pitchFamily="2" charset="-122"/>
                <a:ea typeface="华文仿宋" panose="02010600040101010101" pitchFamily="2" charset="-122"/>
              </a:rPr>
              <a:t>)&lt;</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G</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，则转①（反射点或开拓点）</a:t>
            </a:r>
          </a:p>
          <a:p>
            <a:pPr algn="l">
              <a:spcBef>
                <a:spcPct val="20000"/>
              </a:spcBef>
              <a:buFont typeface="Wingdings" panose="05000000000000000000" pitchFamily="2" charset="2"/>
              <a:buNone/>
            </a:pPr>
            <a:r>
              <a:rPr lang="zh-CN" altLang="en-US" sz="2800" dirty="0">
                <a:latin typeface="华文仿宋" panose="02010600040101010101" pitchFamily="2" charset="-122"/>
                <a:ea typeface="华文仿宋" panose="02010600040101010101" pitchFamily="2" charset="-122"/>
              </a:rPr>
              <a:t>                        否则转②（压缩点或收缩点）</a:t>
            </a:r>
          </a:p>
        </p:txBody>
      </p:sp>
      <p:sp>
        <p:nvSpPr>
          <p:cNvPr id="2" name="文本框 1">
            <a:extLst>
              <a:ext uri="{FF2B5EF4-FFF2-40B4-BE49-F238E27FC236}">
                <a16:creationId xmlns:a16="http://schemas.microsoft.com/office/drawing/2014/main" id="{4E098FDE-9BC8-492D-A15E-4412E7C4E50B}"/>
              </a:ext>
            </a:extLst>
          </p:cNvPr>
          <p:cNvSpPr txBox="1"/>
          <p:nvPr/>
        </p:nvSpPr>
        <p:spPr>
          <a:xfrm>
            <a:off x="143222" y="555533"/>
            <a:ext cx="8857555" cy="830997"/>
          </a:xfrm>
          <a:prstGeom prst="rect">
            <a:avLst/>
          </a:prstGeom>
          <a:noFill/>
        </p:spPr>
        <p:txBody>
          <a:bodyPr wrap="square" rtlCol="0">
            <a:spAutoFit/>
          </a:bodyPr>
          <a:lstStyle/>
          <a:p>
            <a:pPr algn="l"/>
            <a:r>
              <a:rPr lang="zh-CN" altLang="en-US" sz="2400" b="0" dirty="0">
                <a:solidFill>
                  <a:srgbClr val="FF0000"/>
                </a:solidFill>
                <a:latin typeface="+mn-ea"/>
                <a:ea typeface="+mn-ea"/>
              </a:rPr>
              <a:t>高效的算法应当只在必要的时候进行函数求值。在每一步中找到一个新的点替代</a:t>
            </a:r>
            <a:r>
              <a:rPr lang="en-US" altLang="zh-CN" sz="2400" b="0" dirty="0">
                <a:solidFill>
                  <a:srgbClr val="FF0000"/>
                </a:solidFill>
                <a:latin typeface="+mn-ea"/>
                <a:ea typeface="+mn-ea"/>
              </a:rPr>
              <a:t>W. </a:t>
            </a:r>
            <a:r>
              <a:rPr lang="zh-CN" altLang="en-US" sz="2400" b="0" dirty="0">
                <a:solidFill>
                  <a:srgbClr val="FF0000"/>
                </a:solidFill>
                <a:latin typeface="+mn-ea"/>
                <a:ea typeface="+mn-ea"/>
              </a:rPr>
              <a:t>一旦找到这个点，这一步的迭代就完成了。</a:t>
            </a:r>
          </a:p>
        </p:txBody>
      </p:sp>
      <p:pic>
        <p:nvPicPr>
          <p:cNvPr id="8" name="图片 7">
            <a:extLst>
              <a:ext uri="{FF2B5EF4-FFF2-40B4-BE49-F238E27FC236}">
                <a16:creationId xmlns:a16="http://schemas.microsoft.com/office/drawing/2014/main" id="{87956020-3A3F-4941-A6FE-71340C566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0" y="4487885"/>
            <a:ext cx="5228725" cy="2282380"/>
          </a:xfrm>
          <a:prstGeom prst="rect">
            <a:avLst/>
          </a:prstGeom>
        </p:spPr>
      </p:pic>
    </p:spTree>
    <p:extLst>
      <p:ext uri="{BB962C8B-B14F-4D97-AF65-F5344CB8AC3E}">
        <p14:creationId xmlns:p14="http://schemas.microsoft.com/office/powerpoint/2010/main" val="432869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DEF660-97B0-43B3-8142-10692FECCAC9}"/>
              </a:ext>
            </a:extLst>
          </p:cNvPr>
          <p:cNvSpPr>
            <a:spLocks noGrp="1" noChangeArrowheads="1"/>
          </p:cNvSpPr>
          <p:nvPr>
            <p:ph type="title"/>
          </p:nvPr>
        </p:nvSpPr>
        <p:spPr>
          <a:xfrm>
            <a:off x="251520" y="260648"/>
            <a:ext cx="7128792" cy="576063"/>
          </a:xfrm>
        </p:spPr>
        <p:txBody>
          <a:bodyPr>
            <a:normAutofit/>
          </a:bodyPr>
          <a:lstStyle/>
          <a:p>
            <a:r>
              <a:rPr lang="zh-CN" altLang="en-US" sz="2800" dirty="0"/>
              <a:t>内德－米德方法（单纯形方法）的基本思想</a:t>
            </a:r>
          </a:p>
        </p:txBody>
      </p:sp>
      <p:sp>
        <p:nvSpPr>
          <p:cNvPr id="50179" name="Rectangle 3">
            <a:extLst>
              <a:ext uri="{FF2B5EF4-FFF2-40B4-BE49-F238E27FC236}">
                <a16:creationId xmlns:a16="http://schemas.microsoft.com/office/drawing/2014/main" id="{FA29A8C7-E18E-4B70-A979-F1ED3E7FEE6D}"/>
              </a:ext>
            </a:extLst>
          </p:cNvPr>
          <p:cNvSpPr>
            <a:spLocks noGrp="1" noChangeArrowheads="1"/>
          </p:cNvSpPr>
          <p:nvPr>
            <p:ph type="body" idx="1"/>
          </p:nvPr>
        </p:nvSpPr>
        <p:spPr>
          <a:xfrm>
            <a:off x="395536" y="1412776"/>
            <a:ext cx="7886700" cy="4351338"/>
          </a:xfrm>
        </p:spPr>
        <p:txBody>
          <a:bodyPr/>
          <a:lstStyle/>
          <a:p>
            <a:pPr>
              <a:lnSpc>
                <a:spcPct val="90000"/>
              </a:lnSpc>
            </a:pPr>
            <a:r>
              <a:rPr lang="zh-CN" altLang="en-US" sz="2800" dirty="0"/>
              <a:t>内德和米德提出了单纯形法，可用于求解多变量函数的局部极小值</a:t>
            </a:r>
          </a:p>
          <a:p>
            <a:pPr>
              <a:lnSpc>
                <a:spcPct val="90000"/>
              </a:lnSpc>
            </a:pPr>
            <a:r>
              <a:rPr lang="zh-CN" altLang="en-US" sz="2800" dirty="0">
                <a:solidFill>
                  <a:srgbClr val="0000FF"/>
                </a:solidFill>
              </a:rPr>
              <a:t>从可行域中的一个基本可行解出发，判断它是否已是最优解，若不是，寻找下一个基本可行解，并使目标函数得到改进，如此迭代下去，直到找出最优解或判定问题无解为止。</a:t>
            </a:r>
          </a:p>
          <a:p>
            <a:pPr>
              <a:lnSpc>
                <a:spcPct val="90000"/>
              </a:lnSpc>
            </a:pPr>
            <a:r>
              <a:rPr lang="zh-CN" altLang="en-US" sz="2800" dirty="0"/>
              <a:t>从另一个角度说，就是从可行域的某一个极点出发，迭代到另一个极点，并使目标函数的值有所改善，直到找出有无最优解时为止。</a:t>
            </a:r>
          </a:p>
        </p:txBody>
      </p:sp>
    </p:spTree>
    <p:extLst>
      <p:ext uri="{BB962C8B-B14F-4D97-AF65-F5344CB8AC3E}">
        <p14:creationId xmlns:p14="http://schemas.microsoft.com/office/powerpoint/2010/main" val="2734628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73108E-C87B-44FA-A63A-1A15227E5EF9}"/>
              </a:ext>
            </a:extLst>
          </p:cNvPr>
          <p:cNvSpPr txBox="1"/>
          <p:nvPr/>
        </p:nvSpPr>
        <p:spPr>
          <a:xfrm>
            <a:off x="0" y="28709"/>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8.9</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8EB42449-4DB2-4C79-8F01-34AFEE30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 y="490374"/>
            <a:ext cx="8753475" cy="381000"/>
          </a:xfrm>
          <a:prstGeom prst="rect">
            <a:avLst/>
          </a:prstGeom>
        </p:spPr>
      </p:pic>
      <p:pic>
        <p:nvPicPr>
          <p:cNvPr id="6" name="图片 5">
            <a:extLst>
              <a:ext uri="{FF2B5EF4-FFF2-40B4-BE49-F238E27FC236}">
                <a16:creationId xmlns:a16="http://schemas.microsoft.com/office/drawing/2014/main" id="{3935324C-C0C1-4AAC-B99B-6BEB29363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 y="871374"/>
            <a:ext cx="8953500" cy="4181475"/>
          </a:xfrm>
          <a:prstGeom prst="rect">
            <a:avLst/>
          </a:prstGeom>
        </p:spPr>
      </p:pic>
      <p:pic>
        <p:nvPicPr>
          <p:cNvPr id="8" name="图片 7">
            <a:extLst>
              <a:ext uri="{FF2B5EF4-FFF2-40B4-BE49-F238E27FC236}">
                <a16:creationId xmlns:a16="http://schemas.microsoft.com/office/drawing/2014/main" id="{1C2002E0-FB4C-471F-91D9-C4F2741C6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62" y="5133940"/>
            <a:ext cx="7810500" cy="1238250"/>
          </a:xfrm>
          <a:prstGeom prst="rect">
            <a:avLst/>
          </a:prstGeom>
        </p:spPr>
      </p:pic>
    </p:spTree>
    <p:extLst>
      <p:ext uri="{BB962C8B-B14F-4D97-AF65-F5344CB8AC3E}">
        <p14:creationId xmlns:p14="http://schemas.microsoft.com/office/powerpoint/2010/main" val="3850271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102DF4-F986-40FF-9668-8AD0580D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48680"/>
            <a:ext cx="9048750" cy="5543550"/>
          </a:xfrm>
          <a:prstGeom prst="rect">
            <a:avLst/>
          </a:prstGeom>
        </p:spPr>
      </p:pic>
    </p:spTree>
    <p:extLst>
      <p:ext uri="{BB962C8B-B14F-4D97-AF65-F5344CB8AC3E}">
        <p14:creationId xmlns:p14="http://schemas.microsoft.com/office/powerpoint/2010/main" val="1229766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F134FB-9C35-478B-ACAF-5542CB0E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76672"/>
            <a:ext cx="7391400" cy="5419725"/>
          </a:xfrm>
          <a:prstGeom prst="rect">
            <a:avLst/>
          </a:prstGeom>
        </p:spPr>
      </p:pic>
    </p:spTree>
    <p:extLst>
      <p:ext uri="{BB962C8B-B14F-4D97-AF65-F5344CB8AC3E}">
        <p14:creationId xmlns:p14="http://schemas.microsoft.com/office/powerpoint/2010/main" val="4018052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B72577-7BF0-4B07-98A6-8B9893971A79}"/>
              </a:ext>
            </a:extLst>
          </p:cNvPr>
          <p:cNvSpPr txBox="1"/>
          <p:nvPr/>
        </p:nvSpPr>
        <p:spPr>
          <a:xfrm>
            <a:off x="344107" y="0"/>
            <a:ext cx="50405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实现程序： </a:t>
            </a:r>
            <a:r>
              <a:rPr lang="en-US" altLang="zh-CN" sz="2400" b="0" dirty="0" err="1">
                <a:solidFill>
                  <a:schemeClr val="tx1">
                    <a:lumMod val="95000"/>
                    <a:lumOff val="5000"/>
                  </a:schemeClr>
                </a:solidFill>
                <a:latin typeface="+mn-ea"/>
                <a:ea typeface="+mn-ea"/>
              </a:rPr>
              <a:t>nelder.m</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FCC59F7D-477B-428A-B95B-799AFBEC5EF2}"/>
              </a:ext>
            </a:extLst>
          </p:cNvPr>
          <p:cNvSpPr txBox="1"/>
          <p:nvPr/>
        </p:nvSpPr>
        <p:spPr>
          <a:xfrm>
            <a:off x="128083" y="438845"/>
            <a:ext cx="5256584" cy="6555641"/>
          </a:xfrm>
          <a:prstGeom prst="rect">
            <a:avLst/>
          </a:prstGeom>
          <a:noFill/>
        </p:spPr>
        <p:txBody>
          <a:bodyPr wrap="square" rtlCol="0">
            <a:spAutoFit/>
          </a:bodyPr>
          <a:lstStyle/>
          <a:p>
            <a:pPr algn="l"/>
            <a:r>
              <a:rPr lang="en-US" altLang="zh-CN" sz="1200" b="0" dirty="0">
                <a:solidFill>
                  <a:srgbClr val="0000FF"/>
                </a:solidFill>
              </a:rPr>
              <a:t>function [V0,y0,dV,dy]=</a:t>
            </a:r>
            <a:r>
              <a:rPr lang="en-US" altLang="zh-CN" sz="1200" b="0" dirty="0" err="1">
                <a:solidFill>
                  <a:srgbClr val="0000FF"/>
                </a:solidFill>
              </a:rPr>
              <a:t>nelder</a:t>
            </a:r>
            <a:r>
              <a:rPr lang="en-US" altLang="zh-CN" sz="1200" b="0" dirty="0">
                <a:solidFill>
                  <a:srgbClr val="0000FF"/>
                </a:solidFill>
              </a:rPr>
              <a:t>(F,V,min1,max1,epsilon,show)</a:t>
            </a:r>
          </a:p>
          <a:p>
            <a:pPr algn="l"/>
            <a:r>
              <a:rPr lang="zh-CN" altLang="en-US" sz="1200" b="0" dirty="0">
                <a:solidFill>
                  <a:srgbClr val="0000FF"/>
                </a:solidFill>
              </a:rPr>
              <a:t> </a:t>
            </a:r>
          </a:p>
          <a:p>
            <a:pPr algn="l"/>
            <a:r>
              <a:rPr lang="en-US" altLang="zh-CN" sz="1200" b="0" dirty="0">
                <a:solidFill>
                  <a:srgbClr val="0000FF"/>
                </a:solidFill>
              </a:rPr>
              <a:t>%Input     - F is input as an M-file function</a:t>
            </a:r>
          </a:p>
          <a:p>
            <a:pPr algn="l"/>
            <a:r>
              <a:rPr lang="en-US" altLang="zh-CN" sz="1200" b="0" dirty="0">
                <a:solidFill>
                  <a:srgbClr val="0000FF"/>
                </a:solidFill>
              </a:rPr>
              <a:t>%             - V is a 3xn matrix containing starting simplex</a:t>
            </a:r>
          </a:p>
          <a:p>
            <a:pPr algn="l"/>
            <a:r>
              <a:rPr lang="en-US" altLang="zh-CN" sz="1200" b="0" dirty="0">
                <a:solidFill>
                  <a:srgbClr val="0000FF"/>
                </a:solidFill>
              </a:rPr>
              <a:t>%             - min1 &amp; max1 are minimum and maximum number of iterations</a:t>
            </a:r>
          </a:p>
          <a:p>
            <a:pPr algn="l"/>
            <a:r>
              <a:rPr lang="en-US" altLang="zh-CN" sz="1200" b="0" dirty="0">
                <a:solidFill>
                  <a:srgbClr val="0000FF"/>
                </a:solidFill>
              </a:rPr>
              <a:t>%             - epsilon is the tolerance</a:t>
            </a:r>
          </a:p>
          <a:p>
            <a:pPr algn="l"/>
            <a:r>
              <a:rPr lang="en-US" altLang="zh-CN" sz="1200" b="0" dirty="0">
                <a:solidFill>
                  <a:srgbClr val="0000FF"/>
                </a:solidFill>
              </a:rPr>
              <a:t>%             - show == 1 displays iterations (P and Q)</a:t>
            </a:r>
          </a:p>
          <a:p>
            <a:pPr algn="l"/>
            <a:r>
              <a:rPr lang="en-US" altLang="zh-CN" sz="1200" b="0" dirty="0">
                <a:solidFill>
                  <a:srgbClr val="0000FF"/>
                </a:solidFill>
              </a:rPr>
              <a:t>%Output  - V0 is the vertex </a:t>
            </a:r>
            <a:r>
              <a:rPr lang="en-US" altLang="zh-CN" sz="1200" b="0" dirty="0" err="1">
                <a:solidFill>
                  <a:srgbClr val="0000FF"/>
                </a:solidFill>
              </a:rPr>
              <a:t>forthe</a:t>
            </a:r>
            <a:r>
              <a:rPr lang="en-US" altLang="zh-CN" sz="1200" b="0" dirty="0">
                <a:solidFill>
                  <a:srgbClr val="0000FF"/>
                </a:solidFill>
              </a:rPr>
              <a:t> minimum</a:t>
            </a:r>
          </a:p>
          <a:p>
            <a:pPr algn="l"/>
            <a:r>
              <a:rPr lang="en-US" altLang="zh-CN" sz="1200" b="0" dirty="0">
                <a:solidFill>
                  <a:srgbClr val="0000FF"/>
                </a:solidFill>
              </a:rPr>
              <a:t>%             - y0 is the function value F(V0)</a:t>
            </a:r>
          </a:p>
          <a:p>
            <a:pPr algn="l"/>
            <a:r>
              <a:rPr lang="en-US" altLang="zh-CN" sz="1200" b="0" dirty="0">
                <a:solidFill>
                  <a:srgbClr val="0000FF"/>
                </a:solidFill>
              </a:rPr>
              <a:t>%             - </a:t>
            </a:r>
            <a:r>
              <a:rPr lang="en-US" altLang="zh-CN" sz="1200" b="0" dirty="0" err="1">
                <a:solidFill>
                  <a:srgbClr val="0000FF"/>
                </a:solidFill>
              </a:rPr>
              <a:t>dV</a:t>
            </a:r>
            <a:r>
              <a:rPr lang="en-US" altLang="zh-CN" sz="1200" b="0" dirty="0">
                <a:solidFill>
                  <a:srgbClr val="0000FF"/>
                </a:solidFill>
              </a:rPr>
              <a:t> is the size of the final simplex</a:t>
            </a:r>
          </a:p>
          <a:p>
            <a:pPr algn="l"/>
            <a:r>
              <a:rPr lang="en-US" altLang="zh-CN" sz="1200" b="0" dirty="0">
                <a:solidFill>
                  <a:srgbClr val="0000FF"/>
                </a:solidFill>
              </a:rPr>
              <a:t>%             - </a:t>
            </a:r>
            <a:r>
              <a:rPr lang="en-US" altLang="zh-CN" sz="1200" b="0" dirty="0" err="1">
                <a:solidFill>
                  <a:srgbClr val="0000FF"/>
                </a:solidFill>
              </a:rPr>
              <a:t>dy</a:t>
            </a:r>
            <a:r>
              <a:rPr lang="en-US" altLang="zh-CN" sz="1200" b="0" dirty="0">
                <a:solidFill>
                  <a:srgbClr val="0000FF"/>
                </a:solidFill>
              </a:rPr>
              <a:t> is the error bound for the minimum</a:t>
            </a:r>
          </a:p>
          <a:p>
            <a:pPr algn="l"/>
            <a:r>
              <a:rPr lang="en-US" altLang="zh-CN" sz="1200" b="0" dirty="0">
                <a:solidFill>
                  <a:srgbClr val="0000FF"/>
                </a:solidFill>
              </a:rPr>
              <a:t>%             - P is a matrix containing the vertex iterations</a:t>
            </a:r>
          </a:p>
          <a:p>
            <a:pPr algn="l"/>
            <a:r>
              <a:rPr lang="en-US" altLang="zh-CN" sz="1200" b="0" dirty="0">
                <a:solidFill>
                  <a:srgbClr val="0000FF"/>
                </a:solidFill>
              </a:rPr>
              <a:t>%             - Q is an array containing the iterations for F(P)</a:t>
            </a:r>
          </a:p>
          <a:p>
            <a:pPr algn="l"/>
            <a:endParaRPr lang="en-US" altLang="zh-CN" sz="1200" b="0" dirty="0">
              <a:solidFill>
                <a:srgbClr val="0000FF"/>
              </a:solidFill>
            </a:endParaRPr>
          </a:p>
          <a:p>
            <a:pPr algn="l"/>
            <a:r>
              <a:rPr lang="en-US" altLang="zh-CN" sz="1200" b="0" dirty="0">
                <a:solidFill>
                  <a:srgbClr val="0000FF"/>
                </a:solidFill>
              </a:rPr>
              <a:t>if </a:t>
            </a:r>
            <a:r>
              <a:rPr lang="en-US" altLang="zh-CN" sz="1200" b="0" dirty="0" err="1">
                <a:solidFill>
                  <a:srgbClr val="0000FF"/>
                </a:solidFill>
              </a:rPr>
              <a:t>nargin</a:t>
            </a:r>
            <a:r>
              <a:rPr lang="en-US" altLang="zh-CN" sz="1200" b="0" dirty="0">
                <a:solidFill>
                  <a:srgbClr val="0000FF"/>
                </a:solidFill>
              </a:rPr>
              <a:t>==5,</a:t>
            </a:r>
          </a:p>
          <a:p>
            <a:pPr algn="l"/>
            <a:r>
              <a:rPr lang="en-US" altLang="zh-CN" sz="1200" b="0" dirty="0">
                <a:solidFill>
                  <a:srgbClr val="0000FF"/>
                </a:solidFill>
              </a:rPr>
              <a:t>   show=0;</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[mm n]=size(V);</a:t>
            </a:r>
          </a:p>
          <a:p>
            <a:pPr algn="l"/>
            <a:r>
              <a:rPr lang="zh-CN" altLang="en-US" sz="1200" b="0" dirty="0">
                <a:solidFill>
                  <a:srgbClr val="0000FF"/>
                </a:solidFill>
              </a:rPr>
              <a:t> </a:t>
            </a:r>
          </a:p>
          <a:p>
            <a:pPr algn="l"/>
            <a:r>
              <a:rPr lang="en-US" altLang="zh-CN" sz="1200" b="0" dirty="0">
                <a:solidFill>
                  <a:srgbClr val="0000FF"/>
                </a:solidFill>
              </a:rPr>
              <a:t>% Order the vertices</a:t>
            </a:r>
          </a:p>
          <a:p>
            <a:pPr algn="l"/>
            <a:r>
              <a:rPr lang="pt-BR" altLang="zh-CN" sz="1200" b="0" dirty="0">
                <a:solidFill>
                  <a:srgbClr val="0000FF"/>
                </a:solidFill>
              </a:rPr>
              <a:t>for j=1:n+1</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[mm lo]=min(Y);</a:t>
            </a:r>
          </a:p>
          <a:p>
            <a:pPr algn="l"/>
            <a:r>
              <a:rPr lang="en-US" altLang="zh-CN" sz="1200" b="0" dirty="0">
                <a:solidFill>
                  <a:srgbClr val="0000FF"/>
                </a:solidFill>
              </a:rPr>
              <a:t>[mm hi]=max(Y);</a:t>
            </a:r>
          </a:p>
          <a:p>
            <a:pPr algn="l"/>
            <a:r>
              <a:rPr lang="en-US" altLang="zh-CN" sz="1200" b="0" dirty="0">
                <a:solidFill>
                  <a:srgbClr val="0000FF"/>
                </a:solidFill>
              </a:rPr>
              <a:t>li=hi;</a:t>
            </a:r>
          </a:p>
          <a:p>
            <a:pPr algn="l"/>
            <a:r>
              <a:rPr lang="en-US" altLang="zh-CN" sz="1200" b="0" dirty="0">
                <a:solidFill>
                  <a:srgbClr val="0000FF"/>
                </a:solidFill>
              </a:rPr>
              <a:t>ho=lo;</a:t>
            </a:r>
          </a:p>
          <a:p>
            <a:pPr algn="l"/>
            <a:r>
              <a:rPr lang="zh-CN" altLang="en-US" sz="1200" b="0" dirty="0">
                <a:solidFill>
                  <a:srgbClr val="0000FF"/>
                </a:solidFill>
              </a:rPr>
              <a:t> </a:t>
            </a:r>
          </a:p>
          <a:p>
            <a:pPr algn="l"/>
            <a:r>
              <a:rPr lang="pt-BR" altLang="zh-CN" sz="1200" b="0" dirty="0">
                <a:solidFill>
                  <a:srgbClr val="0000FF"/>
                </a:solidFill>
              </a:rPr>
              <a:t>for j=1:n+1</a:t>
            </a:r>
          </a:p>
          <a:p>
            <a:pPr algn="l"/>
            <a:r>
              <a:rPr lang="es-ES" altLang="zh-CN" sz="1200" b="0" dirty="0">
                <a:solidFill>
                  <a:srgbClr val="0000FF"/>
                </a:solidFill>
              </a:rPr>
              <a:t>   if(j~=lo&amp;j~=hi&amp;Y(j)&lt;=Y(li))</a:t>
            </a:r>
          </a:p>
          <a:p>
            <a:pPr algn="l"/>
            <a:r>
              <a:rPr lang="en-US" altLang="zh-CN" sz="1200" b="0" dirty="0">
                <a:solidFill>
                  <a:srgbClr val="0000FF"/>
                </a:solidFill>
              </a:rPr>
              <a:t>      li=j;</a:t>
            </a:r>
          </a:p>
          <a:p>
            <a:pPr algn="l"/>
            <a:r>
              <a:rPr lang="en-US" altLang="zh-CN" sz="1200" b="0" dirty="0">
                <a:solidFill>
                  <a:srgbClr val="0000FF"/>
                </a:solidFill>
              </a:rPr>
              <a:t>   end</a:t>
            </a:r>
          </a:p>
        </p:txBody>
      </p:sp>
      <p:sp>
        <p:nvSpPr>
          <p:cNvPr id="4" name="文本框 3">
            <a:extLst>
              <a:ext uri="{FF2B5EF4-FFF2-40B4-BE49-F238E27FC236}">
                <a16:creationId xmlns:a16="http://schemas.microsoft.com/office/drawing/2014/main" id="{F755AF67-DCCF-4960-B74A-E95D17272189}"/>
              </a:ext>
            </a:extLst>
          </p:cNvPr>
          <p:cNvSpPr txBox="1"/>
          <p:nvPr/>
        </p:nvSpPr>
        <p:spPr>
          <a:xfrm>
            <a:off x="5384667" y="69513"/>
            <a:ext cx="3851920" cy="6924973"/>
          </a:xfrm>
          <a:prstGeom prst="rect">
            <a:avLst/>
          </a:prstGeom>
          <a:noFill/>
        </p:spPr>
        <p:txBody>
          <a:bodyPr wrap="square" rtlCol="0">
            <a:spAutoFit/>
          </a:bodyPr>
          <a:lstStyle/>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err="1">
                <a:solidFill>
                  <a:srgbClr val="0000FF"/>
                </a:solidFill>
              </a:rPr>
              <a:t>cnt</a:t>
            </a:r>
            <a:r>
              <a:rPr lang="en-US" altLang="zh-CN" sz="1200" b="0" dirty="0">
                <a:solidFill>
                  <a:srgbClr val="0000FF"/>
                </a:solidFill>
              </a:rPr>
              <a:t>=0;</a:t>
            </a:r>
          </a:p>
          <a:p>
            <a:pPr algn="l"/>
            <a:r>
              <a:rPr lang="zh-CN" altLang="en-US" sz="1200" b="0" dirty="0">
                <a:solidFill>
                  <a:srgbClr val="0000FF"/>
                </a:solidFill>
              </a:rPr>
              <a:t> </a:t>
            </a:r>
          </a:p>
          <a:p>
            <a:pPr algn="l"/>
            <a:r>
              <a:rPr lang="en-US" altLang="zh-CN" sz="1200" b="0" dirty="0">
                <a:solidFill>
                  <a:srgbClr val="0000FF"/>
                </a:solidFill>
              </a:rPr>
              <a:t>%  Start of </a:t>
            </a:r>
            <a:r>
              <a:rPr lang="en-US" altLang="zh-CN" sz="1200" b="0" dirty="0" err="1">
                <a:solidFill>
                  <a:srgbClr val="0000FF"/>
                </a:solidFill>
              </a:rPr>
              <a:t>Nelder</a:t>
            </a:r>
            <a:r>
              <a:rPr lang="en-US" altLang="zh-CN" sz="1200" b="0" dirty="0">
                <a:solidFill>
                  <a:srgbClr val="0000FF"/>
                </a:solidFill>
              </a:rPr>
              <a:t>-Mead algorithm</a:t>
            </a:r>
          </a:p>
          <a:p>
            <a:pPr algn="l"/>
            <a:r>
              <a:rPr lang="es-ES" altLang="zh-CN" sz="1200" b="0" dirty="0">
                <a:solidFill>
                  <a:srgbClr val="0000FF"/>
                </a:solidFill>
              </a:rPr>
              <a:t>while (Y(hi)&gt;Y(lo)+epsilon&amp;cnt&lt;max1)|cnt&lt;min1</a:t>
            </a:r>
          </a:p>
          <a:p>
            <a:pPr algn="l"/>
            <a:r>
              <a:rPr lang="en-US" altLang="zh-CN" sz="1200" b="0" dirty="0">
                <a:solidFill>
                  <a:srgbClr val="0000FF"/>
                </a:solidFill>
              </a:rPr>
              <a:t>   S=zeros(1:n);</a:t>
            </a:r>
          </a:p>
          <a:p>
            <a:pPr algn="l"/>
            <a:r>
              <a:rPr lang="pt-BR" altLang="zh-CN" sz="1200" b="0" dirty="0">
                <a:solidFill>
                  <a:srgbClr val="0000FF"/>
                </a:solidFill>
              </a:rPr>
              <a:t>   for j=1:n+1</a:t>
            </a:r>
          </a:p>
          <a:p>
            <a:pPr algn="l"/>
            <a:r>
              <a:rPr lang="pt-BR" altLang="zh-CN" sz="1200" b="0" dirty="0">
                <a:solidFill>
                  <a:srgbClr val="0000FF"/>
                </a:solidFill>
              </a:rPr>
              <a:t>      S=S+V(j,1:n);</a:t>
            </a:r>
          </a:p>
          <a:p>
            <a:pPr algn="l"/>
            <a:r>
              <a:rPr lang="en-US" altLang="zh-CN" sz="1200" b="0" dirty="0">
                <a:solidFill>
                  <a:srgbClr val="0000FF"/>
                </a:solidFill>
              </a:rPr>
              <a:t>   end</a:t>
            </a:r>
          </a:p>
          <a:p>
            <a:pPr algn="l"/>
            <a:r>
              <a:rPr lang="pt-BR" altLang="zh-CN" sz="1200" b="0" dirty="0">
                <a:solidFill>
                  <a:srgbClr val="0000FF"/>
                </a:solidFill>
              </a:rPr>
              <a:t>   M=(S-V(hi,1:n))/n;</a:t>
            </a:r>
          </a:p>
          <a:p>
            <a:pPr algn="l"/>
            <a:r>
              <a:rPr lang="pt-BR" altLang="zh-CN" sz="1200" b="0" dirty="0">
                <a:solidFill>
                  <a:srgbClr val="0000FF"/>
                </a:solidFill>
              </a:rPr>
              <a:t>   R=2*M-V(hi,1:n);</a:t>
            </a:r>
          </a:p>
          <a:p>
            <a:pPr algn="l"/>
            <a:r>
              <a:rPr lang="en-US" altLang="zh-CN" sz="1200" b="0" dirty="0">
                <a:solidFill>
                  <a:srgbClr val="0000FF"/>
                </a:solidFill>
              </a:rPr>
              <a:t>   </a:t>
            </a:r>
            <a:r>
              <a:rPr lang="en-US" altLang="zh-CN" sz="1200" b="0" dirty="0" err="1">
                <a:solidFill>
                  <a:srgbClr val="0000FF"/>
                </a:solidFill>
              </a:rPr>
              <a:t>yR</a:t>
            </a:r>
            <a:r>
              <a:rPr lang="en-US" altLang="zh-CN" sz="1200" b="0" dirty="0">
                <a:solidFill>
                  <a:srgbClr val="0000FF"/>
                </a:solidFill>
              </a:rPr>
              <a:t>=F(R);</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&lt;Y(ho))</a:t>
            </a:r>
          </a:p>
          <a:p>
            <a:pPr algn="l"/>
            <a:r>
              <a:rPr lang="en-US" altLang="zh-CN" sz="1200" b="0" dirty="0">
                <a:solidFill>
                  <a:srgbClr val="0000FF"/>
                </a:solidFill>
              </a:rPr>
              <a:t>      if (Y(li)&lt;</a:t>
            </a:r>
            <a:r>
              <a:rPr lang="en-US" altLang="zh-CN" sz="1200" b="0" dirty="0" err="1">
                <a:solidFill>
                  <a:srgbClr val="0000FF"/>
                </a:solidFill>
              </a:rPr>
              <a:t>yR</a:t>
            </a:r>
            <a:r>
              <a:rPr lang="en-US" altLang="zh-CN" sz="1200" b="0" dirty="0">
                <a:solidFill>
                  <a:srgbClr val="0000FF"/>
                </a:solidFill>
              </a:rPr>
              <a:t>)</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else</a:t>
            </a:r>
          </a:p>
          <a:p>
            <a:pPr algn="l"/>
            <a:r>
              <a:rPr lang="en-US" altLang="zh-CN" sz="1200" b="0" dirty="0">
                <a:solidFill>
                  <a:srgbClr val="0000FF"/>
                </a:solidFill>
              </a:rPr>
              <a:t>         E=2*R-M;</a:t>
            </a:r>
          </a:p>
          <a:p>
            <a:pPr algn="l"/>
            <a:r>
              <a:rPr lang="en-US" altLang="zh-CN" sz="1200" b="0" dirty="0">
                <a:solidFill>
                  <a:srgbClr val="0000FF"/>
                </a:solidFill>
              </a:rPr>
              <a:t>         </a:t>
            </a:r>
            <a:r>
              <a:rPr lang="en-US" altLang="zh-CN" sz="1200" b="0" dirty="0" err="1">
                <a:solidFill>
                  <a:srgbClr val="0000FF"/>
                </a:solidFill>
              </a:rPr>
              <a:t>yE</a:t>
            </a:r>
            <a:r>
              <a:rPr lang="en-US" altLang="zh-CN" sz="1200" b="0" dirty="0">
                <a:solidFill>
                  <a:srgbClr val="0000FF"/>
                </a:solidFill>
              </a:rPr>
              <a:t>=F(E);</a:t>
            </a:r>
          </a:p>
          <a:p>
            <a:pPr algn="l"/>
            <a:r>
              <a:rPr lang="en-US" altLang="zh-CN" sz="1200" b="0" dirty="0">
                <a:solidFill>
                  <a:srgbClr val="0000FF"/>
                </a:solidFill>
              </a:rPr>
              <a:t>         if (</a:t>
            </a:r>
            <a:r>
              <a:rPr lang="en-US" altLang="zh-CN" sz="1200" b="0" dirty="0" err="1">
                <a:solidFill>
                  <a:srgbClr val="0000FF"/>
                </a:solidFill>
              </a:rPr>
              <a:t>yE</a:t>
            </a:r>
            <a:r>
              <a:rPr lang="en-US" altLang="zh-CN" sz="1200" b="0" dirty="0">
                <a:solidFill>
                  <a:srgbClr val="0000FF"/>
                </a:solidFill>
              </a:rPr>
              <a:t>&lt;Y(li))</a:t>
            </a:r>
          </a:p>
          <a:p>
            <a:pPr algn="l"/>
            <a:r>
              <a:rPr lang="pt-BR" altLang="zh-CN" sz="1200" b="0" dirty="0">
                <a:solidFill>
                  <a:srgbClr val="0000FF"/>
                </a:solidFill>
              </a:rPr>
              <a:t>            V(hi,1:n)=E;</a:t>
            </a:r>
          </a:p>
          <a:p>
            <a:pPr algn="l"/>
            <a:r>
              <a:rPr lang="en-US" altLang="zh-CN" sz="1200" b="0" dirty="0">
                <a:solidFill>
                  <a:srgbClr val="0000FF"/>
                </a:solidFill>
              </a:rPr>
              <a:t>            Y(hi)=</a:t>
            </a:r>
            <a:r>
              <a:rPr lang="en-US" altLang="zh-CN" sz="1200" b="0" dirty="0" err="1">
                <a:solidFill>
                  <a:srgbClr val="0000FF"/>
                </a:solidFill>
              </a:rPr>
              <a:t>yE</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else</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&lt;Y(hi))</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pt-BR" altLang="zh-CN" sz="1200" b="0" dirty="0">
                <a:solidFill>
                  <a:srgbClr val="0000FF"/>
                </a:solidFill>
              </a:rPr>
              <a:t>      </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558366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8CCC2A-084B-426B-BD7B-74A02CFDE19F}"/>
              </a:ext>
            </a:extLst>
          </p:cNvPr>
          <p:cNvSpPr txBox="1"/>
          <p:nvPr/>
        </p:nvSpPr>
        <p:spPr>
          <a:xfrm>
            <a:off x="467544" y="332656"/>
            <a:ext cx="3600400" cy="6001643"/>
          </a:xfrm>
          <a:prstGeom prst="rect">
            <a:avLst/>
          </a:prstGeom>
          <a:noFill/>
        </p:spPr>
        <p:txBody>
          <a:bodyPr wrap="square" rtlCol="0">
            <a:spAutoFit/>
          </a:bodyPr>
          <a:lstStyle/>
          <a:p>
            <a:pPr algn="l"/>
            <a:r>
              <a:rPr lang="pt-BR" altLang="zh-CN" sz="1200" b="0" dirty="0">
                <a:solidFill>
                  <a:srgbClr val="0000FF"/>
                </a:solidFill>
              </a:rPr>
              <a:t>C=(V(hi,1:n)+M)/2;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=F(C);</a:t>
            </a:r>
          </a:p>
          <a:p>
            <a:pPr algn="l"/>
            <a:r>
              <a:rPr lang="en-US" altLang="zh-CN" sz="1200" b="0" dirty="0">
                <a:solidFill>
                  <a:srgbClr val="0000FF"/>
                </a:solidFill>
              </a:rPr>
              <a:t>      C2=(M+R)/2;</a:t>
            </a:r>
          </a:p>
          <a:p>
            <a:pPr algn="l"/>
            <a:r>
              <a:rPr lang="en-US" altLang="zh-CN" sz="1200" b="0" dirty="0">
                <a:solidFill>
                  <a:srgbClr val="0000FF"/>
                </a:solidFill>
              </a:rPr>
              <a:t>      yC2=F(C2);</a:t>
            </a:r>
          </a:p>
          <a:p>
            <a:pPr algn="l"/>
            <a:r>
              <a:rPr lang="en-US" altLang="zh-CN" sz="1200" b="0" dirty="0">
                <a:solidFill>
                  <a:srgbClr val="0000FF"/>
                </a:solidFill>
              </a:rPr>
              <a:t>      if (yC2&lt;</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C=C2;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=yC2;</a:t>
            </a:r>
          </a:p>
          <a:p>
            <a:pPr algn="l"/>
            <a:r>
              <a:rPr lang="en-US" altLang="zh-CN" sz="1200" b="0" dirty="0">
                <a:solidFill>
                  <a:srgbClr val="0000FF"/>
                </a:solidFill>
              </a:rPr>
              <a:t>      end</a:t>
            </a:r>
          </a:p>
          <a:p>
            <a:pPr algn="l"/>
            <a:r>
              <a:rPr lang="en-US" altLang="zh-CN" sz="1200" b="0" dirty="0">
                <a:solidFill>
                  <a:srgbClr val="0000FF"/>
                </a:solidFill>
              </a:rPr>
              <a:t>      if (</a:t>
            </a:r>
            <a:r>
              <a:rPr lang="en-US" altLang="zh-CN" sz="1200" b="0" dirty="0" err="1">
                <a:solidFill>
                  <a:srgbClr val="0000FF"/>
                </a:solidFill>
              </a:rPr>
              <a:t>yC</a:t>
            </a:r>
            <a:r>
              <a:rPr lang="en-US" altLang="zh-CN" sz="1200" b="0" dirty="0">
                <a:solidFill>
                  <a:srgbClr val="0000FF"/>
                </a:solidFill>
              </a:rPr>
              <a:t>&lt;Y(hi))</a:t>
            </a:r>
          </a:p>
          <a:p>
            <a:pPr algn="l"/>
            <a:r>
              <a:rPr lang="pt-BR" altLang="zh-CN" sz="1200" b="0" dirty="0">
                <a:solidFill>
                  <a:srgbClr val="0000FF"/>
                </a:solidFill>
              </a:rPr>
              <a:t>         V(hi,1:n)=C;    </a:t>
            </a:r>
            <a:r>
              <a:rPr lang="en-US" altLang="zh-CN" sz="1200" b="0" dirty="0">
                <a:solidFill>
                  <a:srgbClr val="0000FF"/>
                </a:solidFill>
              </a:rPr>
              <a:t>Y(hi)=</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for j=1:n+1</a:t>
            </a:r>
          </a:p>
          <a:p>
            <a:pPr algn="l"/>
            <a:r>
              <a:rPr lang="en-US" altLang="zh-CN" sz="1200" b="0" dirty="0">
                <a:solidFill>
                  <a:srgbClr val="0000FF"/>
                </a:solidFill>
              </a:rPr>
              <a:t>            if (j~=lo)</a:t>
            </a:r>
          </a:p>
          <a:p>
            <a:pPr algn="l"/>
            <a:r>
              <a:rPr lang="pt-BR" altLang="zh-CN" sz="1200" b="0" dirty="0">
                <a:solidFill>
                  <a:srgbClr val="0000FF"/>
                </a:solidFill>
              </a:rPr>
              <a:t>               V(j,1:n)=(V(j,1:n)+V(lo,1:n))/2;</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[mm lo]=min(Y);</a:t>
            </a:r>
          </a:p>
          <a:p>
            <a:pPr algn="l"/>
            <a:r>
              <a:rPr lang="en-US" altLang="zh-CN" sz="1200" b="0" dirty="0">
                <a:solidFill>
                  <a:srgbClr val="0000FF"/>
                </a:solidFill>
              </a:rPr>
              <a:t>   [mm hi]=max(Y);</a:t>
            </a:r>
          </a:p>
          <a:p>
            <a:pPr algn="l"/>
            <a:r>
              <a:rPr lang="en-US" altLang="zh-CN" sz="1200" b="0" dirty="0">
                <a:solidFill>
                  <a:srgbClr val="0000FF"/>
                </a:solidFill>
              </a:rPr>
              <a:t>   li=hi;</a:t>
            </a:r>
          </a:p>
          <a:p>
            <a:pPr algn="l"/>
            <a:r>
              <a:rPr lang="en-US" altLang="zh-CN" sz="1200" b="0" dirty="0">
                <a:solidFill>
                  <a:srgbClr val="0000FF"/>
                </a:solidFill>
              </a:rPr>
              <a:t>   ho=lo;</a:t>
            </a:r>
          </a:p>
          <a:p>
            <a:pPr algn="l"/>
            <a:r>
              <a:rPr lang="pt-BR" altLang="zh-CN" sz="1200" b="0" dirty="0">
                <a:solidFill>
                  <a:srgbClr val="0000FF"/>
                </a:solidFill>
              </a:rPr>
              <a:t>   for j=1:n+1</a:t>
            </a:r>
          </a:p>
          <a:p>
            <a:pPr algn="l"/>
            <a:r>
              <a:rPr lang="es-ES" altLang="zh-CN" sz="1200" b="0" dirty="0">
                <a:solidFill>
                  <a:srgbClr val="0000FF"/>
                </a:solidFill>
              </a:rPr>
              <a:t>      if (j~=lo&amp;j~=hi&amp;Y(j)&lt;=Y(li))</a:t>
            </a:r>
          </a:p>
          <a:p>
            <a:pPr algn="l"/>
            <a:r>
              <a:rPr lang="en-US" altLang="zh-CN" sz="1200" b="0" dirty="0">
                <a:solidFill>
                  <a:srgbClr val="0000FF"/>
                </a:solidFill>
              </a:rPr>
              <a:t>         li=j;</a:t>
            </a:r>
          </a:p>
          <a:p>
            <a:pPr algn="l"/>
            <a:r>
              <a:rPr lang="en-US" altLang="zh-CN" sz="1200" b="0" dirty="0">
                <a:solidFill>
                  <a:srgbClr val="0000FF"/>
                </a:solidFill>
              </a:rPr>
              <a:t>      end</a:t>
            </a:r>
          </a:p>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   end</a:t>
            </a:r>
          </a:p>
        </p:txBody>
      </p:sp>
      <p:sp>
        <p:nvSpPr>
          <p:cNvPr id="3" name="文本框 2">
            <a:extLst>
              <a:ext uri="{FF2B5EF4-FFF2-40B4-BE49-F238E27FC236}">
                <a16:creationId xmlns:a16="http://schemas.microsoft.com/office/drawing/2014/main" id="{C96656F5-EC2F-4CED-A169-A800AE9F4D64}"/>
              </a:ext>
            </a:extLst>
          </p:cNvPr>
          <p:cNvSpPr txBox="1"/>
          <p:nvPr/>
        </p:nvSpPr>
        <p:spPr>
          <a:xfrm>
            <a:off x="4752746" y="1268760"/>
            <a:ext cx="4248472" cy="4524315"/>
          </a:xfrm>
          <a:prstGeom prst="rect">
            <a:avLst/>
          </a:prstGeom>
          <a:noFill/>
        </p:spPr>
        <p:txBody>
          <a:bodyPr wrap="square" rtlCol="0">
            <a:spAutoFit/>
          </a:bodyPr>
          <a:lstStyle/>
          <a:p>
            <a:pPr algn="l"/>
            <a:r>
              <a:rPr lang="en-US" altLang="zh-CN" sz="1200" b="0" dirty="0">
                <a:solidFill>
                  <a:srgbClr val="0000FF"/>
                </a:solidFill>
              </a:rPr>
              <a:t> </a:t>
            </a:r>
            <a:r>
              <a:rPr lang="en-US" altLang="zh-CN" sz="1200" b="0" dirty="0" err="1">
                <a:solidFill>
                  <a:srgbClr val="0000FF"/>
                </a:solidFill>
              </a:rPr>
              <a:t>cnt</a:t>
            </a:r>
            <a:r>
              <a:rPr lang="en-US" altLang="zh-CN" sz="1200" b="0" dirty="0">
                <a:solidFill>
                  <a:srgbClr val="0000FF"/>
                </a:solidFill>
              </a:rPr>
              <a:t>=cnt+1;</a:t>
            </a:r>
          </a:p>
          <a:p>
            <a:pPr algn="l"/>
            <a:r>
              <a:rPr lang="en-US" altLang="zh-CN" sz="1200" b="0" dirty="0">
                <a:solidFill>
                  <a:srgbClr val="0000FF"/>
                </a:solidFill>
              </a:rPr>
              <a:t>   P(</a:t>
            </a:r>
            <a:r>
              <a:rPr lang="en-US" altLang="zh-CN" sz="1200" b="0" dirty="0" err="1">
                <a:solidFill>
                  <a:srgbClr val="0000FF"/>
                </a:solidFill>
              </a:rPr>
              <a:t>cnt</a:t>
            </a:r>
            <a:r>
              <a:rPr lang="en-US" altLang="zh-CN" sz="1200" b="0" dirty="0">
                <a:solidFill>
                  <a:srgbClr val="0000FF"/>
                </a:solidFill>
              </a:rPr>
              <a:t>,:)=V(lo,:);</a:t>
            </a:r>
          </a:p>
          <a:p>
            <a:pPr algn="l"/>
            <a:r>
              <a:rPr lang="en-US" altLang="zh-CN" sz="1200" b="0" dirty="0">
                <a:solidFill>
                  <a:srgbClr val="0000FF"/>
                </a:solidFill>
              </a:rPr>
              <a:t>   Q(</a:t>
            </a:r>
            <a:r>
              <a:rPr lang="en-US" altLang="zh-CN" sz="1200" b="0" dirty="0" err="1">
                <a:solidFill>
                  <a:srgbClr val="0000FF"/>
                </a:solidFill>
              </a:rPr>
              <a:t>cnt</a:t>
            </a:r>
            <a:r>
              <a:rPr lang="en-US" altLang="zh-CN" sz="1200" b="0" dirty="0">
                <a:solidFill>
                  <a:srgbClr val="0000FF"/>
                </a:solidFill>
              </a:rPr>
              <a:t>)=Y(lo);</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 End of </a:t>
            </a:r>
            <a:r>
              <a:rPr lang="en-US" altLang="zh-CN" sz="1200" b="0" dirty="0" err="1">
                <a:solidFill>
                  <a:srgbClr val="0000FF"/>
                </a:solidFill>
              </a:rPr>
              <a:t>Nelder</a:t>
            </a:r>
            <a:r>
              <a:rPr lang="en-US" altLang="zh-CN" sz="1200" b="0" dirty="0">
                <a:solidFill>
                  <a:srgbClr val="0000FF"/>
                </a:solidFill>
              </a:rPr>
              <a:t>-Mead algorithm</a:t>
            </a:r>
          </a:p>
          <a:p>
            <a:pPr algn="l"/>
            <a:r>
              <a:rPr lang="zh-CN" altLang="en-US" sz="1200" b="0" dirty="0">
                <a:solidFill>
                  <a:srgbClr val="0000FF"/>
                </a:solidFill>
              </a:rPr>
              <a:t> </a:t>
            </a:r>
          </a:p>
          <a:p>
            <a:pPr algn="l"/>
            <a:r>
              <a:rPr lang="en-US" altLang="zh-CN" sz="1200" b="0" dirty="0">
                <a:solidFill>
                  <a:srgbClr val="0000FF"/>
                </a:solidFill>
              </a:rPr>
              <a:t>%Determine size of simplex</a:t>
            </a:r>
          </a:p>
          <a:p>
            <a:pPr algn="l"/>
            <a:r>
              <a:rPr lang="en-US" altLang="zh-CN" sz="1200" b="0" dirty="0" err="1">
                <a:solidFill>
                  <a:srgbClr val="0000FF"/>
                </a:solidFill>
              </a:rPr>
              <a:t>snorm</a:t>
            </a:r>
            <a:r>
              <a:rPr lang="en-US" altLang="zh-CN" sz="1200" b="0" dirty="0">
                <a:solidFill>
                  <a:srgbClr val="0000FF"/>
                </a:solidFill>
              </a:rPr>
              <a:t>=0;</a:t>
            </a:r>
          </a:p>
          <a:p>
            <a:pPr algn="l"/>
            <a:r>
              <a:rPr lang="pt-BR" altLang="zh-CN" sz="1200" b="0" dirty="0">
                <a:solidFill>
                  <a:srgbClr val="0000FF"/>
                </a:solidFill>
              </a:rPr>
              <a:t>for j=1:n+1</a:t>
            </a:r>
          </a:p>
          <a:p>
            <a:pPr algn="l"/>
            <a:r>
              <a:rPr lang="nl-NL" altLang="zh-CN" sz="1200" b="0" dirty="0">
                <a:solidFill>
                  <a:srgbClr val="0000FF"/>
                </a:solidFill>
              </a:rPr>
              <a:t>   s=norm(V(j)-V(lo));</a:t>
            </a:r>
          </a:p>
          <a:p>
            <a:pPr algn="l"/>
            <a:r>
              <a:rPr lang="en-US" altLang="zh-CN" sz="1200" b="0" dirty="0">
                <a:solidFill>
                  <a:srgbClr val="0000FF"/>
                </a:solidFill>
              </a:rPr>
              <a:t>   if(s&gt;=</a:t>
            </a:r>
            <a:r>
              <a:rPr lang="en-US" altLang="zh-CN" sz="1200" b="0" dirty="0" err="1">
                <a:solidFill>
                  <a:srgbClr val="0000FF"/>
                </a:solidFill>
              </a:rPr>
              <a:t>snorm</a:t>
            </a:r>
            <a:r>
              <a:rPr lang="en-US" altLang="zh-CN" sz="1200" b="0" dirty="0">
                <a:solidFill>
                  <a:srgbClr val="0000FF"/>
                </a:solidFill>
              </a:rPr>
              <a:t>)</a:t>
            </a:r>
          </a:p>
          <a:p>
            <a:pPr algn="l"/>
            <a:r>
              <a:rPr lang="en-US" altLang="zh-CN" sz="1200" b="0" dirty="0">
                <a:solidFill>
                  <a:srgbClr val="0000FF"/>
                </a:solidFill>
              </a:rPr>
              <a:t>      </a:t>
            </a:r>
            <a:r>
              <a:rPr lang="en-US" altLang="zh-CN" sz="1200" b="0" dirty="0" err="1">
                <a:solidFill>
                  <a:srgbClr val="0000FF"/>
                </a:solidFill>
              </a:rPr>
              <a:t>snorm</a:t>
            </a:r>
            <a:r>
              <a:rPr lang="en-US" altLang="zh-CN" sz="1200" b="0" dirty="0">
                <a:solidFill>
                  <a:srgbClr val="0000FF"/>
                </a:solidFill>
              </a:rPr>
              <a:t>=s;</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Q=Q';</a:t>
            </a:r>
          </a:p>
          <a:p>
            <a:pPr algn="l"/>
            <a:r>
              <a:rPr lang="pt-BR" altLang="zh-CN" sz="1200" b="0" dirty="0">
                <a:solidFill>
                  <a:srgbClr val="0000FF"/>
                </a:solidFill>
              </a:rPr>
              <a:t>V0=V(lo,1:n);</a:t>
            </a:r>
          </a:p>
          <a:p>
            <a:pPr algn="l"/>
            <a:r>
              <a:rPr lang="en-US" altLang="zh-CN" sz="1200" b="0" dirty="0">
                <a:solidFill>
                  <a:srgbClr val="0000FF"/>
                </a:solidFill>
              </a:rPr>
              <a:t>y0=Y(lo);</a:t>
            </a:r>
          </a:p>
          <a:p>
            <a:pPr algn="l"/>
            <a:r>
              <a:rPr lang="en-US" altLang="zh-CN" sz="1200" b="0" dirty="0" err="1">
                <a:solidFill>
                  <a:srgbClr val="0000FF"/>
                </a:solidFill>
              </a:rPr>
              <a:t>dV</a:t>
            </a:r>
            <a:r>
              <a:rPr lang="en-US" altLang="zh-CN" sz="1200" b="0" dirty="0">
                <a:solidFill>
                  <a:srgbClr val="0000FF"/>
                </a:solidFill>
              </a:rPr>
              <a:t>=</a:t>
            </a:r>
            <a:r>
              <a:rPr lang="en-US" altLang="zh-CN" sz="1200" b="0" dirty="0" err="1">
                <a:solidFill>
                  <a:srgbClr val="0000FF"/>
                </a:solidFill>
              </a:rPr>
              <a:t>snorm</a:t>
            </a:r>
            <a:r>
              <a:rPr lang="en-US" altLang="zh-CN" sz="1200" b="0" dirty="0">
                <a:solidFill>
                  <a:srgbClr val="0000FF"/>
                </a:solidFill>
              </a:rPr>
              <a:t>;</a:t>
            </a:r>
          </a:p>
          <a:p>
            <a:pPr algn="l"/>
            <a:r>
              <a:rPr lang="es-ES" altLang="zh-CN" sz="1200" b="0" dirty="0">
                <a:solidFill>
                  <a:srgbClr val="0000FF"/>
                </a:solidFill>
              </a:rPr>
              <a:t>dy=abs(Y(hi)-Y(lo));</a:t>
            </a:r>
          </a:p>
          <a:p>
            <a:pPr algn="l"/>
            <a:r>
              <a:rPr lang="zh-CN" altLang="en-US" sz="1200" b="0" dirty="0">
                <a:solidFill>
                  <a:srgbClr val="0000FF"/>
                </a:solidFill>
              </a:rPr>
              <a:t> </a:t>
            </a:r>
          </a:p>
          <a:p>
            <a:pPr algn="l"/>
            <a:r>
              <a:rPr lang="en-US" altLang="zh-CN" sz="1200" b="0" dirty="0">
                <a:solidFill>
                  <a:srgbClr val="0000FF"/>
                </a:solidFill>
              </a:rPr>
              <a:t>if (show==1)</a:t>
            </a:r>
          </a:p>
          <a:p>
            <a:pPr algn="l"/>
            <a:r>
              <a:rPr lang="en-US" altLang="zh-CN" sz="1200" b="0" dirty="0">
                <a:solidFill>
                  <a:srgbClr val="0000FF"/>
                </a:solidFill>
              </a:rPr>
              <a:t>    </a:t>
            </a:r>
            <a:r>
              <a:rPr lang="en-US" altLang="zh-CN" sz="1200" b="0" dirty="0" err="1">
                <a:solidFill>
                  <a:srgbClr val="0000FF"/>
                </a:solidFill>
              </a:rPr>
              <a:t>disp</a:t>
            </a:r>
            <a:r>
              <a:rPr lang="en-US" altLang="zh-CN" sz="1200" b="0" dirty="0">
                <a:solidFill>
                  <a:srgbClr val="0000FF"/>
                </a:solidFill>
              </a:rPr>
              <a:t>([P Q])</a:t>
            </a:r>
          </a:p>
          <a:p>
            <a:pPr algn="l"/>
            <a:r>
              <a:rPr lang="en-US" altLang="zh-CN" sz="1200" b="0" dirty="0">
                <a:solidFill>
                  <a:srgbClr val="0000FF"/>
                </a:solidFill>
              </a:rPr>
              <a:t>end</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72611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6021BB-C5C6-4BB5-AD5E-D4EC9AEF5521}"/>
              </a:ext>
            </a:extLst>
          </p:cNvPr>
          <p:cNvSpPr>
            <a:spLocks noGrp="1" noChangeArrowheads="1"/>
          </p:cNvSpPr>
          <p:nvPr>
            <p:ph type="title"/>
          </p:nvPr>
        </p:nvSpPr>
        <p:spPr>
          <a:xfrm>
            <a:off x="2727473" y="283381"/>
            <a:ext cx="3727326" cy="471585"/>
          </a:xfrm>
        </p:spPr>
        <p:txBody>
          <a:bodyPr>
            <a:noAutofit/>
          </a:bodyPr>
          <a:lstStyle/>
          <a:p>
            <a:r>
              <a:rPr lang="en-US" altLang="zh-CN" sz="2800" dirty="0"/>
              <a:t>8.2.2 </a:t>
            </a:r>
            <a:r>
              <a:rPr lang="zh-CN" altLang="en-US" sz="2800" dirty="0"/>
              <a:t>分类搜索方法</a:t>
            </a:r>
          </a:p>
        </p:txBody>
      </p:sp>
      <p:sp>
        <p:nvSpPr>
          <p:cNvPr id="10243" name="Rectangle 3">
            <a:extLst>
              <a:ext uri="{FF2B5EF4-FFF2-40B4-BE49-F238E27FC236}">
                <a16:creationId xmlns:a16="http://schemas.microsoft.com/office/drawing/2014/main" id="{FB68D81B-FB4A-44F7-89A7-5D86DE14E124}"/>
              </a:ext>
            </a:extLst>
          </p:cNvPr>
          <p:cNvSpPr>
            <a:spLocks noGrp="1" noChangeArrowheads="1"/>
          </p:cNvSpPr>
          <p:nvPr>
            <p:ph type="body" idx="1"/>
          </p:nvPr>
        </p:nvSpPr>
        <p:spPr>
          <a:xfrm>
            <a:off x="0" y="980728"/>
            <a:ext cx="8784976" cy="2020556"/>
          </a:xfrm>
        </p:spPr>
        <p:txBody>
          <a:bodyPr>
            <a:noAutofit/>
          </a:bodyPr>
          <a:lstStyle/>
          <a:p>
            <a:r>
              <a:rPr lang="zh-CN" altLang="en-US" sz="2400" b="1" dirty="0">
                <a:latin typeface="+mn-ea"/>
              </a:rPr>
              <a:t>另外一种求解极小值的方法，</a:t>
            </a:r>
            <a:r>
              <a:rPr lang="zh-CN" altLang="en-US" sz="2400" b="1" dirty="0">
                <a:solidFill>
                  <a:srgbClr val="FF5050"/>
                </a:solidFill>
                <a:latin typeface="+mn-ea"/>
              </a:rPr>
              <a:t>称为迭代法，</a:t>
            </a:r>
            <a:r>
              <a:rPr lang="zh-CN" altLang="en-US" sz="2400" b="1" dirty="0">
                <a:latin typeface="+mn-ea"/>
              </a:rPr>
              <a:t>它是一种数值方法。</a:t>
            </a:r>
            <a:endParaRPr lang="en-US" altLang="zh-CN" sz="2400" b="1" dirty="0">
              <a:latin typeface="+mn-ea"/>
            </a:endParaRPr>
          </a:p>
          <a:p>
            <a:r>
              <a:rPr lang="zh-CN" altLang="en-US" sz="2400" b="1" dirty="0">
                <a:latin typeface="+mn-ea"/>
              </a:rPr>
              <a:t>其基本思想是：</a:t>
            </a:r>
            <a:r>
              <a:rPr lang="zh-CN" altLang="en-US" sz="2400" dirty="0">
                <a:solidFill>
                  <a:srgbClr val="0000FF"/>
                </a:solidFill>
                <a:effectLst>
                  <a:outerShdw blurRad="38100" dist="38100" dir="2700000" algn="tl">
                    <a:srgbClr val="FFFFFF"/>
                  </a:outerShdw>
                </a:effectLst>
                <a:latin typeface="+mn-ea"/>
              </a:rPr>
              <a:t>从某一选定的初始点出发，根据目标函数、约束函数在该点的某些信息，确定本次迭代的一个搜索方向和适当的步长，</a:t>
            </a:r>
            <a:r>
              <a:rPr lang="zh-CN" altLang="en-US" sz="2400" b="1" dirty="0">
                <a:latin typeface="+mn-ea"/>
              </a:rPr>
              <a:t>并通过迭代产生一个点序列</a:t>
            </a:r>
            <a:r>
              <a:rPr lang="en-US" altLang="zh-CN" sz="2400" b="1" dirty="0">
                <a:latin typeface="+mn-ea"/>
              </a:rPr>
              <a:t>{ </a:t>
            </a:r>
            <a:r>
              <a:rPr lang="en-US" altLang="zh-CN" sz="2400" b="1" i="1" dirty="0">
                <a:latin typeface="+mn-ea"/>
              </a:rPr>
              <a:t>X</a:t>
            </a:r>
            <a:r>
              <a:rPr lang="en-US" altLang="zh-CN" sz="2400" b="1" baseline="30000" dirty="0">
                <a:latin typeface="+mn-ea"/>
              </a:rPr>
              <a:t>(</a:t>
            </a:r>
            <a:r>
              <a:rPr lang="en-US" altLang="zh-CN" sz="2400" b="1" i="1" baseline="30000" dirty="0">
                <a:latin typeface="+mn-ea"/>
              </a:rPr>
              <a:t>k</a:t>
            </a:r>
            <a:r>
              <a:rPr lang="en-US" altLang="zh-CN" sz="2400" b="1" baseline="30000" dirty="0">
                <a:latin typeface="+mn-ea"/>
              </a:rPr>
              <a:t>) </a:t>
            </a:r>
            <a:r>
              <a:rPr lang="en-US" altLang="zh-CN" sz="2400" b="1" dirty="0">
                <a:latin typeface="+mn-ea"/>
              </a:rPr>
              <a:t>}</a:t>
            </a:r>
            <a:r>
              <a:rPr lang="zh-CN" altLang="en-US" sz="2400" b="1" dirty="0">
                <a:latin typeface="+mn-ea"/>
              </a:rPr>
              <a:t>，使之逐步接近最优点。 </a:t>
            </a:r>
            <a:endParaRPr lang="en-US" altLang="zh-CN" sz="2400" b="1" dirty="0">
              <a:latin typeface="+mn-ea"/>
            </a:endParaRPr>
          </a:p>
        </p:txBody>
      </p:sp>
      <p:sp>
        <p:nvSpPr>
          <p:cNvPr id="2" name="矩形 1">
            <a:extLst>
              <a:ext uri="{FF2B5EF4-FFF2-40B4-BE49-F238E27FC236}">
                <a16:creationId xmlns:a16="http://schemas.microsoft.com/office/drawing/2014/main" id="{1710E034-314F-4791-84EA-E0656EF2D0C0}"/>
              </a:ext>
            </a:extLst>
          </p:cNvPr>
          <p:cNvSpPr/>
          <p:nvPr/>
        </p:nvSpPr>
        <p:spPr>
          <a:xfrm>
            <a:off x="179512" y="5222232"/>
            <a:ext cx="8784976" cy="830997"/>
          </a:xfrm>
          <a:prstGeom prst="rect">
            <a:avLst/>
          </a:prstGeom>
        </p:spPr>
        <p:txBody>
          <a:bodyPr wrap="square">
            <a:spAutoFit/>
          </a:bodyPr>
          <a:lstStyle/>
          <a:p>
            <a:pPr algn="l"/>
            <a:r>
              <a:rPr lang="zh-CN" altLang="en-US" sz="2400" dirty="0">
                <a:solidFill>
                  <a:schemeClr val="tx1"/>
                </a:solidFill>
                <a:latin typeface="+mn-ea"/>
                <a:ea typeface="+mn-ea"/>
              </a:rPr>
              <a:t>使用这些方法来求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的极小值</a:t>
            </a:r>
            <a:r>
              <a:rPr lang="zh-CN" altLang="en-US" sz="2400" dirty="0">
                <a:solidFill>
                  <a:srgbClr val="FF0000"/>
                </a:solidFill>
                <a:latin typeface="+mn-ea"/>
                <a:ea typeface="+mn-ea"/>
              </a:rPr>
              <a:t>必须满足特定的条件</a:t>
            </a:r>
            <a:r>
              <a:rPr lang="zh-CN" altLang="en-US" sz="2400" dirty="0">
                <a:solidFill>
                  <a:schemeClr val="tx1"/>
                </a:solidFill>
                <a:latin typeface="+mn-ea"/>
                <a:ea typeface="+mn-ea"/>
              </a:rPr>
              <a:t>，以保证在给定的区间内有合适的极小值</a:t>
            </a:r>
            <a:endParaRPr lang="en-US" altLang="zh-CN" sz="2400" dirty="0">
              <a:solidFill>
                <a:schemeClr val="tx1"/>
              </a:solidFill>
              <a:latin typeface="+mn-ea"/>
              <a:ea typeface="+mn-ea"/>
            </a:endParaRPr>
          </a:p>
        </p:txBody>
      </p:sp>
      <p:sp>
        <p:nvSpPr>
          <p:cNvPr id="3" name="文本框 2">
            <a:extLst>
              <a:ext uri="{FF2B5EF4-FFF2-40B4-BE49-F238E27FC236}">
                <a16:creationId xmlns:a16="http://schemas.microsoft.com/office/drawing/2014/main" id="{E4B12335-4E7D-4936-A8D3-0A26E223F652}"/>
              </a:ext>
            </a:extLst>
          </p:cNvPr>
          <p:cNvSpPr txBox="1"/>
          <p:nvPr/>
        </p:nvSpPr>
        <p:spPr>
          <a:xfrm>
            <a:off x="144016" y="3030414"/>
            <a:ext cx="8568952" cy="830997"/>
          </a:xfrm>
          <a:prstGeom prst="rect">
            <a:avLst/>
          </a:prstGeom>
          <a:noFill/>
        </p:spPr>
        <p:txBody>
          <a:bodyPr wrap="square" rtlCol="0">
            <a:spAutoFit/>
          </a:bodyPr>
          <a:lstStyle/>
          <a:p>
            <a:pPr algn="l"/>
            <a:r>
              <a:rPr lang="zh-CN" altLang="en-US" sz="2400" dirty="0">
                <a:solidFill>
                  <a:srgbClr val="0000FF"/>
                </a:solidFill>
                <a:latin typeface="+mn-ea"/>
                <a:ea typeface="+mn-ea"/>
              </a:rPr>
              <a:t>优点：</a:t>
            </a:r>
            <a:r>
              <a:rPr lang="zh-CN" altLang="en-US" sz="2400" dirty="0">
                <a:solidFill>
                  <a:schemeClr val="tx1"/>
                </a:solidFill>
                <a:latin typeface="+mn-ea"/>
                <a:ea typeface="+mn-ea"/>
              </a:rPr>
              <a:t>它只用到目标函数，通过对函数多次求值来求函数</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在给定区间上的一个局部极小值</a:t>
            </a:r>
            <a:r>
              <a:rPr lang="en-US" altLang="zh-CN" sz="2400" dirty="0">
                <a:solidFill>
                  <a:schemeClr val="tx1"/>
                </a:solidFill>
                <a:latin typeface="+mn-ea"/>
                <a:ea typeface="+mn-ea"/>
              </a:rPr>
              <a:t>,</a:t>
            </a:r>
            <a:r>
              <a:rPr lang="zh-CN" altLang="en-US" sz="2400" dirty="0">
                <a:solidFill>
                  <a:srgbClr val="FF0000"/>
                </a:solidFill>
                <a:latin typeface="+mn-ea"/>
                <a:ea typeface="+mn-ea"/>
              </a:rPr>
              <a:t>可用于</a:t>
            </a:r>
            <a:r>
              <a:rPr lang="en-US" altLang="zh-CN" sz="2400" i="1" dirty="0">
                <a:solidFill>
                  <a:srgbClr val="FF0000"/>
                </a:solidFill>
                <a:latin typeface="+mn-ea"/>
                <a:ea typeface="+mn-ea"/>
                <a:cs typeface="Times New Roman" panose="02020603050405020304" pitchFamily="18" charset="0"/>
              </a:rPr>
              <a:t>f(x)</a:t>
            </a:r>
            <a:r>
              <a:rPr lang="zh-CN" altLang="en-US" sz="2400" dirty="0">
                <a:solidFill>
                  <a:srgbClr val="FF0000"/>
                </a:solidFill>
                <a:latin typeface="+mn-ea"/>
                <a:ea typeface="+mn-ea"/>
              </a:rPr>
              <a:t>不可微的情况。</a:t>
            </a:r>
            <a:endParaRPr lang="zh-CN" altLang="en-US" sz="240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A85D6953-5EF1-468A-8374-F65B3CCAE68D}"/>
              </a:ext>
            </a:extLst>
          </p:cNvPr>
          <p:cNvSpPr txBox="1"/>
          <p:nvPr/>
        </p:nvSpPr>
        <p:spPr>
          <a:xfrm>
            <a:off x="123873" y="4149080"/>
            <a:ext cx="8784976" cy="830997"/>
          </a:xfrm>
          <a:prstGeom prst="rect">
            <a:avLst/>
          </a:prstGeom>
          <a:noFill/>
        </p:spPr>
        <p:txBody>
          <a:bodyPr wrap="square" rtlCol="0">
            <a:spAutoFit/>
          </a:bodyPr>
          <a:lstStyle/>
          <a:p>
            <a:pPr algn="l"/>
            <a:r>
              <a:rPr lang="zh-CN" altLang="en-US" sz="2400" dirty="0">
                <a:solidFill>
                  <a:srgbClr val="0000FF"/>
                </a:solidFill>
                <a:latin typeface="+mn-ea"/>
                <a:ea typeface="+mn-ea"/>
              </a:rPr>
              <a:t>要求</a:t>
            </a:r>
            <a:r>
              <a:rPr lang="en-US" altLang="zh-CN" sz="2400" dirty="0">
                <a:solidFill>
                  <a:srgbClr val="0000FF"/>
                </a:solidFill>
                <a:latin typeface="+mn-ea"/>
                <a:ea typeface="+mn-ea"/>
              </a:rPr>
              <a:t>: </a:t>
            </a:r>
            <a:r>
              <a:rPr lang="zh-CN" altLang="en-US" sz="2400" dirty="0">
                <a:solidFill>
                  <a:schemeClr val="tx1"/>
                </a:solidFill>
                <a:latin typeface="+mn-ea"/>
                <a:ea typeface="+mn-ea"/>
              </a:rPr>
              <a:t>要尽量减少函数求值的次数，确定在哪里求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值的好策略非常重要。</a:t>
            </a:r>
            <a:r>
              <a:rPr lang="zh-CN" altLang="en-US" sz="2400" dirty="0">
                <a:solidFill>
                  <a:srgbClr val="0000FF"/>
                </a:solidFill>
                <a:latin typeface="+mn-ea"/>
                <a:ea typeface="+mn-ea"/>
              </a:rPr>
              <a:t>如黄金分割搜索法、</a:t>
            </a:r>
            <a:r>
              <a:rPr lang="en-US" altLang="zh-CN" sz="2400" dirty="0">
                <a:solidFill>
                  <a:srgbClr val="0000FF"/>
                </a:solidFill>
                <a:latin typeface="+mn-ea"/>
                <a:ea typeface="+mn-ea"/>
              </a:rPr>
              <a:t>Fibonacci</a:t>
            </a:r>
            <a:r>
              <a:rPr lang="zh-CN" altLang="en-US" sz="2400" dirty="0">
                <a:solidFill>
                  <a:srgbClr val="0000FF"/>
                </a:solidFill>
                <a:latin typeface="+mn-ea"/>
                <a:ea typeface="+mn-ea"/>
              </a:rPr>
              <a:t>搜索法</a:t>
            </a:r>
          </a:p>
        </p:txBody>
      </p:sp>
      <p:sp>
        <p:nvSpPr>
          <p:cNvPr id="7" name="文本框 6">
            <a:extLst>
              <a:ext uri="{FF2B5EF4-FFF2-40B4-BE49-F238E27FC236}">
                <a16:creationId xmlns:a16="http://schemas.microsoft.com/office/drawing/2014/main" id="{3A438884-A222-4F39-A1CA-4A9A1703B1C1}"/>
              </a:ext>
            </a:extLst>
          </p:cNvPr>
          <p:cNvSpPr txBox="1"/>
          <p:nvPr/>
        </p:nvSpPr>
        <p:spPr>
          <a:xfrm>
            <a:off x="6876256" y="158440"/>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6451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5F90E9B-1443-4A93-85B4-22BAFBCB77CC}"/>
              </a:ext>
            </a:extLst>
          </p:cNvPr>
          <p:cNvSpPr>
            <a:spLocks noGrp="1" noChangeArrowheads="1"/>
          </p:cNvSpPr>
          <p:nvPr>
            <p:ph type="title"/>
          </p:nvPr>
        </p:nvSpPr>
        <p:spPr>
          <a:xfrm>
            <a:off x="3203848" y="453397"/>
            <a:ext cx="4087366" cy="471586"/>
          </a:xfrm>
        </p:spPr>
        <p:txBody>
          <a:bodyPr>
            <a:normAutofit fontScale="90000"/>
          </a:bodyPr>
          <a:lstStyle/>
          <a:p>
            <a:r>
              <a:rPr lang="zh-CN" altLang="en-US" dirty="0"/>
              <a:t>鲍威尔方法</a:t>
            </a:r>
          </a:p>
        </p:txBody>
      </p:sp>
      <p:sp>
        <p:nvSpPr>
          <p:cNvPr id="2" name="文本框 1">
            <a:extLst>
              <a:ext uri="{FF2B5EF4-FFF2-40B4-BE49-F238E27FC236}">
                <a16:creationId xmlns:a16="http://schemas.microsoft.com/office/drawing/2014/main" id="{972A8843-9479-4C82-96D1-17E0D846FECD}"/>
              </a:ext>
            </a:extLst>
          </p:cNvPr>
          <p:cNvSpPr txBox="1"/>
          <p:nvPr/>
        </p:nvSpPr>
        <p:spPr>
          <a:xfrm>
            <a:off x="182588" y="1021481"/>
            <a:ext cx="8928992" cy="2616101"/>
          </a:xfrm>
          <a:prstGeom prst="rect">
            <a:avLst/>
          </a:prstGeom>
          <a:noFill/>
        </p:spPr>
        <p:txBody>
          <a:bodyPr wrap="square" rtlCol="0">
            <a:spAutoFit/>
          </a:bodyPr>
          <a:lstStyle/>
          <a:p>
            <a:pPr algn="l">
              <a:lnSpc>
                <a:spcPct val="150000"/>
              </a:lnSpc>
            </a:pPr>
            <a:r>
              <a:rPr lang="zh-CN" altLang="en-US" sz="2800" b="0" dirty="0">
                <a:solidFill>
                  <a:schemeClr val="tx1"/>
                </a:solidFill>
                <a:latin typeface="+mn-ea"/>
              </a:rPr>
              <a:t>设</a:t>
            </a:r>
            <a:r>
              <a:rPr lang="en-US" altLang="zh-CN" sz="2800" b="0" i="1" dirty="0">
                <a:solidFill>
                  <a:schemeClr val="tx1"/>
                </a:solidFill>
                <a:latin typeface="+mn-ea"/>
              </a:rPr>
              <a:t>X</a:t>
            </a:r>
            <a:r>
              <a:rPr lang="en-US" altLang="zh-CN" sz="2800" b="0" baseline="-25000" dirty="0">
                <a:solidFill>
                  <a:schemeClr val="tx1"/>
                </a:solidFill>
                <a:latin typeface="+mn-ea"/>
              </a:rPr>
              <a:t>0</a:t>
            </a:r>
            <a:r>
              <a:rPr lang="zh-CN" altLang="en-US" sz="2800" b="0" dirty="0">
                <a:solidFill>
                  <a:schemeClr val="tx1"/>
                </a:solidFill>
                <a:latin typeface="+mn-ea"/>
              </a:rPr>
              <a:t>是函数</a:t>
            </a:r>
            <a:r>
              <a:rPr lang="en-US" altLang="zh-CN" sz="2800" b="0" i="1" dirty="0">
                <a:solidFill>
                  <a:schemeClr val="tx1"/>
                </a:solidFill>
                <a:latin typeface="+mn-ea"/>
              </a:rPr>
              <a:t>z</a:t>
            </a:r>
            <a:r>
              <a:rPr lang="en-US" altLang="zh-CN" sz="2800" b="0" dirty="0">
                <a:solidFill>
                  <a:schemeClr val="tx1"/>
                </a:solidFill>
                <a:latin typeface="+mn-ea"/>
              </a:rPr>
              <a:t>=</a:t>
            </a:r>
            <a:r>
              <a:rPr lang="en-US" altLang="zh-CN" sz="2800" b="0" i="1" dirty="0">
                <a:solidFill>
                  <a:schemeClr val="tx1"/>
                </a:solidFill>
                <a:latin typeface="+mn-ea"/>
              </a:rPr>
              <a:t>f </a:t>
            </a:r>
            <a:r>
              <a:rPr lang="en-US" altLang="zh-CN" sz="2800" b="0" dirty="0">
                <a:solidFill>
                  <a:schemeClr val="tx1"/>
                </a:solidFill>
                <a:latin typeface="+mn-ea"/>
              </a:rPr>
              <a:t>(</a:t>
            </a:r>
            <a:r>
              <a:rPr lang="en-US" altLang="zh-CN" sz="2800" b="0" i="1" dirty="0">
                <a:solidFill>
                  <a:schemeClr val="tx1"/>
                </a:solidFill>
                <a:latin typeface="+mn-ea"/>
              </a:rPr>
              <a:t>x</a:t>
            </a:r>
            <a:r>
              <a:rPr lang="en-US" altLang="zh-CN" sz="2800" b="0" baseline="-25000" dirty="0">
                <a:solidFill>
                  <a:schemeClr val="tx1"/>
                </a:solidFill>
                <a:latin typeface="+mn-ea"/>
              </a:rPr>
              <a:t>1</a:t>
            </a:r>
            <a:r>
              <a:rPr lang="en-US" altLang="zh-CN" sz="2800" b="0" dirty="0">
                <a:solidFill>
                  <a:schemeClr val="tx1"/>
                </a:solidFill>
                <a:latin typeface="+mn-ea"/>
              </a:rPr>
              <a:t>,</a:t>
            </a:r>
            <a:r>
              <a:rPr lang="en-US" altLang="zh-CN" sz="2800" b="0" i="1" dirty="0">
                <a:solidFill>
                  <a:schemeClr val="tx1"/>
                </a:solidFill>
                <a:latin typeface="+mn-ea"/>
              </a:rPr>
              <a:t>x</a:t>
            </a:r>
            <a:r>
              <a:rPr lang="en-US" altLang="zh-CN" sz="2800" b="0" baseline="-25000" dirty="0">
                <a:solidFill>
                  <a:schemeClr val="tx1"/>
                </a:solidFill>
                <a:latin typeface="+mn-ea"/>
              </a:rPr>
              <a:t>2</a:t>
            </a:r>
            <a:r>
              <a:rPr lang="en-US" altLang="zh-CN" sz="2800" b="0" dirty="0">
                <a:solidFill>
                  <a:schemeClr val="tx1"/>
                </a:solidFill>
                <a:latin typeface="+mn-ea"/>
              </a:rPr>
              <a:t>,…,</a:t>
            </a:r>
            <a:r>
              <a:rPr lang="en-US" altLang="zh-CN" sz="2800" b="0" i="1" dirty="0" err="1">
                <a:solidFill>
                  <a:schemeClr val="tx1"/>
                </a:solidFill>
                <a:latin typeface="+mn-ea"/>
              </a:rPr>
              <a:t>x</a:t>
            </a:r>
            <a:r>
              <a:rPr lang="en-US" altLang="zh-CN" sz="2800" b="0" i="1" baseline="-25000" dirty="0" err="1">
                <a:solidFill>
                  <a:schemeClr val="tx1"/>
                </a:solidFill>
                <a:latin typeface="+mn-ea"/>
              </a:rPr>
              <a:t>N</a:t>
            </a:r>
            <a:r>
              <a:rPr lang="en-US" altLang="zh-CN" sz="2800" b="0" dirty="0">
                <a:solidFill>
                  <a:schemeClr val="tx1"/>
                </a:solidFill>
                <a:latin typeface="+mn-ea"/>
              </a:rPr>
              <a:t>)</a:t>
            </a:r>
            <a:r>
              <a:rPr lang="zh-CN" altLang="en-US" sz="2800" b="0" dirty="0">
                <a:solidFill>
                  <a:schemeClr val="tx1"/>
                </a:solidFill>
                <a:latin typeface="+mn-ea"/>
              </a:rPr>
              <a:t>的极小值点位置的初始估计，假设函数的偏导数不可得。 一种直观上的很有吸引力的方法是</a:t>
            </a:r>
            <a:r>
              <a:rPr lang="en-US" altLang="zh-CN" sz="2800" b="0" dirty="0">
                <a:solidFill>
                  <a:schemeClr val="tx1"/>
                </a:solidFill>
                <a:latin typeface="+mn-ea"/>
              </a:rPr>
              <a:t>, </a:t>
            </a:r>
            <a:r>
              <a:rPr lang="zh-CN" altLang="en-US" sz="2800" b="0" dirty="0">
                <a:solidFill>
                  <a:srgbClr val="0000FF"/>
                </a:solidFill>
                <a:latin typeface="+mn-ea"/>
                <a:ea typeface="+mn-ea"/>
              </a:rPr>
              <a:t>通过连续地沿着每个标准基向量方向找极小值，来求下一个近似</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
        <p:nvSpPr>
          <p:cNvPr id="6" name="文本框 5">
            <a:extLst>
              <a:ext uri="{FF2B5EF4-FFF2-40B4-BE49-F238E27FC236}">
                <a16:creationId xmlns:a16="http://schemas.microsoft.com/office/drawing/2014/main" id="{71F3DBE0-3D0F-41DC-8ED2-7F626294F209}"/>
              </a:ext>
            </a:extLst>
          </p:cNvPr>
          <p:cNvSpPr txBox="1"/>
          <p:nvPr/>
        </p:nvSpPr>
        <p:spPr>
          <a:xfrm>
            <a:off x="200197" y="3837494"/>
            <a:ext cx="8640960" cy="523220"/>
          </a:xfrm>
          <a:prstGeom prst="rect">
            <a:avLst/>
          </a:prstGeom>
          <a:noFill/>
        </p:spPr>
        <p:txBody>
          <a:bodyPr wrap="square" rtlCol="0">
            <a:spAutoFit/>
          </a:bodyPr>
          <a:lstStyle/>
          <a:p>
            <a:pPr algn="l"/>
            <a:r>
              <a:rPr lang="en-US" altLang="zh-CN" sz="2800" dirty="0">
                <a:solidFill>
                  <a:schemeClr val="tx1"/>
                </a:solidFill>
                <a:latin typeface="+mn-ea"/>
              </a:rPr>
              <a:t>{</a:t>
            </a:r>
            <a:r>
              <a:rPr lang="en-US" altLang="zh-CN" sz="2800" i="1" dirty="0" err="1">
                <a:solidFill>
                  <a:schemeClr val="tx1"/>
                </a:solidFill>
                <a:latin typeface="+mn-ea"/>
              </a:rPr>
              <a:t>E</a:t>
            </a:r>
            <a:r>
              <a:rPr lang="en-US" altLang="zh-CN" sz="2800" i="1" baseline="-25000" dirty="0" err="1">
                <a:solidFill>
                  <a:schemeClr val="tx1"/>
                </a:solidFill>
                <a:latin typeface="+mn-ea"/>
              </a:rPr>
              <a:t>k</a:t>
            </a:r>
            <a:r>
              <a:rPr lang="en-US" altLang="zh-CN" sz="2800" dirty="0">
                <a:solidFill>
                  <a:schemeClr val="tx1"/>
                </a:solidFill>
                <a:latin typeface="+mn-ea"/>
              </a:rPr>
              <a:t>=[0 0 ... 0 1</a:t>
            </a:r>
            <a:r>
              <a:rPr lang="en-US" altLang="zh-CN" sz="2800" i="1" baseline="-25000" dirty="0">
                <a:solidFill>
                  <a:schemeClr val="tx1"/>
                </a:solidFill>
                <a:latin typeface="+mn-ea"/>
              </a:rPr>
              <a:t>k</a:t>
            </a:r>
            <a:r>
              <a:rPr lang="en-US" altLang="zh-CN" sz="2800" dirty="0">
                <a:solidFill>
                  <a:schemeClr val="tx1"/>
                </a:solidFill>
                <a:latin typeface="+mn-ea"/>
              </a:rPr>
              <a:t> 0 ... 0]: </a:t>
            </a:r>
            <a:r>
              <a:rPr lang="en-US" altLang="zh-CN" sz="2800" i="1" dirty="0">
                <a:solidFill>
                  <a:schemeClr val="tx1"/>
                </a:solidFill>
                <a:latin typeface="+mn-ea"/>
              </a:rPr>
              <a:t>k</a:t>
            </a:r>
            <a:r>
              <a:rPr lang="en-US" altLang="zh-CN" sz="2800" dirty="0">
                <a:solidFill>
                  <a:schemeClr val="tx1"/>
                </a:solidFill>
                <a:latin typeface="+mn-ea"/>
              </a:rPr>
              <a:t>=1, 2, … ,</a:t>
            </a:r>
            <a:r>
              <a:rPr lang="en-US" altLang="zh-CN" sz="2800" i="1" dirty="0">
                <a:solidFill>
                  <a:schemeClr val="tx1"/>
                </a:solidFill>
                <a:latin typeface="+mn-ea"/>
              </a:rPr>
              <a:t>N</a:t>
            </a:r>
            <a:r>
              <a:rPr lang="en-US" altLang="zh-CN" sz="2800" dirty="0">
                <a:solidFill>
                  <a:schemeClr val="tx1"/>
                </a:solidFill>
                <a:latin typeface="+mn-ea"/>
              </a:rPr>
              <a:t>}</a:t>
            </a:r>
            <a:r>
              <a:rPr lang="zh-CN" altLang="en-US" sz="2800" dirty="0">
                <a:solidFill>
                  <a:schemeClr val="tx1"/>
                </a:solidFill>
                <a:latin typeface="+mn-ea"/>
              </a:rPr>
              <a:t>为标准基向量，</a:t>
            </a:r>
            <a:endParaRPr lang="zh-CN" altLang="en-US" sz="2800" b="0" dirty="0">
              <a:solidFill>
                <a:schemeClr val="tx1"/>
              </a:solidFill>
              <a:latin typeface="+mn-ea"/>
              <a:ea typeface="+mn-ea"/>
            </a:endParaRPr>
          </a:p>
        </p:txBody>
      </p:sp>
      <p:graphicFrame>
        <p:nvGraphicFramePr>
          <p:cNvPr id="9" name="Object 4">
            <a:extLst>
              <a:ext uri="{FF2B5EF4-FFF2-40B4-BE49-F238E27FC236}">
                <a16:creationId xmlns:a16="http://schemas.microsoft.com/office/drawing/2014/main" id="{8727A96C-8702-4DD2-8D03-69FDABF1CA29}"/>
              </a:ext>
            </a:extLst>
          </p:cNvPr>
          <p:cNvGraphicFramePr>
            <a:graphicFrameLocks noChangeAspect="1"/>
          </p:cNvGraphicFramePr>
          <p:nvPr>
            <p:extLst>
              <p:ext uri="{D42A27DB-BD31-4B8C-83A1-F6EECF244321}">
                <p14:modId xmlns:p14="http://schemas.microsoft.com/office/powerpoint/2010/main" val="1430146907"/>
              </p:ext>
            </p:extLst>
          </p:nvPr>
        </p:nvGraphicFramePr>
        <p:xfrm>
          <a:off x="2570935" y="4581128"/>
          <a:ext cx="4038600" cy="427037"/>
        </p:xfrm>
        <a:graphic>
          <a:graphicData uri="http://schemas.openxmlformats.org/presentationml/2006/ole">
            <mc:AlternateContent xmlns:mc="http://schemas.openxmlformats.org/markup-compatibility/2006">
              <mc:Choice xmlns:v="urn:schemas-microsoft-com:vml" Requires="v">
                <p:oleObj spid="_x0000_s587963" name="Equation" r:id="rId3" imgW="2286000" imgH="241200" progId="Equation.DSMT4">
                  <p:embed/>
                </p:oleObj>
              </mc:Choice>
              <mc:Fallback>
                <p:oleObj name="Equation" r:id="rId3" imgW="2286000" imgH="241200" progId="Equation.DSMT4">
                  <p:embed/>
                  <p:pic>
                    <p:nvPicPr>
                      <p:cNvPr id="59396" name="Object 4">
                        <a:extLst>
                          <a:ext uri="{FF2B5EF4-FFF2-40B4-BE49-F238E27FC236}">
                            <a16:creationId xmlns:a16="http://schemas.microsoft.com/office/drawing/2014/main" id="{D1F5C141-7DB4-4C1B-BDC8-40DB6DB3E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935" y="4581128"/>
                        <a:ext cx="40386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6AF6958B-FD7A-4679-8F39-B8A8574006E6}"/>
              </a:ext>
            </a:extLst>
          </p:cNvPr>
          <p:cNvSpPr txBox="1"/>
          <p:nvPr/>
        </p:nvSpPr>
        <p:spPr>
          <a:xfrm>
            <a:off x="272205" y="5143101"/>
            <a:ext cx="2118202" cy="523220"/>
          </a:xfrm>
          <a:prstGeom prst="rect">
            <a:avLst/>
          </a:prstGeom>
          <a:noFill/>
        </p:spPr>
        <p:txBody>
          <a:bodyPr wrap="square" rtlCol="0">
            <a:spAutoFit/>
          </a:bodyPr>
          <a:lstStyle/>
          <a:p>
            <a:pPr algn="l"/>
            <a:r>
              <a:rPr lang="zh-CN" altLang="en-US" sz="2800" dirty="0">
                <a:solidFill>
                  <a:schemeClr val="tx1"/>
                </a:solidFill>
                <a:latin typeface="+mn-ea"/>
              </a:rPr>
              <a:t>且</a:t>
            </a:r>
            <a:r>
              <a:rPr lang="en-US" altLang="zh-CN" sz="2800" dirty="0" err="1">
                <a:solidFill>
                  <a:schemeClr val="tx1"/>
                </a:solidFill>
                <a:latin typeface="+mn-ea"/>
              </a:rPr>
              <a:t>i</a:t>
            </a:r>
            <a:r>
              <a:rPr lang="en-US" altLang="zh-CN" sz="2800" dirty="0">
                <a:solidFill>
                  <a:schemeClr val="tx1"/>
                </a:solidFill>
                <a:latin typeface="+mn-ea"/>
              </a:rPr>
              <a:t>=0</a:t>
            </a:r>
            <a:endParaRPr lang="zh-CN" altLang="en-US" sz="28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154191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A40A8E9C-7FB4-42B3-93B3-709C76FC8F1D}"/>
              </a:ext>
            </a:extLst>
          </p:cNvPr>
          <p:cNvSpPr txBox="1">
            <a:spLocks noChangeArrowheads="1"/>
          </p:cNvSpPr>
          <p:nvPr/>
        </p:nvSpPr>
        <p:spPr bwMode="auto">
          <a:xfrm>
            <a:off x="323528" y="836712"/>
            <a:ext cx="8408413" cy="35988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50000"/>
              </a:lnSpc>
              <a:buSzTx/>
              <a:buFontTx/>
              <a:buAutoNum type="romanUcPeriod"/>
            </a:pPr>
            <a:r>
              <a:rPr lang="zh-CN" altLang="en-US" sz="2200" dirty="0">
                <a:latin typeface="+mn-ea"/>
                <a:ea typeface="+mn-ea"/>
              </a:rPr>
              <a:t>令</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n-US" altLang="zh-CN" sz="2200" i="1" dirty="0">
                <a:latin typeface="+mn-ea"/>
                <a:ea typeface="+mn-ea"/>
              </a:rPr>
              <a:t>x</a:t>
            </a:r>
            <a:r>
              <a:rPr lang="en-US" altLang="zh-CN" sz="2200" i="1" baseline="-25000" dirty="0">
                <a:latin typeface="+mn-ea"/>
                <a:ea typeface="+mn-ea"/>
              </a:rPr>
              <a:t>i</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k</a:t>
            </a:r>
            <a:r>
              <a:rPr lang="en-US" altLang="zh-CN" sz="2200" dirty="0">
                <a:latin typeface="+mn-ea"/>
                <a:ea typeface="+mn-ea"/>
              </a:rPr>
              <a:t>=1,2,…,</a:t>
            </a:r>
            <a:r>
              <a:rPr lang="en-US" altLang="zh-CN" sz="2200" i="1" dirty="0">
                <a:latin typeface="+mn-ea"/>
                <a:ea typeface="+mn-ea"/>
              </a:rPr>
              <a:t>N</a:t>
            </a:r>
            <a:r>
              <a:rPr lang="zh-CN" altLang="en-US" sz="2200" dirty="0">
                <a:latin typeface="+mn-ea"/>
                <a:ea typeface="+mn-ea"/>
              </a:rPr>
              <a:t>，求值</a:t>
            </a:r>
            <a:r>
              <a:rPr lang="en-US" altLang="zh-CN" sz="2200" i="1" dirty="0" err="1">
                <a:latin typeface="+mn-ea"/>
                <a:ea typeface="+mn-ea"/>
              </a:rPr>
              <a:t>γ</a:t>
            </a:r>
            <a:r>
              <a:rPr lang="en-US" altLang="zh-CN" sz="2200" i="1" baseline="-25000" dirty="0" err="1">
                <a:latin typeface="+mn-ea"/>
                <a:ea typeface="+mn-ea"/>
              </a:rPr>
              <a:t>k</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r>
              <a:rPr lang="en-US" altLang="zh-CN" sz="2200" dirty="0">
                <a:latin typeface="+mn-ea"/>
                <a:ea typeface="+mn-ea"/>
              </a:rPr>
              <a:t>)</a:t>
            </a:r>
            <a:r>
              <a:rPr lang="zh-CN" altLang="en-US" sz="2200" dirty="0">
                <a:latin typeface="+mn-ea"/>
                <a:ea typeface="+mn-ea"/>
              </a:rPr>
              <a:t>极小，并令</a:t>
            </a:r>
            <a:r>
              <a:rPr lang="en-US" altLang="zh-CN" sz="2200" b="1" i="1" dirty="0" err="1">
                <a:latin typeface="+mn-ea"/>
                <a:ea typeface="+mn-ea"/>
              </a:rPr>
              <a:t>P</a:t>
            </a:r>
            <a:r>
              <a:rPr lang="en-US" altLang="zh-CN" sz="2200" i="1" baseline="-25000" dirty="0" err="1">
                <a:latin typeface="+mn-ea"/>
                <a:ea typeface="+mn-ea"/>
              </a:rPr>
              <a:t>k</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endParaRPr lang="en-US" altLang="zh-CN" sz="2200" i="1" baseline="-25000" dirty="0">
              <a:latin typeface="+mn-ea"/>
              <a:ea typeface="+mn-ea"/>
            </a:endParaRPr>
          </a:p>
          <a:p>
            <a:pPr algn="l">
              <a:lnSpc>
                <a:spcPct val="150000"/>
              </a:lnSpc>
              <a:buSzTx/>
              <a:buFontTx/>
              <a:buAutoNum type="romanUcPeriod"/>
            </a:pPr>
            <a:r>
              <a:rPr lang="zh-CN" altLang="en-US" sz="2200" dirty="0">
                <a:latin typeface="+mn-ea"/>
                <a:ea typeface="+mn-ea"/>
              </a:rPr>
              <a:t>令</a:t>
            </a:r>
            <a:r>
              <a:rPr lang="en-US" altLang="zh-CN" sz="2200" i="1" dirty="0" err="1">
                <a:latin typeface="+mn-ea"/>
                <a:ea typeface="+mn-ea"/>
              </a:rPr>
              <a:t>i</a:t>
            </a:r>
            <a:r>
              <a:rPr lang="en-US" altLang="zh-CN" sz="2200" dirty="0">
                <a:latin typeface="+mn-ea"/>
                <a:ea typeface="+mn-ea"/>
              </a:rPr>
              <a:t>=</a:t>
            </a:r>
            <a:r>
              <a:rPr lang="en-US" altLang="zh-CN" sz="2200" i="1" dirty="0">
                <a:latin typeface="+mn-ea"/>
                <a:ea typeface="+mn-ea"/>
              </a:rPr>
              <a:t>i</a:t>
            </a:r>
            <a:r>
              <a:rPr lang="en-US" altLang="zh-CN" sz="2200" dirty="0">
                <a:latin typeface="+mn-ea"/>
                <a:ea typeface="+mn-ea"/>
              </a:rPr>
              <a:t>+1</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j</a:t>
            </a:r>
            <a:r>
              <a:rPr lang="en-US" altLang="zh-CN" sz="2200" dirty="0">
                <a:latin typeface="+mn-ea"/>
                <a:ea typeface="+mn-ea"/>
              </a:rPr>
              <a:t>=1,2,…,</a:t>
            </a:r>
            <a:r>
              <a:rPr lang="en-US" altLang="zh-CN" sz="2200" i="1" dirty="0">
                <a:latin typeface="+mn-ea"/>
                <a:ea typeface="+mn-ea"/>
              </a:rPr>
              <a:t>N</a:t>
            </a:r>
            <a:r>
              <a:rPr lang="en-US" altLang="zh-CN" sz="2200" dirty="0">
                <a:latin typeface="+mn-ea"/>
                <a:ea typeface="+mn-ea"/>
              </a:rPr>
              <a:t>-1</a:t>
            </a:r>
            <a:r>
              <a:rPr lang="zh-CN" altLang="en-US" sz="2200" dirty="0">
                <a:latin typeface="+mn-ea"/>
                <a:ea typeface="+mn-ea"/>
              </a:rPr>
              <a:t>，令</a:t>
            </a:r>
            <a:r>
              <a:rPr lang="en-US" altLang="zh-CN" sz="2200" b="1" i="1" dirty="0" err="1">
                <a:latin typeface="+mn-ea"/>
                <a:ea typeface="+mn-ea"/>
              </a:rPr>
              <a:t>U</a:t>
            </a:r>
            <a:r>
              <a:rPr lang="en-US" altLang="zh-CN" sz="2200" i="1" baseline="-25000" dirty="0" err="1">
                <a:latin typeface="+mn-ea"/>
                <a:ea typeface="+mn-ea"/>
              </a:rPr>
              <a:t>j</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j</a:t>
            </a:r>
            <a:r>
              <a:rPr lang="en-US" altLang="zh-CN" sz="2200" baseline="-25000" dirty="0">
                <a:latin typeface="+mn-ea"/>
                <a:ea typeface="+mn-ea"/>
              </a:rPr>
              <a:t>+1</a:t>
            </a:r>
            <a:r>
              <a:rPr lang="zh-CN" altLang="en-US" sz="2200" dirty="0">
                <a:latin typeface="+mn-ea"/>
                <a:ea typeface="+mn-ea"/>
              </a:rPr>
              <a:t>。令</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N </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zh-CN" altLang="en-US" sz="2200" dirty="0">
                <a:latin typeface="+mn-ea"/>
                <a:ea typeface="+mn-ea"/>
              </a:rPr>
              <a:t>，若</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l-GR" altLang="zh-CN" sz="2200" dirty="0">
                <a:latin typeface="+mn-ea"/>
                <a:ea typeface="+mn-ea"/>
                <a:cs typeface="Times New Roman" panose="02020603050405020304" pitchFamily="18" charset="0"/>
              </a:rPr>
              <a:t>ε</a:t>
            </a:r>
            <a:r>
              <a:rPr lang="zh-CN" altLang="en-US" sz="2200" dirty="0">
                <a:latin typeface="+mn-ea"/>
                <a:ea typeface="+mn-ea"/>
                <a:cs typeface="Times New Roman" panose="02020603050405020304" pitchFamily="18" charset="0"/>
              </a:rPr>
              <a:t>，则得到解</a:t>
            </a:r>
            <a:r>
              <a:rPr lang="en-US" altLang="zh-CN" sz="2200" b="1" i="1" dirty="0">
                <a:latin typeface="+mn-ea"/>
                <a:ea typeface="+mn-ea"/>
              </a:rPr>
              <a:t>P</a:t>
            </a:r>
            <a:r>
              <a:rPr lang="en-US" altLang="zh-CN" sz="2200" i="1" baseline="-25000" dirty="0">
                <a:latin typeface="+mn-ea"/>
                <a:ea typeface="+mn-ea"/>
              </a:rPr>
              <a:t>N</a:t>
            </a:r>
            <a:r>
              <a:rPr lang="zh-CN" altLang="en-US" sz="2200" dirty="0">
                <a:latin typeface="+mn-ea"/>
                <a:ea typeface="+mn-ea"/>
                <a:cs typeface="Times New Roman" panose="02020603050405020304" pitchFamily="18" charset="0"/>
              </a:rPr>
              <a:t>，迭代停止</a:t>
            </a:r>
            <a:endParaRPr lang="zh-CN" altLang="el-GR" sz="2200" dirty="0">
              <a:latin typeface="+mn-ea"/>
              <a:ea typeface="+mn-ea"/>
              <a:cs typeface="Times New Roman" panose="02020603050405020304" pitchFamily="18" charset="0"/>
            </a:endParaRPr>
          </a:p>
          <a:p>
            <a:pPr algn="l">
              <a:lnSpc>
                <a:spcPct val="150000"/>
              </a:lnSpc>
              <a:buSzTx/>
              <a:buFontTx/>
              <a:buAutoNum type="romanUcPeriod"/>
            </a:pPr>
            <a:r>
              <a:rPr lang="zh-CN" altLang="en-US" sz="2200" dirty="0">
                <a:latin typeface="+mn-ea"/>
                <a:ea typeface="+mn-ea"/>
              </a:rPr>
              <a:t>求值</a:t>
            </a:r>
            <a:r>
              <a:rPr lang="el-GR" altLang="zh-CN" sz="2200" i="1" dirty="0">
                <a:latin typeface="+mn-ea"/>
                <a:ea typeface="+mn-ea"/>
              </a:rPr>
              <a:t>γ</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zh-CN" altLang="en-US" sz="2200" dirty="0">
                <a:latin typeface="+mn-ea"/>
                <a:ea typeface="+mn-ea"/>
              </a:rPr>
              <a:t>极小。令</a:t>
            </a:r>
            <a:r>
              <a:rPr lang="en-US" altLang="zh-CN" sz="2200" b="1" i="1" dirty="0">
                <a:latin typeface="+mn-ea"/>
                <a:ea typeface="+mn-ea"/>
              </a:rPr>
              <a:t>X</a:t>
            </a:r>
            <a:r>
              <a:rPr lang="en-US" altLang="zh-CN" sz="2200" i="1" baseline="-25000" dirty="0">
                <a:latin typeface="+mn-ea"/>
                <a:ea typeface="+mn-ea"/>
              </a:rPr>
              <a:t>i</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p>
          <a:p>
            <a:pPr algn="l">
              <a:lnSpc>
                <a:spcPct val="150000"/>
              </a:lnSpc>
              <a:buSzTx/>
              <a:buFontTx/>
              <a:buAutoNum type="romanUcPeriod"/>
            </a:pPr>
            <a:r>
              <a:rPr lang="zh-CN" altLang="en-US" sz="2200" dirty="0">
                <a:latin typeface="+mn-ea"/>
                <a:ea typeface="+mn-ea"/>
              </a:rPr>
              <a:t>重复第</a:t>
            </a:r>
            <a:r>
              <a:rPr lang="en-US" altLang="zh-CN" sz="2200" dirty="0">
                <a:latin typeface="+mn-ea"/>
                <a:ea typeface="+mn-ea"/>
              </a:rPr>
              <a:t>(I)</a:t>
            </a:r>
            <a:r>
              <a:rPr lang="zh-CN" altLang="en-US" sz="2200" dirty="0">
                <a:latin typeface="+mn-ea"/>
                <a:ea typeface="+mn-ea"/>
              </a:rPr>
              <a:t>步到第</a:t>
            </a:r>
            <a:r>
              <a:rPr lang="en-US" altLang="zh-CN" sz="2200" dirty="0">
                <a:latin typeface="+mn-ea"/>
                <a:ea typeface="+mn-ea"/>
              </a:rPr>
              <a:t>(V)</a:t>
            </a:r>
            <a:r>
              <a:rPr lang="zh-CN" altLang="en-US" sz="2200" dirty="0">
                <a:latin typeface="+mn-ea"/>
                <a:ea typeface="+mn-ea"/>
              </a:rPr>
              <a:t>步</a:t>
            </a:r>
          </a:p>
        </p:txBody>
      </p:sp>
      <p:sp>
        <p:nvSpPr>
          <p:cNvPr id="3" name="文本框 2">
            <a:extLst>
              <a:ext uri="{FF2B5EF4-FFF2-40B4-BE49-F238E27FC236}">
                <a16:creationId xmlns:a16="http://schemas.microsoft.com/office/drawing/2014/main" id="{71A72C0E-5196-4E72-961F-6B406397E3E9}"/>
              </a:ext>
            </a:extLst>
          </p:cNvPr>
          <p:cNvSpPr txBox="1"/>
          <p:nvPr/>
        </p:nvSpPr>
        <p:spPr>
          <a:xfrm>
            <a:off x="323528" y="4869160"/>
            <a:ext cx="7972636" cy="1323439"/>
          </a:xfrm>
          <a:prstGeom prst="rect">
            <a:avLst/>
          </a:prstGeom>
          <a:noFill/>
        </p:spPr>
        <p:txBody>
          <a:bodyPr wrap="square" rtlCol="0">
            <a:spAutoFit/>
          </a:bodyPr>
          <a:lstStyle/>
          <a:p>
            <a:pPr algn="l">
              <a:lnSpc>
                <a:spcPct val="150000"/>
              </a:lnSpc>
            </a:pPr>
            <a:r>
              <a:rPr lang="zh-CN" altLang="en-US" sz="2800" b="0" dirty="0">
                <a:solidFill>
                  <a:srgbClr val="FF0000"/>
                </a:solidFill>
                <a:latin typeface="+mn-ea"/>
                <a:ea typeface="+mn-ea"/>
              </a:rPr>
              <a:t>沿着函数</a:t>
            </a:r>
            <a:r>
              <a:rPr lang="en-US" altLang="zh-CN" sz="2800" b="0" dirty="0">
                <a:solidFill>
                  <a:srgbClr val="FF0000"/>
                </a:solidFill>
                <a:latin typeface="+mn-ea"/>
                <a:ea typeface="+mn-ea"/>
              </a:rPr>
              <a:t>f</a:t>
            </a:r>
            <a:r>
              <a:rPr lang="zh-CN" altLang="en-US" sz="2800" b="0" dirty="0">
                <a:solidFill>
                  <a:srgbClr val="FF0000"/>
                </a:solidFill>
                <a:latin typeface="+mn-ea"/>
                <a:ea typeface="+mn-ea"/>
              </a:rPr>
              <a:t>的每个标准基向量是一个单变量函数，这样可用黄金分割搜索法或斐波那契所搜法求解</a:t>
            </a:r>
          </a:p>
        </p:txBody>
      </p:sp>
    </p:spTree>
    <p:extLst>
      <p:ext uri="{BB962C8B-B14F-4D97-AF65-F5344CB8AC3E}">
        <p14:creationId xmlns:p14="http://schemas.microsoft.com/office/powerpoint/2010/main" val="391147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Line 4">
            <a:extLst>
              <a:ext uri="{FF2B5EF4-FFF2-40B4-BE49-F238E27FC236}">
                <a16:creationId xmlns:a16="http://schemas.microsoft.com/office/drawing/2014/main" id="{BAED8CE8-EA5E-4245-826D-8CBCF13767B3}"/>
              </a:ext>
            </a:extLst>
          </p:cNvPr>
          <p:cNvSpPr>
            <a:spLocks noChangeShapeType="1"/>
          </p:cNvSpPr>
          <p:nvPr/>
        </p:nvSpPr>
        <p:spPr bwMode="auto">
          <a:xfrm>
            <a:off x="1187699" y="5732884"/>
            <a:ext cx="622776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5" name="Line 5">
            <a:extLst>
              <a:ext uri="{FF2B5EF4-FFF2-40B4-BE49-F238E27FC236}">
                <a16:creationId xmlns:a16="http://schemas.microsoft.com/office/drawing/2014/main" id="{66CA66EB-2772-4B03-A0C9-DEC917FD83E9}"/>
              </a:ext>
            </a:extLst>
          </p:cNvPr>
          <p:cNvSpPr>
            <a:spLocks noChangeShapeType="1"/>
          </p:cNvSpPr>
          <p:nvPr/>
        </p:nvSpPr>
        <p:spPr bwMode="auto">
          <a:xfrm flipV="1">
            <a:off x="1548061" y="1413297"/>
            <a:ext cx="0" cy="46085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6" name="Freeform 6">
            <a:extLst>
              <a:ext uri="{FF2B5EF4-FFF2-40B4-BE49-F238E27FC236}">
                <a16:creationId xmlns:a16="http://schemas.microsoft.com/office/drawing/2014/main" id="{2A66BA0B-71DE-4A85-9EB7-FB97AE6D5E46}"/>
              </a:ext>
            </a:extLst>
          </p:cNvPr>
          <p:cNvSpPr>
            <a:spLocks/>
          </p:cNvSpPr>
          <p:nvPr/>
        </p:nvSpPr>
        <p:spPr bwMode="auto">
          <a:xfrm>
            <a:off x="2267199" y="5445547"/>
            <a:ext cx="1450975" cy="7937"/>
          </a:xfrm>
          <a:custGeom>
            <a:avLst/>
            <a:gdLst>
              <a:gd name="T0" fmla="*/ 0 w 914"/>
              <a:gd name="T1" fmla="*/ 5 h 5"/>
              <a:gd name="T2" fmla="*/ 914 w 914"/>
              <a:gd name="T3" fmla="*/ 0 h 5"/>
            </a:gdLst>
            <a:ahLst/>
            <a:cxnLst>
              <a:cxn ang="0">
                <a:pos x="T0" y="T1"/>
              </a:cxn>
              <a:cxn ang="0">
                <a:pos x="T2" y="T3"/>
              </a:cxn>
            </a:cxnLst>
            <a:rect l="0" t="0" r="r" b="b"/>
            <a:pathLst>
              <a:path w="914" h="5">
                <a:moveTo>
                  <a:pt x="0" y="5"/>
                </a:moveTo>
                <a:lnTo>
                  <a:pt x="914"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7" name="Freeform 7">
            <a:extLst>
              <a:ext uri="{FF2B5EF4-FFF2-40B4-BE49-F238E27FC236}">
                <a16:creationId xmlns:a16="http://schemas.microsoft.com/office/drawing/2014/main" id="{19A99F9E-E194-4FE3-B120-72326BDB4093}"/>
              </a:ext>
            </a:extLst>
          </p:cNvPr>
          <p:cNvSpPr>
            <a:spLocks/>
          </p:cNvSpPr>
          <p:nvPr/>
        </p:nvSpPr>
        <p:spPr bwMode="auto">
          <a:xfrm>
            <a:off x="3703886" y="4400972"/>
            <a:ext cx="4763" cy="1044575"/>
          </a:xfrm>
          <a:custGeom>
            <a:avLst/>
            <a:gdLst>
              <a:gd name="T0" fmla="*/ 2 w 3"/>
              <a:gd name="T1" fmla="*/ 658 h 658"/>
              <a:gd name="T2" fmla="*/ 0 w 3"/>
              <a:gd name="T3" fmla="*/ 8 h 658"/>
              <a:gd name="T4" fmla="*/ 3 w 3"/>
              <a:gd name="T5" fmla="*/ 0 h 658"/>
            </a:gdLst>
            <a:ahLst/>
            <a:cxnLst>
              <a:cxn ang="0">
                <a:pos x="T0" y="T1"/>
              </a:cxn>
              <a:cxn ang="0">
                <a:pos x="T2" y="T3"/>
              </a:cxn>
              <a:cxn ang="0">
                <a:pos x="T4" y="T5"/>
              </a:cxn>
            </a:cxnLst>
            <a:rect l="0" t="0" r="r" b="b"/>
            <a:pathLst>
              <a:path w="3" h="658">
                <a:moveTo>
                  <a:pt x="2" y="658"/>
                </a:moveTo>
                <a:lnTo>
                  <a:pt x="0" y="8"/>
                </a:lnTo>
                <a:lnTo>
                  <a:pt x="3"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cxnSp>
        <p:nvCxnSpPr>
          <p:cNvPr id="71688" name="AutoShape 8">
            <a:extLst>
              <a:ext uri="{FF2B5EF4-FFF2-40B4-BE49-F238E27FC236}">
                <a16:creationId xmlns:a16="http://schemas.microsoft.com/office/drawing/2014/main" id="{7F309175-7E2B-4356-8BDF-6704DAB47D6B}"/>
              </a:ext>
            </a:extLst>
          </p:cNvPr>
          <p:cNvCxnSpPr>
            <a:cxnSpLocks noChangeShapeType="1"/>
            <a:stCxn id="71686" idx="0"/>
          </p:cNvCxnSpPr>
          <p:nvPr/>
        </p:nvCxnSpPr>
        <p:spPr bwMode="auto">
          <a:xfrm flipV="1">
            <a:off x="2267199" y="4113634"/>
            <a:ext cx="1800225" cy="133985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9" name="Line 9">
            <a:extLst>
              <a:ext uri="{FF2B5EF4-FFF2-40B4-BE49-F238E27FC236}">
                <a16:creationId xmlns:a16="http://schemas.microsoft.com/office/drawing/2014/main" id="{337A7699-5E9E-40DF-84B6-1E8FBD64597F}"/>
              </a:ext>
            </a:extLst>
          </p:cNvPr>
          <p:cNvSpPr>
            <a:spLocks noChangeShapeType="1"/>
          </p:cNvSpPr>
          <p:nvPr/>
        </p:nvSpPr>
        <p:spPr bwMode="auto">
          <a:xfrm flipV="1">
            <a:off x="4067424" y="3572297"/>
            <a:ext cx="0" cy="539750"/>
          </a:xfrm>
          <a:prstGeom prst="line">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96" name="Text Box 16">
            <a:extLst>
              <a:ext uri="{FF2B5EF4-FFF2-40B4-BE49-F238E27FC236}">
                <a16:creationId xmlns:a16="http://schemas.microsoft.com/office/drawing/2014/main" id="{FB3E44F5-9383-422C-8675-B05FEC8D8342}"/>
              </a:ext>
            </a:extLst>
          </p:cNvPr>
          <p:cNvSpPr txBox="1">
            <a:spLocks noChangeArrowheads="1"/>
          </p:cNvSpPr>
          <p:nvPr/>
        </p:nvSpPr>
        <p:spPr bwMode="auto">
          <a:xfrm>
            <a:off x="7164636" y="573288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697" name="Text Box 17">
            <a:extLst>
              <a:ext uri="{FF2B5EF4-FFF2-40B4-BE49-F238E27FC236}">
                <a16:creationId xmlns:a16="http://schemas.microsoft.com/office/drawing/2014/main" id="{F5EFEA04-59B0-49F5-A6CB-2B4AA793CE75}"/>
              </a:ext>
            </a:extLst>
          </p:cNvPr>
          <p:cNvSpPr txBox="1">
            <a:spLocks noChangeArrowheads="1"/>
          </p:cNvSpPr>
          <p:nvPr/>
        </p:nvSpPr>
        <p:spPr bwMode="auto">
          <a:xfrm>
            <a:off x="1043236" y="148473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698" name="Text Box 18">
            <a:extLst>
              <a:ext uri="{FF2B5EF4-FFF2-40B4-BE49-F238E27FC236}">
                <a16:creationId xmlns:a16="http://schemas.microsoft.com/office/drawing/2014/main" id="{FE4AA878-C440-41AE-9CEA-A88FB1160ED3}"/>
              </a:ext>
            </a:extLst>
          </p:cNvPr>
          <p:cNvSpPr txBox="1">
            <a:spLocks noChangeArrowheads="1"/>
          </p:cNvSpPr>
          <p:nvPr/>
        </p:nvSpPr>
        <p:spPr bwMode="auto">
          <a:xfrm>
            <a:off x="1979861" y="5301084"/>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0</a:t>
            </a:r>
          </a:p>
        </p:txBody>
      </p:sp>
      <p:sp>
        <p:nvSpPr>
          <p:cNvPr id="71699" name="Text Box 19">
            <a:extLst>
              <a:ext uri="{FF2B5EF4-FFF2-40B4-BE49-F238E27FC236}">
                <a16:creationId xmlns:a16="http://schemas.microsoft.com/office/drawing/2014/main" id="{AB2BA342-29A1-4394-896C-05269D514BDB}"/>
              </a:ext>
            </a:extLst>
          </p:cNvPr>
          <p:cNvSpPr txBox="1">
            <a:spLocks noChangeArrowheads="1"/>
          </p:cNvSpPr>
          <p:nvPr/>
        </p:nvSpPr>
        <p:spPr bwMode="auto">
          <a:xfrm>
            <a:off x="3672136" y="5337597"/>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1</a:t>
            </a:r>
          </a:p>
        </p:txBody>
      </p:sp>
      <p:sp>
        <p:nvSpPr>
          <p:cNvPr id="71700" name="Text Box 20">
            <a:extLst>
              <a:ext uri="{FF2B5EF4-FFF2-40B4-BE49-F238E27FC236}">
                <a16:creationId xmlns:a16="http://schemas.microsoft.com/office/drawing/2014/main" id="{0700B26A-BD71-4D17-8AFD-6B21F9D0D08C}"/>
              </a:ext>
            </a:extLst>
          </p:cNvPr>
          <p:cNvSpPr txBox="1">
            <a:spLocks noChangeArrowheads="1"/>
          </p:cNvSpPr>
          <p:nvPr/>
        </p:nvSpPr>
        <p:spPr bwMode="auto">
          <a:xfrm>
            <a:off x="4032499" y="4040609"/>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701" name="Text Box 21">
            <a:extLst>
              <a:ext uri="{FF2B5EF4-FFF2-40B4-BE49-F238E27FC236}">
                <a16:creationId xmlns:a16="http://schemas.microsoft.com/office/drawing/2014/main" id="{445A2040-CD6D-4E37-8164-49F7FA3E1335}"/>
              </a:ext>
            </a:extLst>
          </p:cNvPr>
          <p:cNvSpPr txBox="1">
            <a:spLocks noChangeArrowheads="1"/>
          </p:cNvSpPr>
          <p:nvPr/>
        </p:nvSpPr>
        <p:spPr bwMode="auto">
          <a:xfrm>
            <a:off x="4823074" y="270869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702" name="Text Box 22">
            <a:extLst>
              <a:ext uri="{FF2B5EF4-FFF2-40B4-BE49-F238E27FC236}">
                <a16:creationId xmlns:a16="http://schemas.microsoft.com/office/drawing/2014/main" id="{1E1C8F51-9E00-4B0A-A4D4-661632CD9BBE}"/>
              </a:ext>
            </a:extLst>
          </p:cNvPr>
          <p:cNvSpPr txBox="1">
            <a:spLocks noChangeArrowheads="1"/>
          </p:cNvSpPr>
          <p:nvPr/>
        </p:nvSpPr>
        <p:spPr bwMode="auto">
          <a:xfrm>
            <a:off x="6048624" y="152124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3</a:t>
            </a:r>
          </a:p>
        </p:txBody>
      </p:sp>
      <p:sp>
        <p:nvSpPr>
          <p:cNvPr id="71703" name="Text Box 23">
            <a:extLst>
              <a:ext uri="{FF2B5EF4-FFF2-40B4-BE49-F238E27FC236}">
                <a16:creationId xmlns:a16="http://schemas.microsoft.com/office/drawing/2014/main" id="{65ABE4E5-F117-41D1-96D6-E183F31A8DFE}"/>
              </a:ext>
            </a:extLst>
          </p:cNvPr>
          <p:cNvSpPr txBox="1">
            <a:spLocks noChangeArrowheads="1"/>
          </p:cNvSpPr>
          <p:nvPr/>
        </p:nvSpPr>
        <p:spPr bwMode="auto">
          <a:xfrm>
            <a:off x="2429917" y="286361"/>
            <a:ext cx="4068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latin typeface="Times New Roman" panose="02020603050405020304" pitchFamily="18" charset="0"/>
              </a:rPr>
              <a:t>鲍威尔基本方法示意图</a:t>
            </a:r>
          </a:p>
        </p:txBody>
      </p:sp>
      <p:sp>
        <p:nvSpPr>
          <p:cNvPr id="71704" name="Rectangle 24">
            <a:extLst>
              <a:ext uri="{FF2B5EF4-FFF2-40B4-BE49-F238E27FC236}">
                <a16:creationId xmlns:a16="http://schemas.microsoft.com/office/drawing/2014/main" id="{A44C67CA-0E46-4EF5-9053-233100B9A917}"/>
              </a:ext>
            </a:extLst>
          </p:cNvPr>
          <p:cNvSpPr>
            <a:spLocks noChangeArrowheads="1"/>
          </p:cNvSpPr>
          <p:nvPr/>
        </p:nvSpPr>
        <p:spPr bwMode="auto">
          <a:xfrm>
            <a:off x="3707061" y="4329534"/>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2</a:t>
            </a:r>
          </a:p>
        </p:txBody>
      </p:sp>
      <p:cxnSp>
        <p:nvCxnSpPr>
          <p:cNvPr id="71705" name="AutoShape 25">
            <a:extLst>
              <a:ext uri="{FF2B5EF4-FFF2-40B4-BE49-F238E27FC236}">
                <a16:creationId xmlns:a16="http://schemas.microsoft.com/office/drawing/2014/main" id="{B718496E-B431-4471-B191-50B1AC8C98EB}"/>
              </a:ext>
            </a:extLst>
          </p:cNvPr>
          <p:cNvCxnSpPr>
            <a:cxnSpLocks noChangeShapeType="1"/>
          </p:cNvCxnSpPr>
          <p:nvPr/>
        </p:nvCxnSpPr>
        <p:spPr bwMode="auto">
          <a:xfrm flipV="1">
            <a:off x="4067424" y="3105572"/>
            <a:ext cx="612775" cy="474662"/>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7" name="AutoShape 27">
            <a:extLst>
              <a:ext uri="{FF2B5EF4-FFF2-40B4-BE49-F238E27FC236}">
                <a16:creationId xmlns:a16="http://schemas.microsoft.com/office/drawing/2014/main" id="{88F29490-E8E7-409D-A83E-1F89C8C89624}"/>
              </a:ext>
            </a:extLst>
          </p:cNvPr>
          <p:cNvCxnSpPr>
            <a:cxnSpLocks noChangeShapeType="1"/>
            <a:stCxn id="71689" idx="0"/>
          </p:cNvCxnSpPr>
          <p:nvPr/>
        </p:nvCxnSpPr>
        <p:spPr bwMode="auto">
          <a:xfrm flipV="1">
            <a:off x="4067424" y="2672184"/>
            <a:ext cx="865187" cy="1439863"/>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28">
            <a:extLst>
              <a:ext uri="{FF2B5EF4-FFF2-40B4-BE49-F238E27FC236}">
                <a16:creationId xmlns:a16="http://schemas.microsoft.com/office/drawing/2014/main" id="{5DFDD4D3-43B7-4948-A47B-02B703CAFB4D}"/>
              </a:ext>
            </a:extLst>
          </p:cNvPr>
          <p:cNvCxnSpPr>
            <a:cxnSpLocks noChangeShapeType="1"/>
          </p:cNvCxnSpPr>
          <p:nvPr/>
        </p:nvCxnSpPr>
        <p:spPr bwMode="auto">
          <a:xfrm flipV="1">
            <a:off x="4932611" y="2205459"/>
            <a:ext cx="612775" cy="474663"/>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29">
            <a:extLst>
              <a:ext uri="{FF2B5EF4-FFF2-40B4-BE49-F238E27FC236}">
                <a16:creationId xmlns:a16="http://schemas.microsoft.com/office/drawing/2014/main" id="{4771A09A-523A-477E-BAFB-B2C2CADD87FE}"/>
              </a:ext>
            </a:extLst>
          </p:cNvPr>
          <p:cNvCxnSpPr>
            <a:cxnSpLocks noChangeShapeType="1"/>
          </p:cNvCxnSpPr>
          <p:nvPr/>
        </p:nvCxnSpPr>
        <p:spPr bwMode="auto">
          <a:xfrm flipV="1">
            <a:off x="5543799" y="1772072"/>
            <a:ext cx="252412" cy="431800"/>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10" name="AutoShape 30">
            <a:extLst>
              <a:ext uri="{FF2B5EF4-FFF2-40B4-BE49-F238E27FC236}">
                <a16:creationId xmlns:a16="http://schemas.microsoft.com/office/drawing/2014/main" id="{F05A9631-DCF7-4445-9B44-89E6695E7460}"/>
              </a:ext>
            </a:extLst>
          </p:cNvPr>
          <p:cNvCxnSpPr>
            <a:cxnSpLocks noChangeShapeType="1"/>
          </p:cNvCxnSpPr>
          <p:nvPr/>
        </p:nvCxnSpPr>
        <p:spPr bwMode="auto">
          <a:xfrm flipV="1">
            <a:off x="4932611" y="1521247"/>
            <a:ext cx="1079500" cy="1150937"/>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11" name="Text Box 31">
            <a:extLst>
              <a:ext uri="{FF2B5EF4-FFF2-40B4-BE49-F238E27FC236}">
                <a16:creationId xmlns:a16="http://schemas.microsoft.com/office/drawing/2014/main" id="{81A96B0B-BBE9-41B9-BCE5-323E6D8FE57B}"/>
              </a:ext>
            </a:extLst>
          </p:cNvPr>
          <p:cNvSpPr txBox="1">
            <a:spLocks noChangeArrowheads="1"/>
          </p:cNvSpPr>
          <p:nvPr/>
        </p:nvSpPr>
        <p:spPr bwMode="auto">
          <a:xfrm>
            <a:off x="1619499" y="1089447"/>
            <a:ext cx="3024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b="1">
                <a:latin typeface="Times New Roman" panose="02020603050405020304" pitchFamily="18" charset="0"/>
              </a:rPr>
              <a:t>（二维情形）</a:t>
            </a:r>
          </a:p>
        </p:txBody>
      </p:sp>
    </p:spTree>
    <p:extLst>
      <p:ext uri="{BB962C8B-B14F-4D97-AF65-F5344CB8AC3E}">
        <p14:creationId xmlns:p14="http://schemas.microsoft.com/office/powerpoint/2010/main" val="744286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down)">
                                      <p:cBhvr>
                                        <p:cTn id="12" dur="500"/>
                                        <p:tgtEl>
                                          <p:spTgt spid="71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96"/>
                                        </p:tgtEl>
                                        <p:attrNameLst>
                                          <p:attrName>style.visibility</p:attrName>
                                        </p:attrNameLst>
                                      </p:cBhvr>
                                      <p:to>
                                        <p:strVal val="visible"/>
                                      </p:to>
                                    </p:set>
                                    <p:animEffect transition="in" filter="dissolve">
                                      <p:cBhvr>
                                        <p:cTn id="17" dur="500"/>
                                        <p:tgtEl>
                                          <p:spTgt spid="7169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1697"/>
                                        </p:tgtEl>
                                        <p:attrNameLst>
                                          <p:attrName>style.visibility</p:attrName>
                                        </p:attrNameLst>
                                      </p:cBhvr>
                                      <p:to>
                                        <p:strVal val="visible"/>
                                      </p:to>
                                    </p:set>
                                    <p:animEffect transition="in" filter="dissolve">
                                      <p:cBhvr>
                                        <p:cTn id="20" dur="500"/>
                                        <p:tgtEl>
                                          <p:spTgt spid="716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698"/>
                                        </p:tgtEl>
                                        <p:attrNameLst>
                                          <p:attrName>style.visibility</p:attrName>
                                        </p:attrNameLst>
                                      </p:cBhvr>
                                      <p:to>
                                        <p:strVal val="visible"/>
                                      </p:to>
                                    </p:set>
                                    <p:animEffect transition="in" filter="dissolve">
                                      <p:cBhvr>
                                        <p:cTn id="25" dur="500"/>
                                        <p:tgtEl>
                                          <p:spTgt spid="716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1686"/>
                                        </p:tgtEl>
                                        <p:attrNameLst>
                                          <p:attrName>style.visibility</p:attrName>
                                        </p:attrNameLst>
                                      </p:cBhvr>
                                      <p:to>
                                        <p:strVal val="visible"/>
                                      </p:to>
                                    </p:set>
                                    <p:animEffect transition="in" filter="wipe(left)">
                                      <p:cBhvr>
                                        <p:cTn id="30" dur="500"/>
                                        <p:tgtEl>
                                          <p:spTgt spid="716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699"/>
                                        </p:tgtEl>
                                        <p:attrNameLst>
                                          <p:attrName>style.visibility</p:attrName>
                                        </p:attrNameLst>
                                      </p:cBhvr>
                                      <p:to>
                                        <p:strVal val="visible"/>
                                      </p:to>
                                    </p:set>
                                    <p:animEffect transition="in" filter="dissolve">
                                      <p:cBhvr>
                                        <p:cTn id="35" dur="500"/>
                                        <p:tgtEl>
                                          <p:spTgt spid="716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71687"/>
                                        </p:tgtEl>
                                        <p:attrNameLst>
                                          <p:attrName>style.visibility</p:attrName>
                                        </p:attrNameLst>
                                      </p:cBhvr>
                                      <p:to>
                                        <p:strVal val="visible"/>
                                      </p:to>
                                    </p:set>
                                    <p:animEffect transition="in" filter="wipe(down)">
                                      <p:cBhvr>
                                        <p:cTn id="40" dur="500"/>
                                        <p:tgtEl>
                                          <p:spTgt spid="716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1704"/>
                                        </p:tgtEl>
                                        <p:attrNameLst>
                                          <p:attrName>style.visibility</p:attrName>
                                        </p:attrNameLst>
                                      </p:cBhvr>
                                      <p:to>
                                        <p:strVal val="visible"/>
                                      </p:to>
                                    </p:set>
                                    <p:animEffect transition="in" filter="dissolve">
                                      <p:cBhvr>
                                        <p:cTn id="45" dur="500"/>
                                        <p:tgtEl>
                                          <p:spTgt spid="717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1688"/>
                                        </p:tgtEl>
                                        <p:attrNameLst>
                                          <p:attrName>style.visibility</p:attrName>
                                        </p:attrNameLst>
                                      </p:cBhvr>
                                      <p:to>
                                        <p:strVal val="visible"/>
                                      </p:to>
                                    </p:set>
                                    <p:animEffect transition="in" filter="wipe(down)">
                                      <p:cBhvr>
                                        <p:cTn id="50" dur="500"/>
                                        <p:tgtEl>
                                          <p:spTgt spid="716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1700"/>
                                        </p:tgtEl>
                                        <p:attrNameLst>
                                          <p:attrName>style.visibility</p:attrName>
                                        </p:attrNameLst>
                                      </p:cBhvr>
                                      <p:to>
                                        <p:strVal val="visible"/>
                                      </p:to>
                                    </p:set>
                                    <p:animEffect transition="in" filter="dissolve">
                                      <p:cBhvr>
                                        <p:cTn id="55" dur="500"/>
                                        <p:tgtEl>
                                          <p:spTgt spid="717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689"/>
                                        </p:tgtEl>
                                        <p:attrNameLst>
                                          <p:attrName>style.visibility</p:attrName>
                                        </p:attrNameLst>
                                      </p:cBhvr>
                                      <p:to>
                                        <p:strVal val="visible"/>
                                      </p:to>
                                    </p:set>
                                    <p:animEffect transition="in" filter="wipe(down)">
                                      <p:cBhvr>
                                        <p:cTn id="60" dur="500"/>
                                        <p:tgtEl>
                                          <p:spTgt spid="7168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05"/>
                                        </p:tgtEl>
                                        <p:attrNameLst>
                                          <p:attrName>style.visibility</p:attrName>
                                        </p:attrNameLst>
                                      </p:cBhvr>
                                      <p:to>
                                        <p:strVal val="visible"/>
                                      </p:to>
                                    </p:set>
                                    <p:animEffect transition="in" filter="wipe(down)">
                                      <p:cBhvr>
                                        <p:cTn id="65" dur="500"/>
                                        <p:tgtEl>
                                          <p:spTgt spid="717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07"/>
                                        </p:tgtEl>
                                        <p:attrNameLst>
                                          <p:attrName>style.visibility</p:attrName>
                                        </p:attrNameLst>
                                      </p:cBhvr>
                                      <p:to>
                                        <p:strVal val="visible"/>
                                      </p:to>
                                    </p:set>
                                    <p:animEffect transition="in" filter="wipe(down)">
                                      <p:cBhvr>
                                        <p:cTn id="70" dur="500"/>
                                        <p:tgtEl>
                                          <p:spTgt spid="7170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1701"/>
                                        </p:tgtEl>
                                        <p:attrNameLst>
                                          <p:attrName>style.visibility</p:attrName>
                                        </p:attrNameLst>
                                      </p:cBhvr>
                                      <p:to>
                                        <p:strVal val="visible"/>
                                      </p:to>
                                    </p:set>
                                    <p:animEffect transition="in" filter="dissolve">
                                      <p:cBhvr>
                                        <p:cTn id="75" dur="500"/>
                                        <p:tgtEl>
                                          <p:spTgt spid="717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71708"/>
                                        </p:tgtEl>
                                        <p:attrNameLst>
                                          <p:attrName>style.visibility</p:attrName>
                                        </p:attrNameLst>
                                      </p:cBhvr>
                                      <p:to>
                                        <p:strVal val="visible"/>
                                      </p:to>
                                    </p:set>
                                    <p:animEffect transition="in" filter="wipe(down)">
                                      <p:cBhvr>
                                        <p:cTn id="80" dur="500"/>
                                        <p:tgtEl>
                                          <p:spTgt spid="7170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71709"/>
                                        </p:tgtEl>
                                        <p:attrNameLst>
                                          <p:attrName>style.visibility</p:attrName>
                                        </p:attrNameLst>
                                      </p:cBhvr>
                                      <p:to>
                                        <p:strVal val="visible"/>
                                      </p:to>
                                    </p:set>
                                    <p:animEffect transition="in" filter="wipe(down)">
                                      <p:cBhvr>
                                        <p:cTn id="85" dur="500"/>
                                        <p:tgtEl>
                                          <p:spTgt spid="7170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71710"/>
                                        </p:tgtEl>
                                        <p:attrNameLst>
                                          <p:attrName>style.visibility</p:attrName>
                                        </p:attrNameLst>
                                      </p:cBhvr>
                                      <p:to>
                                        <p:strVal val="visible"/>
                                      </p:to>
                                    </p:set>
                                    <p:animEffect transition="in" filter="wipe(down)">
                                      <p:cBhvr>
                                        <p:cTn id="90" dur="500"/>
                                        <p:tgtEl>
                                          <p:spTgt spid="7171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71702"/>
                                        </p:tgtEl>
                                        <p:attrNameLst>
                                          <p:attrName>style.visibility</p:attrName>
                                        </p:attrNameLst>
                                      </p:cBhvr>
                                      <p:to>
                                        <p:strVal val="visible"/>
                                      </p:to>
                                    </p:set>
                                    <p:animEffect transition="in" filter="dissolve">
                                      <p:cBhvr>
                                        <p:cTn id="95" dur="500"/>
                                        <p:tgtEl>
                                          <p:spTgt spid="7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6" grpId="0"/>
      <p:bldP spid="71697" grpId="0"/>
      <p:bldP spid="71698" grpId="0"/>
      <p:bldP spid="71699" grpId="0"/>
      <p:bldP spid="71700" grpId="0"/>
      <p:bldP spid="71701" grpId="0"/>
      <p:bldP spid="71702" grpId="0"/>
      <p:bldP spid="7170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C846AAC-66E9-45DB-821A-69C9B418CC89}"/>
              </a:ext>
            </a:extLst>
          </p:cNvPr>
          <p:cNvSpPr>
            <a:spLocks noGrp="1" noChangeArrowheads="1"/>
          </p:cNvSpPr>
          <p:nvPr>
            <p:ph type="title"/>
          </p:nvPr>
        </p:nvSpPr>
        <p:spPr>
          <a:xfrm>
            <a:off x="395536" y="188641"/>
            <a:ext cx="7560840" cy="720080"/>
          </a:xfrm>
        </p:spPr>
        <p:txBody>
          <a:bodyPr/>
          <a:lstStyle/>
          <a:p>
            <a:r>
              <a:rPr lang="zh-CN" altLang="en-US" dirty="0"/>
              <a:t>鲍威尔基本算法要点</a:t>
            </a:r>
          </a:p>
        </p:txBody>
      </p:sp>
      <p:sp>
        <p:nvSpPr>
          <p:cNvPr id="96259" name="Rectangle 3">
            <a:extLst>
              <a:ext uri="{FF2B5EF4-FFF2-40B4-BE49-F238E27FC236}">
                <a16:creationId xmlns:a16="http://schemas.microsoft.com/office/drawing/2014/main" id="{2406EBE4-6B49-4571-A4EE-C7093EA10112}"/>
              </a:ext>
            </a:extLst>
          </p:cNvPr>
          <p:cNvSpPr>
            <a:spLocks noGrp="1" noChangeArrowheads="1"/>
          </p:cNvSpPr>
          <p:nvPr>
            <p:ph type="body" idx="1"/>
          </p:nvPr>
        </p:nvSpPr>
        <p:spPr>
          <a:xfrm>
            <a:off x="390526" y="1196752"/>
            <a:ext cx="8159657" cy="4752528"/>
          </a:xfrm>
        </p:spPr>
        <p:txBody>
          <a:bodyPr>
            <a:normAutofit fontScale="92500" lnSpcReduction="10000"/>
          </a:bodyPr>
          <a:lstStyle/>
          <a:p>
            <a:pPr>
              <a:lnSpc>
                <a:spcPct val="120000"/>
              </a:lnSpc>
            </a:pPr>
            <a:r>
              <a:rPr lang="zh-CN" altLang="en-US" sz="2800" dirty="0"/>
              <a:t>在每一轮迭代中总有一个始点（第一轮的始点是任取的初始点）和</a:t>
            </a:r>
            <a:r>
              <a:rPr lang="en-US" altLang="zh-CN" sz="2800" i="1" dirty="0"/>
              <a:t>n</a:t>
            </a:r>
            <a:r>
              <a:rPr lang="zh-CN" altLang="en-US" sz="2800" dirty="0"/>
              <a:t>个线性独立的搜索方向。从始点出发顺次沿</a:t>
            </a:r>
            <a:r>
              <a:rPr lang="en-US" altLang="zh-CN" sz="2800" i="1" dirty="0"/>
              <a:t>n</a:t>
            </a:r>
            <a:r>
              <a:rPr lang="zh-CN" altLang="en-US" sz="2800" dirty="0"/>
              <a:t>个方向作一维搜索得一终点，由始点和终点决定了一个新的搜索方向</a:t>
            </a:r>
          </a:p>
          <a:p>
            <a:pPr>
              <a:lnSpc>
                <a:spcPct val="120000"/>
              </a:lnSpc>
            </a:pPr>
            <a:r>
              <a:rPr lang="zh-CN" altLang="en-US" sz="2800" dirty="0"/>
              <a:t>用这个方向替换原来</a:t>
            </a:r>
            <a:r>
              <a:rPr lang="en-US" altLang="zh-CN" sz="2800" i="1" dirty="0"/>
              <a:t>n</a:t>
            </a:r>
            <a:r>
              <a:rPr lang="zh-CN" altLang="en-US" sz="2800" dirty="0"/>
              <a:t>个方向中的一个，于是形成新的搜索方向组。</a:t>
            </a:r>
            <a:r>
              <a:rPr lang="zh-CN" altLang="en-US" sz="2800" dirty="0">
                <a:solidFill>
                  <a:srgbClr val="FF0000"/>
                </a:solidFill>
              </a:rPr>
              <a:t>替换的原则是去掉原方向组的第一个方向而将新方向排在原方向的最后。</a:t>
            </a:r>
            <a:r>
              <a:rPr lang="zh-CN" altLang="en-US" sz="2800" dirty="0"/>
              <a:t>此外规定，从这一轮的搜索终点出发沿新的搜索方向作一维搜索而得到的极小点，作为下一轮迭代的始点。这样就形成算法的循环</a:t>
            </a:r>
          </a:p>
        </p:txBody>
      </p:sp>
      <p:sp>
        <p:nvSpPr>
          <p:cNvPr id="96260" name="Text Box 4">
            <a:extLst>
              <a:ext uri="{FF2B5EF4-FFF2-40B4-BE49-F238E27FC236}">
                <a16:creationId xmlns:a16="http://schemas.microsoft.com/office/drawing/2014/main" id="{CBBEC731-1BC0-4176-8763-1E63E1D429B7}"/>
              </a:ext>
            </a:extLst>
          </p:cNvPr>
          <p:cNvSpPr txBox="1">
            <a:spLocks noChangeArrowheads="1"/>
          </p:cNvSpPr>
          <p:nvPr/>
        </p:nvSpPr>
        <p:spPr bwMode="auto">
          <a:xfrm>
            <a:off x="528591" y="5949280"/>
            <a:ext cx="788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sz="2800" b="1" dirty="0">
                <a:solidFill>
                  <a:srgbClr val="FF3300"/>
                </a:solidFill>
                <a:latin typeface="Times New Roman" panose="02020603050405020304" pitchFamily="18" charset="0"/>
              </a:rPr>
              <a:t>上述基本算法仅具有理论意义</a:t>
            </a:r>
          </a:p>
        </p:txBody>
      </p:sp>
    </p:spTree>
    <p:extLst>
      <p:ext uri="{BB962C8B-B14F-4D97-AF65-F5344CB8AC3E}">
        <p14:creationId xmlns:p14="http://schemas.microsoft.com/office/powerpoint/2010/main" val="2314549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0D797F7-47D8-4D2C-8A4A-1920E5B5971E}"/>
              </a:ext>
            </a:extLst>
          </p:cNvPr>
          <p:cNvSpPr>
            <a:spLocks noGrp="1" noChangeArrowheads="1"/>
          </p:cNvSpPr>
          <p:nvPr>
            <p:ph type="title"/>
          </p:nvPr>
        </p:nvSpPr>
        <p:spPr>
          <a:xfrm>
            <a:off x="2483768" y="441276"/>
            <a:ext cx="4320480" cy="576064"/>
          </a:xfrm>
        </p:spPr>
        <p:txBody>
          <a:bodyPr/>
          <a:lstStyle/>
          <a:p>
            <a:r>
              <a:rPr lang="zh-CN" altLang="en-US" dirty="0"/>
              <a:t>鲍威尔方法核心</a:t>
            </a:r>
          </a:p>
        </p:txBody>
      </p:sp>
      <p:sp>
        <p:nvSpPr>
          <p:cNvPr id="60419" name="Rectangle 3">
            <a:extLst>
              <a:ext uri="{FF2B5EF4-FFF2-40B4-BE49-F238E27FC236}">
                <a16:creationId xmlns:a16="http://schemas.microsoft.com/office/drawing/2014/main" id="{00C68D40-7C69-435A-831A-CE01797960AA}"/>
              </a:ext>
            </a:extLst>
          </p:cNvPr>
          <p:cNvSpPr>
            <a:spLocks noGrp="1" noChangeArrowheads="1"/>
          </p:cNvSpPr>
          <p:nvPr>
            <p:ph type="body" sz="half" idx="1"/>
          </p:nvPr>
        </p:nvSpPr>
        <p:spPr>
          <a:xfrm>
            <a:off x="107504" y="1340768"/>
            <a:ext cx="8640960" cy="4464496"/>
          </a:xfrm>
        </p:spPr>
        <p:txBody>
          <a:bodyPr>
            <a:normAutofit/>
          </a:bodyPr>
          <a:lstStyle/>
          <a:p>
            <a:pPr>
              <a:lnSpc>
                <a:spcPct val="150000"/>
              </a:lnSpc>
              <a:buFont typeface="Wingdings" panose="05000000000000000000" pitchFamily="2" charset="2"/>
              <a:buNone/>
            </a:pPr>
            <a:r>
              <a:rPr lang="zh-CN" altLang="en-US" sz="2800" dirty="0"/>
              <a:t>（</a:t>
            </a:r>
            <a:r>
              <a:rPr lang="en-US" altLang="zh-CN" sz="2800" dirty="0"/>
              <a:t>1</a:t>
            </a:r>
            <a:r>
              <a:rPr lang="zh-CN" altLang="en-US" sz="2800" dirty="0"/>
              <a:t>）在某种程度上，向量</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代表着每次迭代过程移动的平均方向。因此确定点</a:t>
            </a:r>
            <a:r>
              <a:rPr lang="en-US" altLang="zh-CN" sz="2800" b="1" i="1" dirty="0"/>
              <a:t>X</a:t>
            </a:r>
            <a:r>
              <a:rPr lang="en-US" altLang="zh-CN" sz="2800" baseline="-25000" dirty="0"/>
              <a:t>1</a:t>
            </a:r>
            <a:r>
              <a:rPr lang="zh-CN" altLang="en-US" sz="2800" dirty="0"/>
              <a:t>为沿向量</a:t>
            </a:r>
            <a:r>
              <a:rPr lang="en-US" altLang="zh-CN" sz="2800" b="1" i="1" dirty="0"/>
              <a:t>P</a:t>
            </a:r>
            <a:r>
              <a:rPr lang="en-US" altLang="zh-CN" sz="2800" i="1" baseline="-25000" dirty="0"/>
              <a:t>N</a:t>
            </a:r>
            <a:r>
              <a:rPr lang="en-US" altLang="zh-CN" sz="2800" dirty="0"/>
              <a:t>-</a:t>
            </a:r>
            <a:r>
              <a:rPr lang="en-US" altLang="zh-CN" sz="2800" b="1" i="1" dirty="0"/>
              <a:t>P</a:t>
            </a:r>
            <a:r>
              <a:rPr lang="en-US" altLang="zh-CN" sz="2800" baseline="-25000" dirty="0"/>
              <a:t>0</a:t>
            </a:r>
            <a:r>
              <a:rPr lang="zh-CN" altLang="en-US" sz="2800" dirty="0"/>
              <a:t>方向的函数</a:t>
            </a:r>
            <a:r>
              <a:rPr lang="en-US" altLang="zh-CN" sz="2800" i="1" dirty="0"/>
              <a:t>f </a:t>
            </a:r>
            <a:r>
              <a:rPr lang="zh-CN" altLang="en-US" sz="2800" dirty="0"/>
              <a:t>取得极小值的点。沿着</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方向的</a:t>
            </a:r>
            <a:r>
              <a:rPr lang="en-US" altLang="zh-CN" sz="2800" i="1" dirty="0"/>
              <a:t>f </a:t>
            </a:r>
            <a:r>
              <a:rPr lang="zh-CN" altLang="en-US" sz="2800" dirty="0"/>
              <a:t>是单变量函数，因此可用黄金分割搜索法或斐波那契搜索法</a:t>
            </a:r>
          </a:p>
          <a:p>
            <a:pPr>
              <a:lnSpc>
                <a:spcPct val="150000"/>
              </a:lnSpc>
              <a:buFont typeface="Wingdings" panose="05000000000000000000" pitchFamily="2" charset="2"/>
              <a:buNone/>
            </a:pPr>
            <a:r>
              <a:rPr lang="zh-CN" altLang="en-US" sz="2800" dirty="0"/>
              <a:t>（</a:t>
            </a:r>
            <a:r>
              <a:rPr lang="en-US" altLang="zh-CN" sz="2800" dirty="0"/>
              <a:t>2</a:t>
            </a:r>
            <a:r>
              <a:rPr lang="zh-CN" altLang="en-US" sz="2800" dirty="0"/>
              <a:t>）用向量</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代替下一迭代过程中的某个方向向量，对新的方向向量集开始迭代，并产生点序列</a:t>
            </a:r>
          </a:p>
        </p:txBody>
      </p:sp>
      <p:graphicFrame>
        <p:nvGraphicFramePr>
          <p:cNvPr id="60420" name="Object 4">
            <a:extLst>
              <a:ext uri="{FF2B5EF4-FFF2-40B4-BE49-F238E27FC236}">
                <a16:creationId xmlns:a16="http://schemas.microsoft.com/office/drawing/2014/main" id="{DD79CF56-0484-4836-89F4-8E9803EB7BB9}"/>
              </a:ext>
            </a:extLst>
          </p:cNvPr>
          <p:cNvGraphicFramePr>
            <a:graphicFrameLocks noGrp="1" noChangeAspect="1"/>
          </p:cNvGraphicFramePr>
          <p:nvPr>
            <p:ph sz="half" idx="2"/>
            <p:extLst>
              <p:ext uri="{D42A27DB-BD31-4B8C-83A1-F6EECF244321}">
                <p14:modId xmlns:p14="http://schemas.microsoft.com/office/powerpoint/2010/main" val="2882562875"/>
              </p:ext>
            </p:extLst>
          </p:nvPr>
        </p:nvGraphicFramePr>
        <p:xfrm>
          <a:off x="7884368" y="4797152"/>
          <a:ext cx="1044575" cy="495300"/>
        </p:xfrm>
        <a:graphic>
          <a:graphicData uri="http://schemas.openxmlformats.org/presentationml/2006/ole">
            <mc:AlternateContent xmlns:mc="http://schemas.openxmlformats.org/markup-compatibility/2006">
              <mc:Choice xmlns:v="urn:schemas-microsoft-com:vml" Requires="v">
                <p:oleObj spid="_x0000_s546039" name="Equation" r:id="rId3" imgW="507960" imgH="241200" progId="Equation.DSMT4">
                  <p:embed/>
                </p:oleObj>
              </mc:Choice>
              <mc:Fallback>
                <p:oleObj name="Equation" r:id="rId3" imgW="507960" imgH="241200" progId="Equation.DSMT4">
                  <p:embed/>
                  <p:pic>
                    <p:nvPicPr>
                      <p:cNvPr id="60420" name="Object 4">
                        <a:extLst>
                          <a:ext uri="{FF2B5EF4-FFF2-40B4-BE49-F238E27FC236}">
                            <a16:creationId xmlns:a16="http://schemas.microsoft.com/office/drawing/2014/main" id="{DD79CF56-0484-4836-89F4-8E9803EB7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368" y="4797152"/>
                        <a:ext cx="10445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7036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A993E0E-4E83-4B4A-9BFF-A1136EB58E40}"/>
              </a:ext>
            </a:extLst>
          </p:cNvPr>
          <p:cNvSpPr>
            <a:spLocks noGrp="1" noChangeArrowheads="1"/>
          </p:cNvSpPr>
          <p:nvPr>
            <p:ph type="title"/>
          </p:nvPr>
        </p:nvSpPr>
        <p:spPr>
          <a:xfrm>
            <a:off x="1920950" y="283279"/>
            <a:ext cx="5117578" cy="674818"/>
          </a:xfrm>
        </p:spPr>
        <p:txBody>
          <a:bodyPr/>
          <a:lstStyle/>
          <a:p>
            <a:r>
              <a:rPr lang="zh-CN" altLang="en-US" dirty="0"/>
              <a:t>鲍威尔方法的进一步讨论</a:t>
            </a:r>
          </a:p>
        </p:txBody>
      </p:sp>
      <p:sp>
        <p:nvSpPr>
          <p:cNvPr id="58371" name="Rectangle 3">
            <a:extLst>
              <a:ext uri="{FF2B5EF4-FFF2-40B4-BE49-F238E27FC236}">
                <a16:creationId xmlns:a16="http://schemas.microsoft.com/office/drawing/2014/main" id="{42D08CCF-1756-4C5D-A818-15F562079625}"/>
              </a:ext>
            </a:extLst>
          </p:cNvPr>
          <p:cNvSpPr>
            <a:spLocks noGrp="1" noChangeArrowheads="1"/>
          </p:cNvSpPr>
          <p:nvPr>
            <p:ph type="body" sz="half" idx="1"/>
          </p:nvPr>
        </p:nvSpPr>
        <p:spPr>
          <a:xfrm>
            <a:off x="427038" y="1196752"/>
            <a:ext cx="8105402" cy="5040560"/>
          </a:xfrm>
          <a:solidFill>
            <a:schemeClr val="bg1"/>
          </a:solidFill>
        </p:spPr>
        <p:txBody>
          <a:bodyPr>
            <a:normAutofit/>
          </a:bodyPr>
          <a:lstStyle/>
          <a:p>
            <a:pPr>
              <a:lnSpc>
                <a:spcPct val="120000"/>
              </a:lnSpc>
            </a:pPr>
            <a:r>
              <a:rPr kumimoji="1" lang="zh-CN" altLang="en-US" sz="2800" dirty="0"/>
              <a:t>在鲍维尔基本算法中，每一轮迭代都用连结始点和终点所产生出的搜索方向</a:t>
            </a:r>
            <a:r>
              <a:rPr lang="en-US" altLang="zh-CN" sz="2800" b="1" i="1" dirty="0"/>
              <a:t>P</a:t>
            </a:r>
            <a:r>
              <a:rPr lang="en-US" altLang="zh-CN" sz="2800" i="1" baseline="-25000" dirty="0"/>
              <a:t>N</a:t>
            </a:r>
            <a:r>
              <a:rPr lang="en-US" altLang="zh-CN" sz="2800" i="1" dirty="0"/>
              <a:t> </a:t>
            </a:r>
            <a:r>
              <a:rPr lang="en-US" altLang="zh-CN" sz="2800" dirty="0"/>
              <a:t>-</a:t>
            </a:r>
            <a:r>
              <a:rPr lang="en-US" altLang="zh-CN" sz="2800" b="1" i="1" dirty="0"/>
              <a:t>P</a:t>
            </a:r>
            <a:r>
              <a:rPr lang="en-US" altLang="zh-CN" sz="2800" baseline="-25000" dirty="0"/>
              <a:t>0</a:t>
            </a:r>
            <a:r>
              <a:rPr kumimoji="1" lang="zh-CN" altLang="en-US" sz="2800" dirty="0"/>
              <a:t>去替换原来向量组中的第一个向量</a:t>
            </a:r>
            <a:r>
              <a:rPr lang="en-US" altLang="zh-CN" sz="2800" b="1" i="1" dirty="0"/>
              <a:t>U</a:t>
            </a:r>
            <a:r>
              <a:rPr lang="en-US" altLang="zh-CN" sz="2800" baseline="-25000" dirty="0"/>
              <a:t>1</a:t>
            </a:r>
            <a:r>
              <a:rPr kumimoji="1" lang="en-US" altLang="zh-CN" sz="2800" dirty="0"/>
              <a:t> </a:t>
            </a:r>
            <a:r>
              <a:rPr kumimoji="1" lang="zh-CN" altLang="en-US" sz="2800" dirty="0"/>
              <a:t>，而不管它的“好坏”。</a:t>
            </a:r>
          </a:p>
          <a:p>
            <a:pPr>
              <a:lnSpc>
                <a:spcPct val="120000"/>
              </a:lnSpc>
            </a:pPr>
            <a:r>
              <a:rPr kumimoji="1" lang="zh-CN" altLang="en-US" sz="2800" dirty="0">
                <a:solidFill>
                  <a:srgbClr val="0000FF"/>
                </a:solidFill>
              </a:rPr>
              <a:t>上述步骤中假设了平均方向是继续搜索的良好方向，但实际情况有可能并不是这样</a:t>
            </a:r>
          </a:p>
          <a:p>
            <a:pPr>
              <a:lnSpc>
                <a:spcPct val="120000"/>
              </a:lnSpc>
            </a:pPr>
            <a:r>
              <a:rPr kumimoji="1" lang="zh-CN" altLang="en-US" sz="2800" dirty="0"/>
              <a:t>随着迭代次数的增加，</a:t>
            </a:r>
            <a:r>
              <a:rPr lang="zh-CN" altLang="en-US" sz="2800" dirty="0"/>
              <a:t>方向向量集的</a:t>
            </a:r>
            <a:r>
              <a:rPr lang="en-US" altLang="zh-CN" sz="2800" i="1" dirty="0"/>
              <a:t>n</a:t>
            </a:r>
            <a:r>
              <a:rPr lang="zh-CN" altLang="en-US" sz="2800" dirty="0"/>
              <a:t>个搜索方向有时会趋向于变成</a:t>
            </a:r>
            <a:r>
              <a:rPr kumimoji="1" lang="zh-CN" altLang="en-US" sz="2800" b="1" dirty="0">
                <a:solidFill>
                  <a:srgbClr val="FF0000"/>
                </a:solidFill>
              </a:rPr>
              <a:t>线性相关</a:t>
            </a:r>
            <a:r>
              <a:rPr lang="zh-CN" altLang="en-US" sz="2800" dirty="0"/>
              <a:t>，它将会丢掉一个或多个方向，从而不能组成</a:t>
            </a:r>
            <a:r>
              <a:rPr lang="en-US" altLang="zh-CN" sz="2800" i="1" dirty="0"/>
              <a:t>n</a:t>
            </a:r>
            <a:r>
              <a:rPr lang="zh-CN" altLang="en-US" sz="2800" dirty="0"/>
              <a:t>维空间，</a:t>
            </a:r>
            <a:r>
              <a:rPr kumimoji="1" lang="zh-CN" altLang="en-US" sz="2800" dirty="0"/>
              <a:t>因此可能出现点集</a:t>
            </a:r>
            <a:r>
              <a:rPr kumimoji="1" lang="zh-CN" altLang="en-US" sz="2800" dirty="0">
                <a:solidFill>
                  <a:srgbClr val="FF0000"/>
                </a:solidFill>
              </a:rPr>
              <a:t>           </a:t>
            </a:r>
            <a:r>
              <a:rPr kumimoji="1" lang="zh-CN" altLang="en-US" sz="2800" dirty="0"/>
              <a:t>并不收敛于局部极小值点的情况</a:t>
            </a:r>
          </a:p>
        </p:txBody>
      </p:sp>
      <p:graphicFrame>
        <p:nvGraphicFramePr>
          <p:cNvPr id="58372" name="Object 4">
            <a:extLst>
              <a:ext uri="{FF2B5EF4-FFF2-40B4-BE49-F238E27FC236}">
                <a16:creationId xmlns:a16="http://schemas.microsoft.com/office/drawing/2014/main" id="{D0A094AF-2380-4BE4-9DA5-2CF3B3007CA1}"/>
              </a:ext>
            </a:extLst>
          </p:cNvPr>
          <p:cNvGraphicFramePr>
            <a:graphicFrameLocks noGrp="1" noChangeAspect="1"/>
          </p:cNvGraphicFramePr>
          <p:nvPr>
            <p:ph sz="half" idx="2"/>
            <p:extLst>
              <p:ext uri="{D42A27DB-BD31-4B8C-83A1-F6EECF244321}">
                <p14:modId xmlns:p14="http://schemas.microsoft.com/office/powerpoint/2010/main" val="2435018072"/>
              </p:ext>
            </p:extLst>
          </p:nvPr>
        </p:nvGraphicFramePr>
        <p:xfrm>
          <a:off x="1452637" y="5517232"/>
          <a:ext cx="936625" cy="457200"/>
        </p:xfrm>
        <a:graphic>
          <a:graphicData uri="http://schemas.openxmlformats.org/presentationml/2006/ole">
            <mc:AlternateContent xmlns:mc="http://schemas.openxmlformats.org/markup-compatibility/2006">
              <mc:Choice xmlns:v="urn:schemas-microsoft-com:vml" Requires="v">
                <p:oleObj spid="_x0000_s548088" name="Equation" r:id="rId3" imgW="495000" imgH="241200" progId="Equation.DSMT4">
                  <p:embed/>
                </p:oleObj>
              </mc:Choice>
              <mc:Fallback>
                <p:oleObj name="Equation" r:id="rId3" imgW="495000" imgH="241200" progId="Equation.DSMT4">
                  <p:embed/>
                  <p:pic>
                    <p:nvPicPr>
                      <p:cNvPr id="58372" name="Object 4">
                        <a:extLst>
                          <a:ext uri="{FF2B5EF4-FFF2-40B4-BE49-F238E27FC236}">
                            <a16:creationId xmlns:a16="http://schemas.microsoft.com/office/drawing/2014/main" id="{D0A094AF-2380-4BE4-9DA5-2CF3B3007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637" y="5517232"/>
                        <a:ext cx="936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0244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36ADE33-1AC5-420C-BCEB-BC9BF03EA4FC}"/>
              </a:ext>
            </a:extLst>
          </p:cNvPr>
          <p:cNvSpPr>
            <a:spLocks noGrp="1" noChangeArrowheads="1"/>
          </p:cNvSpPr>
          <p:nvPr>
            <p:ph type="title"/>
          </p:nvPr>
        </p:nvSpPr>
        <p:spPr>
          <a:xfrm>
            <a:off x="1979712" y="692696"/>
            <a:ext cx="6031582" cy="615602"/>
          </a:xfrm>
        </p:spPr>
        <p:txBody>
          <a:bodyPr/>
          <a:lstStyle/>
          <a:p>
            <a:r>
              <a:rPr lang="en-US" altLang="zh-CN" sz="3600" b="1" dirty="0">
                <a:solidFill>
                  <a:srgbClr val="0000FF"/>
                </a:solidFill>
                <a:latin typeface="华文仿宋" panose="02010600040101010101" pitchFamily="2" charset="-122"/>
              </a:rPr>
              <a:t>8.3.3 </a:t>
            </a:r>
            <a:r>
              <a:rPr lang="zh-CN" altLang="en-US" sz="3600" b="1" dirty="0">
                <a:solidFill>
                  <a:srgbClr val="0000FF"/>
                </a:solidFill>
                <a:latin typeface="华文仿宋" panose="02010600040101010101" pitchFamily="2" charset="-122"/>
              </a:rPr>
              <a:t>梯度和牛顿方法</a:t>
            </a:r>
            <a:endParaRPr lang="zh-CN" altLang="en-US" dirty="0"/>
          </a:p>
        </p:txBody>
      </p:sp>
      <p:sp>
        <p:nvSpPr>
          <p:cNvPr id="72707" name="Rectangle 3">
            <a:extLst>
              <a:ext uri="{FF2B5EF4-FFF2-40B4-BE49-F238E27FC236}">
                <a16:creationId xmlns:a16="http://schemas.microsoft.com/office/drawing/2014/main" id="{5D772CCC-D818-432F-B6B5-EBB9EA6897C6}"/>
              </a:ext>
            </a:extLst>
          </p:cNvPr>
          <p:cNvSpPr>
            <a:spLocks noGrp="1" noChangeArrowheads="1"/>
          </p:cNvSpPr>
          <p:nvPr>
            <p:ph type="body" idx="1"/>
          </p:nvPr>
        </p:nvSpPr>
        <p:spPr>
          <a:xfrm>
            <a:off x="395536" y="1700808"/>
            <a:ext cx="8119814" cy="3979639"/>
          </a:xfrm>
        </p:spPr>
        <p:txBody>
          <a:bodyPr>
            <a:normAutofit/>
          </a:bodyPr>
          <a:lstStyle/>
          <a:p>
            <a:pPr>
              <a:lnSpc>
                <a:spcPct val="150000"/>
              </a:lnSpc>
            </a:pPr>
            <a:r>
              <a:rPr lang="en-US" altLang="zh-CN" sz="2800" dirty="0">
                <a:latin typeface="华文仿宋" panose="02010600040101010101" pitchFamily="2" charset="-122"/>
                <a:ea typeface="华文仿宋" panose="02010600040101010101" pitchFamily="2" charset="-122"/>
              </a:rPr>
              <a:t>8.3.2</a:t>
            </a:r>
            <a:r>
              <a:rPr lang="zh-CN" altLang="en-US" sz="2800" dirty="0">
                <a:latin typeface="华文仿宋" panose="02010600040101010101" pitchFamily="2" charset="-122"/>
                <a:ea typeface="华文仿宋" panose="02010600040101010101" pitchFamily="2" charset="-122"/>
              </a:rPr>
              <a:t>节介绍的内德－米德方法和鲍威尔方法是针对多元函数偏导数不可求的方法，是直接搜索法</a:t>
            </a:r>
          </a:p>
          <a:p>
            <a:pPr>
              <a:lnSpc>
                <a:spcPct val="150000"/>
              </a:lnSpc>
            </a:pPr>
            <a:r>
              <a:rPr lang="en-US" altLang="zh-CN" sz="2800" dirty="0">
                <a:latin typeface="华文仿宋" panose="02010600040101010101" pitchFamily="2" charset="-122"/>
                <a:ea typeface="华文仿宋" panose="02010600040101010101" pitchFamily="2" charset="-122"/>
              </a:rPr>
              <a:t>8.3.3</a:t>
            </a:r>
            <a:r>
              <a:rPr lang="zh-CN" altLang="en-US" sz="2800" dirty="0">
                <a:latin typeface="华文仿宋" panose="02010600040101010101" pitchFamily="2" charset="-122"/>
                <a:ea typeface="华文仿宋" panose="02010600040101010101" pitchFamily="2" charset="-122"/>
              </a:rPr>
              <a:t>节介绍的梯度方法和牛顿方法是针对函数</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X</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的偏导数可得的求极小值的方法，其中，</a:t>
            </a:r>
            <a:r>
              <a:rPr lang="en-US" altLang="zh-CN" sz="2800" b="1" i="1" dirty="0">
                <a:latin typeface="华文仿宋" panose="02010600040101010101" pitchFamily="2" charset="-122"/>
                <a:ea typeface="华文仿宋" panose="02010600040101010101" pitchFamily="2" charset="-122"/>
              </a:rPr>
              <a:t>X</a:t>
            </a:r>
            <a:r>
              <a:rPr lang="en-US" altLang="zh-CN" sz="2800" dirty="0">
                <a:latin typeface="华文仿宋" panose="02010600040101010101" pitchFamily="2" charset="-122"/>
                <a:ea typeface="华文仿宋" panose="02010600040101010101" pitchFamily="2" charset="-122"/>
              </a:rPr>
              <a:t>=(</a:t>
            </a:r>
            <a:r>
              <a:rPr lang="en-US" altLang="zh-CN" sz="2800" i="1"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1</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2</a:t>
            </a:r>
            <a:r>
              <a:rPr lang="en-US" altLang="zh-CN" sz="2800" dirty="0">
                <a:latin typeface="华文仿宋" panose="02010600040101010101" pitchFamily="2" charset="-122"/>
                <a:ea typeface="华文仿宋" panose="02010600040101010101" pitchFamily="2" charset="-122"/>
              </a:rPr>
              <a:t>, …, </a:t>
            </a:r>
            <a:r>
              <a:rPr lang="en-US" altLang="zh-CN" sz="2800" i="1" dirty="0" err="1">
                <a:latin typeface="华文仿宋" panose="02010600040101010101" pitchFamily="2" charset="-122"/>
                <a:ea typeface="华文仿宋" panose="02010600040101010101" pitchFamily="2" charset="-122"/>
              </a:rPr>
              <a:t>x</a:t>
            </a:r>
            <a:r>
              <a:rPr lang="en-US" altLang="zh-CN" sz="2800" i="1" baseline="-25000" dirty="0" err="1">
                <a:latin typeface="华文仿宋" panose="02010600040101010101" pitchFamily="2" charset="-122"/>
                <a:ea typeface="华文仿宋" panose="02010600040101010101" pitchFamily="2" charset="-122"/>
              </a:rPr>
              <a:t>N</a:t>
            </a:r>
            <a:r>
              <a:rPr lang="en-US" altLang="zh-CN" sz="2800" dirty="0">
                <a:latin typeface="华文仿宋" panose="02010600040101010101" pitchFamily="2" charset="-122"/>
                <a:ea typeface="华文仿宋" panose="02010600040101010101" pitchFamily="2" charset="-122"/>
              </a:rPr>
              <a:t>)</a:t>
            </a:r>
            <a:r>
              <a:rPr lang="en-US" altLang="zh-CN" sz="2800" i="1" baseline="30000" dirty="0">
                <a:latin typeface="华文仿宋" panose="02010600040101010101" pitchFamily="2" charset="-122"/>
                <a:ea typeface="华文仿宋" panose="02010600040101010101" pitchFamily="2" charset="-122"/>
              </a:rPr>
              <a:t>T</a:t>
            </a:r>
          </a:p>
        </p:txBody>
      </p:sp>
    </p:spTree>
    <p:extLst>
      <p:ext uri="{BB962C8B-B14F-4D97-AF65-F5344CB8AC3E}">
        <p14:creationId xmlns:p14="http://schemas.microsoft.com/office/powerpoint/2010/main" val="3371441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791EC2B-F86D-474E-B05B-F0BBBE4751C9}"/>
              </a:ext>
            </a:extLst>
          </p:cNvPr>
          <p:cNvSpPr>
            <a:spLocks noGrp="1" noChangeArrowheads="1"/>
          </p:cNvSpPr>
          <p:nvPr>
            <p:ph type="title"/>
          </p:nvPr>
        </p:nvSpPr>
        <p:spPr>
          <a:xfrm>
            <a:off x="2987824" y="332656"/>
            <a:ext cx="3600400" cy="936104"/>
          </a:xfrm>
        </p:spPr>
        <p:txBody>
          <a:bodyPr>
            <a:normAutofit/>
          </a:bodyPr>
          <a:lstStyle/>
          <a:p>
            <a:r>
              <a:rPr lang="en-US" altLang="zh-CN" dirty="0">
                <a:latin typeface="华文仿宋" panose="02010600040101010101" pitchFamily="2" charset="-122"/>
              </a:rPr>
              <a:t>(1) </a:t>
            </a:r>
            <a:r>
              <a:rPr lang="zh-CN" altLang="en-US" dirty="0"/>
              <a:t>梯度法的定义</a:t>
            </a:r>
          </a:p>
        </p:txBody>
      </p:sp>
      <p:sp>
        <p:nvSpPr>
          <p:cNvPr id="88067" name="Rectangle 3">
            <a:extLst>
              <a:ext uri="{FF2B5EF4-FFF2-40B4-BE49-F238E27FC236}">
                <a16:creationId xmlns:a16="http://schemas.microsoft.com/office/drawing/2014/main" id="{71B97770-6313-4970-90D5-FFA157F40777}"/>
              </a:ext>
            </a:extLst>
          </p:cNvPr>
          <p:cNvSpPr>
            <a:spLocks noGrp="1" noChangeArrowheads="1"/>
          </p:cNvSpPr>
          <p:nvPr>
            <p:ph type="body" idx="1"/>
          </p:nvPr>
        </p:nvSpPr>
        <p:spPr>
          <a:xfrm>
            <a:off x="179512" y="1412776"/>
            <a:ext cx="8712968" cy="3672408"/>
          </a:xfrm>
        </p:spPr>
        <p:txBody>
          <a:bodyPr>
            <a:noAutofit/>
          </a:bodyPr>
          <a:lstStyle/>
          <a:p>
            <a:pPr>
              <a:lnSpc>
                <a:spcPct val="150000"/>
              </a:lnSpc>
            </a:pPr>
            <a:r>
              <a:rPr lang="zh-CN" altLang="en-US" sz="2800" dirty="0">
                <a:latin typeface="华文仿宋" panose="02010600040101010101" pitchFamily="2" charset="-122"/>
                <a:ea typeface="华文仿宋" panose="02010600040101010101" pitchFamily="2" charset="-122"/>
              </a:rPr>
              <a:t>梯度法又称</a:t>
            </a:r>
            <a:r>
              <a:rPr lang="zh-CN" altLang="en-US" sz="2800" dirty="0">
                <a:solidFill>
                  <a:srgbClr val="FF3300"/>
                </a:solidFill>
                <a:latin typeface="华文仿宋" panose="02010600040101010101" pitchFamily="2" charset="-122"/>
                <a:ea typeface="华文仿宋" panose="02010600040101010101" pitchFamily="2" charset="-122"/>
              </a:rPr>
              <a:t>最速下降法（</a:t>
            </a:r>
            <a:r>
              <a:rPr lang="en-US" altLang="zh-CN" sz="2800" dirty="0">
                <a:solidFill>
                  <a:srgbClr val="FF3300"/>
                </a:solidFill>
                <a:latin typeface="华文仿宋" panose="02010600040101010101" pitchFamily="2" charset="-122"/>
                <a:ea typeface="华文仿宋" panose="02010600040101010101" pitchFamily="2" charset="-122"/>
              </a:rPr>
              <a:t>Steepest descent method</a:t>
            </a:r>
            <a:r>
              <a:rPr lang="zh-CN" altLang="en-US" sz="2800" dirty="0">
                <a:solidFill>
                  <a:srgbClr val="FF3300"/>
                </a:solidFill>
                <a:latin typeface="华文仿宋" panose="02010600040101010101" pitchFamily="2" charset="-122"/>
                <a:ea typeface="华文仿宋" panose="02010600040101010101" pitchFamily="2" charset="-122"/>
              </a:rPr>
              <a:t>）</a:t>
            </a:r>
          </a:p>
          <a:p>
            <a:pPr>
              <a:lnSpc>
                <a:spcPct val="150000"/>
              </a:lnSpc>
            </a:pPr>
            <a:r>
              <a:rPr lang="zh-CN" altLang="en-US" sz="2800" dirty="0">
                <a:latin typeface="华文仿宋" panose="02010600040101010101" pitchFamily="2" charset="-122"/>
                <a:ea typeface="华文仿宋" panose="02010600040101010101" pitchFamily="2" charset="-122"/>
              </a:rPr>
              <a:t>由法国数学家</a:t>
            </a:r>
            <a:r>
              <a:rPr lang="en-US" altLang="zh-CN" sz="2800" dirty="0">
                <a:latin typeface="华文仿宋" panose="02010600040101010101" pitchFamily="2" charset="-122"/>
                <a:ea typeface="华文仿宋" panose="02010600040101010101" pitchFamily="2" charset="-122"/>
              </a:rPr>
              <a:t>Cauchy</a:t>
            </a:r>
            <a:r>
              <a:rPr lang="zh-CN" altLang="en-US" sz="2800" dirty="0">
                <a:latin typeface="华文仿宋" panose="02010600040101010101" pitchFamily="2" charset="-122"/>
                <a:ea typeface="华文仿宋" panose="02010600040101010101" pitchFamily="2" charset="-122"/>
              </a:rPr>
              <a:t>于</a:t>
            </a:r>
            <a:r>
              <a:rPr lang="en-US" altLang="zh-CN" sz="2800" dirty="0">
                <a:latin typeface="华文仿宋" panose="02010600040101010101" pitchFamily="2" charset="-122"/>
                <a:ea typeface="华文仿宋" panose="02010600040101010101" pitchFamily="2" charset="-122"/>
              </a:rPr>
              <a:t>1847</a:t>
            </a:r>
            <a:r>
              <a:rPr lang="zh-CN" altLang="en-US" sz="2800" dirty="0">
                <a:latin typeface="华文仿宋" panose="02010600040101010101" pitchFamily="2" charset="-122"/>
                <a:ea typeface="华文仿宋" panose="02010600040101010101" pitchFamily="2" charset="-122"/>
              </a:rPr>
              <a:t>年首先提出。在每次迭代中，沿最速下降方向（</a:t>
            </a:r>
            <a:r>
              <a:rPr lang="zh-CN" altLang="en-US" sz="2800" dirty="0">
                <a:solidFill>
                  <a:srgbClr val="FF5050"/>
                </a:solidFill>
                <a:latin typeface="华文仿宋" panose="02010600040101010101" pitchFamily="2" charset="-122"/>
                <a:ea typeface="华文仿宋" panose="02010600040101010101" pitchFamily="2" charset="-122"/>
              </a:rPr>
              <a:t>负梯度方向</a:t>
            </a:r>
            <a:r>
              <a:rPr lang="zh-CN" altLang="en-US" sz="2800" dirty="0">
                <a:latin typeface="华文仿宋" panose="02010600040101010101" pitchFamily="2" charset="-122"/>
                <a:ea typeface="华文仿宋" panose="02010600040101010101" pitchFamily="2" charset="-122"/>
              </a:rPr>
              <a:t>）进行搜索，每步沿负梯度方向取最优步长，因此这种方法称为</a:t>
            </a:r>
            <a:r>
              <a:rPr lang="zh-CN" altLang="en-US" sz="2800" dirty="0">
                <a:solidFill>
                  <a:srgbClr val="FF5050"/>
                </a:solidFill>
                <a:latin typeface="华文仿宋" panose="02010600040101010101" pitchFamily="2" charset="-122"/>
                <a:ea typeface="华文仿宋" panose="02010600040101010101" pitchFamily="2" charset="-122"/>
              </a:rPr>
              <a:t>最优梯度法</a:t>
            </a:r>
            <a:r>
              <a:rPr lang="zh-CN" altLang="en-US" sz="2800" dirty="0">
                <a:latin typeface="华文仿宋" panose="02010600040101010101" pitchFamily="2" charset="-122"/>
                <a:ea typeface="华文仿宋" panose="02010600040101010101" pitchFamily="2" charset="-122"/>
              </a:rPr>
              <a:t>。 </a:t>
            </a:r>
          </a:p>
        </p:txBody>
      </p:sp>
    </p:spTree>
    <p:extLst>
      <p:ext uri="{BB962C8B-B14F-4D97-AF65-F5344CB8AC3E}">
        <p14:creationId xmlns:p14="http://schemas.microsoft.com/office/powerpoint/2010/main" val="317661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a:extLst>
              <a:ext uri="{FF2B5EF4-FFF2-40B4-BE49-F238E27FC236}">
                <a16:creationId xmlns:a16="http://schemas.microsoft.com/office/drawing/2014/main" id="{856842DB-D5D2-4611-9C68-5AD7C9BA9AF0}"/>
              </a:ext>
            </a:extLst>
          </p:cNvPr>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600200" y="1260475"/>
            <a:ext cx="5943600" cy="4860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5" name="Text Box 5">
            <a:extLst>
              <a:ext uri="{FF2B5EF4-FFF2-40B4-BE49-F238E27FC236}">
                <a16:creationId xmlns:a16="http://schemas.microsoft.com/office/drawing/2014/main" id="{5BD8AC0E-285C-4543-BFE3-AAE7106AC23E}"/>
              </a:ext>
            </a:extLst>
          </p:cNvPr>
          <p:cNvSpPr txBox="1">
            <a:spLocks noChangeArrowheads="1"/>
          </p:cNvSpPr>
          <p:nvPr/>
        </p:nvSpPr>
        <p:spPr bwMode="auto">
          <a:xfrm>
            <a:off x="0" y="474990"/>
            <a:ext cx="4176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sz="2800">
                <a:latin typeface="Times New Roman" panose="02020603050405020304" pitchFamily="18" charset="0"/>
              </a:rPr>
              <a:t>梯度法搜索过程示意图</a:t>
            </a:r>
          </a:p>
        </p:txBody>
      </p:sp>
    </p:spTree>
    <p:extLst>
      <p:ext uri="{BB962C8B-B14F-4D97-AF65-F5344CB8AC3E}">
        <p14:creationId xmlns:p14="http://schemas.microsoft.com/office/powerpoint/2010/main" val="2131091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D3C143-5479-4765-9632-8FB8D18742A0}"/>
              </a:ext>
            </a:extLst>
          </p:cNvPr>
          <p:cNvSpPr>
            <a:spLocks noGrp="1" noChangeArrowheads="1"/>
          </p:cNvSpPr>
          <p:nvPr>
            <p:ph type="title"/>
          </p:nvPr>
        </p:nvSpPr>
        <p:spPr>
          <a:xfrm>
            <a:off x="2699792" y="144016"/>
            <a:ext cx="5040560" cy="692696"/>
          </a:xfrm>
        </p:spPr>
        <p:txBody>
          <a:bodyPr/>
          <a:lstStyle/>
          <a:p>
            <a:r>
              <a:rPr lang="zh-CN" altLang="en-US" dirty="0"/>
              <a:t>梯度方法概要</a:t>
            </a:r>
          </a:p>
        </p:txBody>
      </p:sp>
      <p:sp>
        <p:nvSpPr>
          <p:cNvPr id="78851" name="Rectangle 3">
            <a:extLst>
              <a:ext uri="{FF2B5EF4-FFF2-40B4-BE49-F238E27FC236}">
                <a16:creationId xmlns:a16="http://schemas.microsoft.com/office/drawing/2014/main" id="{16256291-F8C6-4D54-A8D6-597946B7BF46}"/>
              </a:ext>
            </a:extLst>
          </p:cNvPr>
          <p:cNvSpPr>
            <a:spLocks noGrp="1" noChangeArrowheads="1"/>
          </p:cNvSpPr>
          <p:nvPr>
            <p:ph type="body" idx="1"/>
          </p:nvPr>
        </p:nvSpPr>
        <p:spPr>
          <a:xfrm>
            <a:off x="251520" y="836712"/>
            <a:ext cx="8640960" cy="5674536"/>
          </a:xfrm>
        </p:spPr>
        <p:txBody>
          <a:bodyPr>
            <a:normAutofit/>
          </a:bodyPr>
          <a:lstStyle/>
          <a:p>
            <a:pPr marL="0" indent="0">
              <a:lnSpc>
                <a:spcPct val="120000"/>
              </a:lnSpc>
              <a:buNone/>
            </a:pPr>
            <a:r>
              <a:rPr lang="zh-CN" altLang="en-US" sz="2400" dirty="0"/>
              <a:t>设</a:t>
            </a:r>
            <a:r>
              <a:rPr lang="en-US" altLang="zh-CN" sz="2400" b="1" i="1" dirty="0" err="1"/>
              <a:t>P</a:t>
            </a:r>
            <a:r>
              <a:rPr lang="en-US" altLang="zh-CN" sz="2400" i="1" baseline="-25000" dirty="0" err="1"/>
              <a:t>k</a:t>
            </a:r>
            <a:r>
              <a:rPr lang="zh-CN" altLang="en-US" sz="2400" dirty="0"/>
              <a:t>已知</a:t>
            </a:r>
            <a:endParaRPr lang="en-US" altLang="zh-CN" sz="2400" dirty="0"/>
          </a:p>
          <a:p>
            <a:pPr marL="457200" indent="-457200">
              <a:lnSpc>
                <a:spcPct val="120000"/>
              </a:lnSpc>
              <a:buFont typeface="+mj-lt"/>
              <a:buAutoNum type="arabicPeriod"/>
            </a:pPr>
            <a:r>
              <a:rPr lang="zh-CN" altLang="en-US" sz="2400" dirty="0"/>
              <a:t>求梯度向量▽</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p>
          <a:p>
            <a:pPr marL="457200" indent="-457200">
              <a:lnSpc>
                <a:spcPct val="120000"/>
              </a:lnSpc>
              <a:buFont typeface="+mj-lt"/>
              <a:buAutoNum type="arabicPeriod"/>
            </a:pPr>
            <a:r>
              <a:rPr lang="zh-CN" altLang="en-US" sz="2400" dirty="0"/>
              <a:t>计算搜索方向</a:t>
            </a:r>
            <a:r>
              <a:rPr lang="en-US" altLang="zh-CN" sz="2400" b="1" i="1" dirty="0" err="1"/>
              <a:t>S</a:t>
            </a:r>
            <a:r>
              <a:rPr lang="en-US" altLang="zh-CN" sz="2400" i="1" baseline="-25000" dirty="0" err="1"/>
              <a:t>k</a:t>
            </a:r>
            <a:r>
              <a:rPr lang="en-US" altLang="zh-CN" sz="2400" dirty="0"/>
              <a:t>=-▽</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p>
          <a:p>
            <a:pPr marL="457200" indent="-457200">
              <a:lnSpc>
                <a:spcPct val="120000"/>
              </a:lnSpc>
              <a:buFont typeface="+mj-lt"/>
              <a:buAutoNum type="arabicPeriod"/>
            </a:pPr>
            <a:r>
              <a:rPr lang="zh-CN" altLang="en-US" sz="2400" dirty="0"/>
              <a:t>在区间</a:t>
            </a:r>
            <a:r>
              <a:rPr lang="en-US" altLang="zh-CN" sz="2400" dirty="0"/>
              <a:t>[0,</a:t>
            </a:r>
            <a:r>
              <a:rPr lang="en-US" altLang="zh-CN" sz="2400" i="1" dirty="0"/>
              <a:t>b</a:t>
            </a:r>
            <a:r>
              <a:rPr lang="en-US" altLang="zh-CN" sz="2400" dirty="0"/>
              <a:t>]</a:t>
            </a:r>
            <a:r>
              <a:rPr lang="zh-CN" altLang="en-US" sz="2400" dirty="0"/>
              <a:t>上对</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zh-CN" altLang="en-US" sz="2400" dirty="0">
                <a:cs typeface="Times New Roman" panose="02020603050405020304" pitchFamily="18" charset="0"/>
              </a:rPr>
              <a:t>进行单参数极小化，</a:t>
            </a:r>
            <a:r>
              <a:rPr lang="en-US" altLang="zh-CN" sz="2400" i="1" dirty="0">
                <a:cs typeface="Times New Roman" panose="02020603050405020304" pitchFamily="18" charset="0"/>
              </a:rPr>
              <a:t>b</a:t>
            </a:r>
            <a:r>
              <a:rPr lang="zh-CN" altLang="en-US" sz="2400" dirty="0">
                <a:cs typeface="Times New Roman" panose="02020603050405020304" pitchFamily="18" charset="0"/>
              </a:rPr>
              <a:t>为一个较大值。这一过程将产生值</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zh-CN" altLang="en-US" sz="2400" dirty="0">
                <a:cs typeface="Times New Roman" panose="02020603050405020304" pitchFamily="18" charset="0"/>
              </a:rPr>
              <a:t>，它是</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zh-CN" altLang="en-US" sz="2400" dirty="0">
                <a:cs typeface="Times New Roman" panose="02020603050405020304" pitchFamily="18" charset="0"/>
              </a:rPr>
              <a:t>的一个局部极小值点。关系式</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zh-CN" altLang="en-US" sz="2400" dirty="0">
                <a:cs typeface="Times New Roman" panose="02020603050405020304" pitchFamily="18" charset="0"/>
              </a:rPr>
              <a:t>表明，它是</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a:cs typeface="Times New Roman" panose="02020603050405020304" pitchFamily="18" charset="0"/>
              </a:rPr>
              <a:t>X</a:t>
            </a:r>
            <a:r>
              <a:rPr lang="en-US" altLang="zh-CN" sz="2400" dirty="0">
                <a:cs typeface="Times New Roman" panose="02020603050405020304" pitchFamily="18" charset="0"/>
              </a:rPr>
              <a:t>)</a:t>
            </a:r>
            <a:r>
              <a:rPr lang="zh-CN" altLang="en-US" sz="2400" dirty="0">
                <a:cs typeface="Times New Roman" panose="02020603050405020304" pitchFamily="18" charset="0"/>
              </a:rPr>
              <a:t>沿搜索线</a:t>
            </a:r>
            <a:r>
              <a:rPr lang="en-US" altLang="zh-CN" sz="2400" b="1" i="1" dirty="0">
                <a:cs typeface="Times New Roman" panose="02020603050405020304" pitchFamily="18" charset="0"/>
              </a:rPr>
              <a:t>X</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zh-CN" altLang="en-US" sz="2400" dirty="0">
                <a:cs typeface="Times New Roman" panose="02020603050405020304" pitchFamily="18" charset="0"/>
              </a:rPr>
              <a:t>的一个极小值</a:t>
            </a:r>
            <a:endParaRPr lang="en-US" altLang="zh-CN" sz="2400" dirty="0">
              <a:cs typeface="Times New Roman" panose="02020603050405020304" pitchFamily="18" charset="0"/>
            </a:endParaRPr>
          </a:p>
          <a:p>
            <a:pPr marL="457200" indent="-457200">
              <a:lnSpc>
                <a:spcPct val="120000"/>
              </a:lnSpc>
              <a:buFont typeface="+mj-lt"/>
              <a:buAutoNum type="arabicPeriod"/>
            </a:pPr>
            <a:r>
              <a:rPr lang="zh-CN" altLang="en-US" sz="2400" dirty="0">
                <a:cs typeface="Times New Roman" panose="02020603050405020304" pitchFamily="18" charset="0"/>
              </a:rPr>
              <a:t>构造下一个点</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endParaRPr lang="en-US" altLang="zh-CN" sz="2400" i="1" baseline="-25000" dirty="0">
              <a:cs typeface="Times New Roman" panose="02020603050405020304" pitchFamily="18" charset="0"/>
            </a:endParaRPr>
          </a:p>
          <a:p>
            <a:pPr marL="457200" indent="-457200">
              <a:lnSpc>
                <a:spcPct val="120000"/>
              </a:lnSpc>
              <a:buFont typeface="+mj-lt"/>
              <a:buAutoNum type="arabicPeriod"/>
            </a:pPr>
            <a:r>
              <a:rPr lang="zh-CN" altLang="en-US" sz="2400" dirty="0">
                <a:cs typeface="Times New Roman" panose="02020603050405020304" pitchFamily="18" charset="0"/>
              </a:rPr>
              <a:t>进行极小化过程的终止判断，若函数值满足</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 |&lt;</a:t>
            </a:r>
            <a:r>
              <a:rPr lang="el-GR" altLang="zh-CN" sz="2400" i="1" dirty="0">
                <a:cs typeface="Times New Roman" panose="02020603050405020304" pitchFamily="18" charset="0"/>
              </a:rPr>
              <a:t>ε</a:t>
            </a:r>
            <a:r>
              <a:rPr lang="zh-CN" altLang="en-US" sz="2400" dirty="0">
                <a:cs typeface="Times New Roman" panose="02020603050405020304" pitchFamily="18" charset="0"/>
              </a:rPr>
              <a:t>或两点距离满足</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dirty="0">
                <a:cs typeface="Times New Roman" panose="02020603050405020304" pitchFamily="18" charset="0"/>
              </a:rPr>
              <a:t>||&lt;</a:t>
            </a:r>
            <a:r>
              <a:rPr lang="el-GR" altLang="zh-CN" sz="2400" i="1" dirty="0">
                <a:cs typeface="Times New Roman" panose="02020603050405020304" pitchFamily="18" charset="0"/>
              </a:rPr>
              <a:t>ε</a:t>
            </a:r>
            <a:r>
              <a:rPr lang="zh-CN" altLang="en-US" sz="2400" dirty="0">
                <a:cs typeface="Times New Roman" panose="02020603050405020304" pitchFamily="18" charset="0"/>
              </a:rPr>
              <a:t>，则迭代终止，否则转第</a:t>
            </a:r>
            <a:r>
              <a:rPr lang="en-US" altLang="zh-CN" sz="2400" dirty="0"/>
              <a:t>1</a:t>
            </a:r>
            <a:r>
              <a:rPr lang="zh-CN" altLang="en-US" sz="2400" dirty="0">
                <a:cs typeface="Times New Roman" panose="02020603050405020304" pitchFamily="18" charset="0"/>
              </a:rPr>
              <a:t>步</a:t>
            </a:r>
            <a:endParaRPr lang="zh-CN" altLang="el-GR" sz="2400" dirty="0">
              <a:cs typeface="Times New Roman" panose="02020603050405020304" pitchFamily="18" charset="0"/>
            </a:endParaRPr>
          </a:p>
        </p:txBody>
      </p:sp>
    </p:spTree>
    <p:extLst>
      <p:ext uri="{BB962C8B-B14F-4D97-AF65-F5344CB8AC3E}">
        <p14:creationId xmlns:p14="http://schemas.microsoft.com/office/powerpoint/2010/main" val="24356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D2DEFC-C391-4C4E-A86B-EDBB5B539246}"/>
              </a:ext>
            </a:extLst>
          </p:cNvPr>
          <p:cNvSpPr>
            <a:spLocks noGrp="1" noChangeArrowheads="1"/>
          </p:cNvSpPr>
          <p:nvPr>
            <p:ph type="title"/>
          </p:nvPr>
        </p:nvSpPr>
        <p:spPr>
          <a:xfrm>
            <a:off x="100856" y="48184"/>
            <a:ext cx="7651599" cy="530425"/>
          </a:xfrm>
        </p:spPr>
        <p:txBody>
          <a:bodyPr>
            <a:normAutofit fontScale="90000"/>
          </a:bodyPr>
          <a:lstStyle/>
          <a:p>
            <a:r>
              <a:rPr lang="zh-CN" altLang="en-US" dirty="0"/>
              <a:t>（</a:t>
            </a:r>
            <a:r>
              <a:rPr lang="en-US" altLang="zh-CN" dirty="0"/>
              <a:t>1</a:t>
            </a:r>
            <a:r>
              <a:rPr lang="zh-CN" altLang="en-US" dirty="0"/>
              <a:t>）黄金分割搜索法（</a:t>
            </a:r>
            <a:r>
              <a:rPr lang="en-US" altLang="zh-CN" dirty="0"/>
              <a:t>0.618</a:t>
            </a:r>
            <a:r>
              <a:rPr lang="zh-CN" altLang="en-US" dirty="0"/>
              <a:t>法）</a:t>
            </a:r>
          </a:p>
        </p:txBody>
      </p:sp>
      <p:sp>
        <p:nvSpPr>
          <p:cNvPr id="14339" name="Rectangle 3">
            <a:extLst>
              <a:ext uri="{FF2B5EF4-FFF2-40B4-BE49-F238E27FC236}">
                <a16:creationId xmlns:a16="http://schemas.microsoft.com/office/drawing/2014/main" id="{108AF2A2-CF9B-4663-8EAD-811FE521F6D6}"/>
              </a:ext>
            </a:extLst>
          </p:cNvPr>
          <p:cNvSpPr>
            <a:spLocks noGrp="1" noChangeArrowheads="1"/>
          </p:cNvSpPr>
          <p:nvPr>
            <p:ph type="body" idx="1"/>
          </p:nvPr>
        </p:nvSpPr>
        <p:spPr>
          <a:xfrm>
            <a:off x="252836" y="638994"/>
            <a:ext cx="8656404" cy="2504514"/>
          </a:xfrm>
        </p:spPr>
        <p:txBody>
          <a:bodyPr>
            <a:normAutofit fontScale="92500" lnSpcReduction="10000"/>
          </a:bodyPr>
          <a:lstStyle/>
          <a:p>
            <a:pPr>
              <a:lnSpc>
                <a:spcPct val="130000"/>
              </a:lnSpc>
            </a:pPr>
            <a:r>
              <a:rPr lang="zh-CN" altLang="en-US" sz="2400" dirty="0"/>
              <a:t>如果已知</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上是（下）单峰的，</a:t>
            </a:r>
            <a:r>
              <a:rPr lang="zh-CN" altLang="en-US" sz="2400" dirty="0">
                <a:solidFill>
                  <a:srgbClr val="FF0000"/>
                </a:solidFill>
              </a:rPr>
              <a:t>则该方法的目的是找到该区间的一个子区间，使得</a:t>
            </a:r>
            <a:r>
              <a:rPr lang="en-US" altLang="zh-CN" sz="2400" i="1" dirty="0">
                <a:solidFill>
                  <a:srgbClr val="FF0000"/>
                </a:solidFill>
              </a:rPr>
              <a:t>f</a:t>
            </a:r>
            <a:r>
              <a:rPr lang="en-US" altLang="zh-CN" sz="2400" dirty="0">
                <a:solidFill>
                  <a:srgbClr val="FF0000"/>
                </a:solidFill>
              </a:rPr>
              <a:t>(</a:t>
            </a:r>
            <a:r>
              <a:rPr lang="en-US" altLang="zh-CN" sz="2400" i="1" dirty="0">
                <a:solidFill>
                  <a:srgbClr val="FF0000"/>
                </a:solidFill>
              </a:rPr>
              <a:t>x</a:t>
            </a:r>
            <a:r>
              <a:rPr lang="en-US" altLang="zh-CN" sz="2400" dirty="0">
                <a:solidFill>
                  <a:srgbClr val="FF0000"/>
                </a:solidFill>
              </a:rPr>
              <a:t>)</a:t>
            </a:r>
            <a:r>
              <a:rPr lang="zh-CN" altLang="en-US" sz="2400" dirty="0">
                <a:solidFill>
                  <a:srgbClr val="FF0000"/>
                </a:solidFill>
              </a:rPr>
              <a:t>在该子区间上取得极小值。</a:t>
            </a:r>
          </a:p>
          <a:p>
            <a:pPr>
              <a:lnSpc>
                <a:spcPct val="130000"/>
              </a:lnSpc>
            </a:pPr>
            <a:r>
              <a:rPr lang="zh-CN" altLang="en-US" sz="2400" dirty="0"/>
              <a:t>选择两个内点</a:t>
            </a:r>
            <a:r>
              <a:rPr lang="en-US" altLang="zh-CN" sz="2400" i="1" dirty="0"/>
              <a:t>c</a:t>
            </a:r>
            <a:r>
              <a:rPr lang="en-US" altLang="zh-CN" sz="2400" dirty="0"/>
              <a:t>&lt;</a:t>
            </a:r>
            <a:r>
              <a:rPr lang="en-US" altLang="zh-CN" sz="2400" i="1" dirty="0"/>
              <a:t>d</a:t>
            </a:r>
            <a:r>
              <a:rPr lang="zh-CN" altLang="en-US" sz="2400" dirty="0"/>
              <a:t>，这样就有</a:t>
            </a:r>
            <a:r>
              <a:rPr lang="en-US" altLang="zh-CN" sz="2400" i="1" dirty="0"/>
              <a:t>a</a:t>
            </a:r>
            <a:r>
              <a:rPr lang="en-US" altLang="zh-CN" sz="2400" dirty="0"/>
              <a:t>&lt;</a:t>
            </a:r>
            <a:r>
              <a:rPr lang="en-US" altLang="zh-CN" sz="2400" i="1" dirty="0"/>
              <a:t>c</a:t>
            </a:r>
            <a:r>
              <a:rPr lang="en-US" altLang="zh-CN" sz="2400" dirty="0"/>
              <a:t>&lt;</a:t>
            </a:r>
            <a:r>
              <a:rPr lang="en-US" altLang="zh-CN" sz="2400" i="1" dirty="0"/>
              <a:t>d</a:t>
            </a:r>
            <a:r>
              <a:rPr lang="en-US" altLang="zh-CN" sz="2400" dirty="0"/>
              <a:t>&lt;</a:t>
            </a:r>
            <a:r>
              <a:rPr lang="en-US" altLang="zh-CN" sz="2400" i="1" dirty="0"/>
              <a:t>b</a:t>
            </a:r>
            <a:r>
              <a:rPr lang="zh-CN" altLang="en-US" sz="2400" dirty="0"/>
              <a:t>。</a:t>
            </a:r>
            <a:endParaRPr lang="en-US" altLang="zh-CN" sz="2400" dirty="0"/>
          </a:p>
          <a:p>
            <a:pPr marL="0" indent="0">
              <a:lnSpc>
                <a:spcPct val="130000"/>
              </a:lnSpc>
              <a:buNone/>
            </a:pPr>
            <a:r>
              <a:rPr lang="en-US" altLang="zh-CN" sz="2400" i="1" dirty="0"/>
              <a:t>f</a:t>
            </a:r>
            <a:r>
              <a:rPr lang="en-US" altLang="zh-CN" sz="2400" dirty="0"/>
              <a:t>(</a:t>
            </a:r>
            <a:r>
              <a:rPr lang="en-US" altLang="zh-CN" sz="2400" i="1" dirty="0"/>
              <a:t>x</a:t>
            </a:r>
            <a:r>
              <a:rPr lang="en-US" altLang="zh-CN" sz="2400" dirty="0"/>
              <a:t>)</a:t>
            </a:r>
            <a:r>
              <a:rPr lang="zh-CN" altLang="en-US" sz="2400" dirty="0"/>
              <a:t>的单峰特性保证了函数值</a:t>
            </a:r>
            <a:r>
              <a:rPr lang="en-US" altLang="zh-CN" sz="2400" i="1" dirty="0"/>
              <a:t>f</a:t>
            </a:r>
            <a:r>
              <a:rPr lang="en-US" altLang="zh-CN" sz="2400" dirty="0"/>
              <a:t>(</a:t>
            </a:r>
            <a:r>
              <a:rPr lang="en-US" altLang="zh-CN" sz="2400" i="1" dirty="0"/>
              <a:t>c</a:t>
            </a:r>
            <a:r>
              <a:rPr lang="en-US" altLang="zh-CN" sz="2400" dirty="0"/>
              <a:t>)</a:t>
            </a:r>
            <a:r>
              <a:rPr lang="zh-CN" altLang="en-US" sz="2400" dirty="0"/>
              <a:t>和</a:t>
            </a:r>
            <a:r>
              <a:rPr lang="en-US" altLang="zh-CN" sz="2400" i="1" dirty="0"/>
              <a:t>f</a:t>
            </a:r>
            <a:r>
              <a:rPr lang="en-US" altLang="zh-CN" sz="2400" dirty="0"/>
              <a:t>(</a:t>
            </a:r>
            <a:r>
              <a:rPr lang="en-US" altLang="zh-CN" sz="2400" i="1" dirty="0"/>
              <a:t>d</a:t>
            </a:r>
            <a:r>
              <a:rPr lang="en-US" altLang="zh-CN" sz="2400" dirty="0"/>
              <a:t>)</a:t>
            </a:r>
            <a:r>
              <a:rPr lang="zh-CN" altLang="en-US" sz="2400" dirty="0"/>
              <a:t>小于</a:t>
            </a:r>
            <a:r>
              <a:rPr lang="en-US" altLang="zh-CN" sz="2400" dirty="0"/>
              <a:t>max{</a:t>
            </a:r>
            <a:r>
              <a:rPr lang="en-US" altLang="zh-CN" sz="2400" i="1" dirty="0"/>
              <a:t>f</a:t>
            </a:r>
            <a:r>
              <a:rPr lang="en-US" altLang="zh-CN" sz="2400" dirty="0"/>
              <a:t>(</a:t>
            </a:r>
            <a:r>
              <a:rPr lang="en-US" altLang="zh-CN" sz="2400" i="1" dirty="0"/>
              <a:t>a</a:t>
            </a:r>
            <a:r>
              <a:rPr lang="en-US" altLang="zh-CN" sz="2400" dirty="0"/>
              <a:t>), </a:t>
            </a:r>
            <a:r>
              <a:rPr lang="en-US" altLang="zh-CN" sz="2400" i="1" dirty="0"/>
              <a:t>f</a:t>
            </a:r>
            <a:r>
              <a:rPr lang="en-US" altLang="zh-CN" sz="2400" dirty="0"/>
              <a:t>(</a:t>
            </a:r>
            <a:r>
              <a:rPr lang="en-US" altLang="zh-CN" sz="2400" i="1" dirty="0"/>
              <a:t>b</a:t>
            </a:r>
            <a:r>
              <a:rPr lang="en-US" altLang="zh-CN" sz="2400" dirty="0"/>
              <a:t>)}</a:t>
            </a:r>
          </a:p>
          <a:p>
            <a:pPr>
              <a:lnSpc>
                <a:spcPct val="130000"/>
              </a:lnSpc>
            </a:pPr>
            <a:r>
              <a:rPr lang="zh-CN" altLang="en-US" sz="2400" dirty="0"/>
              <a:t>出现两种情况：</a:t>
            </a:r>
          </a:p>
        </p:txBody>
      </p:sp>
      <p:sp>
        <p:nvSpPr>
          <p:cNvPr id="6" name="Line 4">
            <a:extLst>
              <a:ext uri="{FF2B5EF4-FFF2-40B4-BE49-F238E27FC236}">
                <a16:creationId xmlns:a16="http://schemas.microsoft.com/office/drawing/2014/main" id="{D210BA87-40D3-4F4A-9143-52BCAF685F3B}"/>
              </a:ext>
            </a:extLst>
          </p:cNvPr>
          <p:cNvSpPr>
            <a:spLocks noChangeShapeType="1"/>
          </p:cNvSpPr>
          <p:nvPr/>
        </p:nvSpPr>
        <p:spPr bwMode="auto">
          <a:xfrm>
            <a:off x="503486" y="5696719"/>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A39F2284-4268-47B7-8D98-B2304724A6D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86"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A1781DEC-1FD9-4AC1-8E6D-440BC1F447C7}"/>
              </a:ext>
            </a:extLst>
          </p:cNvPr>
          <p:cNvSpPr>
            <a:spLocks noChangeShapeType="1"/>
          </p:cNvSpPr>
          <p:nvPr/>
        </p:nvSpPr>
        <p:spPr bwMode="auto">
          <a:xfrm flipV="1">
            <a:off x="503486"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 name="Line 9">
            <a:extLst>
              <a:ext uri="{FF2B5EF4-FFF2-40B4-BE49-F238E27FC236}">
                <a16:creationId xmlns:a16="http://schemas.microsoft.com/office/drawing/2014/main" id="{4F423EB8-6071-4C09-8D45-1F8F576513BA}"/>
              </a:ext>
            </a:extLst>
          </p:cNvPr>
          <p:cNvSpPr>
            <a:spLocks noChangeShapeType="1"/>
          </p:cNvSpPr>
          <p:nvPr/>
        </p:nvSpPr>
        <p:spPr bwMode="auto">
          <a:xfrm>
            <a:off x="2411661"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AE1080AF-9EE2-4B8D-83FA-A1F008AC5A67}"/>
              </a:ext>
            </a:extLst>
          </p:cNvPr>
          <p:cNvSpPr>
            <a:spLocks noChangeShapeType="1"/>
          </p:cNvSpPr>
          <p:nvPr/>
        </p:nvSpPr>
        <p:spPr bwMode="auto">
          <a:xfrm>
            <a:off x="1944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AB0367D7-BFFE-41B8-B73E-02E93F34C5F0}"/>
              </a:ext>
            </a:extLst>
          </p:cNvPr>
          <p:cNvSpPr>
            <a:spLocks noChangeShapeType="1"/>
          </p:cNvSpPr>
          <p:nvPr/>
        </p:nvSpPr>
        <p:spPr bwMode="auto">
          <a:xfrm>
            <a:off x="338479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4ECA29C9-AF3D-4F70-9F92-47DE27B9D74B}"/>
              </a:ext>
            </a:extLst>
          </p:cNvPr>
          <p:cNvSpPr>
            <a:spLocks noChangeShapeType="1"/>
          </p:cNvSpPr>
          <p:nvPr/>
        </p:nvSpPr>
        <p:spPr bwMode="auto">
          <a:xfrm>
            <a:off x="50348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800681AF-1FE1-4B36-B85C-FF2C91051DD4}"/>
              </a:ext>
            </a:extLst>
          </p:cNvPr>
          <p:cNvSpPr>
            <a:spLocks noChangeShapeType="1"/>
          </p:cNvSpPr>
          <p:nvPr/>
        </p:nvSpPr>
        <p:spPr bwMode="auto">
          <a:xfrm>
            <a:off x="4103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0D991482-05E4-421A-97F9-8C7621585D57}"/>
              </a:ext>
            </a:extLst>
          </p:cNvPr>
          <p:cNvSpPr>
            <a:spLocks noChangeShapeType="1"/>
          </p:cNvSpPr>
          <p:nvPr/>
        </p:nvSpPr>
        <p:spPr bwMode="auto">
          <a:xfrm flipV="1">
            <a:off x="3384798" y="4436244"/>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C1223AB5-102A-4F7D-A477-46C9C7361D8E}"/>
              </a:ext>
            </a:extLst>
          </p:cNvPr>
          <p:cNvSpPr>
            <a:spLocks noChangeShapeType="1"/>
          </p:cNvSpPr>
          <p:nvPr/>
        </p:nvSpPr>
        <p:spPr bwMode="auto">
          <a:xfrm flipV="1">
            <a:off x="4103936" y="3393256"/>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DF822938-AF74-4808-A26C-DAB921A8DA52}"/>
              </a:ext>
            </a:extLst>
          </p:cNvPr>
          <p:cNvSpPr>
            <a:spLocks noChangeShapeType="1"/>
          </p:cNvSpPr>
          <p:nvPr/>
        </p:nvSpPr>
        <p:spPr bwMode="auto">
          <a:xfrm flipV="1">
            <a:off x="1944936" y="4833119"/>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BFBFE50A-2114-445F-8864-0B10D80AC947}"/>
              </a:ext>
            </a:extLst>
          </p:cNvPr>
          <p:cNvSpPr txBox="1">
            <a:spLocks noChangeArrowheads="1"/>
          </p:cNvSpPr>
          <p:nvPr/>
        </p:nvSpPr>
        <p:spPr bwMode="auto">
          <a:xfrm>
            <a:off x="324098"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1CF900FF-90BA-4E14-B0C3-4A841D161530}"/>
              </a:ext>
            </a:extLst>
          </p:cNvPr>
          <p:cNvSpPr txBox="1">
            <a:spLocks noChangeArrowheads="1"/>
          </p:cNvSpPr>
          <p:nvPr/>
        </p:nvSpPr>
        <p:spPr bwMode="auto">
          <a:xfrm>
            <a:off x="17639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D7023FC5-ACB8-4CDC-BE1D-68DAD6A90D09}"/>
              </a:ext>
            </a:extLst>
          </p:cNvPr>
          <p:cNvSpPr txBox="1">
            <a:spLocks noChangeArrowheads="1"/>
          </p:cNvSpPr>
          <p:nvPr/>
        </p:nvSpPr>
        <p:spPr bwMode="auto">
          <a:xfrm>
            <a:off x="22322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0AB5468D-67C4-41D0-910E-070F0B8777A0}"/>
              </a:ext>
            </a:extLst>
          </p:cNvPr>
          <p:cNvSpPr txBox="1">
            <a:spLocks noChangeArrowheads="1"/>
          </p:cNvSpPr>
          <p:nvPr/>
        </p:nvSpPr>
        <p:spPr bwMode="auto">
          <a:xfrm>
            <a:off x="32038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4345B928-9396-49E2-BD23-0CBEBC498DF1}"/>
              </a:ext>
            </a:extLst>
          </p:cNvPr>
          <p:cNvSpPr txBox="1">
            <a:spLocks noChangeArrowheads="1"/>
          </p:cNvSpPr>
          <p:nvPr/>
        </p:nvSpPr>
        <p:spPr bwMode="auto">
          <a:xfrm>
            <a:off x="39610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24D8C83E-8986-4513-80F5-3EEC91F6886A}"/>
              </a:ext>
            </a:extLst>
          </p:cNvPr>
          <p:cNvSpPr txBox="1">
            <a:spLocks noChangeArrowheads="1"/>
          </p:cNvSpPr>
          <p:nvPr/>
        </p:nvSpPr>
        <p:spPr bwMode="auto">
          <a:xfrm>
            <a:off x="1640557" y="3949820"/>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42E1F329-8EBD-4F90-8E97-685328E977BA}"/>
              </a:ext>
            </a:extLst>
          </p:cNvPr>
          <p:cNvSpPr txBox="1">
            <a:spLocks noChangeArrowheads="1"/>
          </p:cNvSpPr>
          <p:nvPr/>
        </p:nvSpPr>
        <p:spPr bwMode="auto">
          <a:xfrm>
            <a:off x="172118" y="6289646"/>
            <a:ext cx="4479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25" name="Line 45">
            <a:extLst>
              <a:ext uri="{FF2B5EF4-FFF2-40B4-BE49-F238E27FC236}">
                <a16:creationId xmlns:a16="http://schemas.microsoft.com/office/drawing/2014/main" id="{362557B0-D6B4-4481-8159-16FAB45171D0}"/>
              </a:ext>
            </a:extLst>
          </p:cNvPr>
          <p:cNvSpPr>
            <a:spLocks noChangeShapeType="1"/>
          </p:cNvSpPr>
          <p:nvPr/>
        </p:nvSpPr>
        <p:spPr bwMode="auto">
          <a:xfrm>
            <a:off x="4932611" y="5753801"/>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46">
            <a:extLst>
              <a:ext uri="{FF2B5EF4-FFF2-40B4-BE49-F238E27FC236}">
                <a16:creationId xmlns:a16="http://schemas.microsoft.com/office/drawing/2014/main" id="{5634DA41-CEAD-4028-B12B-FA66F3BF7F5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47">
            <a:extLst>
              <a:ext uri="{FF2B5EF4-FFF2-40B4-BE49-F238E27FC236}">
                <a16:creationId xmlns:a16="http://schemas.microsoft.com/office/drawing/2014/main" id="{E2BA40FE-05DB-4B9D-9DA6-7468E3FDD340}"/>
              </a:ext>
            </a:extLst>
          </p:cNvPr>
          <p:cNvSpPr>
            <a:spLocks noChangeShapeType="1"/>
          </p:cNvSpPr>
          <p:nvPr/>
        </p:nvSpPr>
        <p:spPr bwMode="auto">
          <a:xfrm flipV="1">
            <a:off x="5004048"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8">
            <a:extLst>
              <a:ext uri="{FF2B5EF4-FFF2-40B4-BE49-F238E27FC236}">
                <a16:creationId xmlns:a16="http://schemas.microsoft.com/office/drawing/2014/main" id="{07B1F132-6C48-443C-B79E-4E00586C3F2D}"/>
              </a:ext>
            </a:extLst>
          </p:cNvPr>
          <p:cNvSpPr>
            <a:spLocks noChangeShapeType="1"/>
          </p:cNvSpPr>
          <p:nvPr/>
        </p:nvSpPr>
        <p:spPr bwMode="auto">
          <a:xfrm>
            <a:off x="6912223"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49">
            <a:extLst>
              <a:ext uri="{FF2B5EF4-FFF2-40B4-BE49-F238E27FC236}">
                <a16:creationId xmlns:a16="http://schemas.microsoft.com/office/drawing/2014/main" id="{8F8D1340-5F40-4C24-A29F-306BB4F55B61}"/>
              </a:ext>
            </a:extLst>
          </p:cNvPr>
          <p:cNvSpPr>
            <a:spLocks noChangeShapeType="1"/>
          </p:cNvSpPr>
          <p:nvPr/>
        </p:nvSpPr>
        <p:spPr bwMode="auto">
          <a:xfrm>
            <a:off x="5630767" y="5697512"/>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1">
            <a:extLst>
              <a:ext uri="{FF2B5EF4-FFF2-40B4-BE49-F238E27FC236}">
                <a16:creationId xmlns:a16="http://schemas.microsoft.com/office/drawing/2014/main" id="{9FC78954-BA51-4F41-9205-F397D3E7CA3B}"/>
              </a:ext>
            </a:extLst>
          </p:cNvPr>
          <p:cNvSpPr>
            <a:spLocks noChangeShapeType="1"/>
          </p:cNvSpPr>
          <p:nvPr/>
        </p:nvSpPr>
        <p:spPr bwMode="auto">
          <a:xfrm>
            <a:off x="500404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Line 53">
            <a:extLst>
              <a:ext uri="{FF2B5EF4-FFF2-40B4-BE49-F238E27FC236}">
                <a16:creationId xmlns:a16="http://schemas.microsoft.com/office/drawing/2014/main" id="{D2413BD5-FA72-4EFD-B794-BA0D299ED475}"/>
              </a:ext>
            </a:extLst>
          </p:cNvPr>
          <p:cNvSpPr>
            <a:spLocks noChangeShapeType="1"/>
          </p:cNvSpPr>
          <p:nvPr/>
        </p:nvSpPr>
        <p:spPr bwMode="auto">
          <a:xfrm flipH="1" flipV="1">
            <a:off x="6249697" y="4706912"/>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4" name="Line 54">
            <a:extLst>
              <a:ext uri="{FF2B5EF4-FFF2-40B4-BE49-F238E27FC236}">
                <a16:creationId xmlns:a16="http://schemas.microsoft.com/office/drawing/2014/main" id="{EA374653-BA94-448A-BB0C-A007940A8BCB}"/>
              </a:ext>
            </a:extLst>
          </p:cNvPr>
          <p:cNvSpPr>
            <a:spLocks noChangeShapeType="1"/>
          </p:cNvSpPr>
          <p:nvPr/>
        </p:nvSpPr>
        <p:spPr bwMode="auto">
          <a:xfrm flipV="1">
            <a:off x="8533061" y="3478959"/>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55">
            <a:extLst>
              <a:ext uri="{FF2B5EF4-FFF2-40B4-BE49-F238E27FC236}">
                <a16:creationId xmlns:a16="http://schemas.microsoft.com/office/drawing/2014/main" id="{D1CC61CF-B03A-46F7-AA27-CFD7AC08E7AD}"/>
              </a:ext>
            </a:extLst>
          </p:cNvPr>
          <p:cNvSpPr>
            <a:spLocks noChangeShapeType="1"/>
          </p:cNvSpPr>
          <p:nvPr/>
        </p:nvSpPr>
        <p:spPr bwMode="auto">
          <a:xfrm flipV="1">
            <a:off x="5630767" y="4086124"/>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6" name="Text Box 56">
            <a:extLst>
              <a:ext uri="{FF2B5EF4-FFF2-40B4-BE49-F238E27FC236}">
                <a16:creationId xmlns:a16="http://schemas.microsoft.com/office/drawing/2014/main" id="{2B37FF64-6D90-4F4C-A1B7-15C69E78FCA2}"/>
              </a:ext>
            </a:extLst>
          </p:cNvPr>
          <p:cNvSpPr txBox="1">
            <a:spLocks noChangeArrowheads="1"/>
          </p:cNvSpPr>
          <p:nvPr/>
        </p:nvSpPr>
        <p:spPr bwMode="auto">
          <a:xfrm>
            <a:off x="5473154"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7" name="Text Box 57">
            <a:extLst>
              <a:ext uri="{FF2B5EF4-FFF2-40B4-BE49-F238E27FC236}">
                <a16:creationId xmlns:a16="http://schemas.microsoft.com/office/drawing/2014/main" id="{6613D4FF-A2AA-4FDD-B12E-3EF818288DF1}"/>
              </a:ext>
            </a:extLst>
          </p:cNvPr>
          <p:cNvSpPr txBox="1">
            <a:spLocks noChangeArrowheads="1"/>
          </p:cNvSpPr>
          <p:nvPr/>
        </p:nvSpPr>
        <p:spPr bwMode="auto">
          <a:xfrm>
            <a:off x="6732836"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8" name="Text Box 58">
            <a:extLst>
              <a:ext uri="{FF2B5EF4-FFF2-40B4-BE49-F238E27FC236}">
                <a16:creationId xmlns:a16="http://schemas.microsoft.com/office/drawing/2014/main" id="{D5F951F9-B54A-473F-AC79-150DE5AFB9A3}"/>
              </a:ext>
            </a:extLst>
          </p:cNvPr>
          <p:cNvSpPr txBox="1">
            <a:spLocks noChangeArrowheads="1"/>
          </p:cNvSpPr>
          <p:nvPr/>
        </p:nvSpPr>
        <p:spPr bwMode="auto">
          <a:xfrm>
            <a:off x="6153229" y="5782422"/>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9" name="Text Box 59">
            <a:extLst>
              <a:ext uri="{FF2B5EF4-FFF2-40B4-BE49-F238E27FC236}">
                <a16:creationId xmlns:a16="http://schemas.microsoft.com/office/drawing/2014/main" id="{2F979A5E-075D-40C0-9009-A93E25E58E1B}"/>
              </a:ext>
            </a:extLst>
          </p:cNvPr>
          <p:cNvSpPr txBox="1">
            <a:spLocks noChangeArrowheads="1"/>
          </p:cNvSpPr>
          <p:nvPr/>
        </p:nvSpPr>
        <p:spPr bwMode="auto">
          <a:xfrm>
            <a:off x="84616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40" name="Text Box 60">
            <a:extLst>
              <a:ext uri="{FF2B5EF4-FFF2-40B4-BE49-F238E27FC236}">
                <a16:creationId xmlns:a16="http://schemas.microsoft.com/office/drawing/2014/main" id="{B31FBEA4-840D-4539-B776-8C97E10C8E14}"/>
              </a:ext>
            </a:extLst>
          </p:cNvPr>
          <p:cNvSpPr txBox="1">
            <a:spLocks noChangeArrowheads="1"/>
          </p:cNvSpPr>
          <p:nvPr/>
        </p:nvSpPr>
        <p:spPr bwMode="auto">
          <a:xfrm>
            <a:off x="6264530" y="4086125"/>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1" name="Text Box 61">
            <a:extLst>
              <a:ext uri="{FF2B5EF4-FFF2-40B4-BE49-F238E27FC236}">
                <a16:creationId xmlns:a16="http://schemas.microsoft.com/office/drawing/2014/main" id="{7EC852A7-CEE0-4B2D-A6E1-68E9F8DFF070}"/>
              </a:ext>
            </a:extLst>
          </p:cNvPr>
          <p:cNvSpPr txBox="1">
            <a:spLocks noChangeArrowheads="1"/>
          </p:cNvSpPr>
          <p:nvPr/>
        </p:nvSpPr>
        <p:spPr bwMode="auto">
          <a:xfrm>
            <a:off x="4859286" y="6289678"/>
            <a:ext cx="4479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dirty="0">
                <a:solidFill>
                  <a:srgbClr val="0000FF"/>
                </a:solidFill>
              </a:rPr>
              <a:t>f(</a:t>
            </a:r>
            <a:r>
              <a:rPr lang="en-US" altLang="zh-CN" sz="2400" i="1" dirty="0">
                <a:solidFill>
                  <a:srgbClr val="0000FF"/>
                </a:solidFill>
              </a:rPr>
              <a:t>c</a:t>
            </a:r>
            <a:r>
              <a:rPr lang="en-US" altLang="zh-CN" sz="2400" dirty="0">
                <a:solidFill>
                  <a:srgbClr val="0000FF"/>
                </a:solidFill>
              </a:rPr>
              <a:t>)&gt;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42" name="Text Box 64">
            <a:extLst>
              <a:ext uri="{FF2B5EF4-FFF2-40B4-BE49-F238E27FC236}">
                <a16:creationId xmlns:a16="http://schemas.microsoft.com/office/drawing/2014/main" id="{851D408E-931E-49A6-9B6D-DB3C1CA7227E}"/>
              </a:ext>
            </a:extLst>
          </p:cNvPr>
          <p:cNvSpPr txBox="1">
            <a:spLocks noChangeArrowheads="1"/>
          </p:cNvSpPr>
          <p:nvPr/>
        </p:nvSpPr>
        <p:spPr bwMode="auto">
          <a:xfrm>
            <a:off x="48611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43" name="文本框 42">
            <a:extLst>
              <a:ext uri="{FF2B5EF4-FFF2-40B4-BE49-F238E27FC236}">
                <a16:creationId xmlns:a16="http://schemas.microsoft.com/office/drawing/2014/main" id="{2E5AD2D2-62EE-4953-8852-AD37E1461B73}"/>
              </a:ext>
            </a:extLst>
          </p:cNvPr>
          <p:cNvSpPr txBox="1"/>
          <p:nvPr/>
        </p:nvSpPr>
        <p:spPr>
          <a:xfrm>
            <a:off x="7001853" y="33983"/>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13711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5" grpId="0" animBg="1"/>
      <p:bldP spid="27" grpId="0" animBg="1"/>
      <p:bldP spid="28" grpId="0" animBg="1"/>
      <p:bldP spid="29" grpId="0" animBg="1"/>
      <p:bldP spid="31" grpId="0" animBg="1"/>
      <p:bldP spid="33" grpId="0" animBg="1"/>
      <p:bldP spid="34" grpId="0" animBg="1"/>
      <p:bldP spid="35" grpId="0" animBg="1"/>
      <p:bldP spid="36" grpId="0"/>
      <p:bldP spid="37" grpId="0"/>
      <p:bldP spid="38" grpId="0"/>
      <p:bldP spid="39" grpId="0"/>
      <p:bldP spid="40" grpId="0"/>
      <p:bldP spid="41" grpId="0"/>
      <p:bldP spid="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6F6D60A-E5A7-4CB4-98E2-51BA36E89731}"/>
              </a:ext>
            </a:extLst>
          </p:cNvPr>
          <p:cNvSpPr>
            <a:spLocks noGrp="1" noChangeArrowheads="1"/>
          </p:cNvSpPr>
          <p:nvPr>
            <p:ph type="title"/>
          </p:nvPr>
        </p:nvSpPr>
        <p:spPr>
          <a:xfrm>
            <a:off x="2843808" y="260649"/>
            <a:ext cx="3312368" cy="1008112"/>
          </a:xfrm>
        </p:spPr>
        <p:txBody>
          <a:bodyPr/>
          <a:lstStyle/>
          <a:p>
            <a:r>
              <a:rPr lang="zh-CN" altLang="en-US" dirty="0"/>
              <a:t>梯度法小结</a:t>
            </a:r>
          </a:p>
        </p:txBody>
      </p:sp>
      <p:sp>
        <p:nvSpPr>
          <p:cNvPr id="83971" name="Rectangle 3">
            <a:extLst>
              <a:ext uri="{FF2B5EF4-FFF2-40B4-BE49-F238E27FC236}">
                <a16:creationId xmlns:a16="http://schemas.microsoft.com/office/drawing/2014/main" id="{F01CC753-16C3-49A8-9182-EC6949D6F030}"/>
              </a:ext>
            </a:extLst>
          </p:cNvPr>
          <p:cNvSpPr>
            <a:spLocks noGrp="1" noChangeArrowheads="1"/>
          </p:cNvSpPr>
          <p:nvPr>
            <p:ph type="body" idx="1"/>
          </p:nvPr>
        </p:nvSpPr>
        <p:spPr>
          <a:xfrm>
            <a:off x="467544" y="1340768"/>
            <a:ext cx="8083549" cy="3852515"/>
          </a:xfrm>
        </p:spPr>
        <p:txBody>
          <a:bodyPr>
            <a:normAutofit/>
          </a:bodyPr>
          <a:lstStyle/>
          <a:p>
            <a:pPr>
              <a:lnSpc>
                <a:spcPct val="130000"/>
              </a:lnSpc>
            </a:pPr>
            <a:r>
              <a:rPr lang="zh-CN" altLang="en-US" sz="2800" dirty="0"/>
              <a:t>梯度法是从梯度的几何含义自然延伸得到的，所以几何上比较直观</a:t>
            </a:r>
          </a:p>
          <a:p>
            <a:pPr>
              <a:lnSpc>
                <a:spcPct val="130000"/>
              </a:lnSpc>
            </a:pPr>
            <a:r>
              <a:rPr kumimoji="1" lang="zh-CN" altLang="en-US" sz="2800" dirty="0"/>
              <a:t>梯度法的基本思想是从当前点</a:t>
            </a:r>
            <a:r>
              <a:rPr kumimoji="1" lang="en-US" altLang="zh-CN" sz="2800" i="1" dirty="0" err="1"/>
              <a:t>x</a:t>
            </a:r>
            <a:r>
              <a:rPr kumimoji="1" lang="en-US" altLang="zh-CN" sz="2800" i="1" baseline="-25000" dirty="0" err="1"/>
              <a:t>k</a:t>
            </a:r>
            <a:r>
              <a:rPr kumimoji="1" lang="zh-CN" altLang="en-US" sz="2800" dirty="0"/>
              <a:t>出发寻找使得目标函数下降最快的方向，即</a:t>
            </a:r>
            <a:r>
              <a:rPr kumimoji="1" lang="zh-CN" altLang="en-US" sz="2800" b="1" dirty="0">
                <a:solidFill>
                  <a:srgbClr val="FF0000"/>
                </a:solidFill>
              </a:rPr>
              <a:t>负梯度方向</a:t>
            </a:r>
            <a:r>
              <a:rPr kumimoji="1" lang="zh-CN" altLang="en-US" sz="2800" dirty="0"/>
              <a:t>。</a:t>
            </a:r>
          </a:p>
          <a:p>
            <a:pPr>
              <a:lnSpc>
                <a:spcPct val="130000"/>
              </a:lnSpc>
            </a:pPr>
            <a:r>
              <a:rPr kumimoji="1" lang="zh-CN" altLang="en-US" sz="2800" dirty="0">
                <a:sym typeface="Wingdings" panose="05000000000000000000" pitchFamily="2" charset="2"/>
              </a:rPr>
              <a:t>优点：迭代点列总是收敛的，而且计算过程简单</a:t>
            </a:r>
          </a:p>
        </p:txBody>
      </p:sp>
    </p:spTree>
    <p:extLst>
      <p:ext uri="{BB962C8B-B14F-4D97-AF65-F5344CB8AC3E}">
        <p14:creationId xmlns:p14="http://schemas.microsoft.com/office/powerpoint/2010/main" val="3021809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标题 290817">
            <a:extLst>
              <a:ext uri="{FF2B5EF4-FFF2-40B4-BE49-F238E27FC236}">
                <a16:creationId xmlns:a16="http://schemas.microsoft.com/office/drawing/2014/main" id="{3F53BD30-1B5C-4D3D-B2BB-2063D8F8E552}"/>
              </a:ext>
            </a:extLst>
          </p:cNvPr>
          <p:cNvSpPr>
            <a:spLocks noGrp="1" noChangeArrowheads="1"/>
          </p:cNvSpPr>
          <p:nvPr>
            <p:ph type="title"/>
          </p:nvPr>
        </p:nvSpPr>
        <p:spPr>
          <a:xfrm>
            <a:off x="554868" y="476672"/>
            <a:ext cx="8229600"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291842" name="文本占位符 290818">
            <a:extLst>
              <a:ext uri="{FF2B5EF4-FFF2-40B4-BE49-F238E27FC236}">
                <a16:creationId xmlns:a16="http://schemas.microsoft.com/office/drawing/2014/main" id="{1899E7B6-0112-4B35-A7AB-CA08AC3057CF}"/>
              </a:ext>
            </a:extLst>
          </p:cNvPr>
          <p:cNvSpPr>
            <a:spLocks noGrp="1" noChangeArrowheads="1"/>
          </p:cNvSpPr>
          <p:nvPr>
            <p:ph idx="1"/>
          </p:nvPr>
        </p:nvSpPr>
        <p:spPr>
          <a:xfrm>
            <a:off x="359532" y="1763688"/>
            <a:ext cx="8424936" cy="4473624"/>
          </a:xfrm>
        </p:spPr>
        <p:txBody>
          <a:bodyPr>
            <a:normAutofit/>
          </a:bodyPr>
          <a:lstStyle/>
          <a:p>
            <a:pPr>
              <a:lnSpc>
                <a:spcPts val="3100"/>
              </a:lnSpc>
            </a:pPr>
            <a:r>
              <a:rPr lang="zh-CN" altLang="en-US" sz="2400" b="1" dirty="0">
                <a:latin typeface="华文仿宋" panose="02010600040101010101" pitchFamily="2" charset="-122"/>
              </a:rPr>
              <a:t>理解数值优化的基本思想、方法和理论</a:t>
            </a:r>
          </a:p>
          <a:p>
            <a:pPr>
              <a:lnSpc>
                <a:spcPts val="3100"/>
              </a:lnSpc>
            </a:pPr>
            <a:r>
              <a:rPr lang="zh-CN" altLang="en-US" sz="2400" b="1" dirty="0">
                <a:latin typeface="华文仿宋" panose="02010600040101010101" pitchFamily="2" charset="-122"/>
              </a:rPr>
              <a:t>熟练掌握分类搜索方法的计算方法，包括黄金分割搜索法和斐波那契搜索法</a:t>
            </a:r>
            <a:endParaRPr lang="en-US" altLang="zh-CN" sz="2400" b="1" dirty="0">
              <a:latin typeface="华文仿宋" panose="02010600040101010101" pitchFamily="2" charset="-122"/>
            </a:endParaRPr>
          </a:p>
          <a:p>
            <a:pPr>
              <a:lnSpc>
                <a:spcPts val="3100"/>
              </a:lnSpc>
            </a:pPr>
            <a:r>
              <a:rPr lang="zh-CN" altLang="en-US" sz="2600" b="1" dirty="0">
                <a:solidFill>
                  <a:srgbClr val="0000FF"/>
                </a:solidFill>
                <a:latin typeface="宋体" panose="02010600030101010101" pitchFamily="2" charset="-122"/>
              </a:rPr>
              <a:t>重点：黄金分割搜索法和斐波那契搜索法</a:t>
            </a:r>
          </a:p>
          <a:p>
            <a:pPr>
              <a:lnSpc>
                <a:spcPts val="3100"/>
              </a:lnSpc>
            </a:pPr>
            <a:r>
              <a:rPr lang="zh-CN" altLang="en-US" sz="2400" b="1" dirty="0">
                <a:latin typeface="华文仿宋" panose="02010600040101010101" pitchFamily="2" charset="-122"/>
              </a:rPr>
              <a:t>掌握利用导数求极小值的方法</a:t>
            </a:r>
          </a:p>
          <a:p>
            <a:pPr>
              <a:lnSpc>
                <a:spcPts val="3100"/>
              </a:lnSpc>
            </a:pPr>
            <a:r>
              <a:rPr lang="zh-CN" altLang="en-US" sz="2400" b="1" dirty="0">
                <a:latin typeface="华文仿宋" panose="02010600040101010101" pitchFamily="2" charset="-122"/>
              </a:rPr>
              <a:t>熟练：多元函数求极值的方法，包括：内德</a:t>
            </a:r>
            <a:r>
              <a:rPr lang="en-US" altLang="zh-CN" sz="2400" b="1" dirty="0">
                <a:latin typeface="华文仿宋" panose="02010600040101010101" pitchFamily="2" charset="-122"/>
              </a:rPr>
              <a:t>-</a:t>
            </a:r>
            <a:r>
              <a:rPr lang="zh-CN" altLang="en-US" sz="2400" b="1" dirty="0">
                <a:latin typeface="华文仿宋" panose="02010600040101010101" pitchFamily="2" charset="-122"/>
              </a:rPr>
              <a:t>米德方法、鲍威尔方法、梯度和牛顿方法</a:t>
            </a:r>
            <a:endParaRPr lang="en-US" altLang="zh-CN" sz="2400" b="1" dirty="0">
              <a:latin typeface="华文仿宋" panose="02010600040101010101" pitchFamily="2" charset="-122"/>
            </a:endParaRPr>
          </a:p>
          <a:p>
            <a:pPr>
              <a:lnSpc>
                <a:spcPts val="3100"/>
              </a:lnSpc>
            </a:pPr>
            <a:r>
              <a:rPr lang="zh-CN" altLang="en-US" sz="2400" b="1" dirty="0">
                <a:latin typeface="华文仿宋" panose="02010600040101010101" pitchFamily="2" charset="-122"/>
              </a:rPr>
              <a:t>难点：多元函数求极值的方法</a:t>
            </a:r>
            <a:endParaRPr lang="en-US" altLang="zh-CN" sz="2400" b="1" dirty="0">
              <a:latin typeface="华文仿宋" panose="02010600040101010101" pitchFamily="2" charset="-122"/>
            </a:endParaRPr>
          </a:p>
          <a:p>
            <a:pPr>
              <a:lnSpc>
                <a:spcPts val="3100"/>
              </a:lnSpc>
            </a:pPr>
            <a:endParaRPr lang="zh-CN" altLang="en-US" sz="2600" b="1" dirty="0">
              <a:solidFill>
                <a:srgbClr val="0000FF"/>
              </a:solidFill>
              <a:latin typeface="宋体" panose="02010600030101010101" pitchFamily="2" charset="-122"/>
            </a:endParaRPr>
          </a:p>
          <a:p>
            <a:pPr marL="0" indent="0">
              <a:lnSpc>
                <a:spcPts val="3100"/>
              </a:lnSpc>
              <a:buNone/>
            </a:pPr>
            <a:endParaRPr lang="zh-CN" altLang="en-US" b="1" dirty="0">
              <a:solidFill>
                <a:srgbClr val="0000FF"/>
              </a:solidFill>
              <a:latin typeface="宋体" panose="02010600030101010101" pitchFamily="2" charset="-122"/>
            </a:endParaRPr>
          </a:p>
          <a:p>
            <a:pPr>
              <a:lnSpc>
                <a:spcPts val="3100"/>
              </a:lnSpc>
            </a:pPr>
            <a:endParaRPr lang="zh-CN" altLang="en-US" sz="2800" b="1"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5784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1C22F0-215D-4FD5-983F-4226A34A2F52}"/>
              </a:ext>
            </a:extLst>
          </p:cNvPr>
          <p:cNvSpPr txBox="1"/>
          <p:nvPr/>
        </p:nvSpPr>
        <p:spPr>
          <a:xfrm>
            <a:off x="179512" y="2348880"/>
            <a:ext cx="2016097" cy="954107"/>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其他多变量优化算法</a:t>
            </a:r>
          </a:p>
        </p:txBody>
      </p:sp>
      <p:pic>
        <p:nvPicPr>
          <p:cNvPr id="7" name="图片 6">
            <a:extLst>
              <a:ext uri="{FF2B5EF4-FFF2-40B4-BE49-F238E27FC236}">
                <a16:creationId xmlns:a16="http://schemas.microsoft.com/office/drawing/2014/main" id="{F1A2FFD0-6948-4D67-BA5F-BEFC8D773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53" y="38461"/>
            <a:ext cx="6078161" cy="6781078"/>
          </a:xfrm>
          <a:prstGeom prst="rect">
            <a:avLst/>
          </a:prstGeom>
        </p:spPr>
      </p:pic>
      <p:sp>
        <p:nvSpPr>
          <p:cNvPr id="8" name="文本框 7">
            <a:extLst>
              <a:ext uri="{FF2B5EF4-FFF2-40B4-BE49-F238E27FC236}">
                <a16:creationId xmlns:a16="http://schemas.microsoft.com/office/drawing/2014/main" id="{1EE0D53B-C516-410A-B83F-2F7962511A5A}"/>
              </a:ext>
            </a:extLst>
          </p:cNvPr>
          <p:cNvSpPr txBox="1"/>
          <p:nvPr/>
        </p:nvSpPr>
        <p:spPr>
          <a:xfrm>
            <a:off x="7452320" y="5805264"/>
            <a:ext cx="1590183" cy="369332"/>
          </a:xfrm>
          <a:prstGeom prst="rect">
            <a:avLst/>
          </a:prstGeom>
          <a:noFill/>
        </p:spPr>
        <p:txBody>
          <a:bodyPr wrap="square" rtlCol="0">
            <a:spAutoFit/>
          </a:bodyPr>
          <a:lstStyle/>
          <a:p>
            <a:pPr algn="l"/>
            <a:r>
              <a:rPr lang="zh-CN" altLang="en-US" b="0" dirty="0">
                <a:solidFill>
                  <a:schemeClr val="tx1"/>
                </a:solidFill>
              </a:rPr>
              <a:t>随机森林回归</a:t>
            </a:r>
            <a:endParaRPr lang="zh-CN" altLang="en-US" b="0" dirty="0">
              <a:solidFill>
                <a:schemeClr val="tx1"/>
              </a:solidFill>
              <a:latin typeface="+mn-ea"/>
              <a:ea typeface="+mn-ea"/>
            </a:endParaRPr>
          </a:p>
        </p:txBody>
      </p:sp>
    </p:spTree>
    <p:extLst>
      <p:ext uri="{BB962C8B-B14F-4D97-AF65-F5344CB8AC3E}">
        <p14:creationId xmlns:p14="http://schemas.microsoft.com/office/powerpoint/2010/main" val="394218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72A49E-E39D-4BF1-B131-B7DD9399ACBC}"/>
              </a:ext>
            </a:extLst>
          </p:cNvPr>
          <p:cNvSpPr>
            <a:spLocks noGrp="1" noChangeArrowheads="1"/>
          </p:cNvSpPr>
          <p:nvPr>
            <p:ph type="body" idx="1"/>
          </p:nvPr>
        </p:nvSpPr>
        <p:spPr>
          <a:xfrm>
            <a:off x="233017" y="323646"/>
            <a:ext cx="8822754" cy="3600400"/>
          </a:xfrm>
        </p:spPr>
        <p:txBody>
          <a:bodyPr>
            <a:normAutofit/>
          </a:bodyPr>
          <a:lstStyle/>
          <a:p>
            <a:pPr>
              <a:lnSpc>
                <a:spcPct val="90000"/>
              </a:lnSpc>
            </a:pPr>
            <a:r>
              <a:rPr lang="zh-CN" altLang="en-US" sz="2800" dirty="0"/>
              <a:t>选择内点</a:t>
            </a:r>
            <a:r>
              <a:rPr lang="en-US" altLang="zh-CN" sz="2800" i="1" dirty="0"/>
              <a:t>c</a:t>
            </a:r>
            <a:r>
              <a:rPr lang="zh-CN" altLang="en-US" sz="2800" dirty="0"/>
              <a:t>和</a:t>
            </a:r>
            <a:r>
              <a:rPr lang="en-US" altLang="zh-CN" sz="2800" i="1" dirty="0"/>
              <a:t>d</a:t>
            </a:r>
            <a:r>
              <a:rPr lang="zh-CN" altLang="en-US" sz="2800" dirty="0"/>
              <a:t>，</a:t>
            </a:r>
            <a:r>
              <a:rPr lang="zh-CN" altLang="en-US" sz="2800" b="1" dirty="0">
                <a:solidFill>
                  <a:srgbClr val="FF0000"/>
                </a:solidFill>
              </a:rPr>
              <a:t>使得区间</a:t>
            </a:r>
            <a:r>
              <a:rPr lang="en-US" altLang="zh-CN" sz="2800" b="1" dirty="0">
                <a:solidFill>
                  <a:srgbClr val="FF0000"/>
                </a:solidFill>
              </a:rPr>
              <a:t>[</a:t>
            </a:r>
            <a:r>
              <a:rPr lang="en-US" altLang="zh-CN" sz="2800" b="1" i="1" dirty="0">
                <a:solidFill>
                  <a:srgbClr val="FF0000"/>
                </a:solidFill>
              </a:rPr>
              <a:t>a</a:t>
            </a:r>
            <a:r>
              <a:rPr lang="en-US" altLang="zh-CN" sz="2800" b="1" dirty="0">
                <a:solidFill>
                  <a:srgbClr val="FF0000"/>
                </a:solidFill>
              </a:rPr>
              <a:t>, </a:t>
            </a:r>
            <a:r>
              <a:rPr lang="en-US" altLang="zh-CN" sz="2800" b="1" i="1" dirty="0">
                <a:solidFill>
                  <a:srgbClr val="FF0000"/>
                </a:solidFill>
              </a:rPr>
              <a:t>c</a:t>
            </a:r>
            <a:r>
              <a:rPr lang="en-US" altLang="zh-CN" sz="2800" b="1" dirty="0">
                <a:solidFill>
                  <a:srgbClr val="FF0000"/>
                </a:solidFill>
              </a:rPr>
              <a:t>]</a:t>
            </a:r>
            <a:r>
              <a:rPr lang="zh-CN" altLang="en-US" sz="2800" b="1" dirty="0">
                <a:solidFill>
                  <a:srgbClr val="FF0000"/>
                </a:solidFill>
              </a:rPr>
              <a:t>与</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 </a:t>
            </a:r>
            <a:r>
              <a:rPr lang="en-US" altLang="zh-CN" sz="2800" b="1" i="1" dirty="0">
                <a:solidFill>
                  <a:srgbClr val="FF0000"/>
                </a:solidFill>
              </a:rPr>
              <a:t>b</a:t>
            </a:r>
            <a:r>
              <a:rPr lang="en-US" altLang="zh-CN" sz="2800" b="1" dirty="0">
                <a:solidFill>
                  <a:srgbClr val="FF0000"/>
                </a:solidFill>
              </a:rPr>
              <a:t>]</a:t>
            </a:r>
            <a:r>
              <a:rPr lang="zh-CN" altLang="en-US" sz="2800" b="1" dirty="0">
                <a:solidFill>
                  <a:srgbClr val="FF0000"/>
                </a:solidFill>
              </a:rPr>
              <a:t>对称，即</a:t>
            </a:r>
            <a:r>
              <a:rPr lang="en-US" altLang="zh-CN" sz="2800" b="1" i="1" dirty="0">
                <a:solidFill>
                  <a:srgbClr val="FF0000"/>
                </a:solidFill>
              </a:rPr>
              <a:t>b</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a:t>
            </a:r>
            <a:r>
              <a:rPr lang="en-US" altLang="zh-CN" sz="2800" b="1" i="1" dirty="0">
                <a:solidFill>
                  <a:srgbClr val="FF0000"/>
                </a:solidFill>
              </a:rPr>
              <a:t>c</a:t>
            </a:r>
            <a:r>
              <a:rPr lang="en-US" altLang="zh-CN" sz="2800" b="1" dirty="0">
                <a:solidFill>
                  <a:srgbClr val="FF0000"/>
                </a:solidFill>
              </a:rPr>
              <a:t>-</a:t>
            </a:r>
            <a:r>
              <a:rPr lang="en-US" altLang="zh-CN" sz="2800" b="1" i="1" dirty="0">
                <a:solidFill>
                  <a:srgbClr val="FF0000"/>
                </a:solidFill>
              </a:rPr>
              <a:t>a</a:t>
            </a:r>
            <a:r>
              <a:rPr lang="zh-CN" altLang="en-US" sz="2800" b="1" dirty="0">
                <a:solidFill>
                  <a:srgbClr val="FF0000"/>
                </a:solidFill>
              </a:rPr>
              <a:t>，</a:t>
            </a:r>
            <a:r>
              <a:rPr lang="zh-CN" altLang="en-US" sz="2800" dirty="0"/>
              <a:t>其中</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c</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ra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d</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err="1">
                <a:solidFill>
                  <a:schemeClr val="tx1">
                    <a:lumMod val="95000"/>
                    <a:lumOff val="5000"/>
                  </a:schemeClr>
                </a:solidFill>
              </a:rPr>
              <a:t>a</a:t>
            </a:r>
            <a:r>
              <a:rPr lang="en-US" altLang="zh-CN" sz="2800" dirty="0" err="1">
                <a:solidFill>
                  <a:schemeClr val="tx1">
                    <a:lumMod val="95000"/>
                    <a:lumOff val="5000"/>
                  </a:schemeClr>
                </a:solidFill>
              </a:rPr>
              <a:t>+</a:t>
            </a:r>
            <a:r>
              <a:rPr lang="en-US" altLang="zh-CN" sz="2800" i="1" dirty="0" err="1">
                <a:solidFill>
                  <a:schemeClr val="tx1">
                    <a:lumMod val="95000"/>
                    <a:lumOff val="5000"/>
                  </a:schemeClr>
                </a:solidFill>
              </a:rPr>
              <a:t>rb</a:t>
            </a:r>
            <a:endParaRPr lang="en-US" altLang="zh-CN" sz="2800" i="1" dirty="0">
              <a:solidFill>
                <a:schemeClr val="tx1">
                  <a:lumMod val="95000"/>
                  <a:lumOff val="5000"/>
                </a:schemeClr>
              </a:solidFill>
            </a:endParaRPr>
          </a:p>
          <a:p>
            <a:pPr>
              <a:lnSpc>
                <a:spcPct val="90000"/>
              </a:lnSpc>
              <a:buFont typeface="Wingdings" panose="05000000000000000000" pitchFamily="2" charset="2"/>
              <a:buNone/>
            </a:pPr>
            <a:r>
              <a:rPr lang="en-US" altLang="zh-CN" sz="2200" dirty="0"/>
              <a:t> </a:t>
            </a:r>
            <a:r>
              <a:rPr lang="zh-CN" altLang="en-US" sz="2800" b="1" dirty="0">
                <a:solidFill>
                  <a:srgbClr val="FF0000"/>
                </a:solidFill>
              </a:rPr>
              <a:t>并且</a:t>
            </a:r>
            <a:r>
              <a:rPr lang="en-US" altLang="zh-CN" sz="2800" b="1" dirty="0">
                <a:solidFill>
                  <a:srgbClr val="FF0000"/>
                </a:solidFill>
              </a:rPr>
              <a:t>1/2&lt;r&lt;1</a:t>
            </a:r>
            <a:r>
              <a:rPr lang="zh-CN" altLang="en-US" sz="2800" b="1" dirty="0">
                <a:solidFill>
                  <a:srgbClr val="FF0000"/>
                </a:solidFill>
              </a:rPr>
              <a:t>（保证</a:t>
            </a:r>
            <a:r>
              <a:rPr lang="en-US" altLang="zh-CN" sz="2800" b="1" dirty="0">
                <a:solidFill>
                  <a:srgbClr val="FF0000"/>
                </a:solidFill>
              </a:rPr>
              <a:t>c&lt;d</a:t>
            </a:r>
            <a:r>
              <a:rPr lang="zh-CN" altLang="en-US" sz="2800" b="1" dirty="0">
                <a:solidFill>
                  <a:srgbClr val="FF0000"/>
                </a:solidFill>
              </a:rPr>
              <a:t>）</a:t>
            </a:r>
          </a:p>
          <a:p>
            <a:pPr>
              <a:lnSpc>
                <a:spcPct val="90000"/>
              </a:lnSpc>
            </a:pPr>
            <a:r>
              <a:rPr lang="zh-CN" altLang="en-US" sz="2200" dirty="0"/>
              <a:t>希望</a:t>
            </a:r>
            <a:r>
              <a:rPr lang="en-US" altLang="zh-CN" sz="2200" i="1" dirty="0"/>
              <a:t>r</a:t>
            </a:r>
            <a:r>
              <a:rPr lang="zh-CN" altLang="en-US" sz="2200" dirty="0"/>
              <a:t>在每个子区间上保持为常数，</a:t>
            </a:r>
            <a:r>
              <a:rPr lang="zh-CN" altLang="en-US" sz="2200" dirty="0">
                <a:solidFill>
                  <a:srgbClr val="0000FF"/>
                </a:solidFill>
              </a:rPr>
              <a:t>且旧的内点中有一个成为新子区间的一个内点，而另一个则成为新子区间的一个端点</a:t>
            </a:r>
            <a:r>
              <a:rPr lang="en-US" altLang="zh-CN" sz="2200" dirty="0"/>
              <a:t>(</a:t>
            </a:r>
            <a:r>
              <a:rPr lang="zh-CN" altLang="en-US" sz="2200" dirty="0"/>
              <a:t>如下图</a:t>
            </a:r>
            <a:r>
              <a:rPr lang="en-US" altLang="zh-CN" sz="2200" dirty="0"/>
              <a:t>8.3</a:t>
            </a:r>
            <a:r>
              <a:rPr lang="zh-CN" altLang="en-US" sz="2200" dirty="0"/>
              <a:t>所示</a:t>
            </a:r>
            <a:r>
              <a:rPr lang="en-US" altLang="zh-CN" sz="2200" dirty="0"/>
              <a:t>)</a:t>
            </a:r>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p:txBody>
      </p:sp>
      <p:pic>
        <p:nvPicPr>
          <p:cNvPr id="6" name="图片 5">
            <a:extLst>
              <a:ext uri="{FF2B5EF4-FFF2-40B4-BE49-F238E27FC236}">
                <a16:creationId xmlns:a16="http://schemas.microsoft.com/office/drawing/2014/main" id="{8F94A71D-4C92-443E-932F-4A037E6A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 y="3438464"/>
            <a:ext cx="7416824" cy="2680666"/>
          </a:xfrm>
          <a:prstGeom prst="rect">
            <a:avLst/>
          </a:prstGeom>
        </p:spPr>
      </p:pic>
      <p:sp>
        <p:nvSpPr>
          <p:cNvPr id="28" name="页脚占位符 4">
            <a:extLst>
              <a:ext uri="{FF2B5EF4-FFF2-40B4-BE49-F238E27FC236}">
                <a16:creationId xmlns:a16="http://schemas.microsoft.com/office/drawing/2014/main" id="{CA6F995E-4F80-4DD1-A666-AD930571B438}"/>
              </a:ext>
            </a:extLst>
          </p:cNvPr>
          <p:cNvSpPr txBox="1">
            <a:spLocks/>
          </p:cNvSpPr>
          <p:nvPr/>
        </p:nvSpPr>
        <p:spPr>
          <a:xfrm>
            <a:off x="251520" y="6165304"/>
            <a:ext cx="8462714" cy="36905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900" b="1" kern="1200">
                <a:solidFill>
                  <a:schemeClr val="tx1">
                    <a:tint val="75000"/>
                  </a:schemeClr>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a:lstStyle>
          <a:p>
            <a:pPr>
              <a:lnSpc>
                <a:spcPct val="90000"/>
              </a:lnSpc>
            </a:pPr>
            <a:r>
              <a:rPr lang="zh-CN" altLang="en-US" sz="2000">
                <a:solidFill>
                  <a:srgbClr val="0000FF"/>
                </a:solidFill>
              </a:rPr>
              <a:t>在每次迭代中只需要找一个新的点，则只需要一次新的函数求值计算</a:t>
            </a:r>
            <a:endParaRPr lang="zh-CN" altLang="en-US" sz="2000" dirty="0">
              <a:solidFill>
                <a:srgbClr val="0000FF"/>
              </a:solidFill>
            </a:endParaRPr>
          </a:p>
        </p:txBody>
      </p:sp>
    </p:spTree>
    <p:extLst>
      <p:ext uri="{BB962C8B-B14F-4D97-AF65-F5344CB8AC3E}">
        <p14:creationId xmlns:p14="http://schemas.microsoft.com/office/powerpoint/2010/main" val="23595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34BE37-0B36-4FE6-87B5-CBF919F47646}"/>
              </a:ext>
            </a:extLst>
          </p:cNvPr>
          <p:cNvSpPr>
            <a:spLocks noGrp="1" noChangeArrowheads="1"/>
          </p:cNvSpPr>
          <p:nvPr>
            <p:ph type="title"/>
          </p:nvPr>
        </p:nvSpPr>
        <p:spPr>
          <a:xfrm>
            <a:off x="145382" y="233800"/>
            <a:ext cx="3398645" cy="443571"/>
          </a:xfrm>
        </p:spPr>
        <p:txBody>
          <a:bodyPr>
            <a:normAutofit fontScale="90000"/>
          </a:bodyPr>
          <a:lstStyle/>
          <a:p>
            <a:r>
              <a:rPr lang="zh-CN" altLang="en-US" dirty="0"/>
              <a:t>比例因子的选择</a:t>
            </a:r>
          </a:p>
        </p:txBody>
      </p:sp>
      <p:graphicFrame>
        <p:nvGraphicFramePr>
          <p:cNvPr id="21510" name="Object 6">
            <a:extLst>
              <a:ext uri="{FF2B5EF4-FFF2-40B4-BE49-F238E27FC236}">
                <a16:creationId xmlns:a16="http://schemas.microsoft.com/office/drawing/2014/main" id="{A44B117B-967A-40F8-8C17-20695DF5B247}"/>
              </a:ext>
            </a:extLst>
          </p:cNvPr>
          <p:cNvGraphicFramePr>
            <a:graphicFrameLocks noGrp="1" noChangeAspect="1"/>
          </p:cNvGraphicFramePr>
          <p:nvPr>
            <p:ph sz="half" idx="1"/>
            <p:extLst>
              <p:ext uri="{D42A27DB-BD31-4B8C-83A1-F6EECF244321}">
                <p14:modId xmlns:p14="http://schemas.microsoft.com/office/powerpoint/2010/main" val="4049658553"/>
              </p:ext>
            </p:extLst>
          </p:nvPr>
        </p:nvGraphicFramePr>
        <p:xfrm>
          <a:off x="705891" y="1586867"/>
          <a:ext cx="2592288" cy="819970"/>
        </p:xfrm>
        <a:graphic>
          <a:graphicData uri="http://schemas.openxmlformats.org/presentationml/2006/ole">
            <mc:AlternateContent xmlns:mc="http://schemas.openxmlformats.org/markup-compatibility/2006">
              <mc:Choice xmlns:v="urn:schemas-microsoft-com:vml" Requires="v">
                <p:oleObj spid="_x0000_s536925" name="Equation" r:id="rId4" imgW="1244520" imgH="393480" progId="Equation.DSMT4">
                  <p:embed/>
                </p:oleObj>
              </mc:Choice>
              <mc:Fallback>
                <p:oleObj name="Equation" r:id="rId4" imgW="1244520" imgH="3934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5"/>
                      <a:srcRect/>
                      <a:stretch>
                        <a:fillRect/>
                      </a:stretch>
                    </p:blipFill>
                    <p:spPr bwMode="auto">
                      <a:xfrm>
                        <a:off x="705891" y="1586867"/>
                        <a:ext cx="2592288" cy="819970"/>
                      </a:xfrm>
                      <a:prstGeom prst="rect">
                        <a:avLst/>
                      </a:prstGeom>
                      <a:noFill/>
                      <a:ln>
                        <a:noFill/>
                      </a:ln>
                      <a:effectLst/>
                    </p:spPr>
                  </p:pic>
                </p:oleObj>
              </mc:Fallback>
            </mc:AlternateContent>
          </a:graphicData>
        </a:graphic>
      </p:graphicFrame>
      <p:sp>
        <p:nvSpPr>
          <p:cNvPr id="45" name="Text Box 26">
            <a:extLst>
              <a:ext uri="{FF2B5EF4-FFF2-40B4-BE49-F238E27FC236}">
                <a16:creationId xmlns:a16="http://schemas.microsoft.com/office/drawing/2014/main" id="{D15F8ADF-4043-4B52-A155-A69A54940344}"/>
              </a:ext>
            </a:extLst>
          </p:cNvPr>
          <p:cNvSpPr txBox="1">
            <a:spLocks noChangeArrowheads="1"/>
          </p:cNvSpPr>
          <p:nvPr/>
        </p:nvSpPr>
        <p:spPr bwMode="auto">
          <a:xfrm>
            <a:off x="476372" y="6113798"/>
            <a:ext cx="5112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rgbClr val="0000FF"/>
                </a:solidFill>
              </a:rPr>
              <a:t>因为</a:t>
            </a:r>
            <a:r>
              <a:rPr lang="en-US" altLang="zh-CN" sz="2400" dirty="0">
                <a:solidFill>
                  <a:srgbClr val="0000FF"/>
                </a:solidFill>
              </a:rPr>
              <a:t>1/2&lt;</a:t>
            </a:r>
            <a:r>
              <a:rPr lang="en-US" altLang="zh-CN" sz="2400" i="1" dirty="0">
                <a:solidFill>
                  <a:srgbClr val="0000FF"/>
                </a:solidFill>
              </a:rPr>
              <a:t>r</a:t>
            </a:r>
            <a:r>
              <a:rPr lang="en-US" altLang="zh-CN" sz="2400" dirty="0">
                <a:solidFill>
                  <a:srgbClr val="0000FF"/>
                </a:solidFill>
              </a:rPr>
              <a:t>&lt;1</a:t>
            </a:r>
            <a:r>
              <a:rPr lang="zh-CN" altLang="en-US" sz="2400" dirty="0">
                <a:solidFill>
                  <a:srgbClr val="0000FF"/>
                </a:solidFill>
              </a:rPr>
              <a:t>（保证</a:t>
            </a:r>
            <a:r>
              <a:rPr lang="en-US" altLang="zh-CN" sz="2400" i="1" dirty="0">
                <a:solidFill>
                  <a:srgbClr val="0000FF"/>
                </a:solidFill>
              </a:rPr>
              <a:t>c</a:t>
            </a:r>
            <a:r>
              <a:rPr lang="en-US" altLang="zh-CN" sz="2400" dirty="0">
                <a:solidFill>
                  <a:srgbClr val="0000FF"/>
                </a:solidFill>
              </a:rPr>
              <a:t>&lt;</a:t>
            </a:r>
            <a:r>
              <a:rPr lang="en-US" altLang="zh-CN" sz="2400" i="1" dirty="0">
                <a:solidFill>
                  <a:srgbClr val="0000FF"/>
                </a:solidFill>
              </a:rPr>
              <a:t>d</a:t>
            </a:r>
            <a:r>
              <a:rPr lang="zh-CN" altLang="en-US" sz="2400" dirty="0">
                <a:solidFill>
                  <a:srgbClr val="0000FF"/>
                </a:solidFill>
              </a:rPr>
              <a:t>），故取</a:t>
            </a:r>
          </a:p>
        </p:txBody>
      </p:sp>
      <p:sp>
        <p:nvSpPr>
          <p:cNvPr id="46" name="Line 4">
            <a:extLst>
              <a:ext uri="{FF2B5EF4-FFF2-40B4-BE49-F238E27FC236}">
                <a16:creationId xmlns:a16="http://schemas.microsoft.com/office/drawing/2014/main" id="{8D5F5450-36B2-4EF1-93D1-44C98B7C637A}"/>
              </a:ext>
            </a:extLst>
          </p:cNvPr>
          <p:cNvSpPr>
            <a:spLocks noChangeShapeType="1"/>
          </p:cNvSpPr>
          <p:nvPr/>
        </p:nvSpPr>
        <p:spPr bwMode="auto">
          <a:xfrm>
            <a:off x="4860032" y="4472583"/>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47" name="Picture 7">
            <a:extLst>
              <a:ext uri="{FF2B5EF4-FFF2-40B4-BE49-F238E27FC236}">
                <a16:creationId xmlns:a16="http://schemas.microsoft.com/office/drawing/2014/main" id="{F8A09AC9-5019-43BD-9D80-0B7F55F8DC2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700808"/>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Line 8">
            <a:extLst>
              <a:ext uri="{FF2B5EF4-FFF2-40B4-BE49-F238E27FC236}">
                <a16:creationId xmlns:a16="http://schemas.microsoft.com/office/drawing/2014/main" id="{8584A0AA-8104-40DF-AA2B-1A8B4CEF897E}"/>
              </a:ext>
            </a:extLst>
          </p:cNvPr>
          <p:cNvSpPr>
            <a:spLocks noChangeShapeType="1"/>
          </p:cNvSpPr>
          <p:nvPr/>
        </p:nvSpPr>
        <p:spPr bwMode="auto">
          <a:xfrm flipV="1">
            <a:off x="4860032" y="1737320"/>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49" name="Line 9">
            <a:extLst>
              <a:ext uri="{FF2B5EF4-FFF2-40B4-BE49-F238E27FC236}">
                <a16:creationId xmlns:a16="http://schemas.microsoft.com/office/drawing/2014/main" id="{E85CB066-AAFA-4630-8825-E0800BCF6840}"/>
              </a:ext>
            </a:extLst>
          </p:cNvPr>
          <p:cNvSpPr>
            <a:spLocks noChangeShapeType="1"/>
          </p:cNvSpPr>
          <p:nvPr/>
        </p:nvSpPr>
        <p:spPr bwMode="auto">
          <a:xfrm>
            <a:off x="6768207"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0" name="Line 10">
            <a:extLst>
              <a:ext uri="{FF2B5EF4-FFF2-40B4-BE49-F238E27FC236}">
                <a16:creationId xmlns:a16="http://schemas.microsoft.com/office/drawing/2014/main" id="{D5F761D3-0D77-45F0-B5A4-A631D12ACD98}"/>
              </a:ext>
            </a:extLst>
          </p:cNvPr>
          <p:cNvSpPr>
            <a:spLocks noChangeShapeType="1"/>
          </p:cNvSpPr>
          <p:nvPr/>
        </p:nvSpPr>
        <p:spPr bwMode="auto">
          <a:xfrm>
            <a:off x="6301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1" name="Line 11">
            <a:extLst>
              <a:ext uri="{FF2B5EF4-FFF2-40B4-BE49-F238E27FC236}">
                <a16:creationId xmlns:a16="http://schemas.microsoft.com/office/drawing/2014/main" id="{DC520AF5-4F6B-4135-80BD-0A99AC7C974A}"/>
              </a:ext>
            </a:extLst>
          </p:cNvPr>
          <p:cNvSpPr>
            <a:spLocks noChangeShapeType="1"/>
          </p:cNvSpPr>
          <p:nvPr/>
        </p:nvSpPr>
        <p:spPr bwMode="auto">
          <a:xfrm>
            <a:off x="7741344"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2" name="Line 12">
            <a:extLst>
              <a:ext uri="{FF2B5EF4-FFF2-40B4-BE49-F238E27FC236}">
                <a16:creationId xmlns:a16="http://schemas.microsoft.com/office/drawing/2014/main" id="{0E626C14-FB01-438F-B645-2B6117E097E2}"/>
              </a:ext>
            </a:extLst>
          </p:cNvPr>
          <p:cNvSpPr>
            <a:spLocks noChangeShapeType="1"/>
          </p:cNvSpPr>
          <p:nvPr/>
        </p:nvSpPr>
        <p:spPr bwMode="auto">
          <a:xfrm>
            <a:off x="486003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3" name="Line 13">
            <a:extLst>
              <a:ext uri="{FF2B5EF4-FFF2-40B4-BE49-F238E27FC236}">
                <a16:creationId xmlns:a16="http://schemas.microsoft.com/office/drawing/2014/main" id="{E091D103-895F-4358-A2DF-7076D0D66D86}"/>
              </a:ext>
            </a:extLst>
          </p:cNvPr>
          <p:cNvSpPr>
            <a:spLocks noChangeShapeType="1"/>
          </p:cNvSpPr>
          <p:nvPr/>
        </p:nvSpPr>
        <p:spPr bwMode="auto">
          <a:xfrm>
            <a:off x="8460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4" name="Line 15">
            <a:extLst>
              <a:ext uri="{FF2B5EF4-FFF2-40B4-BE49-F238E27FC236}">
                <a16:creationId xmlns:a16="http://schemas.microsoft.com/office/drawing/2014/main" id="{C13CC80E-5E0F-4BC9-AE6A-682A1B885A2C}"/>
              </a:ext>
            </a:extLst>
          </p:cNvPr>
          <p:cNvSpPr>
            <a:spLocks noChangeShapeType="1"/>
          </p:cNvSpPr>
          <p:nvPr/>
        </p:nvSpPr>
        <p:spPr bwMode="auto">
          <a:xfrm flipV="1">
            <a:off x="7741344" y="3212108"/>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5" name="Line 17">
            <a:extLst>
              <a:ext uri="{FF2B5EF4-FFF2-40B4-BE49-F238E27FC236}">
                <a16:creationId xmlns:a16="http://schemas.microsoft.com/office/drawing/2014/main" id="{63DDB3F2-D570-4BA0-BC0F-B844A6B4B5C7}"/>
              </a:ext>
            </a:extLst>
          </p:cNvPr>
          <p:cNvSpPr>
            <a:spLocks noChangeShapeType="1"/>
          </p:cNvSpPr>
          <p:nvPr/>
        </p:nvSpPr>
        <p:spPr bwMode="auto">
          <a:xfrm flipV="1">
            <a:off x="8460482" y="2169120"/>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6" name="Line 18">
            <a:extLst>
              <a:ext uri="{FF2B5EF4-FFF2-40B4-BE49-F238E27FC236}">
                <a16:creationId xmlns:a16="http://schemas.microsoft.com/office/drawing/2014/main" id="{B5935D28-B236-41FE-A841-B47C0F72DB24}"/>
              </a:ext>
            </a:extLst>
          </p:cNvPr>
          <p:cNvSpPr>
            <a:spLocks noChangeShapeType="1"/>
          </p:cNvSpPr>
          <p:nvPr/>
        </p:nvSpPr>
        <p:spPr bwMode="auto">
          <a:xfrm flipV="1">
            <a:off x="6301482" y="3608983"/>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7" name="Text Box 19">
            <a:extLst>
              <a:ext uri="{FF2B5EF4-FFF2-40B4-BE49-F238E27FC236}">
                <a16:creationId xmlns:a16="http://schemas.microsoft.com/office/drawing/2014/main" id="{7A63679F-77D2-4014-B336-789931FD01D2}"/>
              </a:ext>
            </a:extLst>
          </p:cNvPr>
          <p:cNvSpPr txBox="1">
            <a:spLocks noChangeArrowheads="1"/>
          </p:cNvSpPr>
          <p:nvPr/>
        </p:nvSpPr>
        <p:spPr bwMode="auto">
          <a:xfrm>
            <a:off x="4680644"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a</a:t>
            </a:r>
          </a:p>
        </p:txBody>
      </p:sp>
      <p:sp>
        <p:nvSpPr>
          <p:cNvPr id="58" name="Text Box 20">
            <a:extLst>
              <a:ext uri="{FF2B5EF4-FFF2-40B4-BE49-F238E27FC236}">
                <a16:creationId xmlns:a16="http://schemas.microsoft.com/office/drawing/2014/main" id="{E1244B8C-6F2F-40E0-A508-20441A6DCD5A}"/>
              </a:ext>
            </a:extLst>
          </p:cNvPr>
          <p:cNvSpPr txBox="1">
            <a:spLocks noChangeArrowheads="1"/>
          </p:cNvSpPr>
          <p:nvPr/>
        </p:nvSpPr>
        <p:spPr bwMode="auto">
          <a:xfrm>
            <a:off x="61205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c</a:t>
            </a:r>
          </a:p>
        </p:txBody>
      </p:sp>
      <p:sp>
        <p:nvSpPr>
          <p:cNvPr id="59" name="Text Box 21">
            <a:extLst>
              <a:ext uri="{FF2B5EF4-FFF2-40B4-BE49-F238E27FC236}">
                <a16:creationId xmlns:a16="http://schemas.microsoft.com/office/drawing/2014/main" id="{3EA09510-49EF-45FF-80B5-181400ED2B46}"/>
              </a:ext>
            </a:extLst>
          </p:cNvPr>
          <p:cNvSpPr txBox="1">
            <a:spLocks noChangeArrowheads="1"/>
          </p:cNvSpPr>
          <p:nvPr/>
        </p:nvSpPr>
        <p:spPr bwMode="auto">
          <a:xfrm>
            <a:off x="658881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p</a:t>
            </a:r>
          </a:p>
        </p:txBody>
      </p:sp>
      <p:sp>
        <p:nvSpPr>
          <p:cNvPr id="60" name="Text Box 22">
            <a:extLst>
              <a:ext uri="{FF2B5EF4-FFF2-40B4-BE49-F238E27FC236}">
                <a16:creationId xmlns:a16="http://schemas.microsoft.com/office/drawing/2014/main" id="{90CC8F99-59BE-445F-8550-E7470FE50FE2}"/>
              </a:ext>
            </a:extLst>
          </p:cNvPr>
          <p:cNvSpPr txBox="1">
            <a:spLocks noChangeArrowheads="1"/>
          </p:cNvSpPr>
          <p:nvPr/>
        </p:nvSpPr>
        <p:spPr bwMode="auto">
          <a:xfrm>
            <a:off x="756036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d</a:t>
            </a:r>
          </a:p>
        </p:txBody>
      </p:sp>
      <p:sp>
        <p:nvSpPr>
          <p:cNvPr id="61" name="Text Box 23">
            <a:extLst>
              <a:ext uri="{FF2B5EF4-FFF2-40B4-BE49-F238E27FC236}">
                <a16:creationId xmlns:a16="http://schemas.microsoft.com/office/drawing/2014/main" id="{DE58A05C-EA69-405E-B66B-D9E3171E7F99}"/>
              </a:ext>
            </a:extLst>
          </p:cNvPr>
          <p:cNvSpPr txBox="1">
            <a:spLocks noChangeArrowheads="1"/>
          </p:cNvSpPr>
          <p:nvPr/>
        </p:nvSpPr>
        <p:spPr bwMode="auto">
          <a:xfrm>
            <a:off x="83176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b</a:t>
            </a:r>
          </a:p>
        </p:txBody>
      </p:sp>
      <p:sp>
        <p:nvSpPr>
          <p:cNvPr id="62" name="Text Box 24">
            <a:extLst>
              <a:ext uri="{FF2B5EF4-FFF2-40B4-BE49-F238E27FC236}">
                <a16:creationId xmlns:a16="http://schemas.microsoft.com/office/drawing/2014/main" id="{D04AFD45-54A8-4595-815E-86E0F5920D33}"/>
              </a:ext>
            </a:extLst>
          </p:cNvPr>
          <p:cNvSpPr txBox="1">
            <a:spLocks noChangeArrowheads="1"/>
          </p:cNvSpPr>
          <p:nvPr/>
        </p:nvSpPr>
        <p:spPr bwMode="auto">
          <a:xfrm>
            <a:off x="5997103" y="2725684"/>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63" name="Text Box 25">
            <a:extLst>
              <a:ext uri="{FF2B5EF4-FFF2-40B4-BE49-F238E27FC236}">
                <a16:creationId xmlns:a16="http://schemas.microsoft.com/office/drawing/2014/main" id="{99D382D0-4C7E-411D-93E9-C32E59A85BC4}"/>
              </a:ext>
            </a:extLst>
          </p:cNvPr>
          <p:cNvSpPr txBox="1">
            <a:spLocks noChangeArrowheads="1"/>
          </p:cNvSpPr>
          <p:nvPr/>
        </p:nvSpPr>
        <p:spPr bwMode="auto">
          <a:xfrm>
            <a:off x="4384540" y="509821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err="1">
                <a:solidFill>
                  <a:schemeClr val="tx1"/>
                </a:solidFill>
              </a:rPr>
              <a:t>a</a:t>
            </a:r>
            <a:r>
              <a:rPr lang="en-US" altLang="zh-CN" sz="1800" dirty="0" err="1">
                <a:solidFill>
                  <a:schemeClr val="tx1"/>
                </a:solidFill>
              </a:rPr>
              <a:t>,</a:t>
            </a:r>
            <a:r>
              <a:rPr lang="en-US" altLang="zh-CN" sz="1800" i="1" dirty="0" err="1">
                <a:solidFill>
                  <a:schemeClr val="tx1"/>
                </a:solidFill>
              </a:rPr>
              <a:t>d</a:t>
            </a:r>
            <a:r>
              <a:rPr lang="en-US" altLang="zh-CN" sz="1800" dirty="0">
                <a:solidFill>
                  <a:schemeClr val="tx1"/>
                </a:solidFill>
              </a:rPr>
              <a:t>]</a:t>
            </a:r>
          </a:p>
        </p:txBody>
      </p:sp>
      <p:sp>
        <p:nvSpPr>
          <p:cNvPr id="3" name="文本框 2">
            <a:extLst>
              <a:ext uri="{FF2B5EF4-FFF2-40B4-BE49-F238E27FC236}">
                <a16:creationId xmlns:a16="http://schemas.microsoft.com/office/drawing/2014/main" id="{83A6789E-7A68-48FA-8DF6-955A913D9FED}"/>
              </a:ext>
            </a:extLst>
          </p:cNvPr>
          <p:cNvSpPr txBox="1"/>
          <p:nvPr/>
        </p:nvSpPr>
        <p:spPr>
          <a:xfrm>
            <a:off x="145382" y="876672"/>
            <a:ext cx="3398646" cy="584775"/>
          </a:xfrm>
          <a:prstGeom prst="rect">
            <a:avLst/>
          </a:prstGeom>
          <a:noFill/>
        </p:spPr>
        <p:txBody>
          <a:bodyPr wrap="square" rtlCol="0">
            <a:spAutoFit/>
          </a:bodyPr>
          <a:lstStyle/>
          <a:p>
            <a:pPr algn="l"/>
            <a:r>
              <a:rPr lang="zh-CN" altLang="en-US" sz="3200" dirty="0">
                <a:solidFill>
                  <a:srgbClr val="FF0000"/>
                </a:solidFill>
                <a:latin typeface="+mn-ea"/>
                <a:ea typeface="+mn-ea"/>
              </a:rPr>
              <a:t>假设成立</a:t>
            </a:r>
          </a:p>
        </p:txBody>
      </p:sp>
      <p:pic>
        <p:nvPicPr>
          <p:cNvPr id="4" name="图片 3">
            <a:extLst>
              <a:ext uri="{FF2B5EF4-FFF2-40B4-BE49-F238E27FC236}">
                <a16:creationId xmlns:a16="http://schemas.microsoft.com/office/drawing/2014/main" id="{9980A5A1-1E25-4A6B-8DFD-3C75362EE8FE}"/>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4494" y="6090539"/>
            <a:ext cx="1523390" cy="480060"/>
          </a:xfrm>
          <a:prstGeom prst="rect">
            <a:avLst/>
          </a:prstGeom>
        </p:spPr>
      </p:pic>
      <p:sp>
        <p:nvSpPr>
          <p:cNvPr id="5" name="文本框 4">
            <a:extLst>
              <a:ext uri="{FF2B5EF4-FFF2-40B4-BE49-F238E27FC236}">
                <a16:creationId xmlns:a16="http://schemas.microsoft.com/office/drawing/2014/main" id="{247D883C-DC80-414A-A359-0AA48E969A57}"/>
              </a:ext>
            </a:extLst>
          </p:cNvPr>
          <p:cNvSpPr txBox="1"/>
          <p:nvPr/>
        </p:nvSpPr>
        <p:spPr>
          <a:xfrm>
            <a:off x="3419872" y="278331"/>
            <a:ext cx="4045597" cy="867930"/>
          </a:xfrm>
          <a:prstGeom prst="rect">
            <a:avLst/>
          </a:prstGeom>
          <a:noFill/>
        </p:spPr>
        <p:txBody>
          <a:bodyPr wrap="square" rtlCol="0">
            <a:spAutoFit/>
          </a:bodyPr>
          <a:lstStyle/>
          <a:p>
            <a:pPr algn="l">
              <a:lnSpc>
                <a:spcPct val="90000"/>
              </a:lnSpc>
            </a:pPr>
            <a:r>
              <a:rPr lang="en-US" altLang="zh-CN" sz="2800" b="0" i="1" dirty="0">
                <a:solidFill>
                  <a:schemeClr val="tx1"/>
                </a:solidFill>
                <a:latin typeface="Times New Roman" panose="02020603050405020304" pitchFamily="18" charset="0"/>
                <a:cs typeface="Times New Roman" panose="02020603050405020304" pitchFamily="18" charset="0"/>
              </a:rPr>
              <a:t>c</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a</a:t>
            </a:r>
            <a:r>
              <a:rPr lang="en-US" altLang="zh-CN" sz="2800" b="0" dirty="0">
                <a:solidFill>
                  <a:schemeClr val="tx1"/>
                </a:solidFill>
                <a:latin typeface="Times New Roman" panose="02020603050405020304" pitchFamily="18" charset="0"/>
                <a:cs typeface="Times New Roman" panose="02020603050405020304" pitchFamily="18" charset="0"/>
              </a:rPr>
              <a:t>+(1-</a:t>
            </a:r>
            <a:r>
              <a:rPr lang="en-US" altLang="zh-CN" sz="2800" b="0" i="1" dirty="0">
                <a:solidFill>
                  <a:schemeClr val="tx1"/>
                </a:solidFill>
                <a:latin typeface="Times New Roman" panose="02020603050405020304" pitchFamily="18" charset="0"/>
                <a:cs typeface="Times New Roman" panose="02020603050405020304" pitchFamily="18" charset="0"/>
              </a:rPr>
              <a:t>r</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b</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a</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ra</a:t>
            </a:r>
            <a:r>
              <a:rPr lang="en-US" altLang="zh-CN" sz="2800" b="0" dirty="0">
                <a:solidFill>
                  <a:schemeClr val="tx1"/>
                </a:solidFill>
                <a:latin typeface="Times New Roman" panose="02020603050405020304" pitchFamily="18" charset="0"/>
                <a:cs typeface="Times New Roman" panose="02020603050405020304" pitchFamily="18" charset="0"/>
              </a:rPr>
              <a:t>+(1-</a:t>
            </a:r>
            <a:r>
              <a:rPr lang="en-US" altLang="zh-CN" sz="2800" b="0" i="1" dirty="0">
                <a:solidFill>
                  <a:schemeClr val="tx1"/>
                </a:solidFill>
                <a:latin typeface="Times New Roman" panose="02020603050405020304" pitchFamily="18" charset="0"/>
                <a:cs typeface="Times New Roman" panose="02020603050405020304" pitchFamily="18" charset="0"/>
              </a:rPr>
              <a:t>r</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b</a:t>
            </a:r>
          </a:p>
          <a:p>
            <a:pPr algn="l">
              <a:lnSpc>
                <a:spcPct val="90000"/>
              </a:lnSpc>
            </a:pPr>
            <a:r>
              <a:rPr lang="en-US" altLang="zh-CN" sz="2800" b="0" i="1" dirty="0">
                <a:solidFill>
                  <a:schemeClr val="tx1"/>
                </a:solidFill>
                <a:latin typeface="Times New Roman" panose="02020603050405020304" pitchFamily="18" charset="0"/>
                <a:cs typeface="Times New Roman" panose="02020603050405020304" pitchFamily="18" charset="0"/>
              </a:rPr>
              <a:t>d</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b</a:t>
            </a:r>
            <a:r>
              <a:rPr lang="en-US" altLang="zh-CN" sz="2800" b="0" dirty="0">
                <a:solidFill>
                  <a:schemeClr val="tx1"/>
                </a:solidFill>
                <a:latin typeface="Times New Roman" panose="02020603050405020304" pitchFamily="18" charset="0"/>
                <a:cs typeface="Times New Roman" panose="02020603050405020304" pitchFamily="18" charset="0"/>
              </a:rPr>
              <a:t>-(1-</a:t>
            </a:r>
            <a:r>
              <a:rPr lang="en-US" altLang="zh-CN" sz="2800" b="0" i="1" dirty="0">
                <a:solidFill>
                  <a:schemeClr val="tx1"/>
                </a:solidFill>
                <a:latin typeface="Times New Roman" panose="02020603050405020304" pitchFamily="18" charset="0"/>
                <a:cs typeface="Times New Roman" panose="02020603050405020304" pitchFamily="18" charset="0"/>
              </a:rPr>
              <a:t>r</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b</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a:solidFill>
                  <a:schemeClr val="tx1"/>
                </a:solidFill>
                <a:latin typeface="Times New Roman" panose="02020603050405020304" pitchFamily="18" charset="0"/>
                <a:cs typeface="Times New Roman" panose="02020603050405020304" pitchFamily="18" charset="0"/>
              </a:rPr>
              <a:t>a</a:t>
            </a:r>
            <a:r>
              <a:rPr lang="en-US" altLang="zh-CN" sz="2800" b="0" dirty="0">
                <a:solidFill>
                  <a:schemeClr val="tx1"/>
                </a:solidFill>
                <a:latin typeface="Times New Roman" panose="02020603050405020304" pitchFamily="18" charset="0"/>
                <a:cs typeface="Times New Roman" panose="02020603050405020304" pitchFamily="18" charset="0"/>
              </a:rPr>
              <a:t>)=(1-</a:t>
            </a:r>
            <a:r>
              <a:rPr lang="en-US" altLang="zh-CN" sz="2800" b="0" i="1" dirty="0">
                <a:solidFill>
                  <a:schemeClr val="tx1"/>
                </a:solidFill>
                <a:latin typeface="Times New Roman" panose="02020603050405020304" pitchFamily="18" charset="0"/>
                <a:cs typeface="Times New Roman" panose="02020603050405020304" pitchFamily="18" charset="0"/>
              </a:rPr>
              <a:t>r</a:t>
            </a:r>
            <a:r>
              <a:rPr lang="en-US"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i="1" dirty="0" err="1">
                <a:solidFill>
                  <a:schemeClr val="tx1"/>
                </a:solidFill>
                <a:latin typeface="Times New Roman" panose="02020603050405020304" pitchFamily="18" charset="0"/>
                <a:cs typeface="Times New Roman" panose="02020603050405020304" pitchFamily="18" charset="0"/>
              </a:rPr>
              <a:t>a</a:t>
            </a:r>
            <a:r>
              <a:rPr lang="en-US" altLang="zh-CN" sz="2800" b="0" dirty="0" err="1">
                <a:solidFill>
                  <a:schemeClr val="tx1"/>
                </a:solidFill>
                <a:latin typeface="Times New Roman" panose="02020603050405020304" pitchFamily="18" charset="0"/>
                <a:cs typeface="Times New Roman" panose="02020603050405020304" pitchFamily="18" charset="0"/>
              </a:rPr>
              <a:t>+</a:t>
            </a:r>
            <a:r>
              <a:rPr lang="en-US" altLang="zh-CN" sz="2800" b="0" i="1" dirty="0" err="1">
                <a:solidFill>
                  <a:schemeClr val="tx1"/>
                </a:solidFill>
                <a:latin typeface="Times New Roman" panose="02020603050405020304" pitchFamily="18" charset="0"/>
                <a:cs typeface="Times New Roman" panose="02020603050405020304" pitchFamily="18" charset="0"/>
              </a:rPr>
              <a:t>rb</a:t>
            </a:r>
            <a:endParaRPr lang="en-US" altLang="zh-CN" sz="2800" b="0" i="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6">
            <a:extLst>
              <a:ext uri="{FF2B5EF4-FFF2-40B4-BE49-F238E27FC236}">
                <a16:creationId xmlns:a16="http://schemas.microsoft.com/office/drawing/2014/main" id="{0735CFA8-E3B8-4B56-9159-A2BA6FB1C859}"/>
              </a:ext>
            </a:extLst>
          </p:cNvPr>
          <p:cNvGraphicFramePr>
            <a:graphicFrameLocks noChangeAspect="1"/>
          </p:cNvGraphicFramePr>
          <p:nvPr>
            <p:extLst>
              <p:ext uri="{D42A27DB-BD31-4B8C-83A1-F6EECF244321}">
                <p14:modId xmlns:p14="http://schemas.microsoft.com/office/powerpoint/2010/main" val="1224194714"/>
              </p:ext>
            </p:extLst>
          </p:nvPr>
        </p:nvGraphicFramePr>
        <p:xfrm>
          <a:off x="543274" y="2602702"/>
          <a:ext cx="3374541" cy="3372868"/>
        </p:xfrm>
        <a:graphic>
          <a:graphicData uri="http://schemas.openxmlformats.org/presentationml/2006/ole">
            <mc:AlternateContent xmlns:mc="http://schemas.openxmlformats.org/markup-compatibility/2006">
              <mc:Choice xmlns:v="urn:schemas-microsoft-com:vml" Requires="v">
                <p:oleObj spid="_x0000_s536926" name="Equation" r:id="rId8" imgW="1765080" imgH="1765080" progId="Equation.DSMT4">
                  <p:embed/>
                </p:oleObj>
              </mc:Choice>
              <mc:Fallback>
                <p:oleObj name="Equation" r:id="rId8" imgW="1765080" imgH="17650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9"/>
                      <a:srcRect/>
                      <a:stretch>
                        <a:fillRect/>
                      </a:stretch>
                    </p:blipFill>
                    <p:spPr bwMode="auto">
                      <a:xfrm>
                        <a:off x="543274" y="2602702"/>
                        <a:ext cx="3374541" cy="3372868"/>
                      </a:xfrm>
                      <a:prstGeom prst="rect">
                        <a:avLst/>
                      </a:prstGeom>
                      <a:noFill/>
                      <a:ln>
                        <a:noFill/>
                      </a:ln>
                      <a:effectLst/>
                    </p:spPr>
                  </p:pic>
                </p:oleObj>
              </mc:Fallback>
            </mc:AlternateContent>
          </a:graphicData>
        </a:graphic>
      </p:graphicFrame>
      <p:sp>
        <p:nvSpPr>
          <p:cNvPr id="27" name="文本框 26">
            <a:extLst>
              <a:ext uri="{FF2B5EF4-FFF2-40B4-BE49-F238E27FC236}">
                <a16:creationId xmlns:a16="http://schemas.microsoft.com/office/drawing/2014/main" id="{6E4EE4EC-076D-48FF-86B4-0DC821EDA509}"/>
              </a:ext>
            </a:extLst>
          </p:cNvPr>
          <p:cNvSpPr txBox="1"/>
          <p:nvPr/>
        </p:nvSpPr>
        <p:spPr>
          <a:xfrm>
            <a:off x="7695941" y="354205"/>
            <a:ext cx="12433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19610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5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P spid="63"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07682E4-D2AF-4B08-9118-3B117821EAAA}"/>
              </a:ext>
            </a:extLst>
          </p:cNvPr>
          <p:cNvSpPr>
            <a:spLocks noChangeArrowheads="1"/>
          </p:cNvSpPr>
          <p:nvPr/>
        </p:nvSpPr>
        <p:spPr bwMode="auto">
          <a:xfrm>
            <a:off x="251520" y="188640"/>
            <a:ext cx="535570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3400">
                <a:solidFill>
                  <a:schemeClr val="tx1"/>
                </a:solidFill>
                <a:latin typeface="Times New Roman" panose="02020603050405020304" pitchFamily="18" charset="0"/>
                <a:ea typeface="宋体" panose="02010600030101010101" pitchFamily="2" charset="-122"/>
              </a:defRPr>
            </a:lvl1pPr>
            <a:lvl2pPr marL="742950" indent="-285750" algn="ctr">
              <a:buClr>
                <a:schemeClr val="accent2"/>
              </a:buClr>
              <a:buSzPct val="80000"/>
              <a:defRPr sz="2800">
                <a:solidFill>
                  <a:schemeClr val="tx1"/>
                </a:solidFill>
                <a:latin typeface="Times New Roman" panose="02020603050405020304" pitchFamily="18" charset="0"/>
                <a:ea typeface="宋体" panose="02010600030101010101" pitchFamily="2" charset="-122"/>
              </a:defRPr>
            </a:lvl2pPr>
            <a:lvl3pPr marL="1143000" indent="-228600" algn="ctr">
              <a:buSzPct val="65000"/>
              <a:defRPr sz="2400">
                <a:solidFill>
                  <a:schemeClr val="tx1"/>
                </a:solidFill>
                <a:latin typeface="Times New Roman" panose="02020603050405020304" pitchFamily="18" charset="0"/>
                <a:ea typeface="宋体" panose="02010600030101010101" pitchFamily="2" charset="-122"/>
              </a:defRPr>
            </a:lvl3pPr>
            <a:lvl4pPr marL="1600200" indent="-228600" algn="ctr">
              <a:buClr>
                <a:schemeClr val="accent2"/>
              </a:buClr>
              <a:buSzPct val="70000"/>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9pPr>
          </a:lstStyle>
          <a:p>
            <a:pPr algn="l">
              <a:buFont typeface="Wingdings" panose="05000000000000000000" pitchFamily="2" charset="2"/>
              <a:buNone/>
            </a:pPr>
            <a:r>
              <a:rPr lang="zh-CN" altLang="en-US" sz="2400" dirty="0">
                <a:latin typeface="+mn-ea"/>
                <a:ea typeface="+mn-ea"/>
              </a:rPr>
              <a:t>给定下单峰区间 </a:t>
            </a:r>
            <a:r>
              <a:rPr lang="en-US" altLang="zh-CN" sz="2400" dirty="0">
                <a:latin typeface="+mn-ea"/>
                <a:ea typeface="+mn-ea"/>
              </a:rPr>
              <a:t>[</a:t>
            </a:r>
            <a:r>
              <a:rPr lang="en-US" altLang="zh-CN" sz="2400" i="1" dirty="0">
                <a:latin typeface="+mn-ea"/>
                <a:ea typeface="+mn-ea"/>
              </a:rPr>
              <a:t>a</a:t>
            </a:r>
            <a:r>
              <a:rPr lang="en-US" altLang="zh-CN" sz="2400" dirty="0">
                <a:latin typeface="+mn-ea"/>
                <a:ea typeface="+mn-ea"/>
              </a:rPr>
              <a:t>, </a:t>
            </a:r>
            <a:r>
              <a:rPr lang="en-US" altLang="zh-CN" sz="2400" i="1" dirty="0">
                <a:latin typeface="+mn-ea"/>
                <a:ea typeface="+mn-ea"/>
              </a:rPr>
              <a:t>b</a:t>
            </a:r>
            <a:r>
              <a:rPr lang="en-US" altLang="zh-CN" sz="2400" dirty="0">
                <a:latin typeface="+mn-ea"/>
                <a:ea typeface="+mn-ea"/>
              </a:rPr>
              <a:t>] </a:t>
            </a:r>
            <a:r>
              <a:rPr lang="zh-CN" altLang="en-US" sz="2400" dirty="0">
                <a:latin typeface="+mn-ea"/>
                <a:ea typeface="+mn-ea"/>
              </a:rPr>
              <a:t>及控制误差</a:t>
            </a:r>
            <a:r>
              <a:rPr lang="zh-CN" altLang="en-US" sz="2400" i="1"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0;</a:t>
            </a:r>
          </a:p>
          <a:p>
            <a:pPr algn="l">
              <a:buFont typeface="Wingdings" panose="05000000000000000000" pitchFamily="2" charset="2"/>
              <a:buNone/>
            </a:pPr>
            <a:r>
              <a:rPr lang="zh-CN" altLang="en-US" sz="2400" dirty="0">
                <a:latin typeface="+mn-ea"/>
                <a:ea typeface="+mn-ea"/>
              </a:rPr>
              <a:t>黄金分割法</a:t>
            </a:r>
            <a:r>
              <a:rPr lang="en-US" altLang="zh-CN" sz="2400" dirty="0">
                <a:latin typeface="+mn-ea"/>
                <a:ea typeface="+mn-ea"/>
              </a:rPr>
              <a:t>(0.618</a:t>
            </a:r>
            <a:r>
              <a:rPr lang="zh-CN" altLang="en-US" sz="2400" dirty="0">
                <a:latin typeface="+mn-ea"/>
                <a:ea typeface="+mn-ea"/>
              </a:rPr>
              <a:t>法</a:t>
            </a:r>
            <a:r>
              <a:rPr lang="en-US" altLang="zh-CN" sz="2400" dirty="0">
                <a:latin typeface="+mn-ea"/>
                <a:ea typeface="+mn-ea"/>
              </a:rPr>
              <a:t>)</a:t>
            </a:r>
            <a:r>
              <a:rPr lang="zh-CN" altLang="en-US" sz="2400" dirty="0">
                <a:latin typeface="+mn-ea"/>
                <a:ea typeface="+mn-ea"/>
              </a:rPr>
              <a:t>的迭代步骤</a:t>
            </a:r>
          </a:p>
        </p:txBody>
      </p:sp>
      <p:sp>
        <p:nvSpPr>
          <p:cNvPr id="15365" name="Rectangle 5">
            <a:extLst>
              <a:ext uri="{FF2B5EF4-FFF2-40B4-BE49-F238E27FC236}">
                <a16:creationId xmlns:a16="http://schemas.microsoft.com/office/drawing/2014/main" id="{C9F0090A-36AD-4495-85ED-A23FA4B2B1F6}"/>
              </a:ext>
            </a:extLst>
          </p:cNvPr>
          <p:cNvSpPr>
            <a:spLocks noChangeArrowheads="1"/>
          </p:cNvSpPr>
          <p:nvPr/>
        </p:nvSpPr>
        <p:spPr bwMode="auto">
          <a:xfrm>
            <a:off x="467544" y="1157858"/>
            <a:ext cx="748883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c</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+ 0.382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c</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若 </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a:t>
            </a:r>
            <a:r>
              <a:rPr kumimoji="1" lang="zh-CN" altLang="en-US" sz="2400" dirty="0">
                <a:latin typeface="+mn-ea"/>
                <a:ea typeface="+mn-ea"/>
              </a:rPr>
              <a:t>＜</a:t>
            </a:r>
            <a:r>
              <a:rPr kumimoji="1" lang="zh-CN" altLang="en-US" sz="2400" i="1" dirty="0">
                <a:latin typeface="+mn-ea"/>
                <a:ea typeface="+mn-ea"/>
                <a:sym typeface="Symbol" panose="05050102010706020507" pitchFamily="18" charset="2"/>
              </a:rPr>
              <a:t></a:t>
            </a:r>
            <a:r>
              <a:rPr kumimoji="1" lang="zh-CN" altLang="en-US" sz="2400"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p</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a:t>
            </a:r>
            <a:r>
              <a:rPr kumimoji="1" lang="en-US" altLang="zh-CN" sz="2400" i="1" dirty="0">
                <a:latin typeface="+mn-ea"/>
                <a:ea typeface="+mn-ea"/>
              </a:rPr>
              <a:t>b </a:t>
            </a:r>
            <a:r>
              <a:rPr kumimoji="1" lang="en-US" altLang="zh-CN" sz="2400" dirty="0">
                <a:latin typeface="+mn-ea"/>
                <a:ea typeface="+mn-ea"/>
              </a:rPr>
              <a:t>)/2, </a:t>
            </a:r>
            <a:r>
              <a:rPr kumimoji="1" lang="zh-CN" altLang="en-US" sz="2400" dirty="0">
                <a:latin typeface="+mn-ea"/>
                <a:ea typeface="+mn-ea"/>
              </a:rPr>
              <a:t>停</a:t>
            </a:r>
            <a:r>
              <a:rPr kumimoji="1" lang="en-US" altLang="zh-CN" sz="2400" dirty="0">
                <a:latin typeface="+mn-ea"/>
                <a:ea typeface="+mn-ea"/>
              </a:rPr>
              <a:t>. </a:t>
            </a:r>
            <a:r>
              <a:rPr kumimoji="1" lang="zh-CN" altLang="en-US" sz="2400" dirty="0">
                <a:latin typeface="+mn-ea"/>
                <a:ea typeface="+mn-ea"/>
              </a:rPr>
              <a:t>否则转向④</a:t>
            </a:r>
            <a:r>
              <a:rPr kumimoji="1" lang="en-US" altLang="zh-CN" sz="2400" dirty="0">
                <a:latin typeface="+mn-ea"/>
                <a:ea typeface="+mn-ea"/>
              </a:rPr>
              <a:t>. </a:t>
            </a:r>
          </a:p>
          <a:p>
            <a:pPr algn="l">
              <a:lnSpc>
                <a:spcPct val="110000"/>
              </a:lnSpc>
              <a:spcBef>
                <a:spcPct val="20000"/>
              </a:spcBef>
              <a:buClrTx/>
              <a:buSzTx/>
              <a:buFontTx/>
              <a:buAutoNum type="circleNumDbPlain"/>
            </a:pP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b </a:t>
            </a:r>
            <a:r>
              <a:rPr kumimoji="1" lang="en-US" altLang="zh-CN" sz="2400" dirty="0">
                <a:latin typeface="+mn-ea"/>
                <a:ea typeface="+mn-ea"/>
              </a:rPr>
              <a:t>=</a:t>
            </a:r>
            <a:r>
              <a:rPr kumimoji="1" lang="en-US" altLang="zh-CN" sz="2400" i="1" dirty="0">
                <a:latin typeface="+mn-ea"/>
                <a:ea typeface="+mn-ea"/>
              </a:rPr>
              <a:t> d</a:t>
            </a:r>
            <a:r>
              <a:rPr kumimoji="1" lang="en-US" altLang="zh-CN" sz="2400" baseline="-30000" dirty="0">
                <a:latin typeface="+mn-ea"/>
                <a:ea typeface="+mn-ea"/>
              </a:rPr>
              <a:t> </a:t>
            </a:r>
            <a:r>
              <a:rPr kumimoji="1" lang="en-US" altLang="zh-CN" sz="2400" dirty="0">
                <a:latin typeface="+mn-ea"/>
                <a:ea typeface="+mn-ea"/>
              </a:rPr>
              <a:t>,</a:t>
            </a:r>
            <a:r>
              <a:rPr kumimoji="1" lang="en-US" altLang="zh-CN" sz="2400" i="1" dirty="0">
                <a:latin typeface="+mn-ea"/>
                <a:ea typeface="+mn-ea"/>
              </a:rPr>
              <a:t>  </a:t>
            </a:r>
            <a:r>
              <a:rPr kumimoji="1" lang="en-US" altLang="zh-CN" sz="2400" i="1" dirty="0">
                <a:solidFill>
                  <a:srgbClr val="FF0000"/>
                </a:solidFill>
                <a:latin typeface="+mn-ea"/>
                <a:ea typeface="+mn-ea"/>
              </a:rPr>
              <a:t>d</a:t>
            </a:r>
            <a:r>
              <a:rPr kumimoji="1" lang="en-US" altLang="zh-CN" sz="2400" baseline="-30000" dirty="0">
                <a:solidFill>
                  <a:srgbClr val="FF0000"/>
                </a:solidFill>
                <a:latin typeface="+mn-ea"/>
                <a:ea typeface="+mn-ea"/>
              </a:rPr>
              <a:t> </a:t>
            </a:r>
            <a:r>
              <a:rPr kumimoji="1" lang="en-US" altLang="zh-CN" sz="2400" dirty="0">
                <a:solidFill>
                  <a:srgbClr val="FF0000"/>
                </a:solidFill>
                <a:latin typeface="+mn-ea"/>
                <a:ea typeface="+mn-ea"/>
              </a:rPr>
              <a:t>=</a:t>
            </a:r>
            <a:r>
              <a:rPr kumimoji="1" lang="en-US" altLang="zh-CN" sz="2400" i="1" dirty="0">
                <a:solidFill>
                  <a:srgbClr val="FF0000"/>
                </a:solidFill>
                <a:latin typeface="+mn-ea"/>
                <a:ea typeface="+mn-ea"/>
              </a:rPr>
              <a:t> c</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zh-CN" altLang="en-US" sz="2400" dirty="0">
                <a:latin typeface="+mn-ea"/>
                <a:ea typeface="+mn-ea"/>
              </a:rPr>
              <a:t>转向①</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a:t>
            </a:r>
            <a:r>
              <a:rPr kumimoji="1" lang="en-US" altLang="zh-CN" sz="2400" i="1" dirty="0">
                <a:solidFill>
                  <a:srgbClr val="FF0000"/>
                </a:solidFill>
                <a:latin typeface="+mn-ea"/>
                <a:ea typeface="+mn-ea"/>
              </a:rPr>
              <a:t>c</a:t>
            </a:r>
            <a:r>
              <a:rPr kumimoji="1" lang="en-US" altLang="zh-CN" sz="2400" dirty="0">
                <a:solidFill>
                  <a:srgbClr val="FF0000"/>
                </a:solidFill>
                <a:latin typeface="+mn-ea"/>
                <a:ea typeface="+mn-ea"/>
              </a:rPr>
              <a:t>=</a:t>
            </a:r>
            <a:r>
              <a:rPr kumimoji="1" lang="en-US" altLang="zh-CN" sz="2400" i="1" dirty="0">
                <a:solidFill>
                  <a:srgbClr val="FF0000"/>
                </a:solidFill>
                <a:latin typeface="+mn-ea"/>
                <a:ea typeface="+mn-ea"/>
              </a:rPr>
              <a:t> d</a:t>
            </a:r>
            <a:r>
              <a:rPr kumimoji="1" lang="en-US" altLang="zh-CN" sz="2400" dirty="0">
                <a:solidFill>
                  <a:srgbClr val="FF0000"/>
                </a:solidFill>
                <a:latin typeface="+mn-ea"/>
                <a:ea typeface="+mn-ea"/>
              </a:rPr>
              <a:t>,</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转向⑤</a:t>
            </a:r>
            <a:r>
              <a:rPr kumimoji="1" lang="en-US" altLang="zh-CN" sz="2400" dirty="0">
                <a:latin typeface="+mn-ea"/>
                <a:ea typeface="+mn-ea"/>
              </a:rPr>
              <a:t>. </a:t>
            </a:r>
          </a:p>
          <a:p>
            <a:pPr algn="l">
              <a:lnSpc>
                <a:spcPct val="110000"/>
              </a:lnSpc>
              <a:spcBef>
                <a:spcPct val="20000"/>
              </a:spcBef>
              <a:buClrTx/>
              <a:buSzTx/>
              <a:buFontTx/>
              <a:buAutoNum type="circleNumDbPlain" startAt="5"/>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 </a:t>
            </a:r>
          </a:p>
        </p:txBody>
      </p:sp>
      <p:sp>
        <p:nvSpPr>
          <p:cNvPr id="6" name="Rectangle 3">
            <a:extLst>
              <a:ext uri="{FF2B5EF4-FFF2-40B4-BE49-F238E27FC236}">
                <a16:creationId xmlns:a16="http://schemas.microsoft.com/office/drawing/2014/main" id="{DFCA577E-0E9E-4FE5-BC2B-E5743A925527}"/>
              </a:ext>
            </a:extLst>
          </p:cNvPr>
          <p:cNvSpPr txBox="1">
            <a:spLocks noChangeArrowheads="1"/>
          </p:cNvSpPr>
          <p:nvPr/>
        </p:nvSpPr>
        <p:spPr>
          <a:xfrm>
            <a:off x="181214" y="4509120"/>
            <a:ext cx="8767886" cy="191683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spcAft>
                <a:spcPts val="0"/>
              </a:spcAft>
            </a:pPr>
            <a:r>
              <a:rPr lang="zh-CN" altLang="en-US" sz="2400" b="0" dirty="0">
                <a:solidFill>
                  <a:srgbClr val="0000FF"/>
                </a:solidFill>
              </a:rPr>
              <a:t>第一次迭代中进行了两次函数求值，而在后续的每次迭代中则只进行一次函数求值</a:t>
            </a:r>
          </a:p>
          <a:p>
            <a:pPr fontAlgn="auto">
              <a:lnSpc>
                <a:spcPct val="120000"/>
              </a:lnSpc>
              <a:spcAft>
                <a:spcPts val="0"/>
              </a:spcAft>
            </a:pPr>
            <a:r>
              <a:rPr lang="en-US" altLang="zh-CN" sz="2400" b="0" i="1" dirty="0">
                <a:solidFill>
                  <a:srgbClr val="FF0000"/>
                </a:solidFill>
              </a:rPr>
              <a:t>r</a:t>
            </a:r>
            <a:r>
              <a:rPr lang="zh-CN" altLang="en-US" sz="2400" b="0" dirty="0">
                <a:solidFill>
                  <a:srgbClr val="FF0000"/>
                </a:solidFill>
              </a:rPr>
              <a:t>的值对每个子区间相同，当</a:t>
            </a:r>
            <a:r>
              <a:rPr lang="en-US" altLang="zh-CN" sz="2400" b="0" dirty="0">
                <a:solidFill>
                  <a:srgbClr val="FF0000"/>
                </a:solidFill>
              </a:rPr>
              <a:t>|</a:t>
            </a:r>
            <a:r>
              <a:rPr lang="en-US" altLang="zh-CN" sz="2400" b="0" i="1" dirty="0">
                <a:solidFill>
                  <a:srgbClr val="FF0000"/>
                </a:solidFill>
              </a:rPr>
              <a:t>b</a:t>
            </a:r>
            <a:r>
              <a:rPr lang="en-US" altLang="zh-CN" sz="2400" b="0" i="1" baseline="-25000" dirty="0">
                <a:solidFill>
                  <a:srgbClr val="FF0000"/>
                </a:solidFill>
              </a:rPr>
              <a:t>k</a:t>
            </a:r>
            <a:r>
              <a:rPr lang="en-US" altLang="zh-CN" sz="2400" b="0" dirty="0">
                <a:solidFill>
                  <a:srgbClr val="FF0000"/>
                </a:solidFill>
              </a:rPr>
              <a:t>-</a:t>
            </a:r>
            <a:r>
              <a:rPr lang="en-US" altLang="zh-CN" sz="2400" b="0" i="1" dirty="0" err="1">
                <a:solidFill>
                  <a:srgbClr val="FF0000"/>
                </a:solidFill>
              </a:rPr>
              <a:t>a</a:t>
            </a:r>
            <a:r>
              <a:rPr lang="en-US" altLang="zh-CN" sz="2400" b="0" i="1" baseline="-25000" dirty="0" err="1">
                <a:solidFill>
                  <a:srgbClr val="FF0000"/>
                </a:solidFill>
              </a:rPr>
              <a:t>k</a:t>
            </a:r>
            <a:r>
              <a:rPr lang="en-US" altLang="zh-CN" sz="2400" b="0" dirty="0">
                <a:solidFill>
                  <a:srgbClr val="FF0000"/>
                </a:solidFill>
              </a:rPr>
              <a:t>|&lt;</a:t>
            </a:r>
            <a:r>
              <a:rPr lang="el-GR" altLang="zh-CN" sz="2400" b="0" i="1" dirty="0">
                <a:solidFill>
                  <a:srgbClr val="FF0000"/>
                </a:solidFill>
                <a:cs typeface="Times New Roman" panose="02020603050405020304" pitchFamily="18" charset="0"/>
              </a:rPr>
              <a:t>ε</a:t>
            </a:r>
            <a:r>
              <a:rPr lang="zh-CN" altLang="en-US" sz="2400" b="0" dirty="0">
                <a:solidFill>
                  <a:srgbClr val="FF0000"/>
                </a:solidFill>
                <a:cs typeface="Times New Roman" panose="02020603050405020304" pitchFamily="18" charset="0"/>
              </a:rPr>
              <a:t>或</a:t>
            </a:r>
            <a:r>
              <a:rPr lang="en-US" altLang="zh-CN" sz="2400" b="0" dirty="0">
                <a:solidFill>
                  <a:srgbClr val="FF0000"/>
                </a:solidFill>
                <a:cs typeface="Times New Roman" panose="02020603050405020304" pitchFamily="18" charset="0"/>
              </a:rPr>
              <a:t>|</a:t>
            </a:r>
            <a:r>
              <a:rPr lang="en-US" altLang="zh-CN" sz="2400" b="0" i="1" dirty="0">
                <a:solidFill>
                  <a:srgbClr val="FF0000"/>
                </a:solidFill>
                <a:cs typeface="Times New Roman" panose="02020603050405020304" pitchFamily="18" charset="0"/>
              </a:rPr>
              <a:t>f</a:t>
            </a:r>
            <a:r>
              <a:rPr lang="en-US" altLang="zh-CN" sz="2400" b="0" dirty="0">
                <a:solidFill>
                  <a:srgbClr val="FF0000"/>
                </a:solidFill>
                <a:cs typeface="Times New Roman" panose="02020603050405020304" pitchFamily="18" charset="0"/>
              </a:rPr>
              <a:t>(</a:t>
            </a:r>
            <a:r>
              <a:rPr lang="en-US" altLang="zh-CN" sz="2400" b="0" i="1" dirty="0">
                <a:solidFill>
                  <a:srgbClr val="FF0000"/>
                </a:solidFill>
                <a:cs typeface="Times New Roman" panose="02020603050405020304" pitchFamily="18" charset="0"/>
              </a:rPr>
              <a:t>b</a:t>
            </a:r>
            <a:r>
              <a:rPr lang="en-US" altLang="zh-CN" sz="2400" b="0" i="1" baseline="-25000" dirty="0">
                <a:solidFill>
                  <a:srgbClr val="FF0000"/>
                </a:solidFill>
                <a:cs typeface="Times New Roman" panose="02020603050405020304" pitchFamily="18" charset="0"/>
              </a:rPr>
              <a:t>k</a:t>
            </a:r>
            <a:r>
              <a:rPr lang="en-US" altLang="zh-CN" sz="2400" b="0" dirty="0">
                <a:solidFill>
                  <a:srgbClr val="FF0000"/>
                </a:solidFill>
                <a:cs typeface="Times New Roman" panose="02020603050405020304" pitchFamily="18" charset="0"/>
              </a:rPr>
              <a:t>)-</a:t>
            </a:r>
            <a:r>
              <a:rPr lang="en-US" altLang="zh-CN" sz="2400" b="0" i="1" dirty="0">
                <a:solidFill>
                  <a:srgbClr val="FF0000"/>
                </a:solidFill>
                <a:cs typeface="Times New Roman" panose="02020603050405020304" pitchFamily="18" charset="0"/>
              </a:rPr>
              <a:t>f</a:t>
            </a:r>
            <a:r>
              <a:rPr lang="en-US" altLang="zh-CN" sz="2400" b="0" dirty="0">
                <a:solidFill>
                  <a:srgbClr val="FF0000"/>
                </a:solidFill>
                <a:cs typeface="Times New Roman" panose="02020603050405020304" pitchFamily="18" charset="0"/>
              </a:rPr>
              <a:t>(</a:t>
            </a:r>
            <a:r>
              <a:rPr lang="en-US" altLang="zh-CN" sz="2400" b="0" i="1" dirty="0" err="1">
                <a:solidFill>
                  <a:srgbClr val="FF0000"/>
                </a:solidFill>
                <a:cs typeface="Times New Roman" panose="02020603050405020304" pitchFamily="18" charset="0"/>
              </a:rPr>
              <a:t>a</a:t>
            </a:r>
            <a:r>
              <a:rPr lang="en-US" altLang="zh-CN" sz="2400" b="0" i="1" baseline="-25000" dirty="0" err="1">
                <a:solidFill>
                  <a:srgbClr val="FF0000"/>
                </a:solidFill>
                <a:cs typeface="Times New Roman" panose="02020603050405020304" pitchFamily="18" charset="0"/>
              </a:rPr>
              <a:t>k</a:t>
            </a:r>
            <a:r>
              <a:rPr lang="en-US" altLang="zh-CN" sz="2400" b="0" dirty="0">
                <a:solidFill>
                  <a:srgbClr val="FF0000"/>
                </a:solidFill>
                <a:cs typeface="Times New Roman" panose="02020603050405020304" pitchFamily="18" charset="0"/>
              </a:rPr>
              <a:t>)|&lt;</a:t>
            </a:r>
            <a:r>
              <a:rPr lang="el-GR" altLang="zh-CN" sz="2400" b="0" i="1" dirty="0">
                <a:solidFill>
                  <a:srgbClr val="FF0000"/>
                </a:solidFill>
                <a:cs typeface="Times New Roman" panose="02020603050405020304" pitchFamily="18" charset="0"/>
              </a:rPr>
              <a:t>ε</a:t>
            </a:r>
            <a:r>
              <a:rPr lang="zh-CN" altLang="en-US" sz="2400" b="0" dirty="0">
                <a:solidFill>
                  <a:srgbClr val="FF0000"/>
                </a:solidFill>
                <a:cs typeface="Times New Roman" panose="02020603050405020304" pitchFamily="18" charset="0"/>
              </a:rPr>
              <a:t>时，迭代结束，取</a:t>
            </a:r>
            <a:r>
              <a:rPr lang="en-US" altLang="zh-CN" sz="2400" b="0" dirty="0">
                <a:solidFill>
                  <a:srgbClr val="FF0000"/>
                </a:solidFill>
                <a:cs typeface="Times New Roman" panose="02020603050405020304" pitchFamily="18" charset="0"/>
              </a:rPr>
              <a:t>[</a:t>
            </a:r>
            <a:r>
              <a:rPr lang="en-US" altLang="zh-CN" sz="2400" b="0" i="1" dirty="0" err="1">
                <a:solidFill>
                  <a:srgbClr val="FF0000"/>
                </a:solidFill>
                <a:cs typeface="Times New Roman" panose="02020603050405020304" pitchFamily="18" charset="0"/>
              </a:rPr>
              <a:t>a</a:t>
            </a:r>
            <a:r>
              <a:rPr lang="en-US" altLang="zh-CN" sz="2400" b="0" i="1" baseline="-25000" dirty="0" err="1">
                <a:solidFill>
                  <a:srgbClr val="FF0000"/>
                </a:solidFill>
                <a:cs typeface="Times New Roman" panose="02020603050405020304" pitchFamily="18" charset="0"/>
              </a:rPr>
              <a:t>k</a:t>
            </a:r>
            <a:r>
              <a:rPr lang="en-US" altLang="zh-CN" sz="2400" b="0" dirty="0" err="1">
                <a:solidFill>
                  <a:srgbClr val="FF0000"/>
                </a:solidFill>
                <a:cs typeface="Times New Roman" panose="02020603050405020304" pitchFamily="18" charset="0"/>
              </a:rPr>
              <a:t>,</a:t>
            </a:r>
            <a:r>
              <a:rPr lang="en-US" altLang="zh-CN" sz="2400" b="0" i="1" dirty="0" err="1">
                <a:solidFill>
                  <a:srgbClr val="FF0000"/>
                </a:solidFill>
                <a:cs typeface="Times New Roman" panose="02020603050405020304" pitchFamily="18" charset="0"/>
              </a:rPr>
              <a:t>b</a:t>
            </a:r>
            <a:r>
              <a:rPr lang="en-US" altLang="zh-CN" sz="2400" b="0" i="1" baseline="-25000" dirty="0" err="1">
                <a:solidFill>
                  <a:srgbClr val="FF0000"/>
                </a:solidFill>
                <a:cs typeface="Times New Roman" panose="02020603050405020304" pitchFamily="18" charset="0"/>
              </a:rPr>
              <a:t>k</a:t>
            </a:r>
            <a:r>
              <a:rPr lang="en-US" altLang="zh-CN" sz="2400" b="0" dirty="0">
                <a:solidFill>
                  <a:srgbClr val="FF0000"/>
                </a:solidFill>
                <a:cs typeface="Times New Roman" panose="02020603050405020304" pitchFamily="18" charset="0"/>
              </a:rPr>
              <a:t>]</a:t>
            </a:r>
            <a:r>
              <a:rPr lang="zh-CN" altLang="en-US" sz="2400" b="0" dirty="0">
                <a:solidFill>
                  <a:srgbClr val="FF0000"/>
                </a:solidFill>
                <a:cs typeface="Times New Roman" panose="02020603050405020304" pitchFamily="18" charset="0"/>
              </a:rPr>
              <a:t>的中点为所求最小值点。其中</a:t>
            </a:r>
            <a:r>
              <a:rPr lang="el-GR" altLang="zh-CN" sz="2400" b="0" i="1" dirty="0">
                <a:solidFill>
                  <a:srgbClr val="FF0000"/>
                </a:solidFill>
                <a:cs typeface="Times New Roman" panose="02020603050405020304" pitchFamily="18" charset="0"/>
              </a:rPr>
              <a:t>ε</a:t>
            </a:r>
            <a:r>
              <a:rPr lang="zh-CN" altLang="en-US" sz="2400" b="0" dirty="0">
                <a:solidFill>
                  <a:srgbClr val="FF0000"/>
                </a:solidFill>
                <a:cs typeface="Times New Roman" panose="02020603050405020304" pitchFamily="18" charset="0"/>
              </a:rPr>
              <a:t>是预定义的容差</a:t>
            </a:r>
            <a:r>
              <a:rPr lang="en-US" altLang="zh-CN" sz="2400" b="0" dirty="0">
                <a:solidFill>
                  <a:srgbClr val="FF0000"/>
                </a:solidFill>
                <a:cs typeface="Times New Roman" panose="02020603050405020304" pitchFamily="18" charset="0"/>
              </a:rPr>
              <a:t>.</a:t>
            </a:r>
            <a:endParaRPr lang="zh-CN" altLang="el-GR" sz="2400" b="0" dirty="0">
              <a:solidFill>
                <a:srgbClr val="FF0000"/>
              </a:solidFill>
              <a:cs typeface="Times New Roman" panose="02020603050405020304" pitchFamily="18" charset="0"/>
            </a:endParaRPr>
          </a:p>
        </p:txBody>
      </p:sp>
      <p:sp>
        <p:nvSpPr>
          <p:cNvPr id="5" name="文本框 4">
            <a:extLst>
              <a:ext uri="{FF2B5EF4-FFF2-40B4-BE49-F238E27FC236}">
                <a16:creationId xmlns:a16="http://schemas.microsoft.com/office/drawing/2014/main" id="{76DF3EDB-E3D4-4657-8B11-D3D1C0D7AF2B}"/>
              </a:ext>
            </a:extLst>
          </p:cNvPr>
          <p:cNvSpPr txBox="1"/>
          <p:nvPr/>
        </p:nvSpPr>
        <p:spPr>
          <a:xfrm>
            <a:off x="7398314" y="620688"/>
            <a:ext cx="11161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b="0" dirty="0">
                <a:solidFill>
                  <a:srgbClr val="FF0000"/>
                </a:solidFill>
                <a:latin typeface="+mn-ea"/>
                <a:ea typeface="+mn-ea"/>
              </a:rPr>
              <a:t>回顾</a:t>
            </a:r>
          </a:p>
        </p:txBody>
      </p:sp>
    </p:spTree>
    <p:extLst>
      <p:ext uri="{BB962C8B-B14F-4D97-AF65-F5344CB8AC3E}">
        <p14:creationId xmlns:p14="http://schemas.microsoft.com/office/powerpoint/2010/main" val="1964104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236.75"/>
  <p:tag name="LATEXADDIN" val="\documentclass{article}&#10;\usepackage{amsmath}&#10;\pagestyle{empty}&#10;\begin{document}&#10;&#10;&#10;$f(x)=x^3+x^2-x+1$&#10;&#10;\end{document}"/>
  <p:tag name="IGUANATEXSIZE" val="24"/>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68.75"/>
  <p:tag name="ORIGINALWIDTH" val="535.5"/>
  <p:tag name="LATEXADDIN" val="\documentclass{article}&#10;\usepackage{amsmath}&#10;\pagestyle{empty}&#10;\begin{document}&#10;&#10;&#10;$r=\frac{\sqrt{5}-1}{2}$.&#10;&#10;\end{document}"/>
  <p:tag name="IGUANATEXSIZE" val="28"/>
  <p:tag name="IGUANATEXCURSOR" val="107"/>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990.75"/>
  <p:tag name="LATEXADDIN" val="\documentclass{article}&#10;\usepackage{amsmath}&#10;\pagestyle{empty}&#10;\begin{document}&#10;&#10;&#10;$f(x)=x^2-\sin(x)$&#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93.75"/>
  <p:tag name="LATEXADDIN" val="\documentclass{article}&#10;\usepackage{amsmath}&#10;\pagestyle{empty}&#10;\begin{document}&#10;&#10;&#10;$E=R+(R-M)=2R-M$&#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18879</TotalTime>
  <Words>6463</Words>
  <Application>Microsoft Office PowerPoint</Application>
  <PresentationFormat>全屏显示(4:3)</PresentationFormat>
  <Paragraphs>597</Paragraphs>
  <Slides>62</Slides>
  <Notes>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62</vt:i4>
      </vt:variant>
    </vt:vector>
  </HeadingPairs>
  <TitlesOfParts>
    <vt:vector size="75" baseType="lpstr">
      <vt:lpstr>黑体</vt:lpstr>
      <vt:lpstr>华文仿宋</vt:lpstr>
      <vt:lpstr>宋体</vt:lpstr>
      <vt:lpstr>Arial</vt:lpstr>
      <vt:lpstr>Calibri</vt:lpstr>
      <vt:lpstr>Times New Roman</vt:lpstr>
      <vt:lpstr>Tw Cen MT</vt:lpstr>
      <vt:lpstr>Verdana</vt:lpstr>
      <vt:lpstr>Wingdings</vt:lpstr>
      <vt:lpstr>1_很不错的模版</vt:lpstr>
      <vt:lpstr>Office 主题​​</vt:lpstr>
      <vt:lpstr>Equation</vt:lpstr>
      <vt:lpstr>公式</vt:lpstr>
      <vt:lpstr>第8章 数值优化</vt:lpstr>
      <vt:lpstr>                  </vt:lpstr>
      <vt:lpstr>PowerPoint 演示文稿</vt:lpstr>
      <vt:lpstr>PowerPoint 演示文稿</vt:lpstr>
      <vt:lpstr>8.2.2 分类搜索方法</vt:lpstr>
      <vt:lpstr>（1）黄金分割搜索法（0.618法）</vt:lpstr>
      <vt:lpstr>PowerPoint 演示文稿</vt:lpstr>
      <vt:lpstr>比例因子的选择</vt:lpstr>
      <vt:lpstr>PowerPoint 演示文稿</vt:lpstr>
      <vt:lpstr>PowerPoint 演示文稿</vt:lpstr>
      <vt:lpstr>PowerPoint 演示文稿</vt:lpstr>
      <vt:lpstr>（2）斐波那契（Fibonacci）搜索法</vt:lpstr>
      <vt:lpstr>比例因子的确定</vt:lpstr>
      <vt:lpstr>PowerPoint 演示文稿</vt:lpstr>
      <vt:lpstr>PowerPoint 演示文稿</vt:lpstr>
      <vt:lpstr>PowerPoint 演示文稿</vt:lpstr>
      <vt:lpstr>PowerPoint 演示文稿</vt:lpstr>
      <vt:lpstr>8.2.2 分类搜索法</vt:lpstr>
      <vt:lpstr>PowerPoint 演示文稿</vt:lpstr>
      <vt:lpstr>PowerPoint 演示文稿</vt:lpstr>
      <vt:lpstr>PowerPoint 演示文稿</vt:lpstr>
      <vt:lpstr>PowerPoint 演示文稿</vt:lpstr>
      <vt:lpstr>对极小值分类</vt:lpstr>
      <vt:lpstr>求极小值p的二次逼近方法</vt:lpstr>
      <vt:lpstr>PowerPoint 演示文稿</vt:lpstr>
      <vt:lpstr>8.3 多元函数求极值的方法</vt:lpstr>
      <vt:lpstr>二元函数的极小值问题---理论结果</vt:lpstr>
      <vt:lpstr>PowerPoint 演示文稿</vt:lpstr>
      <vt:lpstr>PowerPoint 演示文稿</vt:lpstr>
      <vt:lpstr>PowerPoint 演示文稿</vt:lpstr>
      <vt:lpstr>PowerPoint 演示文稿</vt:lpstr>
      <vt:lpstr>PowerPoint 演示文稿</vt:lpstr>
      <vt:lpstr>PowerPoint 演示文稿</vt:lpstr>
      <vt:lpstr>二元函数的极小值问题---理论结果</vt:lpstr>
      <vt:lpstr>PowerPoint 演示文稿</vt:lpstr>
      <vt:lpstr>8.3.2 内德-米德方法和鲍威尔方法(选讲)</vt:lpstr>
      <vt:lpstr>单纯形的概念</vt:lpstr>
      <vt:lpstr>二元函数的内德－米德方法（单纯形方法）</vt:lpstr>
      <vt:lpstr>PowerPoint 演示文稿</vt:lpstr>
      <vt:lpstr>PowerPoint 演示文稿</vt:lpstr>
      <vt:lpstr>PowerPoint 演示文稿</vt:lpstr>
      <vt:lpstr>PowerPoint 演示文稿</vt:lpstr>
      <vt:lpstr>7. 每一步的逻辑判断</vt:lpstr>
      <vt:lpstr>内德－米德方法（单纯形方法）的基本思想</vt:lpstr>
      <vt:lpstr>PowerPoint 演示文稿</vt:lpstr>
      <vt:lpstr>PowerPoint 演示文稿</vt:lpstr>
      <vt:lpstr>PowerPoint 演示文稿</vt:lpstr>
      <vt:lpstr>PowerPoint 演示文稿</vt:lpstr>
      <vt:lpstr>PowerPoint 演示文稿</vt:lpstr>
      <vt:lpstr>鲍威尔方法</vt:lpstr>
      <vt:lpstr>PowerPoint 演示文稿</vt:lpstr>
      <vt:lpstr>PowerPoint 演示文稿</vt:lpstr>
      <vt:lpstr>鲍威尔基本算法要点</vt:lpstr>
      <vt:lpstr>鲍威尔方法核心</vt:lpstr>
      <vt:lpstr>鲍威尔方法的进一步讨论</vt:lpstr>
      <vt:lpstr>8.3.3 梯度和牛顿方法</vt:lpstr>
      <vt:lpstr>(1) 梯度法的定义</vt:lpstr>
      <vt:lpstr>PowerPoint 演示文稿</vt:lpstr>
      <vt:lpstr>梯度方法概要</vt:lpstr>
      <vt:lpstr>梯度法小结</vt:lpstr>
      <vt:lpstr>本章教学要求及重点难点</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2356</cp:revision>
  <dcterms:created xsi:type="dcterms:W3CDTF">2008-11-26T09:45:55Z</dcterms:created>
  <dcterms:modified xsi:type="dcterms:W3CDTF">2020-04-08T01:46:48Z</dcterms:modified>
</cp:coreProperties>
</file>