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EC3D4"/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7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D346-43F4-4B2E-916F-FF885717D8FF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FE4F-273E-4A88-B210-13EB436A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8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50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0000" y="630314"/>
            <a:ext cx="530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网络编程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89577" y="1535837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</a:t>
            </a:r>
            <a:r>
              <a:rPr lang="zh-CN" altLang="en-US" dirty="0"/>
              <a:t>基本原理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Android</a:t>
            </a:r>
            <a:r>
              <a:rPr lang="zh-CN" altLang="en-US" dirty="0"/>
              <a:t>下的网络编程</a:t>
            </a:r>
          </a:p>
        </p:txBody>
      </p:sp>
    </p:spTree>
    <p:extLst>
      <p:ext uri="{BB962C8B-B14F-4D97-AF65-F5344CB8AC3E}">
        <p14:creationId xmlns:p14="http://schemas.microsoft.com/office/powerpoint/2010/main" val="14704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34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HTTP</a:t>
            </a:r>
            <a:r>
              <a:rPr lang="zh-CN" altLang="en-US" dirty="0"/>
              <a:t>本质上是一种协议，全称是</a:t>
            </a:r>
            <a:r>
              <a:rPr lang="en-US" altLang="zh-CN" dirty="0"/>
              <a:t>Hypertext Transfer Protocol</a:t>
            </a:r>
            <a:r>
              <a:rPr lang="zh-CN" altLang="en-US" dirty="0"/>
              <a:t>，即超文本传输协议。从名字上可以看出该协议用于规定客户端与服务端之间的传输规则，所传输的内容不局限于文本</a:t>
            </a:r>
            <a:r>
              <a:rPr lang="en-US" altLang="zh-CN" dirty="0"/>
              <a:t>(</a:t>
            </a:r>
            <a:r>
              <a:rPr lang="zh-CN" altLang="en-US" dirty="0"/>
              <a:t>其实可以传输任意类型的数据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HTTP</a:t>
            </a:r>
            <a:r>
              <a:rPr lang="zh-CN" altLang="en-US" dirty="0"/>
              <a:t>实际上是基于</a:t>
            </a:r>
            <a:r>
              <a:rPr lang="en-US" altLang="zh-CN" dirty="0"/>
              <a:t>TCP</a:t>
            </a:r>
            <a:r>
              <a:rPr lang="zh-CN" altLang="en-US" dirty="0"/>
              <a:t>的应用层协议，它在更高的层次封装了</a:t>
            </a:r>
            <a:r>
              <a:rPr lang="en-US" altLang="zh-CN" dirty="0"/>
              <a:t>TCP</a:t>
            </a:r>
            <a:r>
              <a:rPr lang="zh-CN" altLang="en-US" dirty="0"/>
              <a:t>的使用细节，使得网络请求更加简单及易用。</a:t>
            </a:r>
            <a:r>
              <a:rPr lang="zh-CN" altLang="en-US" dirty="0">
                <a:solidFill>
                  <a:srgbClr val="FF0000"/>
                </a:solidFill>
              </a:rPr>
              <a:t>而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连接是基于流的可靠连接</a:t>
            </a:r>
            <a:r>
              <a:rPr lang="zh-CN" altLang="en-US" dirty="0"/>
              <a:t>，它为</a:t>
            </a:r>
            <a:r>
              <a:rPr lang="en-US" altLang="zh-CN" dirty="0"/>
              <a:t>HTTP</a:t>
            </a:r>
            <a:r>
              <a:rPr lang="zh-CN" altLang="en-US" dirty="0"/>
              <a:t>提供了一条可靠的传输通道，从</a:t>
            </a:r>
            <a:r>
              <a:rPr lang="en-US" altLang="zh-CN" dirty="0"/>
              <a:t>TCP</a:t>
            </a:r>
            <a:r>
              <a:rPr lang="zh-CN" altLang="en-US" dirty="0"/>
              <a:t>连接的一端填入的字节会从另外一端以</a:t>
            </a:r>
            <a:r>
              <a:rPr lang="zh-CN" altLang="en-US" dirty="0">
                <a:solidFill>
                  <a:srgbClr val="FF0000"/>
                </a:solidFill>
              </a:rPr>
              <a:t>原有的顺序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正确的传送</a:t>
            </a:r>
            <a:r>
              <a:rPr lang="zh-CN" altLang="en-US" dirty="0"/>
              <a:t>出来。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2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26" y="1926454"/>
            <a:ext cx="1642369" cy="349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8950171" y="1926454"/>
            <a:ext cx="1642369" cy="349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02167" y="2210540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02167" y="2679292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02167" y="4032254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02167" y="4728255"/>
            <a:ext cx="102093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网络接口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69767" y="2210540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69767" y="2679292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269767" y="4032254"/>
            <a:ext cx="10209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269767" y="4728255"/>
            <a:ext cx="102093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网络接口</a:t>
            </a: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 flipH="1" flipV="1">
            <a:off x="941032" y="2352623"/>
            <a:ext cx="861137" cy="6210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5410" y="2129777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应用层</a:t>
            </a:r>
          </a:p>
        </p:txBody>
      </p:sp>
      <p:cxnSp>
        <p:nvCxnSpPr>
          <p:cNvPr id="26" name="直接连接符 25"/>
          <p:cNvCxnSpPr>
            <a:cxnSpLocks/>
          </p:cNvCxnSpPr>
          <p:nvPr/>
        </p:nvCxnSpPr>
        <p:spPr>
          <a:xfrm flipH="1" flipV="1">
            <a:off x="941032" y="2902138"/>
            <a:ext cx="861137" cy="6210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1304" y="2720191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传输层</a:t>
            </a: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 flipH="1" flipV="1">
            <a:off x="972104" y="4170720"/>
            <a:ext cx="861137" cy="6210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6482" y="3947874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网络层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H="1" flipV="1">
            <a:off x="945470" y="4826339"/>
            <a:ext cx="861137" cy="6210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46482" y="4601291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数据链路层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0290699" y="2129777"/>
            <a:ext cx="690979" cy="2849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981678" y="1933581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应用层</a:t>
            </a:r>
          </a:p>
        </p:txBody>
      </p:sp>
      <p:cxnSp>
        <p:nvCxnSpPr>
          <p:cNvPr id="35" name="直接连接符 34"/>
          <p:cNvCxnSpPr>
            <a:cxnSpLocks/>
            <a:endCxn id="36" idx="1"/>
          </p:cNvCxnSpPr>
          <p:nvPr/>
        </p:nvCxnSpPr>
        <p:spPr>
          <a:xfrm flipV="1">
            <a:off x="10283301" y="2867485"/>
            <a:ext cx="698377" cy="989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981678" y="2642437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传输层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0290699" y="3978927"/>
            <a:ext cx="690979" cy="2849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981678" y="3782731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网络层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0290699" y="4699403"/>
            <a:ext cx="690979" cy="2849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981678" y="4503207"/>
            <a:ext cx="794550" cy="450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数据链路层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488924" y="1933581"/>
            <a:ext cx="17756" cy="34906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77196" y="5255581"/>
            <a:ext cx="4021585" cy="1775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353887" y="1933581"/>
            <a:ext cx="26633" cy="3322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216892" y="2413871"/>
            <a:ext cx="3240350" cy="3606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610755" y="558853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对于我们客户端程序员而言，应用层以下的细节被屏蔽了</a:t>
            </a:r>
          </a:p>
        </p:txBody>
      </p:sp>
      <p:sp>
        <p:nvSpPr>
          <p:cNvPr id="50" name="矩形 49"/>
          <p:cNvSpPr/>
          <p:nvPr/>
        </p:nvSpPr>
        <p:spPr>
          <a:xfrm>
            <a:off x="91736" y="2633986"/>
            <a:ext cx="12100264" cy="3527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27" grpId="0" animBg="1"/>
      <p:bldP spid="29" grpId="0" animBg="1"/>
      <p:bldP spid="31" grpId="0" animBg="1"/>
      <p:bldP spid="34" grpId="0" animBg="1"/>
      <p:bldP spid="36" grpId="0" animBg="1"/>
      <p:bldP spid="38" grpId="0" animBg="1"/>
      <p:bldP spid="40" grpId="0" animBg="1"/>
      <p:bldP spid="48" grpId="0" animBg="1"/>
      <p:bldP spid="49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2975" y="1873188"/>
            <a:ext cx="2077375" cy="347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8950171" y="1873187"/>
            <a:ext cx="2077375" cy="347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7" name="云形 6"/>
          <p:cNvSpPr/>
          <p:nvPr/>
        </p:nvSpPr>
        <p:spPr>
          <a:xfrm>
            <a:off x="4399625" y="2618913"/>
            <a:ext cx="3377214" cy="23703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8" name="箭头: 右 7"/>
          <p:cNvSpPr/>
          <p:nvPr/>
        </p:nvSpPr>
        <p:spPr>
          <a:xfrm>
            <a:off x="3573262" y="1899821"/>
            <a:ext cx="1154097" cy="3817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0272" y="1562470"/>
            <a:ext cx="1855433" cy="10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请求报文</a:t>
            </a:r>
          </a:p>
        </p:txBody>
      </p:sp>
      <p:sp>
        <p:nvSpPr>
          <p:cNvPr id="10" name="箭头: 右 9"/>
          <p:cNvSpPr/>
          <p:nvPr/>
        </p:nvSpPr>
        <p:spPr>
          <a:xfrm>
            <a:off x="7355889" y="1864309"/>
            <a:ext cx="1154097" cy="3817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 rot="10800000">
            <a:off x="7355889" y="4798377"/>
            <a:ext cx="1154097" cy="3817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10800000">
            <a:off x="3566974" y="4942639"/>
            <a:ext cx="1154097" cy="3817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10763" y="4605288"/>
            <a:ext cx="1855433" cy="10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响应报文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66412" y="625423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对于我们客户端程序员来讲，网络请求抽象成下列的样子</a:t>
            </a:r>
          </a:p>
        </p:txBody>
      </p:sp>
    </p:spTree>
    <p:extLst>
      <p:ext uri="{BB962C8B-B14F-4D97-AF65-F5344CB8AC3E}">
        <p14:creationId xmlns:p14="http://schemas.microsoft.com/office/powerpoint/2010/main" val="7873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279819" cy="4351338"/>
          </a:xfrm>
        </p:spPr>
        <p:txBody>
          <a:bodyPr/>
          <a:lstStyle/>
          <a:p>
            <a:r>
              <a:rPr lang="en-US" altLang="zh-CN" dirty="0"/>
              <a:t>GET			</a:t>
            </a:r>
            <a:r>
              <a:rPr lang="zh-CN" altLang="en-US" sz="2000" dirty="0"/>
              <a:t>获取服务器的资源</a:t>
            </a:r>
            <a:endParaRPr lang="en-US" altLang="zh-CN" sz="2000" dirty="0"/>
          </a:p>
          <a:p>
            <a:r>
              <a:rPr lang="en-US" altLang="zh-CN" dirty="0"/>
              <a:t>POST		</a:t>
            </a:r>
            <a:r>
              <a:rPr lang="zh-CN" altLang="en-US" sz="2000" dirty="0"/>
              <a:t>向服务器传递数据（表单等）</a:t>
            </a:r>
            <a:endParaRPr lang="en-US" altLang="zh-CN" sz="2000" dirty="0"/>
          </a:p>
          <a:p>
            <a:r>
              <a:rPr lang="en-US" altLang="zh-CN" dirty="0"/>
              <a:t>PUT			</a:t>
            </a:r>
            <a:r>
              <a:rPr lang="zh-CN" altLang="en-US" sz="2000" dirty="0"/>
              <a:t>向服务器写入资源，服务器返回资源的</a:t>
            </a:r>
            <a:r>
              <a:rPr lang="en-US" altLang="zh-CN" sz="2000" dirty="0"/>
              <a:t>URL</a:t>
            </a:r>
          </a:p>
          <a:p>
            <a:r>
              <a:rPr lang="en-US" altLang="zh-CN" dirty="0"/>
              <a:t>DELETE		</a:t>
            </a:r>
            <a:r>
              <a:rPr lang="zh-CN" altLang="en-US" sz="2000" dirty="0"/>
              <a:t>请求服务器删除指定的</a:t>
            </a:r>
            <a:r>
              <a:rPr lang="en-US" altLang="zh-CN" sz="2000" dirty="0"/>
              <a:t>URL</a:t>
            </a:r>
            <a:r>
              <a:rPr lang="zh-CN" altLang="en-US" sz="2000" dirty="0"/>
              <a:t>资源</a:t>
            </a:r>
            <a:endParaRPr lang="en-US" altLang="zh-CN" sz="2000" dirty="0"/>
          </a:p>
          <a:p>
            <a:r>
              <a:rPr lang="en-US" altLang="zh-CN" dirty="0"/>
              <a:t>HEAD		</a:t>
            </a:r>
            <a:r>
              <a:rPr lang="zh-CN" altLang="en-US" sz="2000" dirty="0"/>
              <a:t>与</a:t>
            </a:r>
            <a:r>
              <a:rPr lang="en-US" altLang="zh-CN" sz="2000" dirty="0"/>
              <a:t>GET</a:t>
            </a:r>
            <a:r>
              <a:rPr lang="zh-CN" altLang="en-US" sz="2000" dirty="0"/>
              <a:t>类似，但服务器只返回首部不返回资源，用于了解资源的情况</a:t>
            </a:r>
            <a:endParaRPr lang="en-US" altLang="zh-CN" sz="2000" dirty="0"/>
          </a:p>
          <a:p>
            <a:r>
              <a:rPr lang="en-US" altLang="zh-CN" dirty="0"/>
              <a:t>TRACE		</a:t>
            </a:r>
            <a:r>
              <a:rPr lang="zh-CN" altLang="en-US" sz="2000" dirty="0"/>
              <a:t>请求服务器返回其接收到的原始报文，通常用于诊断</a:t>
            </a:r>
            <a:endParaRPr lang="en-US" altLang="zh-CN" sz="2000" dirty="0"/>
          </a:p>
          <a:p>
            <a:r>
              <a:rPr lang="en-US" altLang="zh-CN" dirty="0"/>
              <a:t>OPTIONS		</a:t>
            </a:r>
            <a:r>
              <a:rPr lang="zh-CN" altLang="en-US" sz="2000" dirty="0"/>
              <a:t>请求服务器返回其支持的请求方法等</a:t>
            </a:r>
          </a:p>
        </p:txBody>
      </p:sp>
      <p:sp>
        <p:nvSpPr>
          <p:cNvPr id="4" name="矩形 3"/>
          <p:cNvSpPr/>
          <p:nvPr/>
        </p:nvSpPr>
        <p:spPr>
          <a:xfrm>
            <a:off x="2797946" y="2929190"/>
            <a:ext cx="852256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</a:p>
        </p:txBody>
      </p:sp>
      <p:sp>
        <p:nvSpPr>
          <p:cNvPr id="6" name="矩形 5"/>
          <p:cNvSpPr/>
          <p:nvPr/>
        </p:nvSpPr>
        <p:spPr>
          <a:xfrm>
            <a:off x="2797946" y="3417903"/>
            <a:ext cx="852256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</a:t>
            </a:r>
          </a:p>
        </p:txBody>
      </p:sp>
      <p:sp>
        <p:nvSpPr>
          <p:cNvPr id="7" name="矩形 6"/>
          <p:cNvSpPr/>
          <p:nvPr/>
        </p:nvSpPr>
        <p:spPr>
          <a:xfrm>
            <a:off x="2797946" y="2440477"/>
            <a:ext cx="852256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</a:p>
        </p:txBody>
      </p:sp>
      <p:sp>
        <p:nvSpPr>
          <p:cNvPr id="8" name="矩形 7"/>
          <p:cNvSpPr/>
          <p:nvPr/>
        </p:nvSpPr>
        <p:spPr>
          <a:xfrm>
            <a:off x="2797946" y="1935340"/>
            <a:ext cx="852256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2052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报文格式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7103"/>
              </p:ext>
            </p:extLst>
          </p:nvPr>
        </p:nvGraphicFramePr>
        <p:xfrm>
          <a:off x="916432" y="1690688"/>
          <a:ext cx="8309862" cy="3758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46636">
                  <a:extLst>
                    <a:ext uri="{9D8B030D-6E8A-4147-A177-3AD203B41FA5}">
                      <a16:colId xmlns:a16="http://schemas.microsoft.com/office/drawing/2014/main" val="1830337251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301317669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1436269933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404403057"/>
                    </a:ext>
                  </a:extLst>
                </a:gridCol>
                <a:gridCol w="1846636">
                  <a:extLst>
                    <a:ext uri="{9D8B030D-6E8A-4147-A177-3AD203B41FA5}">
                      <a16:colId xmlns:a16="http://schemas.microsoft.com/office/drawing/2014/main" val="1921073639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1020868153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3479128845"/>
                    </a:ext>
                  </a:extLst>
                </a:gridCol>
              </a:tblGrid>
              <a:tr h="375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请求方法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回车符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759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56129"/>
              </p:ext>
            </p:extLst>
          </p:nvPr>
        </p:nvGraphicFramePr>
        <p:xfrm>
          <a:off x="916432" y="2066543"/>
          <a:ext cx="8309862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463226">
                  <a:extLst>
                    <a:ext uri="{9D8B030D-6E8A-4147-A177-3AD203B41FA5}">
                      <a16:colId xmlns:a16="http://schemas.microsoft.com/office/drawing/2014/main" val="1830337251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1020868153"/>
                    </a:ext>
                  </a:extLst>
                </a:gridCol>
                <a:gridCol w="923318">
                  <a:extLst>
                    <a:ext uri="{9D8B030D-6E8A-4147-A177-3AD203B41FA5}">
                      <a16:colId xmlns:a16="http://schemas.microsoft.com/office/drawing/2014/main" val="3479128845"/>
                    </a:ext>
                  </a:extLst>
                </a:gridCol>
              </a:tblGrid>
              <a:tr h="1253705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头部字段值：值</a:t>
                      </a:r>
                    </a:p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头部字段值：值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 dirty="0"/>
                        <a:t>回车符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75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5557"/>
              </p:ext>
            </p:extLst>
          </p:nvPr>
        </p:nvGraphicFramePr>
        <p:xfrm>
          <a:off x="916432" y="3529583"/>
          <a:ext cx="8309862" cy="6056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93272">
                  <a:extLst>
                    <a:ext uri="{9D8B030D-6E8A-4147-A177-3AD203B41FA5}">
                      <a16:colId xmlns:a16="http://schemas.microsoft.com/office/drawing/2014/main" val="1830337251"/>
                    </a:ext>
                  </a:extLst>
                </a:gridCol>
                <a:gridCol w="4616590">
                  <a:extLst>
                    <a:ext uri="{9D8B030D-6E8A-4147-A177-3AD203B41FA5}">
                      <a16:colId xmlns:a16="http://schemas.microsoft.com/office/drawing/2014/main" val="404403057"/>
                    </a:ext>
                  </a:extLst>
                </a:gridCol>
              </a:tblGrid>
              <a:tr h="6056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回车符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换行符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75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62480"/>
              </p:ext>
            </p:extLst>
          </p:nvPr>
        </p:nvGraphicFramePr>
        <p:xfrm>
          <a:off x="916432" y="4135218"/>
          <a:ext cx="8309862" cy="14726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09862">
                  <a:extLst>
                    <a:ext uri="{9D8B030D-6E8A-4147-A177-3AD203B41FA5}">
                      <a16:colId xmlns:a16="http://schemas.microsoft.com/office/drawing/2014/main" val="1830337251"/>
                    </a:ext>
                  </a:extLst>
                </a:gridCol>
              </a:tblGrid>
              <a:tr h="1472652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请求数据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PUT</a:t>
                      </a:r>
                      <a:r>
                        <a:rPr lang="zh-CN" altLang="en-US" dirty="0"/>
                        <a:t>该部分可选，</a:t>
                      </a:r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无该部分）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9759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705795" y="1696623"/>
            <a:ext cx="1455938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请求行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9226294" y="1690688"/>
            <a:ext cx="459244" cy="375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9226294" y="2060608"/>
            <a:ext cx="716696" cy="1468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9226294" y="4135218"/>
            <a:ext cx="769962" cy="1472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96256" y="2613102"/>
            <a:ext cx="1455938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请求头部</a:t>
            </a:r>
          </a:p>
        </p:txBody>
      </p:sp>
      <p:sp>
        <p:nvSpPr>
          <p:cNvPr id="19" name="矩形 18"/>
          <p:cNvSpPr/>
          <p:nvPr/>
        </p:nvSpPr>
        <p:spPr>
          <a:xfrm>
            <a:off x="9996256" y="4722282"/>
            <a:ext cx="1455938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请求数据包</a:t>
            </a:r>
          </a:p>
        </p:txBody>
      </p:sp>
    </p:spTree>
    <p:extLst>
      <p:ext uri="{BB962C8B-B14F-4D97-AF65-F5344CB8AC3E}">
        <p14:creationId xmlns:p14="http://schemas.microsoft.com/office/powerpoint/2010/main" val="34741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下的网络请求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HttpURLConnection</a:t>
            </a:r>
            <a:endParaRPr lang="en-US" altLang="zh-CN" dirty="0"/>
          </a:p>
          <a:p>
            <a:r>
              <a:rPr lang="en-US" altLang="zh-CN" dirty="0" err="1"/>
              <a:t>HttpClient</a:t>
            </a:r>
            <a:r>
              <a:rPr lang="zh-CN" altLang="en-US" dirty="0"/>
              <a:t>，在</a:t>
            </a:r>
            <a:r>
              <a:rPr lang="en-US" altLang="zh-CN" dirty="0"/>
              <a:t>Android 6.0(API23)</a:t>
            </a:r>
            <a:r>
              <a:rPr lang="zh-CN" altLang="en-US" dirty="0"/>
              <a:t>中及以后的版本，去除了</a:t>
            </a:r>
            <a:r>
              <a:rPr lang="en-US" altLang="zh-CN" dirty="0" err="1"/>
              <a:t>HttpClient</a:t>
            </a:r>
            <a:r>
              <a:rPr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14754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157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HTTP基本原理</vt:lpstr>
      <vt:lpstr>PowerPoint 演示文稿</vt:lpstr>
      <vt:lpstr>PowerPoint 演示文稿</vt:lpstr>
      <vt:lpstr>HTTP请求方式</vt:lpstr>
      <vt:lpstr>HTTP报文格式</vt:lpstr>
      <vt:lpstr>Android下的网络请求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火火冰</dc:creator>
  <cp:lastModifiedBy>火火冰</cp:lastModifiedBy>
  <cp:revision>16</cp:revision>
  <dcterms:created xsi:type="dcterms:W3CDTF">2017-03-31T07:13:00Z</dcterms:created>
  <dcterms:modified xsi:type="dcterms:W3CDTF">2017-04-01T08:20:42Z</dcterms:modified>
</cp:coreProperties>
</file>