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2" r:id="rId3"/>
    <p:sldId id="257" r:id="rId4"/>
    <p:sldId id="260" r:id="rId5"/>
    <p:sldId id="262" r:id="rId6"/>
    <p:sldId id="263" r:id="rId7"/>
    <p:sldId id="267" r:id="rId8"/>
    <p:sldId id="264" r:id="rId9"/>
    <p:sldId id="265" r:id="rId10"/>
    <p:sldId id="275" r:id="rId11"/>
    <p:sldId id="271" r:id="rId12"/>
    <p:sldId id="273" r:id="rId13"/>
    <p:sldId id="274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火火冰" initials="火火冰" lastIdx="2" clrIdx="0">
    <p:extLst>
      <p:ext uri="{19B8F6BF-5375-455C-9EA6-DF929625EA0E}">
        <p15:presenceInfo xmlns:p15="http://schemas.microsoft.com/office/powerpoint/2012/main" userId="54dfd5d0ba3eca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DF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2017/4/8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nougat_b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78105"/>
            <a:ext cx="6979920" cy="67017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77760" y="972820"/>
            <a:ext cx="995680" cy="579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+mj-ea"/>
                <a:ea typeface="+mj-ea"/>
              </a:rPr>
              <a:t>主题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477760" y="1947545"/>
            <a:ext cx="352742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Intent</a:t>
            </a:r>
            <a:r>
              <a:rPr lang="zh-CN" altLang="en-US" sz="2400"/>
              <a:t>详解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/>
              <a:t>Activity</a:t>
            </a:r>
            <a:r>
              <a:rPr lang="zh-CN" altLang="en-US" sz="2400"/>
              <a:t>堆栈与生命周期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77760" y="5445760"/>
            <a:ext cx="26396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主讲人：</a:t>
            </a:r>
            <a:r>
              <a:rPr lang="en-US" altLang="zh-CN" sz="3200"/>
              <a:t>Colin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栈的数据结构</a:t>
            </a:r>
            <a:r>
              <a:rPr lang="en-US" altLang="zh-CN" dirty="0"/>
              <a:t> </a:t>
            </a:r>
            <a:r>
              <a:rPr lang="zh-CN" altLang="en-US" dirty="0"/>
              <a:t>后入先出</a:t>
            </a:r>
          </a:p>
        </p:txBody>
      </p:sp>
      <p:sp>
        <p:nvSpPr>
          <p:cNvPr id="4" name="矩形 3"/>
          <p:cNvSpPr/>
          <p:nvPr/>
        </p:nvSpPr>
        <p:spPr>
          <a:xfrm>
            <a:off x="3630706" y="2034988"/>
            <a:ext cx="3872753" cy="4545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65176" y="2205318"/>
            <a:ext cx="995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栈</a:t>
            </a:r>
          </a:p>
        </p:txBody>
      </p:sp>
      <p:sp>
        <p:nvSpPr>
          <p:cNvPr id="6" name="矩形 5"/>
          <p:cNvSpPr/>
          <p:nvPr/>
        </p:nvSpPr>
        <p:spPr>
          <a:xfrm>
            <a:off x="4536139" y="4853767"/>
            <a:ext cx="2061883" cy="636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536138" y="2960084"/>
            <a:ext cx="2061883" cy="636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536138" y="3940878"/>
            <a:ext cx="2061883" cy="636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6140" y="5737729"/>
            <a:ext cx="2061883" cy="6364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6853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Activity</a:t>
            </a:r>
            <a:r>
              <a:rPr lang="zh-CN" altLang="en-US" dirty="0"/>
              <a:t>的堆栈</a:t>
            </a:r>
          </a:p>
        </p:txBody>
      </p:sp>
      <p:sp>
        <p:nvSpPr>
          <p:cNvPr id="3" name="矩形 2"/>
          <p:cNvSpPr/>
          <p:nvPr/>
        </p:nvSpPr>
        <p:spPr>
          <a:xfrm>
            <a:off x="4606954" y="2004969"/>
            <a:ext cx="2978092" cy="4546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97247" y="1996579"/>
            <a:ext cx="176238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MainActivity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1668710" y="1778465"/>
            <a:ext cx="318782" cy="10066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10393" y="1535185"/>
            <a:ext cx="135831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Action:MAIN</a:t>
            </a:r>
            <a:endParaRPr lang="zh-CN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310393" y="2550252"/>
            <a:ext cx="1358317" cy="469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 err="1"/>
              <a:t>Category:LAUNCHER</a:t>
            </a:r>
            <a:endParaRPr lang="zh-CN" altLang="en-US" sz="1100" dirty="0"/>
          </a:p>
        </p:txBody>
      </p:sp>
      <p:sp>
        <p:nvSpPr>
          <p:cNvPr id="10" name="矩形 9"/>
          <p:cNvSpPr/>
          <p:nvPr/>
        </p:nvSpPr>
        <p:spPr>
          <a:xfrm>
            <a:off x="2097245" y="4043493"/>
            <a:ext cx="176238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ThirdActivity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097246" y="3020036"/>
            <a:ext cx="1762387" cy="553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SecondActivity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4769224" y="2178424"/>
            <a:ext cx="259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Back Stack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12669 -1.48148E-6 C 0.18346 -1.48148E-6 0.25352 0.15417 0.25352 0.2794 L 0.25352 0.5588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69" y="2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5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0.12526 -1.11111E-6 C 0.18125 -1.11111E-6 0.25052 -0.04143 0.25052 -0.07523 L 0.25052 -0.15023 " pathEditMode="relative" rAng="0" ptsTypes="AAAA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26" y="-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-0.15023 L 0.51094 -0.1527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0.25 L 0.5168 0.24884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352 0.5588 L 0.51966 0.55741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4" grpId="1" animBg="1"/>
      <p:bldP spid="4" grpId="2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r>
              <a:rPr lang="zh-CN" altLang="en-US" dirty="0"/>
              <a:t>的</a:t>
            </a:r>
            <a:r>
              <a:rPr lang="en-US" altLang="zh-CN" dirty="0"/>
              <a:t>4</a:t>
            </a:r>
            <a:r>
              <a:rPr lang="zh-CN" altLang="en-US" dirty="0"/>
              <a:t>种模式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Standard			</a:t>
            </a:r>
            <a:r>
              <a:rPr lang="zh-CN" altLang="en-US" sz="2000" dirty="0"/>
              <a:t>每次启动的时候都会在（当前）</a:t>
            </a:r>
            <a:r>
              <a:rPr lang="en-US" altLang="zh-CN" sz="2000" dirty="0"/>
              <a:t>Task</a:t>
            </a:r>
            <a:r>
              <a:rPr lang="zh-CN" altLang="en-US" sz="2000" dirty="0"/>
              <a:t>创建一个新的实例</a:t>
            </a:r>
            <a:endParaRPr lang="en-US" altLang="zh-CN" sz="2000" dirty="0"/>
          </a:p>
          <a:p>
            <a:r>
              <a:rPr lang="en-US" altLang="zh-CN" dirty="0" err="1"/>
              <a:t>SingleTop</a:t>
            </a:r>
            <a:r>
              <a:rPr lang="en-US" altLang="zh-CN" dirty="0"/>
              <a:t>			</a:t>
            </a:r>
            <a:r>
              <a:rPr lang="zh-CN" altLang="en-US" sz="2000" dirty="0"/>
              <a:t>当</a:t>
            </a:r>
            <a:r>
              <a:rPr lang="en-US" altLang="zh-CN" sz="2000" dirty="0"/>
              <a:t>Task</a:t>
            </a:r>
            <a:r>
              <a:rPr lang="zh-CN" altLang="en-US" sz="2000" dirty="0"/>
              <a:t>的栈顶不为目标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的时候，才创建新的实例</a:t>
            </a:r>
            <a:endParaRPr lang="en-US" altLang="zh-CN" sz="2000" dirty="0"/>
          </a:p>
          <a:p>
            <a:r>
              <a:rPr lang="en-US" altLang="zh-CN" dirty="0" err="1"/>
              <a:t>SingleTask</a:t>
            </a:r>
            <a:r>
              <a:rPr lang="en-US" altLang="zh-CN" dirty="0"/>
              <a:t>			</a:t>
            </a:r>
            <a:r>
              <a:rPr lang="zh-CN" altLang="en-US" sz="2000" dirty="0"/>
              <a:t>当</a:t>
            </a:r>
            <a:r>
              <a:rPr lang="en-US" altLang="zh-CN" sz="2000" dirty="0"/>
              <a:t>Task</a:t>
            </a:r>
            <a:r>
              <a:rPr lang="zh-CN" altLang="en-US" sz="2000" dirty="0"/>
              <a:t>中没有目标</a:t>
            </a:r>
            <a:r>
              <a:rPr lang="en-US" altLang="zh-CN" sz="2000" dirty="0"/>
              <a:t>Activity</a:t>
            </a:r>
            <a:r>
              <a:rPr lang="zh-CN" altLang="en-US" sz="2000" dirty="0"/>
              <a:t>的时候，才创建新的实例。否则的话就会将旧的</a:t>
            </a:r>
            <a:r>
              <a:rPr lang="en-US" altLang="zh-CN" sz="2000" dirty="0"/>
              <a:t>Activity</a:t>
            </a:r>
            <a:r>
              <a:rPr lang="zh-CN" altLang="en-US" sz="2000" dirty="0"/>
              <a:t>上面的</a:t>
            </a:r>
            <a:r>
              <a:rPr lang="en-US" altLang="zh-CN" sz="2000" dirty="0"/>
              <a:t>Activity</a:t>
            </a:r>
            <a:r>
              <a:rPr lang="zh-CN" altLang="en-US" sz="2000" dirty="0"/>
              <a:t>全部销毁（出栈），从而达到在栈顶的操作</a:t>
            </a:r>
            <a:endParaRPr lang="en-US" altLang="zh-CN" sz="2000" dirty="0"/>
          </a:p>
          <a:p>
            <a:r>
              <a:rPr lang="en-US" altLang="zh-CN" dirty="0" err="1"/>
              <a:t>SingleInstance</a:t>
            </a:r>
            <a:r>
              <a:rPr lang="en-US" altLang="zh-CN" dirty="0"/>
              <a:t>		</a:t>
            </a:r>
            <a:r>
              <a:rPr lang="zh-CN" altLang="en-US" sz="2000" dirty="0"/>
              <a:t>独立存在一个</a:t>
            </a:r>
            <a:r>
              <a:rPr lang="en-US" altLang="zh-CN" sz="2000" dirty="0"/>
              <a:t>Task</a:t>
            </a:r>
            <a:r>
              <a:rPr lang="zh-CN" altLang="en-US" sz="2000" dirty="0"/>
              <a:t>中，并且该</a:t>
            </a:r>
            <a:r>
              <a:rPr lang="en-US" altLang="zh-CN" sz="2000" dirty="0"/>
              <a:t>Task</a:t>
            </a:r>
            <a:r>
              <a:rPr lang="zh-CN" altLang="en-US" sz="2000" dirty="0"/>
              <a:t>不能存储其他的</a:t>
            </a:r>
            <a:r>
              <a:rPr lang="en-US" altLang="zh-CN" sz="2000" dirty="0"/>
              <a:t>Activity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290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Flag</a:t>
            </a:r>
            <a:r>
              <a:rPr lang="zh-CN" altLang="en-US" dirty="0"/>
              <a:t>来控制堆栈的行为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Intent.FLAG_ACTIVITY_CLEAR_TOP</a:t>
            </a:r>
            <a:r>
              <a:rPr lang="en-US" altLang="zh-CN" sz="2000" dirty="0">
                <a:latin typeface="Consolas" panose="020B0609020204030204" pitchFamily="49" charset="0"/>
              </a:rPr>
              <a:t>		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Intent.FLAG_ACTIVITY_SINGLE_TOP</a:t>
            </a:r>
            <a:r>
              <a:rPr lang="en-US" altLang="zh-CN" sz="2000" dirty="0">
                <a:latin typeface="Consolas" panose="020B06090202040302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8582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272002" cy="4351338"/>
          </a:xfrm>
        </p:spPr>
      </p:pic>
      <p:sp>
        <p:nvSpPr>
          <p:cNvPr id="6" name="文本框 5"/>
          <p:cNvSpPr txBox="1"/>
          <p:nvPr/>
        </p:nvSpPr>
        <p:spPr>
          <a:xfrm>
            <a:off x="4479721" y="2275463"/>
            <a:ext cx="64793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2014</a:t>
            </a:r>
            <a:r>
              <a:rPr lang="zh-CN" altLang="en-US" dirty="0"/>
              <a:t>年从事</a:t>
            </a:r>
            <a:r>
              <a:rPr lang="en-US" altLang="zh-CN" dirty="0"/>
              <a:t>Android</a:t>
            </a:r>
            <a:r>
              <a:rPr lang="zh-CN" altLang="en-US" dirty="0"/>
              <a:t>相关的开发工作，主要涉及智能家居、可穿戴设备及机器人的研发。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主要擅长的领域有：</a:t>
            </a:r>
            <a:endParaRPr lang="en-US" altLang="zh-CN" dirty="0"/>
          </a:p>
          <a:p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蓝牙及</a:t>
            </a:r>
            <a:r>
              <a:rPr lang="en-US" altLang="zh-CN" dirty="0"/>
              <a:t>WIFI</a:t>
            </a:r>
            <a:r>
              <a:rPr lang="zh-CN" altLang="en-US" dirty="0"/>
              <a:t>相关技术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OpenCV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OpenGL ES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10203" y="1690688"/>
            <a:ext cx="258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	Colin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7376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Intent</a:t>
            </a:r>
            <a:r>
              <a:rPr lang="zh-CN" altLang="en-US"/>
              <a:t>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Intent是一种运行时绑定（run-time binding）机制，它能在程序运行过程中连接两个不同的组件。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尽管</a:t>
            </a:r>
            <a:r>
              <a:rPr lang="en-US" altLang="zh-CN" dirty="0"/>
              <a:t>Intent</a:t>
            </a:r>
            <a:r>
              <a:rPr lang="zh-CN" altLang="en-US" dirty="0"/>
              <a:t>可以使用多种方式来让组件进行</a:t>
            </a:r>
            <a:r>
              <a:rPr lang="zh-CN" altLang="en-US" dirty="0">
                <a:solidFill>
                  <a:srgbClr val="FF0000"/>
                </a:solidFill>
              </a:rPr>
              <a:t>通信</a:t>
            </a:r>
            <a:r>
              <a:rPr lang="zh-CN" altLang="en-US" dirty="0"/>
              <a:t>，但通常来讲</a:t>
            </a:r>
            <a:r>
              <a:rPr lang="en-US" altLang="zh-CN" dirty="0"/>
              <a:t>Intent</a:t>
            </a:r>
            <a:r>
              <a:rPr lang="zh-CN" altLang="en-US" dirty="0"/>
              <a:t>一般用于：</a:t>
            </a:r>
          </a:p>
          <a:p>
            <a:pPr marL="0" indent="0">
              <a:buNone/>
            </a:pPr>
            <a:endParaRPr lang="zh-CN" altLang="en-US" dirty="0"/>
          </a:p>
          <a:p>
            <a:pPr lvl="2"/>
            <a:r>
              <a:rPr lang="zh-CN" altLang="en-US" sz="2800" dirty="0"/>
              <a:t>启动</a:t>
            </a:r>
            <a:r>
              <a:rPr lang="en-US" altLang="zh-CN" sz="2800" dirty="0"/>
              <a:t>Activity</a:t>
            </a:r>
          </a:p>
          <a:p>
            <a:pPr lvl="2"/>
            <a:r>
              <a:rPr lang="zh-CN" altLang="en-US" sz="2800" dirty="0"/>
              <a:t>启动</a:t>
            </a:r>
            <a:r>
              <a:rPr lang="en-US" altLang="zh-CN" sz="2800" dirty="0"/>
              <a:t>Service</a:t>
            </a:r>
          </a:p>
          <a:p>
            <a:pPr lvl="2"/>
            <a:r>
              <a:rPr lang="zh-CN" altLang="en-US" sz="2800" dirty="0"/>
              <a:t>传递</a:t>
            </a:r>
            <a:r>
              <a:rPr lang="en-US" altLang="zh-CN" sz="2800" dirty="0"/>
              <a:t>Broadcast</a:t>
            </a:r>
          </a:p>
          <a:p>
            <a:pPr lvl="2">
              <a:buFont typeface="Wingdings" panose="05000000000000000000" charset="0"/>
              <a:buChar char="l"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Activity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通过将 Intent 传递给 </a:t>
            </a:r>
            <a:r>
              <a:rPr lang="en-US" altLang="zh-CN"/>
              <a:t>Context.</a:t>
            </a:r>
            <a:r>
              <a:rPr lang="zh-CN" altLang="en-US"/>
              <a:t>startActivity()，可以启动新的 Activity 实例。Intent 描述了要启动的 Activity，并携带了相关必要的数据</a:t>
            </a:r>
          </a:p>
          <a:p>
            <a:pPr>
              <a:lnSpc>
                <a:spcPct val="110000"/>
              </a:lnSpc>
            </a:pPr>
            <a:r>
              <a:rPr lang="zh-CN" altLang="en-US"/>
              <a:t>如果希望在 Activity 完成后收到结果，可以通过调用 </a:t>
            </a:r>
            <a:r>
              <a:rPr lang="en-US" altLang="zh-CN"/>
              <a:t>Context.</a:t>
            </a:r>
            <a:r>
              <a:rPr lang="zh-CN" altLang="en-US"/>
              <a:t>startActivityForResult()。然后在 Activity 的 onActivityResult() 回调中，通过</a:t>
            </a:r>
            <a:r>
              <a:rPr lang="en-US" altLang="zh-CN"/>
              <a:t>Intent</a:t>
            </a:r>
            <a:r>
              <a:rPr lang="zh-CN" altLang="en-US"/>
              <a:t>获取结果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启动</a:t>
            </a:r>
            <a:r>
              <a:rPr lang="en-US" altLang="zh-CN"/>
              <a:t>Service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455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通过将 Intent 传递给 startService()，可以启动服务执行一次性操作（例如，下载文件）。Intent 描述了要启动的服务，并携带了必要的数据</a:t>
            </a:r>
          </a:p>
          <a:p>
            <a:pPr>
              <a:lnSpc>
                <a:spcPct val="110000"/>
              </a:lnSpc>
            </a:pPr>
            <a:r>
              <a:rPr lang="zh-CN" altLang="en-US"/>
              <a:t>如果服务旨在使用客户端-服务器接口，则通过将 Intent 传递给 bindService()</a:t>
            </a:r>
          </a:p>
          <a:p>
            <a:endParaRPr lang="zh-CN" altLang="en-US"/>
          </a:p>
          <a:p>
            <a:pPr marL="0" indent="0">
              <a:buNone/>
            </a:pPr>
            <a:r>
              <a:rPr lang="zh-CN" altLang="en-US"/>
              <a:t>两者不同的地方：</a:t>
            </a:r>
          </a:p>
          <a:p>
            <a:pPr algn="l">
              <a:lnSpc>
                <a:spcPct val="150000"/>
              </a:lnSpc>
            </a:pPr>
            <a:r>
              <a:rPr lang="en-US" altLang="zh-CN" sz="2000"/>
              <a:t> </a:t>
            </a:r>
            <a:r>
              <a:rPr lang="zh-CN" altLang="en-US" sz="2000"/>
              <a:t>通过</a:t>
            </a:r>
            <a:r>
              <a:rPr lang="en-US" altLang="zh-CN" sz="2000"/>
              <a:t>startService()</a:t>
            </a:r>
            <a:r>
              <a:rPr lang="zh-CN" altLang="en-US" sz="2000"/>
              <a:t>启动的</a:t>
            </a:r>
            <a:r>
              <a:rPr lang="en-US" altLang="zh-CN" sz="2000"/>
              <a:t>Service</a:t>
            </a:r>
            <a:r>
              <a:rPr lang="zh-CN" altLang="en-US" sz="2000"/>
              <a:t>，这个</a:t>
            </a:r>
            <a:r>
              <a:rPr lang="en-US" altLang="zh-CN" sz="2000"/>
              <a:t>Service</a:t>
            </a:r>
            <a:r>
              <a:rPr lang="zh-CN" altLang="en-US" sz="2000"/>
              <a:t>与调用者就失去了联系，当调用者被销毁后，</a:t>
            </a:r>
            <a:r>
              <a:rPr lang="en-US" altLang="zh-CN" sz="2000"/>
              <a:t>Service</a:t>
            </a:r>
            <a:r>
              <a:rPr lang="zh-CN" altLang="en-US" sz="2000"/>
              <a:t>仍然存在。</a:t>
            </a:r>
          </a:p>
          <a:p>
            <a:pPr algn="l">
              <a:lnSpc>
                <a:spcPct val="150000"/>
              </a:lnSpc>
            </a:pPr>
            <a:r>
              <a:rPr lang="zh-CN" altLang="en-US" sz="2000"/>
              <a:t>通过</a:t>
            </a:r>
            <a:r>
              <a:rPr lang="en-US" altLang="zh-CN" sz="2000"/>
              <a:t>bindService()</a:t>
            </a:r>
            <a:r>
              <a:rPr lang="zh-CN" altLang="en-US" sz="2000"/>
              <a:t>启动的</a:t>
            </a:r>
            <a:r>
              <a:rPr lang="en-US" altLang="zh-CN" sz="2000"/>
              <a:t>Service</a:t>
            </a:r>
            <a:r>
              <a:rPr lang="zh-CN" altLang="en-US" sz="2000"/>
              <a:t>，会和调用者保持联系，一旦调用者被销毁，</a:t>
            </a:r>
            <a:r>
              <a:rPr lang="en-US" altLang="zh-CN" sz="2000"/>
              <a:t>Service</a:t>
            </a:r>
            <a:r>
              <a:rPr lang="zh-CN" altLang="en-US" sz="2000"/>
              <a:t>也会被销毁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传递</a:t>
            </a:r>
            <a:r>
              <a:rPr lang="en-US" altLang="zh-CN"/>
              <a:t>Broadcast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通过将 Intent 传递给 sendBroadcast()、sendOrderedBroadcast() 或 sendStickyBroadcast()，可以将广播传递给其他应用</a:t>
            </a:r>
            <a:r>
              <a:rPr lang="en-US" altLang="zh-CN"/>
              <a:t>(</a:t>
            </a:r>
            <a:r>
              <a:rPr lang="zh-CN" altLang="en-US"/>
              <a:t>可以是当前</a:t>
            </a:r>
            <a:r>
              <a:rPr lang="en-US" altLang="zh-CN"/>
              <a:t>App</a:t>
            </a:r>
            <a:r>
              <a:rPr lang="zh-CN" altLang="en-US"/>
              <a:t>，也可以是其他</a:t>
            </a:r>
            <a:r>
              <a:rPr lang="en-US" altLang="zh-CN"/>
              <a:t>App)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构建</a:t>
            </a:r>
            <a:r>
              <a:rPr lang="en-US" altLang="zh-CN"/>
              <a:t>Intent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特征</a:t>
            </a:r>
          </a:p>
          <a:p>
            <a:pPr lvl="1"/>
            <a:r>
              <a:rPr lang="en-US" altLang="zh-CN" dirty="0"/>
              <a:t>Component	-	</a:t>
            </a:r>
            <a:r>
              <a:rPr lang="zh-CN" altLang="en-US" sz="1710" dirty="0"/>
              <a:t>要启动的组件名称，</a:t>
            </a:r>
            <a:r>
              <a:rPr lang="zh-CN" altLang="en-US" sz="1710" dirty="0">
                <a:solidFill>
                  <a:srgbClr val="FF0000"/>
                </a:solidFill>
              </a:rPr>
              <a:t>如果指定了该属性就是显式</a:t>
            </a:r>
            <a:r>
              <a:rPr lang="en-US" altLang="zh-CN" sz="1710" dirty="0">
                <a:solidFill>
                  <a:srgbClr val="FF0000"/>
                </a:solidFill>
              </a:rPr>
              <a:t>Intent</a:t>
            </a:r>
            <a:r>
              <a:rPr lang="zh-CN" altLang="en-US" sz="1710" dirty="0">
                <a:solidFill>
                  <a:srgbClr val="FF0000"/>
                </a:solidFill>
              </a:rPr>
              <a:t>。</a:t>
            </a:r>
          </a:p>
          <a:p>
            <a:pPr lvl="1"/>
            <a:r>
              <a:rPr lang="en-US" altLang="zh-CN" dirty="0"/>
              <a:t>Action		-	</a:t>
            </a:r>
            <a:r>
              <a:rPr lang="zh-CN" altLang="en-US" sz="1710" dirty="0"/>
              <a:t>指定要执行的操作</a:t>
            </a:r>
            <a:r>
              <a:rPr lang="en-US" altLang="zh-CN" sz="1710" dirty="0"/>
              <a:t>(</a:t>
            </a:r>
            <a:r>
              <a:rPr lang="zh-CN" altLang="en-US" sz="1710" dirty="0"/>
              <a:t>可以使用系统或是的自定义</a:t>
            </a:r>
            <a:r>
              <a:rPr lang="en-US" altLang="zh-CN" sz="1710" dirty="0"/>
              <a:t>)</a:t>
            </a:r>
            <a:r>
              <a:rPr lang="zh-CN" altLang="en-US" sz="1710" dirty="0"/>
              <a:t>的字符串</a:t>
            </a:r>
          </a:p>
          <a:p>
            <a:pPr lvl="1"/>
            <a:r>
              <a:rPr lang="en-US" altLang="zh-CN" dirty="0"/>
              <a:t>Category		-	</a:t>
            </a:r>
            <a:r>
              <a:rPr lang="zh-CN" altLang="en-US" sz="1800" dirty="0"/>
              <a:t>指定</a:t>
            </a:r>
            <a:r>
              <a:rPr lang="en-US" altLang="zh-CN" sz="1800" dirty="0"/>
              <a:t>Intent</a:t>
            </a:r>
            <a:r>
              <a:rPr lang="zh-CN" altLang="en-US" sz="1800" dirty="0"/>
              <a:t>组件的类型的字符串</a:t>
            </a:r>
          </a:p>
          <a:p>
            <a:pPr lvl="1"/>
            <a:r>
              <a:rPr lang="en-US" altLang="zh-CN" dirty="0"/>
              <a:t>Type		-	</a:t>
            </a:r>
            <a:r>
              <a:rPr lang="en-US" altLang="zh-CN" sz="1800" dirty="0" err="1"/>
              <a:t>指定数据类型（其</a:t>
            </a:r>
            <a:r>
              <a:rPr lang="en-US" altLang="zh-CN" sz="1800" dirty="0"/>
              <a:t> MIME </a:t>
            </a:r>
            <a:r>
              <a:rPr lang="en-US" altLang="zh-CN" sz="1800" dirty="0" err="1"/>
              <a:t>类型</a:t>
            </a:r>
            <a:r>
              <a:rPr lang="en-US" altLang="zh-CN" sz="1800" dirty="0"/>
              <a:t>）</a:t>
            </a:r>
          </a:p>
          <a:p>
            <a:pPr lvl="1"/>
            <a:r>
              <a:rPr lang="en-US" altLang="zh-CN" dirty="0"/>
              <a:t>Data		-	</a:t>
            </a:r>
            <a:r>
              <a:rPr lang="en-US" altLang="zh-CN" sz="1800" dirty="0" err="1">
                <a:sym typeface="+mn-ea"/>
              </a:rPr>
              <a:t>引用待操作数据和</a:t>
            </a:r>
            <a:r>
              <a:rPr lang="en-US" altLang="zh-CN" sz="1800" dirty="0">
                <a:sym typeface="+mn-ea"/>
              </a:rPr>
              <a:t>/</a:t>
            </a:r>
            <a:r>
              <a:rPr lang="en-US" altLang="zh-CN" sz="1800" dirty="0" err="1">
                <a:sym typeface="+mn-ea"/>
              </a:rPr>
              <a:t>或该数据</a:t>
            </a:r>
            <a:r>
              <a:rPr lang="en-US" altLang="zh-CN" sz="1800" dirty="0">
                <a:sym typeface="+mn-ea"/>
              </a:rPr>
              <a:t> MIME </a:t>
            </a:r>
            <a:r>
              <a:rPr lang="en-US" altLang="zh-CN" sz="1800" dirty="0" err="1">
                <a:sym typeface="+mn-ea"/>
              </a:rPr>
              <a:t>类型的</a:t>
            </a:r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 err="1">
                <a:sym typeface="+mn-ea"/>
              </a:rPr>
              <a:t>URI（Uri</a:t>
            </a:r>
            <a:r>
              <a:rPr lang="en-US" altLang="zh-CN" sz="1800" dirty="0">
                <a:sym typeface="+mn-ea"/>
              </a:rPr>
              <a:t> </a:t>
            </a:r>
            <a:r>
              <a:rPr lang="en-US" altLang="zh-CN" sz="1800" dirty="0" err="1">
                <a:sym typeface="+mn-ea"/>
              </a:rPr>
              <a:t>对象</a:t>
            </a:r>
            <a:r>
              <a:rPr lang="en-US" altLang="zh-CN" sz="1800" dirty="0">
                <a:sym typeface="+mn-ea"/>
              </a:rPr>
              <a:t>）</a:t>
            </a:r>
          </a:p>
          <a:p>
            <a:pPr lvl="0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额外的附带信息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en-US" altLang="zh-CN" dirty="0"/>
              <a:t>Extra		-	</a:t>
            </a:r>
            <a:r>
              <a:rPr lang="en-US" altLang="zh-CN" sz="1800" dirty="0" err="1"/>
              <a:t>携带完成请求操作所需的附加信息的键值对</a:t>
            </a:r>
            <a:r>
              <a:rPr lang="en-US" altLang="zh-CN" dirty="0"/>
              <a:t>	</a:t>
            </a:r>
          </a:p>
          <a:p>
            <a:pPr lvl="1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Flag		-	</a:t>
            </a:r>
            <a:r>
              <a:rPr lang="en-US" altLang="zh-CN" sz="1800" dirty="0" err="1"/>
              <a:t>标志可以指示</a:t>
            </a:r>
            <a:r>
              <a:rPr lang="en-US" altLang="zh-CN" sz="1800" dirty="0"/>
              <a:t> Android </a:t>
            </a:r>
            <a:r>
              <a:rPr lang="en-US" altLang="zh-CN" sz="1800" dirty="0" err="1"/>
              <a:t>系统如何启动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Activity（例如，Activity</a:t>
            </a:r>
            <a:r>
              <a:rPr lang="en-US" altLang="zh-CN" sz="1800" dirty="0"/>
              <a:t> </a:t>
            </a:r>
            <a:r>
              <a:rPr lang="en-US" altLang="zh-CN" sz="1800" dirty="0" err="1"/>
              <a:t>应属于哪个任务</a:t>
            </a:r>
            <a:r>
              <a:rPr lang="en-US" altLang="zh-CN" sz="1800" dirty="0"/>
              <a:t>），</a:t>
            </a:r>
            <a:r>
              <a:rPr lang="en-US" altLang="zh-CN" sz="1800" dirty="0" err="1"/>
              <a:t>以及启动之后如何处理（例如，它是否属于最近的</a:t>
            </a:r>
            <a:r>
              <a:rPr lang="en-US" altLang="zh-CN" sz="1800" dirty="0"/>
              <a:t> Activity </a:t>
            </a:r>
            <a:r>
              <a:rPr lang="en-US" altLang="zh-CN" sz="1800" dirty="0" err="1"/>
              <a:t>列表</a:t>
            </a:r>
            <a:r>
              <a:rPr lang="en-US" altLang="zh-CN" sz="1800" dirty="0"/>
              <a:t>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Intent</a:t>
            </a:r>
            <a:r>
              <a:rPr lang="zh-CN" altLang="en-US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显式</a:t>
            </a:r>
            <a:r>
              <a:rPr lang="en-US" altLang="zh-CN" dirty="0"/>
              <a:t>Intent</a:t>
            </a:r>
          </a:p>
          <a:p>
            <a:pPr marL="457200" lvl="1" indent="0" algn="l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按名称（完全限定类名）指定要启动的组件</a:t>
            </a:r>
            <a:r>
              <a:rPr lang="en-US" altLang="zh-CN" dirty="0"/>
              <a:t>。 </a:t>
            </a:r>
            <a:r>
              <a:rPr lang="en-US" altLang="zh-CN" dirty="0" err="1"/>
              <a:t>通常</a:t>
            </a:r>
            <a:r>
              <a:rPr lang="en-US" altLang="zh-CN" dirty="0"/>
              <a:t>，</a:t>
            </a:r>
            <a:r>
              <a:rPr lang="zh-CN" altLang="en-US" dirty="0"/>
              <a:t>我们</a:t>
            </a:r>
            <a:r>
              <a:rPr lang="en-US" altLang="zh-CN" dirty="0" err="1"/>
              <a:t>会在自己的应用中使用显式</a:t>
            </a:r>
            <a:r>
              <a:rPr lang="en-US" altLang="zh-CN" dirty="0"/>
              <a:t> Intent </a:t>
            </a:r>
            <a:r>
              <a:rPr lang="en-US" altLang="zh-CN" dirty="0" err="1"/>
              <a:t>来启动组件，例如，启动新</a:t>
            </a:r>
            <a:r>
              <a:rPr lang="en-US" altLang="zh-CN" dirty="0"/>
              <a:t> Activity </a:t>
            </a:r>
            <a:r>
              <a:rPr lang="en-US" altLang="zh-CN" dirty="0" err="1"/>
              <a:t>以响应用户操作，或者启动服务以在后台下载文件</a:t>
            </a:r>
            <a:r>
              <a:rPr lang="en-US" altLang="zh-CN" dirty="0"/>
              <a:t>。</a:t>
            </a:r>
          </a:p>
          <a:p>
            <a:pPr marL="457200" lvl="1" indent="0" algn="l">
              <a:buNone/>
            </a:pPr>
            <a:endParaRPr lang="en-US" altLang="zh-CN" dirty="0"/>
          </a:p>
          <a:p>
            <a:r>
              <a:rPr lang="zh-CN" altLang="en-US" dirty="0"/>
              <a:t>隐式</a:t>
            </a:r>
            <a:r>
              <a:rPr lang="en-US" altLang="zh-CN" dirty="0"/>
              <a:t>Intent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>
                <a:solidFill>
                  <a:srgbClr val="FF0000"/>
                </a:solidFill>
              </a:rPr>
              <a:t>不会指定特定的组件</a:t>
            </a:r>
            <a:r>
              <a:rPr lang="en-US" altLang="zh-CN" dirty="0" err="1"/>
              <a:t>，而是声明要执行的常规操作，从而允许其他应用中的组件来处理它</a:t>
            </a:r>
            <a:r>
              <a:rPr lang="en-US" altLang="zh-CN" dirty="0"/>
              <a:t>。 </a:t>
            </a:r>
            <a:r>
              <a:rPr lang="en-US" altLang="zh-CN" dirty="0" err="1"/>
              <a:t>例如，如需在地图上向用户显示位置，则可以使用隐式</a:t>
            </a:r>
            <a:r>
              <a:rPr lang="en-US" altLang="zh-CN" dirty="0"/>
              <a:t> </a:t>
            </a:r>
            <a:r>
              <a:rPr lang="en-US" altLang="zh-CN" dirty="0" err="1"/>
              <a:t>Intent，请求另一具有此功能的应用在地图上显示指定的位置</a:t>
            </a:r>
            <a:r>
              <a:rPr lang="en-US" altLang="zh-CN" dirty="0"/>
              <a:t>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Intent</a:t>
            </a:r>
            <a:r>
              <a:rPr lang="zh-CN" altLang="en-US" dirty="0"/>
              <a:t>启动</a:t>
            </a:r>
            <a:r>
              <a:rPr lang="en-US" altLang="zh-CN" dirty="0"/>
              <a:t>Activity</a:t>
            </a:r>
            <a:r>
              <a:rPr lang="zh-CN" altLang="en-US" dirty="0"/>
              <a:t>图解</a:t>
            </a:r>
          </a:p>
        </p:txBody>
      </p:sp>
      <p:sp>
        <p:nvSpPr>
          <p:cNvPr id="4" name="矩形 3"/>
          <p:cNvSpPr/>
          <p:nvPr/>
        </p:nvSpPr>
        <p:spPr>
          <a:xfrm>
            <a:off x="126365" y="389890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Activity A</a:t>
            </a:r>
          </a:p>
        </p:txBody>
      </p:sp>
      <p:sp>
        <p:nvSpPr>
          <p:cNvPr id="6" name="上箭头 5"/>
          <p:cNvSpPr/>
          <p:nvPr/>
        </p:nvSpPr>
        <p:spPr>
          <a:xfrm>
            <a:off x="613410" y="3266440"/>
            <a:ext cx="249555" cy="632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6365" y="276606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startActivity</a:t>
            </a:r>
            <a:endParaRPr lang="en-US" altLang="zh-CN" dirty="0"/>
          </a:p>
        </p:txBody>
      </p:sp>
      <p:sp>
        <p:nvSpPr>
          <p:cNvPr id="8" name="圆角右箭头 7"/>
          <p:cNvSpPr/>
          <p:nvPr/>
        </p:nvSpPr>
        <p:spPr>
          <a:xfrm>
            <a:off x="613410" y="2200275"/>
            <a:ext cx="1171575" cy="5657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84985" y="209042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Intent</a:t>
            </a:r>
          </a:p>
        </p:txBody>
      </p:sp>
      <p:sp>
        <p:nvSpPr>
          <p:cNvPr id="12" name="圆角右箭头 11"/>
          <p:cNvSpPr/>
          <p:nvPr/>
        </p:nvSpPr>
        <p:spPr>
          <a:xfrm rot="5400000">
            <a:off x="3054350" y="2312670"/>
            <a:ext cx="790575" cy="5657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6550" y="299085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onCreate</a:t>
            </a:r>
            <a:endParaRPr lang="en-US" altLang="zh-CN" dirty="0"/>
          </a:p>
        </p:txBody>
      </p:sp>
      <p:sp>
        <p:nvSpPr>
          <p:cNvPr id="14" name="上箭头 13"/>
          <p:cNvSpPr/>
          <p:nvPr/>
        </p:nvSpPr>
        <p:spPr>
          <a:xfrm rot="10800000">
            <a:off x="3482975" y="3491230"/>
            <a:ext cx="249555" cy="632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76550" y="412369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Activity B</a:t>
            </a:r>
          </a:p>
        </p:txBody>
      </p:sp>
      <p:sp>
        <p:nvSpPr>
          <p:cNvPr id="16" name="矩形 15"/>
          <p:cNvSpPr/>
          <p:nvPr/>
        </p:nvSpPr>
        <p:spPr>
          <a:xfrm>
            <a:off x="5123180" y="389890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Activity A</a:t>
            </a:r>
          </a:p>
        </p:txBody>
      </p:sp>
      <p:sp>
        <p:nvSpPr>
          <p:cNvPr id="17" name="上箭头 16"/>
          <p:cNvSpPr/>
          <p:nvPr/>
        </p:nvSpPr>
        <p:spPr>
          <a:xfrm>
            <a:off x="5610225" y="3266440"/>
            <a:ext cx="249555" cy="632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123180" y="276606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startActivity</a:t>
            </a:r>
            <a:endParaRPr lang="en-US" altLang="zh-CN" dirty="0"/>
          </a:p>
        </p:txBody>
      </p:sp>
      <p:sp>
        <p:nvSpPr>
          <p:cNvPr id="19" name="圆角右箭头 18"/>
          <p:cNvSpPr/>
          <p:nvPr/>
        </p:nvSpPr>
        <p:spPr>
          <a:xfrm>
            <a:off x="5610225" y="2200275"/>
            <a:ext cx="1171575" cy="5657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781800" y="2090420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Intent</a:t>
            </a:r>
          </a:p>
        </p:txBody>
      </p:sp>
      <p:sp>
        <p:nvSpPr>
          <p:cNvPr id="21" name="圆角右箭头 20"/>
          <p:cNvSpPr/>
          <p:nvPr/>
        </p:nvSpPr>
        <p:spPr>
          <a:xfrm rot="5400000">
            <a:off x="7760970" y="2602865"/>
            <a:ext cx="1370965" cy="5657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594600" y="3571240"/>
            <a:ext cx="177673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Android System</a:t>
            </a:r>
          </a:p>
        </p:txBody>
      </p:sp>
      <p:sp>
        <p:nvSpPr>
          <p:cNvPr id="26" name="圆角右箭头 25"/>
          <p:cNvSpPr/>
          <p:nvPr/>
        </p:nvSpPr>
        <p:spPr>
          <a:xfrm>
            <a:off x="8896350" y="2090420"/>
            <a:ext cx="474980" cy="14814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71330" y="1980565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Intent</a:t>
            </a:r>
          </a:p>
        </p:txBody>
      </p:sp>
      <p:sp>
        <p:nvSpPr>
          <p:cNvPr id="28" name="圆角右箭头 27"/>
          <p:cNvSpPr/>
          <p:nvPr/>
        </p:nvSpPr>
        <p:spPr>
          <a:xfrm rot="5400000">
            <a:off x="10640695" y="2202815"/>
            <a:ext cx="790575" cy="56578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0462895" y="2880995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onCreate</a:t>
            </a:r>
            <a:endParaRPr lang="en-US" altLang="zh-CN" dirty="0"/>
          </a:p>
        </p:txBody>
      </p:sp>
      <p:sp>
        <p:nvSpPr>
          <p:cNvPr id="30" name="上箭头 29"/>
          <p:cNvSpPr/>
          <p:nvPr/>
        </p:nvSpPr>
        <p:spPr>
          <a:xfrm rot="10800000">
            <a:off x="11069320" y="3381375"/>
            <a:ext cx="249555" cy="6324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462895" y="4013835"/>
            <a:ext cx="1381760" cy="50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Activity B</a:t>
            </a:r>
          </a:p>
        </p:txBody>
      </p:sp>
      <p:sp>
        <p:nvSpPr>
          <p:cNvPr id="32" name="上箭头 31"/>
          <p:cNvSpPr/>
          <p:nvPr/>
        </p:nvSpPr>
        <p:spPr>
          <a:xfrm rot="10800000">
            <a:off x="8479790" y="4123690"/>
            <a:ext cx="249555" cy="39052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781800" y="4514215"/>
            <a:ext cx="3435350" cy="92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搜索系统中所有的应用，找到与</a:t>
            </a:r>
            <a:r>
              <a:rPr lang="en-US" altLang="zh-CN" dirty="0"/>
              <a:t>Intent</a:t>
            </a:r>
            <a:r>
              <a:rPr lang="zh-CN" altLang="en-US" dirty="0"/>
              <a:t>匹配的组件（</a:t>
            </a:r>
            <a:r>
              <a:rPr lang="en-US" altLang="zh-CN" dirty="0"/>
              <a:t>Action</a:t>
            </a:r>
            <a:r>
              <a:rPr lang="zh-CN" altLang="en-US" dirty="0"/>
              <a:t>、</a:t>
            </a:r>
            <a:r>
              <a:rPr lang="en-US" altLang="zh-CN" dirty="0"/>
              <a:t>Category</a:t>
            </a:r>
            <a:r>
              <a:rPr lang="zh-CN" altLang="en-US" dirty="0"/>
              <a:t>、</a:t>
            </a:r>
            <a:r>
              <a:rPr lang="en-US" altLang="zh-CN" dirty="0"/>
              <a:t>Data</a:t>
            </a:r>
            <a:r>
              <a:rPr lang="zh-CN" altLang="en-US" dirty="0"/>
              <a:t>、</a:t>
            </a:r>
            <a:r>
              <a:rPr lang="en-US" altLang="zh-CN" dirty="0"/>
              <a:t>Type</a:t>
            </a:r>
            <a:r>
              <a:rPr lang="zh-CN" altLang="en-US" dirty="0"/>
              <a:t>）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22655" y="6041390"/>
            <a:ext cx="3138488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显式启动，</a:t>
            </a:r>
            <a:r>
              <a:rPr lang="zh-CN" altLang="en-US" dirty="0">
                <a:solidFill>
                  <a:srgbClr val="FF0000"/>
                </a:solidFill>
              </a:rPr>
              <a:t>设置了</a:t>
            </a:r>
            <a:r>
              <a:rPr lang="en-US" altLang="zh-CN" dirty="0">
                <a:solidFill>
                  <a:srgbClr val="FF0000"/>
                </a:solidFill>
              </a:rPr>
              <a:t>Component</a:t>
            </a:r>
          </a:p>
          <a:p>
            <a:r>
              <a:rPr lang="zh-CN" altLang="en-US" dirty="0"/>
              <a:t>（完全限定了类名）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6937375" y="6041390"/>
            <a:ext cx="336932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隐式启动，</a:t>
            </a:r>
            <a:r>
              <a:rPr lang="zh-CN" altLang="en-US" dirty="0">
                <a:solidFill>
                  <a:srgbClr val="FF0000"/>
                </a:solidFill>
              </a:rPr>
              <a:t>没有设置</a:t>
            </a:r>
            <a:r>
              <a:rPr lang="en-US" altLang="zh-CN" dirty="0">
                <a:solidFill>
                  <a:srgbClr val="FF0000"/>
                </a:solidFill>
              </a:rPr>
              <a:t>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351</Words>
  <Application>Microsoft Office PowerPoint</Application>
  <PresentationFormat>宽屏</PresentationFormat>
  <Paragraphs>86</Paragraphs>
  <Slides>13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宋体</vt:lpstr>
      <vt:lpstr>Arial</vt:lpstr>
      <vt:lpstr>Calibri</vt:lpstr>
      <vt:lpstr>Calibri Light</vt:lpstr>
      <vt:lpstr>Consolas</vt:lpstr>
      <vt:lpstr>Wingdings</vt:lpstr>
      <vt:lpstr>Office 主题</vt:lpstr>
      <vt:lpstr>PowerPoint 演示文稿</vt:lpstr>
      <vt:lpstr>介绍</vt:lpstr>
      <vt:lpstr>什么是Intent？</vt:lpstr>
      <vt:lpstr>启动Activity</vt:lpstr>
      <vt:lpstr>启动Service</vt:lpstr>
      <vt:lpstr>传递Broadcast</vt:lpstr>
      <vt:lpstr>构建Intent</vt:lpstr>
      <vt:lpstr>Intent类型</vt:lpstr>
      <vt:lpstr>Intent启动Activity图解</vt:lpstr>
      <vt:lpstr>栈的数据结构 后入先出</vt:lpstr>
      <vt:lpstr>Activity的堆栈</vt:lpstr>
      <vt:lpstr>启动Activity的4种模式</vt:lpstr>
      <vt:lpstr>通过Flag来控制堆栈的行为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李林</cp:lastModifiedBy>
  <cp:revision>35</cp:revision>
  <dcterms:created xsi:type="dcterms:W3CDTF">2015-05-05T08:02:00Z</dcterms:created>
  <dcterms:modified xsi:type="dcterms:W3CDTF">2017-04-08T08:24:31Z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