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9" r:id="rId3"/>
    <p:sldId id="264" r:id="rId4"/>
    <p:sldId id="267" r:id="rId5"/>
    <p:sldId id="268" r:id="rId6"/>
    <p:sldId id="265" r:id="rId7"/>
    <p:sldId id="260" r:id="rId8"/>
    <p:sldId id="263" r:id="rId9"/>
    <p:sldId id="261" r:id="rId10"/>
    <p:sldId id="262" r:id="rId11"/>
    <p:sldId id="266" r:id="rId12"/>
    <p:sldId id="26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D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0B3B9-124F-439A-ABE0-2C36F24FED96}" type="datetimeFigureOut">
              <a:rPr lang="zh-CN" altLang="en-US" smtClean="0"/>
              <a:t>2017/4/22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C6CF3F-5415-444C-A079-AC4AEEA1F6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69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6CF3F-5415-444C-A079-AC4AEEA1F68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391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0CF0-A634-4E0C-A9DE-F4D2226E5B9C}" type="datetimeFigureOut">
              <a:rPr lang="zh-CN" altLang="en-US" smtClean="0"/>
              <a:t>2017/4/22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0658F-CBE0-41A3-9970-036FDC03D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061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0CF0-A634-4E0C-A9DE-F4D2226E5B9C}" type="datetimeFigureOut">
              <a:rPr lang="zh-CN" altLang="en-US" smtClean="0"/>
              <a:t>2017/4/22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0658F-CBE0-41A3-9970-036FDC03D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423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0CF0-A634-4E0C-A9DE-F4D2226E5B9C}" type="datetimeFigureOut">
              <a:rPr lang="zh-CN" altLang="en-US" smtClean="0"/>
              <a:t>2017/4/22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0658F-CBE0-41A3-9970-036FDC03D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897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0CF0-A634-4E0C-A9DE-F4D2226E5B9C}" type="datetimeFigureOut">
              <a:rPr lang="zh-CN" altLang="en-US" smtClean="0"/>
              <a:t>2017/4/22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0658F-CBE0-41A3-9970-036FDC03D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639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0CF0-A634-4E0C-A9DE-F4D2226E5B9C}" type="datetimeFigureOut">
              <a:rPr lang="zh-CN" altLang="en-US" smtClean="0"/>
              <a:t>2017/4/22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0658F-CBE0-41A3-9970-036FDC03D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863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0CF0-A634-4E0C-A9DE-F4D2226E5B9C}" type="datetimeFigureOut">
              <a:rPr lang="zh-CN" altLang="en-US" smtClean="0"/>
              <a:t>2017/4/22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0658F-CBE0-41A3-9970-036FDC03D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863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0CF0-A634-4E0C-A9DE-F4D2226E5B9C}" type="datetimeFigureOut">
              <a:rPr lang="zh-CN" altLang="en-US" smtClean="0"/>
              <a:t>2017/4/22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0658F-CBE0-41A3-9970-036FDC03D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051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0CF0-A634-4E0C-A9DE-F4D2226E5B9C}" type="datetimeFigureOut">
              <a:rPr lang="zh-CN" altLang="en-US" smtClean="0"/>
              <a:t>2017/4/22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0658F-CBE0-41A3-9970-036FDC03D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22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0CF0-A634-4E0C-A9DE-F4D2226E5B9C}" type="datetimeFigureOut">
              <a:rPr lang="zh-CN" altLang="en-US" smtClean="0"/>
              <a:t>2017/4/22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0658F-CBE0-41A3-9970-036FDC03D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462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0CF0-A634-4E0C-A9DE-F4D2226E5B9C}" type="datetimeFigureOut">
              <a:rPr lang="zh-CN" altLang="en-US" smtClean="0"/>
              <a:t>2017/4/22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0658F-CBE0-41A3-9970-036FDC03D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54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0CF0-A634-4E0C-A9DE-F4D2226E5B9C}" type="datetimeFigureOut">
              <a:rPr lang="zh-CN" altLang="en-US" smtClean="0"/>
              <a:t>2017/4/22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0658F-CBE0-41A3-9970-036FDC03D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455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DF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40CF0-A634-4E0C-A9DE-F4D2226E5B9C}" type="datetimeFigureOut">
              <a:rPr lang="zh-CN" altLang="en-US" smtClean="0"/>
              <a:t>2017/4/22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0658F-CBE0-41A3-9970-036FDC03D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63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nougat_b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7992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477760" y="972820"/>
            <a:ext cx="9956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latin typeface="+mj-ea"/>
                <a:ea typeface="+mj-ea"/>
              </a:rPr>
              <a:t>主题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477760" y="1947545"/>
            <a:ext cx="28712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SQL</a:t>
            </a:r>
            <a:r>
              <a:rPr lang="zh-CN" altLang="en-US" sz="2400" dirty="0"/>
              <a:t>语法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SQLite</a:t>
            </a:r>
            <a:r>
              <a:rPr lang="zh-CN" altLang="en-US" sz="2400" dirty="0"/>
              <a:t>数据库讲解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477760" y="5445760"/>
            <a:ext cx="26396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/>
              <a:t>主讲人：</a:t>
            </a:r>
            <a:r>
              <a:rPr lang="en-US" altLang="zh-CN" sz="3200"/>
              <a:t>Colin</a:t>
            </a:r>
          </a:p>
        </p:txBody>
      </p:sp>
    </p:spTree>
    <p:extLst>
      <p:ext uri="{BB962C8B-B14F-4D97-AF65-F5344CB8AC3E}">
        <p14:creationId xmlns:p14="http://schemas.microsoft.com/office/powerpoint/2010/main" val="2145101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UPDATE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UPDATE </a:t>
            </a:r>
            <a:r>
              <a:rPr lang="en-US" altLang="zh-CN" i="1" dirty="0" err="1"/>
              <a:t>table_name</a:t>
            </a:r>
            <a:br>
              <a:rPr lang="en-US" altLang="zh-CN" dirty="0"/>
            </a:br>
            <a:r>
              <a:rPr lang="en-US" altLang="zh-CN" dirty="0"/>
              <a:t>SET </a:t>
            </a:r>
            <a:r>
              <a:rPr lang="en-US" altLang="zh-CN" i="1" dirty="0"/>
              <a:t>column1</a:t>
            </a:r>
            <a:r>
              <a:rPr lang="en-US" altLang="zh-CN" dirty="0"/>
              <a:t>=</a:t>
            </a:r>
            <a:r>
              <a:rPr lang="en-US" altLang="zh-CN" i="1" dirty="0"/>
              <a:t>value1</a:t>
            </a:r>
            <a:r>
              <a:rPr lang="en-US" altLang="zh-CN" dirty="0"/>
              <a:t>,</a:t>
            </a:r>
            <a:r>
              <a:rPr lang="en-US" altLang="zh-CN" i="1" dirty="0"/>
              <a:t>column2</a:t>
            </a:r>
            <a:r>
              <a:rPr lang="en-US" altLang="zh-CN" dirty="0"/>
              <a:t>=</a:t>
            </a:r>
            <a:r>
              <a:rPr lang="en-US" altLang="zh-CN" i="1" dirty="0"/>
              <a:t>value2</a:t>
            </a:r>
            <a:r>
              <a:rPr lang="en-US" altLang="zh-CN" dirty="0"/>
              <a:t>,...</a:t>
            </a:r>
            <a:br>
              <a:rPr lang="en-US" altLang="zh-CN" dirty="0"/>
            </a:br>
            <a:r>
              <a:rPr lang="en-US" altLang="zh-CN" dirty="0"/>
              <a:t>WHERE </a:t>
            </a:r>
            <a:r>
              <a:rPr lang="en-US" altLang="zh-CN" i="1" dirty="0" err="1"/>
              <a:t>some_column</a:t>
            </a:r>
            <a:r>
              <a:rPr lang="en-US" altLang="zh-CN" dirty="0"/>
              <a:t>=</a:t>
            </a:r>
            <a:r>
              <a:rPr lang="en-US" altLang="zh-CN" i="1" dirty="0" err="1"/>
              <a:t>some_value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注意事项：如果没有</a:t>
            </a:r>
            <a:r>
              <a:rPr lang="en-US" altLang="zh-CN" dirty="0"/>
              <a:t>WHERE</a:t>
            </a:r>
            <a:r>
              <a:rPr lang="zh-CN" altLang="en-US" dirty="0"/>
              <a:t>子句，将会修改表中的所有数据</a:t>
            </a:r>
          </a:p>
        </p:txBody>
      </p:sp>
    </p:spTree>
    <p:extLst>
      <p:ext uri="{BB962C8B-B14F-4D97-AF65-F5344CB8AC3E}">
        <p14:creationId xmlns:p14="http://schemas.microsoft.com/office/powerpoint/2010/main" val="375714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中的数据库开发</a:t>
            </a:r>
            <a:r>
              <a:rPr lang="en-US" altLang="zh-CN" dirty="0"/>
              <a:t>-SQLite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	SQLite</a:t>
            </a:r>
            <a:r>
              <a:rPr lang="zh-CN" altLang="en-US" dirty="0"/>
              <a:t>，是一款轻型的数据库，是遵守</a:t>
            </a:r>
            <a:r>
              <a:rPr lang="en-US" altLang="zh-CN" dirty="0"/>
              <a:t>ACID</a:t>
            </a:r>
            <a:r>
              <a:rPr lang="zh-CN" altLang="en-US" dirty="0"/>
              <a:t>的关系型数据库管理系统，它包含在一个相对小的</a:t>
            </a:r>
            <a:r>
              <a:rPr lang="en-US" altLang="zh-CN" dirty="0"/>
              <a:t>C</a:t>
            </a:r>
            <a:r>
              <a:rPr lang="zh-CN" altLang="en-US" dirty="0"/>
              <a:t>库中。它是</a:t>
            </a:r>
            <a:r>
              <a:rPr lang="en-US" altLang="zh-CN" dirty="0" err="1"/>
              <a:t>D.RichardHipp</a:t>
            </a:r>
            <a:r>
              <a:rPr lang="zh-CN" altLang="en-US" dirty="0"/>
              <a:t>建立的公有领域项目。它的设计目标是嵌入式的，而且目前已经在很多嵌入式产品中使用了它，</a:t>
            </a:r>
            <a:r>
              <a:rPr lang="zh-CN" altLang="en-US" dirty="0">
                <a:solidFill>
                  <a:srgbClr val="FF0000"/>
                </a:solidFill>
              </a:rPr>
              <a:t>它占用资源非常的低，在嵌入式设备中，可能只需要几百</a:t>
            </a:r>
            <a:r>
              <a:rPr lang="en-US" altLang="zh-CN" dirty="0">
                <a:solidFill>
                  <a:srgbClr val="FF0000"/>
                </a:solidFill>
              </a:rPr>
              <a:t>K</a:t>
            </a:r>
            <a:r>
              <a:rPr lang="zh-CN" altLang="en-US" dirty="0">
                <a:solidFill>
                  <a:srgbClr val="FF0000"/>
                </a:solidFill>
              </a:rPr>
              <a:t>的内存就够了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由于</a:t>
            </a:r>
            <a:r>
              <a:rPr lang="en-US" altLang="zh-CN" dirty="0"/>
              <a:t>SQLite</a:t>
            </a:r>
            <a:r>
              <a:rPr lang="zh-CN" altLang="en-US" dirty="0"/>
              <a:t>是用</a:t>
            </a:r>
            <a:r>
              <a:rPr lang="en-US" altLang="zh-CN" dirty="0"/>
              <a:t>C/C++</a:t>
            </a:r>
            <a:r>
              <a:rPr lang="zh-CN" altLang="en-US" dirty="0"/>
              <a:t>编写的，因此面向我们应用层的程序员，</a:t>
            </a:r>
            <a:r>
              <a:rPr lang="en-US" altLang="zh-CN" dirty="0"/>
              <a:t>Android</a:t>
            </a:r>
            <a:r>
              <a:rPr lang="zh-CN" altLang="en-US" dirty="0"/>
              <a:t>在</a:t>
            </a:r>
            <a:r>
              <a:rPr lang="en-US" altLang="zh-CN" dirty="0"/>
              <a:t>Framework</a:t>
            </a:r>
            <a:r>
              <a:rPr lang="zh-CN" altLang="en-US" dirty="0"/>
              <a:t>层封装了一层</a:t>
            </a:r>
            <a:r>
              <a:rPr lang="en-US" altLang="zh-CN" dirty="0"/>
              <a:t>Java</a:t>
            </a:r>
            <a:r>
              <a:rPr lang="zh-CN" altLang="en-US" dirty="0"/>
              <a:t>接口，方便我们操作数据库。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8683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29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SQL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建表</a:t>
            </a:r>
            <a:r>
              <a:rPr lang="en-US" altLang="zh-CN" dirty="0"/>
              <a:t>	CREATE TABLE</a:t>
            </a:r>
          </a:p>
          <a:p>
            <a:r>
              <a:rPr lang="zh-CN" altLang="en-US" dirty="0"/>
              <a:t>删表</a:t>
            </a:r>
            <a:r>
              <a:rPr lang="en-US" altLang="zh-CN" dirty="0"/>
              <a:t>	DROP TABLE</a:t>
            </a:r>
          </a:p>
          <a:p>
            <a:r>
              <a:rPr lang="zh-CN" altLang="en-US" dirty="0"/>
              <a:t>增</a:t>
            </a:r>
            <a:r>
              <a:rPr lang="en-US" altLang="zh-CN" dirty="0"/>
              <a:t>		</a:t>
            </a:r>
            <a:r>
              <a:rPr lang="en-US" altLang="zh-CN" b="1" dirty="0"/>
              <a:t>INSERT </a:t>
            </a:r>
            <a:endParaRPr lang="en-US" altLang="zh-CN" dirty="0"/>
          </a:p>
          <a:p>
            <a:r>
              <a:rPr lang="zh-CN" altLang="en-US" dirty="0"/>
              <a:t>删</a:t>
            </a:r>
            <a:r>
              <a:rPr lang="en-US" altLang="zh-CN" dirty="0"/>
              <a:t>		</a:t>
            </a:r>
            <a:r>
              <a:rPr lang="en-US" altLang="zh-CN" b="1" dirty="0"/>
              <a:t>DELETE </a:t>
            </a:r>
            <a:endParaRPr lang="en-US" altLang="zh-CN" dirty="0"/>
          </a:p>
          <a:p>
            <a:r>
              <a:rPr lang="zh-CN" altLang="en-US" dirty="0"/>
              <a:t>改</a:t>
            </a:r>
            <a:r>
              <a:rPr lang="en-US" altLang="zh-CN" dirty="0"/>
              <a:t>		UPDATE </a:t>
            </a:r>
          </a:p>
          <a:p>
            <a:r>
              <a:rPr lang="zh-CN" altLang="en-US" dirty="0"/>
              <a:t>查</a:t>
            </a:r>
            <a:r>
              <a:rPr lang="en-US" altLang="zh-CN" dirty="0"/>
              <a:t>		SELECT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7097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CREATE TABLE</a:t>
            </a:r>
            <a:r>
              <a:rPr lang="zh-CN" altLang="en-US" dirty="0"/>
              <a:t>（建表语句）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600" dirty="0"/>
              <a:t>CREATE TABLE </a:t>
            </a:r>
            <a:r>
              <a:rPr lang="zh-CN" altLang="en-US" sz="1600" dirty="0"/>
              <a:t>表名称</a:t>
            </a:r>
          </a:p>
          <a:p>
            <a:pPr marL="457200" lvl="1" indent="0">
              <a:buNone/>
            </a:pPr>
            <a:r>
              <a:rPr lang="en-US" altLang="zh-CN" sz="1200" dirty="0"/>
              <a:t>(</a:t>
            </a:r>
          </a:p>
          <a:p>
            <a:pPr marL="457200" lvl="1" indent="0">
              <a:buNone/>
            </a:pPr>
            <a:r>
              <a:rPr lang="zh-CN" altLang="en-US" sz="1200" dirty="0"/>
              <a:t>列名称</a:t>
            </a:r>
            <a:r>
              <a:rPr lang="en-US" altLang="zh-CN" sz="1200" dirty="0"/>
              <a:t>1 </a:t>
            </a:r>
            <a:r>
              <a:rPr lang="zh-CN" altLang="en-US" sz="1200" dirty="0"/>
              <a:t>数据类型</a:t>
            </a:r>
            <a:r>
              <a:rPr lang="en-US" altLang="zh-CN" sz="1200" dirty="0"/>
              <a:t>,</a:t>
            </a:r>
          </a:p>
          <a:p>
            <a:pPr marL="457200" lvl="1" indent="0">
              <a:buNone/>
            </a:pPr>
            <a:r>
              <a:rPr lang="zh-CN" altLang="en-US" sz="1200" dirty="0"/>
              <a:t>列名称</a:t>
            </a:r>
            <a:r>
              <a:rPr lang="en-US" altLang="zh-CN" sz="1200" dirty="0"/>
              <a:t>2 </a:t>
            </a:r>
            <a:r>
              <a:rPr lang="zh-CN" altLang="en-US" sz="1200" dirty="0"/>
              <a:t>数据类型</a:t>
            </a:r>
            <a:r>
              <a:rPr lang="en-US" altLang="zh-CN" sz="1200" dirty="0"/>
              <a:t>,</a:t>
            </a:r>
          </a:p>
          <a:p>
            <a:pPr marL="457200" lvl="1" indent="0">
              <a:buNone/>
            </a:pPr>
            <a:r>
              <a:rPr lang="zh-CN" altLang="en-US" sz="1200" dirty="0"/>
              <a:t>列名称</a:t>
            </a:r>
            <a:r>
              <a:rPr lang="en-US" altLang="zh-CN" sz="1200" dirty="0"/>
              <a:t>3 </a:t>
            </a:r>
            <a:r>
              <a:rPr lang="zh-CN" altLang="en-US" sz="1200" dirty="0"/>
              <a:t>数据类型</a:t>
            </a:r>
            <a:r>
              <a:rPr lang="en-US" altLang="zh-CN" sz="1200" dirty="0"/>
              <a:t>,</a:t>
            </a:r>
          </a:p>
          <a:p>
            <a:pPr marL="457200" lvl="1" indent="0">
              <a:buNone/>
            </a:pPr>
            <a:r>
              <a:rPr lang="en-US" altLang="zh-CN" sz="1200" dirty="0"/>
              <a:t>....</a:t>
            </a:r>
          </a:p>
          <a:p>
            <a:pPr marL="457200" lvl="1" indent="0">
              <a:buNone/>
            </a:pPr>
            <a:r>
              <a:rPr lang="en-US" altLang="zh-CN" sz="1200" dirty="0"/>
              <a:t>)</a:t>
            </a:r>
          </a:p>
          <a:p>
            <a:pPr>
              <a:buFont typeface="+mj-lt"/>
              <a:buAutoNum type="arabicPeriod"/>
            </a:pPr>
            <a:r>
              <a:rPr lang="zh-CN" altLang="en-US" sz="1600" dirty="0"/>
              <a:t>数据类型</a:t>
            </a:r>
            <a:r>
              <a:rPr lang="en-US" altLang="zh-CN" sz="1600" dirty="0"/>
              <a:t>(SQLite</a:t>
            </a:r>
            <a:r>
              <a:rPr lang="zh-CN" altLang="en-US" sz="1600" dirty="0"/>
              <a:t>内置的</a:t>
            </a:r>
            <a:r>
              <a:rPr lang="en-US" altLang="zh-CN" sz="1600" dirty="0"/>
              <a:t>)</a:t>
            </a:r>
          </a:p>
          <a:p>
            <a:pPr lvl="1"/>
            <a:r>
              <a:rPr lang="en-US" altLang="zh-CN" sz="1200" dirty="0"/>
              <a:t>INTEGER	</a:t>
            </a:r>
            <a:r>
              <a:rPr lang="zh-CN" altLang="en-US" sz="1200" dirty="0"/>
              <a:t>整型</a:t>
            </a:r>
            <a:endParaRPr lang="en-US" altLang="zh-CN" sz="1200" dirty="0"/>
          </a:p>
          <a:p>
            <a:pPr lvl="1"/>
            <a:r>
              <a:rPr lang="en-US" altLang="zh-CN" sz="1200" dirty="0"/>
              <a:t>REAL	</a:t>
            </a:r>
            <a:r>
              <a:rPr lang="zh-CN" altLang="en-US" sz="1200" dirty="0"/>
              <a:t>浮点型</a:t>
            </a:r>
            <a:endParaRPr lang="en-US" altLang="zh-CN" sz="1200" dirty="0"/>
          </a:p>
          <a:p>
            <a:pPr lvl="1"/>
            <a:r>
              <a:rPr lang="en-US" altLang="zh-CN" sz="1200" dirty="0"/>
              <a:t>TEXT	</a:t>
            </a:r>
            <a:r>
              <a:rPr lang="zh-CN" altLang="en-US" sz="1200" dirty="0"/>
              <a:t>字符型（</a:t>
            </a:r>
            <a:r>
              <a:rPr lang="en-US" altLang="zh-CN" sz="1200" dirty="0"/>
              <a:t>UTF-8</a:t>
            </a:r>
            <a:r>
              <a:rPr lang="zh-CN" altLang="en-US" sz="1200" dirty="0"/>
              <a:t>、</a:t>
            </a:r>
            <a:r>
              <a:rPr lang="en-US" altLang="zh-CN" sz="1200" dirty="0"/>
              <a:t>UTF-16E</a:t>
            </a:r>
            <a:r>
              <a:rPr lang="zh-CN" altLang="en-US" sz="1200" dirty="0"/>
              <a:t>）</a:t>
            </a:r>
            <a:endParaRPr lang="en-US" altLang="zh-CN" sz="1200" dirty="0"/>
          </a:p>
          <a:p>
            <a:pPr lvl="1"/>
            <a:r>
              <a:rPr lang="en-US" altLang="zh-CN" sz="1200" dirty="0"/>
              <a:t>BLOB	</a:t>
            </a:r>
            <a:r>
              <a:rPr lang="zh-CN" altLang="en-US" sz="1200" dirty="0"/>
              <a:t>数据块，完全按照输入存放（可用于存放图片）</a:t>
            </a:r>
            <a:endParaRPr lang="en-US" altLang="zh-CN" sz="1200" dirty="0"/>
          </a:p>
          <a:p>
            <a:pPr lvl="1"/>
            <a:r>
              <a:rPr lang="en-US" altLang="zh-CN" sz="1200" dirty="0"/>
              <a:t>Null	</a:t>
            </a:r>
            <a:r>
              <a:rPr lang="zh-CN" altLang="en-US" sz="1200" dirty="0"/>
              <a:t>数据值为空</a:t>
            </a:r>
          </a:p>
        </p:txBody>
      </p:sp>
    </p:spTree>
    <p:extLst>
      <p:ext uri="{BB962C8B-B14F-4D97-AF65-F5344CB8AC3E}">
        <p14:creationId xmlns:p14="http://schemas.microsoft.com/office/powerpoint/2010/main" val="622036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约束条件，对字段的限制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PRIMARY KEY		</a:t>
            </a:r>
            <a:r>
              <a:rPr lang="zh-CN" altLang="en-US" dirty="0"/>
              <a:t>主键</a:t>
            </a:r>
            <a:endParaRPr lang="en-US" altLang="zh-CN" dirty="0"/>
          </a:p>
          <a:p>
            <a:r>
              <a:rPr lang="en-US" altLang="zh-CN" dirty="0"/>
              <a:t>FOREIGN KEY		</a:t>
            </a:r>
            <a:r>
              <a:rPr lang="zh-CN" altLang="en-US" dirty="0"/>
              <a:t>外键（</a:t>
            </a:r>
            <a:r>
              <a:rPr lang="en-US" altLang="zh-CN" dirty="0"/>
              <a:t>Android 2.2</a:t>
            </a:r>
            <a:r>
              <a:rPr lang="zh-CN" altLang="en-US" dirty="0"/>
              <a:t>及</a:t>
            </a:r>
            <a:r>
              <a:rPr lang="en-US" altLang="zh-CN" dirty="0"/>
              <a:t>2.2</a:t>
            </a:r>
            <a:r>
              <a:rPr lang="zh-CN" altLang="en-US" dirty="0"/>
              <a:t>以后的版本支持）</a:t>
            </a:r>
            <a:endParaRPr lang="en-US" altLang="zh-CN" dirty="0"/>
          </a:p>
          <a:p>
            <a:r>
              <a:rPr lang="en-US" altLang="zh-CN" dirty="0"/>
              <a:t>NOT NULL		</a:t>
            </a:r>
            <a:r>
              <a:rPr lang="zh-CN" altLang="en-US" dirty="0"/>
              <a:t>非空</a:t>
            </a:r>
            <a:endParaRPr lang="en-US" altLang="zh-CN" dirty="0"/>
          </a:p>
          <a:p>
            <a:r>
              <a:rPr lang="en-US" altLang="zh-CN" dirty="0"/>
              <a:t>UNIQUE			</a:t>
            </a:r>
            <a:r>
              <a:rPr lang="zh-CN" altLang="en-US" dirty="0"/>
              <a:t>唯一</a:t>
            </a:r>
            <a:endParaRPr lang="en-US" altLang="zh-CN" dirty="0"/>
          </a:p>
          <a:p>
            <a:r>
              <a:rPr lang="en-US" altLang="zh-CN" dirty="0"/>
              <a:t>CHECK			</a:t>
            </a:r>
            <a:r>
              <a:rPr lang="zh-CN" altLang="en-US" dirty="0"/>
              <a:t>条件检查</a:t>
            </a:r>
            <a:endParaRPr lang="en-US" altLang="zh-CN" dirty="0"/>
          </a:p>
          <a:p>
            <a:r>
              <a:rPr lang="en-US" altLang="zh-CN" dirty="0"/>
              <a:t>DEFAULT			</a:t>
            </a:r>
            <a:r>
              <a:rPr lang="zh-CN" altLang="en-US" dirty="0"/>
              <a:t>字段的默认值</a:t>
            </a:r>
          </a:p>
        </p:txBody>
      </p:sp>
    </p:spTree>
    <p:extLst>
      <p:ext uri="{BB962C8B-B14F-4D97-AF65-F5344CB8AC3E}">
        <p14:creationId xmlns:p14="http://schemas.microsoft.com/office/powerpoint/2010/main" val="3629111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CREATE TABLE classes (</a:t>
            </a:r>
          </a:p>
          <a:p>
            <a:pPr marL="457200" lvl="1" indent="0">
              <a:buNone/>
            </a:pPr>
            <a:r>
              <a:rPr lang="en-US" altLang="zh-CN" dirty="0"/>
              <a:t>	id integer primary key autoincrement,</a:t>
            </a:r>
          </a:p>
          <a:p>
            <a:pPr marL="457200" lvl="1" indent="0">
              <a:buNone/>
            </a:pPr>
            <a:r>
              <a:rPr lang="en-US" altLang="zh-CN" dirty="0"/>
              <a:t>	major text not null</a:t>
            </a:r>
          </a:p>
          <a:p>
            <a:pPr marL="457200" lvl="1" indent="0">
              <a:buNone/>
            </a:pP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CREATE TABLE students(</a:t>
            </a:r>
          </a:p>
          <a:p>
            <a:pPr marL="0" indent="0">
              <a:buNone/>
            </a:pPr>
            <a:r>
              <a:rPr lang="en-US" altLang="zh-CN" dirty="0"/>
              <a:t>	id integer primary key autoincrement,</a:t>
            </a:r>
          </a:p>
          <a:p>
            <a:pPr marL="0" indent="0">
              <a:buNone/>
            </a:pPr>
            <a:r>
              <a:rPr lang="en-US" altLang="zh-CN" dirty="0"/>
              <a:t>	name text not null check(length(name)&gt;=2),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tel</a:t>
            </a:r>
            <a:r>
              <a:rPr lang="en-US" altLang="zh-CN" dirty="0"/>
              <a:t> text not null unique,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cls_id</a:t>
            </a:r>
            <a:r>
              <a:rPr lang="en-US" altLang="zh-CN" dirty="0"/>
              <a:t> integer not null,</a:t>
            </a:r>
          </a:p>
          <a:p>
            <a:pPr marL="0" indent="0">
              <a:buNone/>
            </a:pPr>
            <a:r>
              <a:rPr lang="en-US" altLang="zh-CN" dirty="0"/>
              <a:t>	foreign key(</a:t>
            </a:r>
            <a:r>
              <a:rPr lang="en-US" altLang="zh-CN" dirty="0" err="1"/>
              <a:t>cls_id</a:t>
            </a:r>
            <a:r>
              <a:rPr lang="en-US" altLang="zh-CN" dirty="0"/>
              <a:t>) references classes(id)</a:t>
            </a:r>
          </a:p>
          <a:p>
            <a:pPr marL="0" indent="0">
              <a:buNone/>
            </a:pP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zh-CN" altLang="en-US" dirty="0"/>
              <a:t>注意事项：</a:t>
            </a:r>
            <a:r>
              <a:rPr lang="en-US" altLang="zh-CN" dirty="0"/>
              <a:t>SQLite</a:t>
            </a:r>
            <a:r>
              <a:rPr lang="zh-CN" altLang="en-US" dirty="0"/>
              <a:t>的外键约束默认是不生效的。因此要手动打开：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Pragma </a:t>
            </a:r>
            <a:r>
              <a:rPr lang="en-US" altLang="zh-CN" dirty="0" err="1"/>
              <a:t>foreign_keys</a:t>
            </a:r>
            <a:r>
              <a:rPr lang="en-US" altLang="zh-CN" dirty="0"/>
              <a:t>=on;</a:t>
            </a:r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1923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DROP TABLE(</a:t>
            </a:r>
            <a:r>
              <a:rPr lang="zh-CN" altLang="en-US" dirty="0"/>
              <a:t>删表语句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DROP TABLE </a:t>
            </a:r>
            <a:r>
              <a:rPr lang="zh-CN" altLang="en-US" dirty="0"/>
              <a:t>表名称</a:t>
            </a:r>
          </a:p>
        </p:txBody>
      </p:sp>
    </p:spTree>
    <p:extLst>
      <p:ext uri="{BB962C8B-B14F-4D97-AF65-F5344CB8AC3E}">
        <p14:creationId xmlns:p14="http://schemas.microsoft.com/office/powerpoint/2010/main" val="3525136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INSERT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	INSERT INTO </a:t>
            </a:r>
            <a:r>
              <a:rPr lang="en-US" altLang="zh-CN" i="1" dirty="0" err="1"/>
              <a:t>table_name</a:t>
            </a:r>
            <a:r>
              <a:rPr lang="en-US" altLang="zh-CN" dirty="0"/>
              <a:t> (</a:t>
            </a:r>
            <a:r>
              <a:rPr lang="en-US" altLang="zh-CN" i="1" dirty="0"/>
              <a:t>column1</a:t>
            </a:r>
            <a:r>
              <a:rPr lang="en-US" altLang="zh-CN" dirty="0"/>
              <a:t>,</a:t>
            </a:r>
            <a:r>
              <a:rPr lang="en-US" altLang="zh-CN" i="1" dirty="0"/>
              <a:t>column2</a:t>
            </a:r>
            <a:r>
              <a:rPr lang="en-US" altLang="zh-CN" dirty="0"/>
              <a:t>,</a:t>
            </a:r>
            <a:r>
              <a:rPr lang="en-US" altLang="zh-CN" i="1" dirty="0"/>
              <a:t>column3</a:t>
            </a:r>
            <a:r>
              <a:rPr lang="en-US" altLang="zh-CN" dirty="0"/>
              <a:t>,...)</a:t>
            </a:r>
            <a:br>
              <a:rPr lang="en-US" altLang="zh-CN" dirty="0"/>
            </a:br>
            <a:r>
              <a:rPr lang="en-US" altLang="zh-CN" dirty="0"/>
              <a:t>VALUES (</a:t>
            </a:r>
            <a:r>
              <a:rPr lang="en-US" altLang="zh-CN" i="1" dirty="0"/>
              <a:t>value1</a:t>
            </a:r>
            <a:r>
              <a:rPr lang="en-US" altLang="zh-CN" dirty="0"/>
              <a:t>,</a:t>
            </a:r>
            <a:r>
              <a:rPr lang="en-US" altLang="zh-CN" i="1" dirty="0"/>
              <a:t>value2</a:t>
            </a:r>
            <a:r>
              <a:rPr lang="en-US" altLang="zh-CN" dirty="0"/>
              <a:t>,</a:t>
            </a:r>
            <a:r>
              <a:rPr lang="en-US" altLang="zh-CN" i="1" dirty="0"/>
              <a:t>value3</a:t>
            </a:r>
            <a:r>
              <a:rPr lang="en-US" altLang="zh-CN" dirty="0"/>
              <a:t>,...);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7170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获取特定的字段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SELECT </a:t>
            </a:r>
            <a:r>
              <a:rPr lang="en-US" altLang="zh-CN" i="1" dirty="0" err="1"/>
              <a:t>column_name</a:t>
            </a:r>
            <a:r>
              <a:rPr lang="en-US" altLang="zh-CN" dirty="0" err="1"/>
              <a:t>,</a:t>
            </a:r>
            <a:r>
              <a:rPr lang="en-US" altLang="zh-CN" i="1" dirty="0" err="1"/>
              <a:t>column_name</a:t>
            </a:r>
            <a:br>
              <a:rPr lang="en-US" altLang="zh-CN" dirty="0"/>
            </a:br>
            <a:r>
              <a:rPr lang="en-US" altLang="zh-CN" dirty="0"/>
              <a:t>FROM </a:t>
            </a:r>
            <a:r>
              <a:rPr lang="en-US" altLang="zh-CN" i="1" dirty="0" err="1"/>
              <a:t>table_name</a:t>
            </a:r>
            <a:r>
              <a:rPr lang="en-US" altLang="zh-CN" dirty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获取所有的字段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SELECT * FROM </a:t>
            </a:r>
            <a:r>
              <a:rPr lang="en-US" altLang="zh-CN" i="1" dirty="0" err="1"/>
              <a:t>table_name</a:t>
            </a:r>
            <a:r>
              <a:rPr lang="en-US" altLang="zh-CN" dirty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获取指定条件的数据行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SELECT </a:t>
            </a:r>
            <a:r>
              <a:rPr lang="en-US" altLang="zh-CN" i="1" dirty="0" err="1"/>
              <a:t>column_name</a:t>
            </a:r>
            <a:r>
              <a:rPr lang="en-US" altLang="zh-CN" dirty="0" err="1"/>
              <a:t>,</a:t>
            </a:r>
            <a:r>
              <a:rPr lang="en-US" altLang="zh-CN" i="1" dirty="0" err="1"/>
              <a:t>column_name</a:t>
            </a:r>
            <a:br>
              <a:rPr lang="en-US" altLang="zh-CN" dirty="0"/>
            </a:br>
            <a:r>
              <a:rPr lang="en-US" altLang="zh-CN" dirty="0"/>
              <a:t>FROM </a:t>
            </a:r>
            <a:r>
              <a:rPr lang="en-US" altLang="zh-CN" i="1" dirty="0" err="1"/>
              <a:t>table_name</a:t>
            </a:r>
            <a:br>
              <a:rPr lang="en-US" altLang="zh-CN" dirty="0"/>
            </a:br>
            <a:r>
              <a:rPr lang="en-US" altLang="zh-CN" dirty="0"/>
              <a:t>WHERE </a:t>
            </a:r>
            <a:r>
              <a:rPr lang="en-US" altLang="zh-CN" i="1" dirty="0" err="1"/>
              <a:t>column_name</a:t>
            </a:r>
            <a:r>
              <a:rPr lang="en-US" altLang="zh-CN" i="1" dirty="0"/>
              <a:t> operator value</a:t>
            </a:r>
            <a:r>
              <a:rPr lang="en-US" altLang="zh-CN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05952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DELETE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删除特定条件的一数据行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DELETE FROM </a:t>
            </a:r>
            <a:r>
              <a:rPr lang="en-US" altLang="zh-CN" i="1" dirty="0" err="1"/>
              <a:t>table_name</a:t>
            </a:r>
            <a:br>
              <a:rPr lang="en-US" altLang="zh-CN" dirty="0"/>
            </a:br>
            <a:r>
              <a:rPr lang="en-US" altLang="zh-CN" dirty="0"/>
              <a:t>WHERE </a:t>
            </a:r>
            <a:r>
              <a:rPr lang="en-US" altLang="zh-CN" i="1" dirty="0" err="1"/>
              <a:t>some_column</a:t>
            </a:r>
            <a:r>
              <a:rPr lang="en-US" altLang="zh-CN" dirty="0"/>
              <a:t>=</a:t>
            </a:r>
            <a:r>
              <a:rPr lang="en-US" altLang="zh-CN" i="1" dirty="0" err="1"/>
              <a:t>some_value</a:t>
            </a:r>
            <a:r>
              <a:rPr lang="en-US" altLang="zh-CN" dirty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删除数据表中所有的数据行，不删除表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DELETE FROM </a:t>
            </a:r>
            <a:r>
              <a:rPr lang="en-US" altLang="zh-CN" i="1" dirty="0" err="1"/>
              <a:t>table_name</a:t>
            </a:r>
            <a:r>
              <a:rPr lang="en-US" altLang="zh-CN" i="1" dirty="0"/>
              <a:t>;</a:t>
            </a:r>
            <a:br>
              <a:rPr lang="en-US" altLang="zh-CN" dirty="0"/>
            </a:b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88710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100</Words>
  <Application>Microsoft Office PowerPoint</Application>
  <PresentationFormat>宽屏</PresentationFormat>
  <Paragraphs>72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PowerPoint 演示文稿</vt:lpstr>
      <vt:lpstr>SQL语句</vt:lpstr>
      <vt:lpstr>CREATE TABLE（建表语句）</vt:lpstr>
      <vt:lpstr>约束条件，对字段的限制</vt:lpstr>
      <vt:lpstr>例子</vt:lpstr>
      <vt:lpstr>DROP TABLE(删表语句)</vt:lpstr>
      <vt:lpstr>INSERT</vt:lpstr>
      <vt:lpstr>SELECT</vt:lpstr>
      <vt:lpstr>DELETE</vt:lpstr>
      <vt:lpstr>UPDATE</vt:lpstr>
      <vt:lpstr>Android中的数据库开发-SQLite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火火冰</dc:creator>
  <cp:lastModifiedBy>李林</cp:lastModifiedBy>
  <cp:revision>19</cp:revision>
  <dcterms:created xsi:type="dcterms:W3CDTF">2017-04-07T10:21:31Z</dcterms:created>
  <dcterms:modified xsi:type="dcterms:W3CDTF">2017-04-22T05:38:52Z</dcterms:modified>
</cp:coreProperties>
</file>