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embeddedFontLst>
    <p:embeddedFont>
      <p:font typeface="Roboto" panose="020B0604020202020204" charset="0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63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2158348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38528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17379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53472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25830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39711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76901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37860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bg>
      <p:bgPr>
        <a:solidFill>
          <a:schemeClr val="accent4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bg>
      <p:bgPr>
        <a:solidFill>
          <a:schemeClr val="accent4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200"/>
            </a:lvl1pPr>
            <a:lvl2pPr lvl="1">
              <a:spcBef>
                <a:spcPts val="0"/>
              </a:spcBef>
              <a:buSzPct val="100000"/>
              <a:defRPr sz="4200"/>
            </a:lvl2pPr>
            <a:lvl3pPr lvl="2">
              <a:spcBef>
                <a:spcPts val="0"/>
              </a:spcBef>
              <a:buSzPct val="100000"/>
              <a:defRPr sz="4200"/>
            </a:lvl3pPr>
            <a:lvl4pPr lvl="3">
              <a:spcBef>
                <a:spcPts val="0"/>
              </a:spcBef>
              <a:buSzPct val="100000"/>
              <a:defRPr sz="4200"/>
            </a:lvl4pPr>
            <a:lvl5pPr lvl="4">
              <a:spcBef>
                <a:spcPts val="0"/>
              </a:spcBef>
              <a:buSzPct val="100000"/>
              <a:defRPr sz="4200"/>
            </a:lvl5pPr>
            <a:lvl6pPr lvl="5">
              <a:spcBef>
                <a:spcPts val="0"/>
              </a:spcBef>
              <a:buSzPct val="100000"/>
              <a:defRPr sz="4200"/>
            </a:lvl6pPr>
            <a:lvl7pPr lvl="6">
              <a:spcBef>
                <a:spcPts val="0"/>
              </a:spcBef>
              <a:buSzPct val="100000"/>
              <a:defRPr sz="4200"/>
            </a:lvl7pPr>
            <a:lvl8pPr lvl="7">
              <a:spcBef>
                <a:spcPts val="0"/>
              </a:spcBef>
              <a:buSzPct val="100000"/>
              <a:defRPr sz="4200"/>
            </a:lvl8pPr>
            <a:lvl9pPr lvl="8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1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1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buSzPct val="100000"/>
              <a:defRPr sz="1800"/>
            </a:lvl4pPr>
            <a:lvl5pPr lvl="4">
              <a:spcBef>
                <a:spcPts val="0"/>
              </a:spcBef>
              <a:buSzPct val="100000"/>
              <a:defRPr sz="1800"/>
            </a:lvl5pPr>
            <a:lvl6pPr lvl="5">
              <a:spcBef>
                <a:spcPts val="0"/>
              </a:spcBef>
              <a:buSzPct val="100000"/>
              <a:defRPr sz="1800"/>
            </a:lvl6pPr>
            <a:lvl7pPr lvl="6">
              <a:spcBef>
                <a:spcPts val="0"/>
              </a:spcBef>
              <a:buSzPct val="100000"/>
              <a:defRPr sz="1800"/>
            </a:lvl7pPr>
            <a:lvl8pPr lvl="7">
              <a:spcBef>
                <a:spcPts val="0"/>
              </a:spcBef>
              <a:buSzPct val="100000"/>
              <a:defRPr sz="1800"/>
            </a:lvl8pPr>
            <a:lvl9pPr lvl="8">
              <a:spcBef>
                <a:spcPts val="0"/>
              </a:spcBef>
              <a:buSzPct val="100000"/>
              <a:defRPr sz="18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" name="Shape 38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226077" y="357800"/>
            <a:ext cx="2808000" cy="953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6000"/>
            </a:lvl1pPr>
            <a:lvl2pPr lvl="1">
              <a:spcBef>
                <a:spcPts val="0"/>
              </a:spcBef>
              <a:buSzPct val="100000"/>
              <a:defRPr sz="6000"/>
            </a:lvl2pPr>
            <a:lvl3pPr lvl="2">
              <a:spcBef>
                <a:spcPts val="0"/>
              </a:spcBef>
              <a:buSzPct val="100000"/>
              <a:defRPr sz="6000"/>
            </a:lvl3pPr>
            <a:lvl4pPr lvl="3">
              <a:spcBef>
                <a:spcPts val="0"/>
              </a:spcBef>
              <a:buSzPct val="100000"/>
              <a:defRPr sz="6000"/>
            </a:lvl4pPr>
            <a:lvl5pPr lvl="4">
              <a:spcBef>
                <a:spcPts val="0"/>
              </a:spcBef>
              <a:buSzPct val="100000"/>
              <a:defRPr sz="6000"/>
            </a:lvl5pPr>
            <a:lvl6pPr lvl="5">
              <a:spcBef>
                <a:spcPts val="0"/>
              </a:spcBef>
              <a:buSzPct val="100000"/>
              <a:defRPr sz="6000"/>
            </a:lvl6pPr>
            <a:lvl7pPr lvl="6">
              <a:spcBef>
                <a:spcPts val="0"/>
              </a:spcBef>
              <a:buSzPct val="100000"/>
              <a:defRPr sz="6000"/>
            </a:lvl7pPr>
            <a:lvl8pPr lvl="7">
              <a:spcBef>
                <a:spcPts val="0"/>
              </a:spcBef>
              <a:buSzPct val="100000"/>
              <a:defRPr sz="6000"/>
            </a:lvl8pPr>
            <a:lvl9pPr lvl="8">
              <a:spcBef>
                <a:spcPts val="0"/>
              </a:spcBef>
              <a:buSzPct val="100000"/>
              <a:defRPr sz="6000"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7" name="Shape 47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ubTitle" idx="1"/>
          </p:nvPr>
        </p:nvSpPr>
        <p:spPr>
          <a:xfrm>
            <a:off x="265500" y="2779466"/>
            <a:ext cx="4045200" cy="12350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4" name="Shape 54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Roboto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en" sz="10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69" name="Shape 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Shape 70"/>
          <p:cNvSpPr txBox="1"/>
          <p:nvPr/>
        </p:nvSpPr>
        <p:spPr>
          <a:xfrm>
            <a:off x="1790700" y="4070903"/>
            <a:ext cx="5819776" cy="739950"/>
          </a:xfrm>
          <a:prstGeom prst="rect">
            <a:avLst/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  <a:effectLst>
            <a:softEdge rad="127000"/>
          </a:effectLst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600" b="1" dirty="0" smtClean="0"/>
              <a:t>Grupo Numero Dos</a:t>
            </a:r>
            <a:endParaRPr lang="en" sz="36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b="1">
                <a:solidFill>
                  <a:srgbClr val="000000"/>
                </a:solidFill>
              </a:rPr>
              <a:t>Problem + Alternative Solutions</a:t>
            </a:r>
            <a:r>
              <a:rPr lang="en">
                <a:solidFill>
                  <a:srgbClr val="000000"/>
                </a:solidFill>
              </a:rPr>
              <a:t> </a:t>
            </a:r>
          </a:p>
        </p:txBody>
      </p:sp>
      <p:pic>
        <p:nvPicPr>
          <p:cNvPr id="76" name="Shape 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475" y="3291075"/>
            <a:ext cx="2941699" cy="164770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Shape 77"/>
          <p:cNvSpPr txBox="1"/>
          <p:nvPr/>
        </p:nvSpPr>
        <p:spPr>
          <a:xfrm>
            <a:off x="342300" y="2574537"/>
            <a:ext cx="3019500" cy="470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b="1"/>
          </a:p>
          <a:p>
            <a:pPr lvl="0">
              <a:spcBef>
                <a:spcPts val="0"/>
              </a:spcBef>
              <a:buNone/>
            </a:pPr>
            <a:r>
              <a:rPr lang="en" b="1"/>
              <a:t>Top 3 Alternative Solutions:</a:t>
            </a:r>
          </a:p>
        </p:txBody>
      </p:sp>
      <p:pic>
        <p:nvPicPr>
          <p:cNvPr id="78" name="Shape 7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62200" y="3362450"/>
            <a:ext cx="3028950" cy="150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Shape 7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58800" y="3251875"/>
            <a:ext cx="2350725" cy="1726103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Shape 80"/>
          <p:cNvSpPr txBox="1"/>
          <p:nvPr/>
        </p:nvSpPr>
        <p:spPr>
          <a:xfrm>
            <a:off x="342300" y="1806850"/>
            <a:ext cx="8459400" cy="7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b="1" dirty="0"/>
              <a:t>Problem: </a:t>
            </a:r>
          </a:p>
          <a:p>
            <a:pPr lvl="0">
              <a:spcBef>
                <a:spcPts val="0"/>
              </a:spcBef>
              <a:buNone/>
            </a:pPr>
            <a:r>
              <a:rPr lang="en" dirty="0"/>
              <a:t>The copra drying process used in East Santo is currently inefficient. This means households do not receive their income in time to pay for their children's education fees.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b="1">
                <a:solidFill>
                  <a:srgbClr val="000000"/>
                </a:solidFill>
              </a:rPr>
              <a:t>Selection Process</a:t>
            </a:r>
          </a:p>
        </p:txBody>
      </p:sp>
      <p:sp>
        <p:nvSpPr>
          <p:cNvPr id="86" name="Shape 86"/>
          <p:cNvSpPr txBox="1"/>
          <p:nvPr/>
        </p:nvSpPr>
        <p:spPr>
          <a:xfrm>
            <a:off x="195225" y="2090212"/>
            <a:ext cx="1756500" cy="63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Analysis of top 3 Alternative Designs</a:t>
            </a:r>
          </a:p>
        </p:txBody>
      </p:sp>
      <p:cxnSp>
        <p:nvCxnSpPr>
          <p:cNvPr id="87" name="Shape 87"/>
          <p:cNvCxnSpPr/>
          <p:nvPr/>
        </p:nvCxnSpPr>
        <p:spPr>
          <a:xfrm>
            <a:off x="1446525" y="2830100"/>
            <a:ext cx="505200" cy="579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88" name="Shape 88"/>
          <p:cNvCxnSpPr/>
          <p:nvPr/>
        </p:nvCxnSpPr>
        <p:spPr>
          <a:xfrm>
            <a:off x="3572825" y="3607950"/>
            <a:ext cx="735000" cy="57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pic>
        <p:nvPicPr>
          <p:cNvPr id="89" name="Shape 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4700" y="2227224"/>
            <a:ext cx="4579875" cy="2359549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Shape 90"/>
          <p:cNvSpPr txBox="1"/>
          <p:nvPr/>
        </p:nvSpPr>
        <p:spPr>
          <a:xfrm>
            <a:off x="1951725" y="3174900"/>
            <a:ext cx="1586700" cy="871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Pros and Cons of Each Alternative Design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b="1">
                <a:solidFill>
                  <a:srgbClr val="000000"/>
                </a:solidFill>
              </a:rPr>
              <a:t>The Selected Design</a:t>
            </a:r>
          </a:p>
        </p:txBody>
      </p:sp>
      <p:pic>
        <p:nvPicPr>
          <p:cNvPr id="96" name="Shape 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75075" y="1735025"/>
            <a:ext cx="3393841" cy="3332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-1587950" y="603025"/>
            <a:ext cx="8222100" cy="767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b="1">
                <a:solidFill>
                  <a:srgbClr val="000000"/>
                </a:solidFill>
              </a:rPr>
              <a:t>The Selected Design</a:t>
            </a:r>
          </a:p>
        </p:txBody>
      </p:sp>
      <p:pic>
        <p:nvPicPr>
          <p:cNvPr id="102" name="Shape 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3623" y="1919075"/>
            <a:ext cx="6996752" cy="295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>
            <a:off x="0" y="652375"/>
            <a:ext cx="8222100" cy="767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b="1">
                <a:solidFill>
                  <a:srgbClr val="000000"/>
                </a:solidFill>
              </a:rPr>
              <a:t>How our Design Will Fit the Environment</a:t>
            </a:r>
          </a:p>
        </p:txBody>
      </p:sp>
      <p:pic>
        <p:nvPicPr>
          <p:cNvPr id="108" name="Shape 1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3250" y="2235437"/>
            <a:ext cx="3384226" cy="2538175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Shape 109"/>
          <p:cNvSpPr txBox="1"/>
          <p:nvPr/>
        </p:nvSpPr>
        <p:spPr>
          <a:xfrm>
            <a:off x="5563900" y="1881725"/>
            <a:ext cx="1722900" cy="354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Climate in Vanuatu</a:t>
            </a:r>
          </a:p>
        </p:txBody>
      </p:sp>
      <p:pic>
        <p:nvPicPr>
          <p:cNvPr id="110" name="Shape 1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06408" y="2273674"/>
            <a:ext cx="2650266" cy="23218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Shape 111"/>
          <p:cNvSpPr txBox="1"/>
          <p:nvPr/>
        </p:nvSpPr>
        <p:spPr>
          <a:xfrm>
            <a:off x="1570091" y="1762476"/>
            <a:ext cx="1722900" cy="279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Housing in Vanuatu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18" name="Shape 1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78</Words>
  <Application>Microsoft Office PowerPoint</Application>
  <PresentationFormat>On-screen Show (16:9)</PresentationFormat>
  <Paragraphs>14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Roboto</vt:lpstr>
      <vt:lpstr>Arial</vt:lpstr>
      <vt:lpstr>material</vt:lpstr>
      <vt:lpstr>PowerPoint Presentation</vt:lpstr>
      <vt:lpstr>Problem + Alternative Solutions </vt:lpstr>
      <vt:lpstr>Selection Process</vt:lpstr>
      <vt:lpstr>The Selected Design</vt:lpstr>
      <vt:lpstr>The Selected Design</vt:lpstr>
      <vt:lpstr>How our Design Will Fit the Environment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Jaime Sequeira</dc:creator>
  <cp:lastModifiedBy>Windows User</cp:lastModifiedBy>
  <cp:revision>3</cp:revision>
  <dcterms:modified xsi:type="dcterms:W3CDTF">2017-05-28T10:26:41Z</dcterms:modified>
</cp:coreProperties>
</file>