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8" r:id="rId1"/>
    <p:sldMasterId id="2147483720" r:id="rId2"/>
    <p:sldMasterId id="2147483732" r:id="rId3"/>
    <p:sldMasterId id="2147483744" r:id="rId4"/>
  </p:sldMasterIdLst>
  <p:notesMasterIdLst>
    <p:notesMasterId r:id="rId40"/>
  </p:notesMasterIdLst>
  <p:handoutMasterIdLst>
    <p:handoutMasterId r:id="rId41"/>
  </p:handoutMasterIdLst>
  <p:sldIdLst>
    <p:sldId id="256" r:id="rId5"/>
    <p:sldId id="387" r:id="rId6"/>
    <p:sldId id="386" r:id="rId7"/>
    <p:sldId id="340" r:id="rId8"/>
    <p:sldId id="389" r:id="rId9"/>
    <p:sldId id="390" r:id="rId10"/>
    <p:sldId id="413" r:id="rId11"/>
    <p:sldId id="414" r:id="rId12"/>
    <p:sldId id="415" r:id="rId13"/>
    <p:sldId id="391" r:id="rId14"/>
    <p:sldId id="392" r:id="rId15"/>
    <p:sldId id="393" r:id="rId16"/>
    <p:sldId id="423" r:id="rId17"/>
    <p:sldId id="394" r:id="rId18"/>
    <p:sldId id="395" r:id="rId19"/>
    <p:sldId id="396" r:id="rId20"/>
    <p:sldId id="397" r:id="rId21"/>
    <p:sldId id="398" r:id="rId22"/>
    <p:sldId id="399" r:id="rId23"/>
    <p:sldId id="400" r:id="rId24"/>
    <p:sldId id="422" r:id="rId25"/>
    <p:sldId id="402" r:id="rId26"/>
    <p:sldId id="404" r:id="rId27"/>
    <p:sldId id="419" r:id="rId28"/>
    <p:sldId id="403" r:id="rId29"/>
    <p:sldId id="405" r:id="rId30"/>
    <p:sldId id="406" r:id="rId31"/>
    <p:sldId id="407" r:id="rId32"/>
    <p:sldId id="411" r:id="rId33"/>
    <p:sldId id="409" r:id="rId34"/>
    <p:sldId id="408" r:id="rId35"/>
    <p:sldId id="418" r:id="rId36"/>
    <p:sldId id="417" r:id="rId37"/>
    <p:sldId id="345" r:id="rId38"/>
    <p:sldId id="424" r:id="rId39"/>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795" autoAdjust="0"/>
    <p:restoredTop sz="88176" autoAdjust="0"/>
  </p:normalViewPr>
  <p:slideViewPr>
    <p:cSldViewPr snapToGrid="0">
      <p:cViewPr varScale="1">
        <p:scale>
          <a:sx n="65" d="100"/>
          <a:sy n="65" d="100"/>
        </p:scale>
        <p:origin x="894" y="78"/>
      </p:cViewPr>
      <p:guideLst>
        <p:guide orient="horz" pos="2160"/>
        <p:guide pos="2880"/>
      </p:guideLst>
    </p:cSldViewPr>
  </p:slideViewPr>
  <p:outlineViewPr>
    <p:cViewPr>
      <p:scale>
        <a:sx n="33" d="100"/>
        <a:sy n="33" d="100"/>
      </p:scale>
      <p:origin x="0" y="6283"/>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2" d="100"/>
          <a:sy n="62" d="100"/>
        </p:scale>
        <p:origin x="-2611" y="-101"/>
      </p:cViewPr>
      <p:guideLst>
        <p:guide orient="horz" pos="3127"/>
        <p:guide pos="2141"/>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1"/>
            <a:ext cx="2945955" cy="4956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103427" name="Rectangle 3"/>
          <p:cNvSpPr>
            <a:spLocks noGrp="1" noChangeArrowheads="1"/>
          </p:cNvSpPr>
          <p:nvPr>
            <p:ph type="dt" sz="quarter" idx="1"/>
          </p:nvPr>
        </p:nvSpPr>
        <p:spPr bwMode="auto">
          <a:xfrm>
            <a:off x="3850245" y="1"/>
            <a:ext cx="2945955" cy="4956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103428" name="Rectangle 4"/>
          <p:cNvSpPr>
            <a:spLocks noGrp="1" noChangeArrowheads="1"/>
          </p:cNvSpPr>
          <p:nvPr>
            <p:ph type="ftr" sz="quarter" idx="2"/>
          </p:nvPr>
        </p:nvSpPr>
        <p:spPr bwMode="auto">
          <a:xfrm>
            <a:off x="0" y="9429323"/>
            <a:ext cx="2945955" cy="4956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103429" name="Rectangle 5"/>
          <p:cNvSpPr>
            <a:spLocks noGrp="1" noChangeArrowheads="1"/>
          </p:cNvSpPr>
          <p:nvPr>
            <p:ph type="sldNum" sz="quarter" idx="3"/>
          </p:nvPr>
        </p:nvSpPr>
        <p:spPr bwMode="auto">
          <a:xfrm>
            <a:off x="3850245" y="9429323"/>
            <a:ext cx="2945955" cy="4956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75DF888A-CA72-4F1F-995B-3CC4CCA0CB3E}" type="slidenum">
              <a:rPr lang="en-US"/>
              <a:pPr>
                <a:defRPr/>
              </a:pPr>
              <a:t>‹#›</a:t>
            </a:fld>
            <a:endParaRPr lang="en-US"/>
          </a:p>
        </p:txBody>
      </p:sp>
    </p:spTree>
    <p:extLst>
      <p:ext uri="{BB962C8B-B14F-4D97-AF65-F5344CB8AC3E}">
        <p14:creationId xmlns:p14="http://schemas.microsoft.com/office/powerpoint/2010/main" val="21627009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1"/>
            <a:ext cx="2945955" cy="4956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16387" name="Rectangle 3"/>
          <p:cNvSpPr>
            <a:spLocks noGrp="1" noChangeArrowheads="1"/>
          </p:cNvSpPr>
          <p:nvPr>
            <p:ph type="dt" idx="1"/>
          </p:nvPr>
        </p:nvSpPr>
        <p:spPr bwMode="auto">
          <a:xfrm>
            <a:off x="3850245" y="1"/>
            <a:ext cx="2945955" cy="4956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41988"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0063" y="4715482"/>
            <a:ext cx="5437550" cy="4466002"/>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9429323"/>
            <a:ext cx="2945955" cy="4956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16391" name="Rectangle 7"/>
          <p:cNvSpPr>
            <a:spLocks noGrp="1" noChangeArrowheads="1"/>
          </p:cNvSpPr>
          <p:nvPr>
            <p:ph type="sldNum" sz="quarter" idx="5"/>
          </p:nvPr>
        </p:nvSpPr>
        <p:spPr bwMode="auto">
          <a:xfrm>
            <a:off x="3850245" y="9429323"/>
            <a:ext cx="2945955" cy="4956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7B53A8CD-4B32-4357-9351-407F5F7BD396}" type="slidenum">
              <a:rPr lang="en-US"/>
              <a:pPr>
                <a:defRPr/>
              </a:pPr>
              <a:t>‹#›</a:t>
            </a:fld>
            <a:endParaRPr lang="en-US"/>
          </a:p>
        </p:txBody>
      </p:sp>
    </p:spTree>
    <p:extLst>
      <p:ext uri="{BB962C8B-B14F-4D97-AF65-F5344CB8AC3E}">
        <p14:creationId xmlns:p14="http://schemas.microsoft.com/office/powerpoint/2010/main" val="5758018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7B53A8CD-4B32-4357-9351-407F5F7BD396}" type="slidenum">
              <a:rPr lang="en-US" smtClean="0"/>
              <a:pPr>
                <a:defRPr/>
              </a:pPr>
              <a:t>4</a:t>
            </a:fld>
            <a:endParaRPr lang="en-US"/>
          </a:p>
        </p:txBody>
      </p:sp>
    </p:spTree>
    <p:extLst>
      <p:ext uri="{BB962C8B-B14F-4D97-AF65-F5344CB8AC3E}">
        <p14:creationId xmlns:p14="http://schemas.microsoft.com/office/powerpoint/2010/main" val="3659446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C02D7133-9EFB-4FD6-A195-4686D9597AF8}" type="datetime1">
              <a:rPr lang="en-US" altLang="en-US" smtClean="0">
                <a:latin typeface="Times New Roman" pitchFamily="18" charset="0"/>
              </a:rPr>
              <a:pPr/>
              <a:t>3/17/2017</a:t>
            </a:fld>
            <a:endParaRPr lang="en-US" altLang="en-US" smtClean="0">
              <a:latin typeface="Times New Roman" pitchFamily="18" charset="0"/>
            </a:endParaRPr>
          </a:p>
        </p:txBody>
      </p:sp>
      <p:sp>
        <p:nvSpPr>
          <p:cNvPr id="119811"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960672DC-AE41-4533-9EC9-2FEC1F24E200}" type="slidenum">
              <a:rPr lang="en-US" altLang="en-US" smtClean="0">
                <a:latin typeface="Times New Roman" pitchFamily="18" charset="0"/>
              </a:rPr>
              <a:pPr/>
              <a:t>15</a:t>
            </a:fld>
            <a:endParaRPr lang="en-US" altLang="en-US" smtClean="0">
              <a:latin typeface="Times New Roman" pitchFamily="18" charset="0"/>
            </a:endParaRPr>
          </a:p>
        </p:txBody>
      </p:sp>
      <p:sp>
        <p:nvSpPr>
          <p:cNvPr id="119812" name="Rectangle 2"/>
          <p:cNvSpPr>
            <a:spLocks noGrp="1" noRot="1" noChangeAspect="1" noChangeArrowheads="1" noTextEdit="1"/>
          </p:cNvSpPr>
          <p:nvPr>
            <p:ph type="sldImg"/>
          </p:nvPr>
        </p:nvSpPr>
        <p:spPr>
          <a:ln/>
        </p:spPr>
      </p:sp>
      <p:sp>
        <p:nvSpPr>
          <p:cNvPr id="1198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4013206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7B53A8CD-4B32-4357-9351-407F5F7BD396}" type="slidenum">
              <a:rPr lang="en-US" smtClean="0"/>
              <a:pPr>
                <a:defRPr/>
              </a:pPr>
              <a:t>16</a:t>
            </a:fld>
            <a:endParaRPr lang="en-US"/>
          </a:p>
        </p:txBody>
      </p:sp>
    </p:spTree>
    <p:extLst>
      <p:ext uri="{BB962C8B-B14F-4D97-AF65-F5344CB8AC3E}">
        <p14:creationId xmlns:p14="http://schemas.microsoft.com/office/powerpoint/2010/main" val="3098011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7B53A8CD-4B32-4357-9351-407F5F7BD396}" type="slidenum">
              <a:rPr lang="en-US" smtClean="0"/>
              <a:pPr>
                <a:defRPr/>
              </a:pPr>
              <a:t>18</a:t>
            </a:fld>
            <a:endParaRPr lang="en-US"/>
          </a:p>
        </p:txBody>
      </p:sp>
    </p:spTree>
    <p:extLst>
      <p:ext uri="{BB962C8B-B14F-4D97-AF65-F5344CB8AC3E}">
        <p14:creationId xmlns:p14="http://schemas.microsoft.com/office/powerpoint/2010/main" val="3645138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7B53A8CD-4B32-4357-9351-407F5F7BD396}" type="slidenum">
              <a:rPr lang="en-US" smtClean="0"/>
              <a:pPr>
                <a:defRPr/>
              </a:pPr>
              <a:t>20</a:t>
            </a:fld>
            <a:endParaRPr lang="en-US"/>
          </a:p>
        </p:txBody>
      </p:sp>
    </p:spTree>
    <p:extLst>
      <p:ext uri="{BB962C8B-B14F-4D97-AF65-F5344CB8AC3E}">
        <p14:creationId xmlns:p14="http://schemas.microsoft.com/office/powerpoint/2010/main" val="1855544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7B53A8CD-4B32-4357-9351-407F5F7BD396}" type="slidenum">
              <a:rPr lang="en-US" smtClean="0"/>
              <a:pPr>
                <a:defRPr/>
              </a:pPr>
              <a:t>21</a:t>
            </a:fld>
            <a:endParaRPr lang="en-US"/>
          </a:p>
        </p:txBody>
      </p:sp>
    </p:spTree>
    <p:extLst>
      <p:ext uri="{BB962C8B-B14F-4D97-AF65-F5344CB8AC3E}">
        <p14:creationId xmlns:p14="http://schemas.microsoft.com/office/powerpoint/2010/main" val="2891019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7B53A8CD-4B32-4357-9351-407F5F7BD396}" type="slidenum">
              <a:rPr lang="en-US" smtClean="0"/>
              <a:pPr>
                <a:defRPr/>
              </a:pPr>
              <a:t>22</a:t>
            </a:fld>
            <a:endParaRPr lang="en-US"/>
          </a:p>
        </p:txBody>
      </p:sp>
    </p:spTree>
    <p:extLst>
      <p:ext uri="{BB962C8B-B14F-4D97-AF65-F5344CB8AC3E}">
        <p14:creationId xmlns:p14="http://schemas.microsoft.com/office/powerpoint/2010/main" val="3578593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04BD7F63-9A57-4C0C-8F64-CF712A4609DB}" type="datetime1">
              <a:rPr lang="en-US" altLang="en-US" smtClean="0">
                <a:latin typeface="Times New Roman" pitchFamily="18" charset="0"/>
              </a:rPr>
              <a:pPr/>
              <a:t>3/17/2017</a:t>
            </a:fld>
            <a:endParaRPr lang="en-US" altLang="en-US" smtClean="0">
              <a:latin typeface="Times New Roman" pitchFamily="18" charset="0"/>
            </a:endParaRPr>
          </a:p>
        </p:txBody>
      </p:sp>
      <p:sp>
        <p:nvSpPr>
          <p:cNvPr id="113667"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9021E614-A5F5-479E-A2CB-B9A34533150A}" type="slidenum">
              <a:rPr lang="en-US" altLang="en-US" smtClean="0">
                <a:latin typeface="Times New Roman" pitchFamily="18" charset="0"/>
              </a:rPr>
              <a:pPr/>
              <a:t>23</a:t>
            </a:fld>
            <a:endParaRPr lang="en-US" altLang="en-US" smtClean="0">
              <a:latin typeface="Times New Roman" pitchFamily="18" charset="0"/>
            </a:endParaRPr>
          </a:p>
        </p:txBody>
      </p:sp>
      <p:sp>
        <p:nvSpPr>
          <p:cNvPr id="113668" name="Rectangle 2"/>
          <p:cNvSpPr>
            <a:spLocks noGrp="1" noRot="1" noChangeAspect="1" noChangeArrowheads="1" noTextEdit="1"/>
          </p:cNvSpPr>
          <p:nvPr>
            <p:ph type="sldImg"/>
          </p:nvPr>
        </p:nvSpPr>
        <p:spPr>
          <a:ln/>
        </p:spPr>
      </p:sp>
      <p:sp>
        <p:nvSpPr>
          <p:cNvPr id="1136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3179457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7B53A8CD-4B32-4357-9351-407F5F7BD396}" type="slidenum">
              <a:rPr lang="en-US" smtClean="0"/>
              <a:pPr>
                <a:defRPr/>
              </a:pPr>
              <a:t>26</a:t>
            </a:fld>
            <a:endParaRPr lang="en-US"/>
          </a:p>
        </p:txBody>
      </p:sp>
    </p:spTree>
    <p:extLst>
      <p:ext uri="{BB962C8B-B14F-4D97-AF65-F5344CB8AC3E}">
        <p14:creationId xmlns:p14="http://schemas.microsoft.com/office/powerpoint/2010/main" val="4076115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7B53A8CD-4B32-4357-9351-407F5F7BD396}" type="slidenum">
              <a:rPr lang="en-US" smtClean="0"/>
              <a:pPr>
                <a:defRPr/>
              </a:pPr>
              <a:t>29</a:t>
            </a:fld>
            <a:endParaRPr lang="en-US"/>
          </a:p>
        </p:txBody>
      </p:sp>
    </p:spTree>
    <p:extLst>
      <p:ext uri="{BB962C8B-B14F-4D97-AF65-F5344CB8AC3E}">
        <p14:creationId xmlns:p14="http://schemas.microsoft.com/office/powerpoint/2010/main" val="3832050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7B53A8CD-4B32-4357-9351-407F5F7BD396}" type="slidenum">
              <a:rPr lang="en-US" smtClean="0"/>
              <a:pPr>
                <a:defRPr/>
              </a:pPr>
              <a:t>30</a:t>
            </a:fld>
            <a:endParaRPr lang="en-US"/>
          </a:p>
        </p:txBody>
      </p:sp>
    </p:spTree>
    <p:extLst>
      <p:ext uri="{BB962C8B-B14F-4D97-AF65-F5344CB8AC3E}">
        <p14:creationId xmlns:p14="http://schemas.microsoft.com/office/powerpoint/2010/main" val="1082614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7762F7D4-69FF-444A-AFCD-4CAC852FB1EF}" type="datetime1">
              <a:rPr lang="en-US" altLang="en-US" smtClean="0">
                <a:latin typeface="Times New Roman" pitchFamily="18" charset="0"/>
              </a:rPr>
              <a:pPr/>
              <a:t>3/17/2017</a:t>
            </a:fld>
            <a:endParaRPr lang="en-US" altLang="en-US" smtClean="0">
              <a:latin typeface="Times New Roman" pitchFamily="18" charset="0"/>
            </a:endParaRPr>
          </a:p>
        </p:txBody>
      </p:sp>
      <p:sp>
        <p:nvSpPr>
          <p:cNvPr id="83971"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F845693F-5D67-45D6-820C-95D596F1DA9A}" type="slidenum">
              <a:rPr lang="en-US" altLang="en-US" smtClean="0">
                <a:latin typeface="Times New Roman" pitchFamily="18" charset="0"/>
              </a:rPr>
              <a:pPr/>
              <a:t>5</a:t>
            </a:fld>
            <a:endParaRPr lang="en-US" altLang="en-US" smtClean="0">
              <a:latin typeface="Times New Roman" pitchFamily="18" charset="0"/>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574241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3DA405-D257-4E5C-ADF7-448D077CA9CC}" type="slidenum">
              <a:rPr lang="en-NZ" altLang="en-US"/>
              <a:pPr/>
              <a:t>32</a:t>
            </a:fld>
            <a:endParaRPr lang="en-NZ" altLang="en-US"/>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38556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7762F7D4-69FF-444A-AFCD-4CAC852FB1EF}" type="datetime1">
              <a:rPr lang="en-US" altLang="en-US" smtClean="0">
                <a:latin typeface="Times New Roman" pitchFamily="18" charset="0"/>
              </a:rPr>
              <a:pPr/>
              <a:t>3/17/2017</a:t>
            </a:fld>
            <a:endParaRPr lang="en-US" altLang="en-US" smtClean="0">
              <a:latin typeface="Times New Roman" pitchFamily="18" charset="0"/>
            </a:endParaRPr>
          </a:p>
        </p:txBody>
      </p:sp>
      <p:sp>
        <p:nvSpPr>
          <p:cNvPr id="83971"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F845693F-5D67-45D6-820C-95D596F1DA9A}" type="slidenum">
              <a:rPr lang="en-US" altLang="en-US" smtClean="0">
                <a:latin typeface="Times New Roman" pitchFamily="18" charset="0"/>
              </a:rPr>
              <a:pPr/>
              <a:t>6</a:t>
            </a:fld>
            <a:endParaRPr lang="en-US" altLang="en-US" smtClean="0">
              <a:latin typeface="Times New Roman" pitchFamily="18" charset="0"/>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2474218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7762F7D4-69FF-444A-AFCD-4CAC852FB1EF}" type="datetime1">
              <a:rPr lang="en-US" altLang="en-US" smtClean="0">
                <a:latin typeface="Times New Roman" pitchFamily="18" charset="0"/>
              </a:rPr>
              <a:pPr/>
              <a:t>3/17/2017</a:t>
            </a:fld>
            <a:endParaRPr lang="en-US" altLang="en-US" smtClean="0">
              <a:latin typeface="Times New Roman" pitchFamily="18" charset="0"/>
            </a:endParaRPr>
          </a:p>
        </p:txBody>
      </p:sp>
      <p:sp>
        <p:nvSpPr>
          <p:cNvPr id="83971"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F845693F-5D67-45D6-820C-95D596F1DA9A}" type="slidenum">
              <a:rPr lang="en-US" altLang="en-US" smtClean="0">
                <a:latin typeface="Times New Roman" pitchFamily="18" charset="0"/>
              </a:rPr>
              <a:pPr/>
              <a:t>7</a:t>
            </a:fld>
            <a:endParaRPr lang="en-US" altLang="en-US" smtClean="0">
              <a:latin typeface="Times New Roman" pitchFamily="18" charset="0"/>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p>
        </p:txBody>
      </p:sp>
    </p:spTree>
    <p:extLst>
      <p:ext uri="{BB962C8B-B14F-4D97-AF65-F5344CB8AC3E}">
        <p14:creationId xmlns:p14="http://schemas.microsoft.com/office/powerpoint/2010/main" val="3505085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7762F7D4-69FF-444A-AFCD-4CAC852FB1EF}" type="datetime1">
              <a:rPr lang="en-US" altLang="en-US" smtClean="0">
                <a:latin typeface="Times New Roman" pitchFamily="18" charset="0"/>
              </a:rPr>
              <a:pPr/>
              <a:t>3/17/2017</a:t>
            </a:fld>
            <a:endParaRPr lang="en-US" altLang="en-US" smtClean="0">
              <a:latin typeface="Times New Roman" pitchFamily="18" charset="0"/>
            </a:endParaRPr>
          </a:p>
        </p:txBody>
      </p:sp>
      <p:sp>
        <p:nvSpPr>
          <p:cNvPr id="83971"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F845693F-5D67-45D6-820C-95D596F1DA9A}" type="slidenum">
              <a:rPr lang="en-US" altLang="en-US" smtClean="0">
                <a:latin typeface="Times New Roman" pitchFamily="18" charset="0"/>
              </a:rPr>
              <a:pPr/>
              <a:t>8</a:t>
            </a:fld>
            <a:endParaRPr lang="en-US" altLang="en-US" smtClean="0">
              <a:latin typeface="Times New Roman" pitchFamily="18" charset="0"/>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p>
        </p:txBody>
      </p:sp>
    </p:spTree>
    <p:extLst>
      <p:ext uri="{BB962C8B-B14F-4D97-AF65-F5344CB8AC3E}">
        <p14:creationId xmlns:p14="http://schemas.microsoft.com/office/powerpoint/2010/main" val="1514137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7762F7D4-69FF-444A-AFCD-4CAC852FB1EF}" type="datetime1">
              <a:rPr lang="en-US" altLang="en-US" smtClean="0">
                <a:latin typeface="Times New Roman" pitchFamily="18" charset="0"/>
              </a:rPr>
              <a:pPr/>
              <a:t>3/17/2017</a:t>
            </a:fld>
            <a:endParaRPr lang="en-US" altLang="en-US" smtClean="0">
              <a:latin typeface="Times New Roman" pitchFamily="18" charset="0"/>
            </a:endParaRPr>
          </a:p>
        </p:txBody>
      </p:sp>
      <p:sp>
        <p:nvSpPr>
          <p:cNvPr id="83971"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F845693F-5D67-45D6-820C-95D596F1DA9A}" type="slidenum">
              <a:rPr lang="en-US" altLang="en-US" smtClean="0">
                <a:latin typeface="Times New Roman" pitchFamily="18" charset="0"/>
              </a:rPr>
              <a:pPr/>
              <a:t>9</a:t>
            </a:fld>
            <a:endParaRPr lang="en-US" altLang="en-US" smtClean="0">
              <a:latin typeface="Times New Roman" pitchFamily="18" charset="0"/>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p>
        </p:txBody>
      </p:sp>
    </p:spTree>
    <p:extLst>
      <p:ext uri="{BB962C8B-B14F-4D97-AF65-F5344CB8AC3E}">
        <p14:creationId xmlns:p14="http://schemas.microsoft.com/office/powerpoint/2010/main" val="2522088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F6E1FA2A-C3DE-420A-B3D7-72737657186F}" type="datetime1">
              <a:rPr lang="en-US" altLang="en-US" smtClean="0">
                <a:latin typeface="Times New Roman" pitchFamily="18" charset="0"/>
              </a:rPr>
              <a:pPr/>
              <a:t>3/17/2017</a:t>
            </a:fld>
            <a:endParaRPr lang="en-US" altLang="en-US" smtClean="0">
              <a:latin typeface="Times New Roman" pitchFamily="18" charset="0"/>
            </a:endParaRPr>
          </a:p>
        </p:txBody>
      </p:sp>
      <p:sp>
        <p:nvSpPr>
          <p:cNvPr id="88067"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277BBF90-9304-4FE2-913B-537D90D390BF}" type="slidenum">
              <a:rPr lang="en-US" altLang="en-US" smtClean="0">
                <a:latin typeface="Times New Roman" pitchFamily="18" charset="0"/>
              </a:rPr>
              <a:pPr/>
              <a:t>11</a:t>
            </a:fld>
            <a:endParaRPr lang="en-US" altLang="en-US" smtClean="0">
              <a:latin typeface="Times New Roman" pitchFamily="18" charset="0"/>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2422638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7B53A8CD-4B32-4357-9351-407F5F7BD396}" type="slidenum">
              <a:rPr lang="en-US" smtClean="0"/>
              <a:pPr>
                <a:defRPr/>
              </a:pPr>
              <a:t>12</a:t>
            </a:fld>
            <a:endParaRPr lang="en-US"/>
          </a:p>
        </p:txBody>
      </p:sp>
    </p:spTree>
    <p:extLst>
      <p:ext uri="{BB962C8B-B14F-4D97-AF65-F5344CB8AC3E}">
        <p14:creationId xmlns:p14="http://schemas.microsoft.com/office/powerpoint/2010/main" val="3652850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B730B26C-6BE5-41D8-A5B0-C750756E1FBE}" type="datetime1">
              <a:rPr lang="en-US" altLang="en-US" smtClean="0">
                <a:latin typeface="Times New Roman" pitchFamily="18" charset="0"/>
              </a:rPr>
              <a:pPr/>
              <a:t>3/17/2017</a:t>
            </a:fld>
            <a:endParaRPr lang="en-US" altLang="en-US" smtClean="0">
              <a:latin typeface="Times New Roman" pitchFamily="18" charset="0"/>
            </a:endParaRPr>
          </a:p>
        </p:txBody>
      </p:sp>
      <p:sp>
        <p:nvSpPr>
          <p:cNvPr id="9728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1B5AF86E-90CA-4982-BE45-808499852522}" type="slidenum">
              <a:rPr lang="en-US" altLang="en-US" smtClean="0">
                <a:latin typeface="Times New Roman" pitchFamily="18" charset="0"/>
              </a:rPr>
              <a:pPr/>
              <a:t>14</a:t>
            </a:fld>
            <a:endParaRPr lang="en-US" altLang="en-US" smtClean="0">
              <a:latin typeface="Times New Roman" pitchFamily="18" charset="0"/>
            </a:endParaRPr>
          </a:p>
        </p:txBody>
      </p:sp>
      <p:sp>
        <p:nvSpPr>
          <p:cNvPr id="97284" name="Rectangle 2"/>
          <p:cNvSpPr>
            <a:spLocks noGrp="1" noRot="1" noChangeAspect="1" noChangeArrowheads="1" noTextEdit="1"/>
          </p:cNvSpPr>
          <p:nvPr>
            <p:ph type="sldImg"/>
          </p:nvPr>
        </p:nvSpPr>
        <p:spPr>
          <a:ln/>
        </p:spPr>
      </p:sp>
      <p:sp>
        <p:nvSpPr>
          <p:cNvPr id="972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23535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B6E01A80-72B3-4CEF-8376-07EF818C1FEA}"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FDDE8C9B-B127-4599-961B-EC7B6DB04C26}"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049E4FC6-CAE4-41EE-BF06-07CFDE228812}"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pPr>
              <a:defRPr/>
            </a:pPr>
            <a:endParaRPr lang="en-US"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pPr>
              <a:defRPr/>
            </a:pPr>
            <a:endParaRPr lang="en-US"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pPr>
              <a:defRPr/>
            </a:pPr>
            <a:fld id="{B6E01A80-72B3-4CEF-8376-07EF818C1FEA}" type="slidenum">
              <a:rPr lang="en-US" altLang="en-US" smtClean="0"/>
              <a:pPr>
                <a:defRPr/>
              </a:pPr>
              <a:t>‹#›</a:t>
            </a:fld>
            <a:endParaRPr lang="en-US"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1ECA1EC3-68E4-4A21-8AAA-F53F4F38CA3F}" type="slidenum">
              <a:rPr lang="en-US" altLang="en-US" smtClean="0"/>
              <a:pPr>
                <a:defRPr/>
              </a:pPr>
              <a:t>‹#›</a:t>
            </a:fld>
            <a:endParaRPr lang="en-US"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FDAD2AD3-E008-4639-A153-7A68DEA82A82}" type="slidenum">
              <a:rPr lang="en-US" altLang="en-US" smtClean="0"/>
              <a:pPr>
                <a:defRPr/>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C97F683E-5D15-48D7-BD36-19009806C4D6}" type="slidenum">
              <a:rPr lang="en-US" altLang="en-US" smtClean="0"/>
              <a:pPr>
                <a:defRPr/>
              </a:pPr>
              <a:t>‹#›</a:t>
            </a:fld>
            <a:endParaRPr lang="en-US" alt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pPr>
              <a:defRPr/>
            </a:pPr>
            <a:fld id="{5C35E90E-34F3-4B8E-9C19-779D6BC2C0B5}" type="slidenum">
              <a:rPr lang="en-US" altLang="en-US" smtClean="0"/>
              <a:pPr>
                <a:defRPr/>
              </a:pPr>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3439C7C9-7B0C-4F86-88E7-F75E5FAE0E03}" type="slidenum">
              <a:rPr lang="en-US" altLang="en-US" smtClean="0"/>
              <a:pPr>
                <a:defRPr/>
              </a:pPr>
              <a:t>‹#›</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pPr>
              <a:defRPr/>
            </a:pPr>
            <a:fld id="{CDF4A078-7E00-4F81-AF1D-BB0C52B64AA8}" type="slidenum">
              <a:rPr lang="en-US" altLang="en-US" smtClean="0"/>
              <a:pPr>
                <a:defRPr/>
              </a:pPr>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4E8B502D-792F-4FE8-8242-455E27502D96}" type="slidenum">
              <a:rPr lang="en-US" altLang="en-US" smtClean="0"/>
              <a:pPr>
                <a:defRPr/>
              </a:pPr>
              <a:t>‹#›</a:t>
            </a:fld>
            <a:endParaRPr lang="en-US"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pPr>
              <a:defRPr/>
            </a:pPr>
            <a:endParaRPr lang="en-US"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0070C0"/>
                </a:solidFill>
              </a:defRPr>
            </a:lvl1pPr>
          </a:lstStyle>
          <a:p>
            <a:r>
              <a:rPr lang="en-US" dirty="0" smtClean="0"/>
              <a:t>Click to edit Master title style</a:t>
            </a:r>
            <a:endParaRPr lang="en-NZ" dirty="0"/>
          </a:p>
        </p:txBody>
      </p:sp>
      <p:sp>
        <p:nvSpPr>
          <p:cNvPr id="3" name="Content Placeholder 2"/>
          <p:cNvSpPr>
            <a:spLocks noGrp="1"/>
          </p:cNvSpPr>
          <p:nvPr>
            <p:ph idx="1"/>
          </p:nvPr>
        </p:nvSpPr>
        <p:spPr/>
        <p:txBody>
          <a:bodyPr/>
          <a:lstStyle>
            <a:lvl1pPr>
              <a:defRPr sz="2400"/>
            </a:lvl1pPr>
            <a:lvl2pPr>
              <a:defRPr sz="2400"/>
            </a:lvl2pPr>
            <a:lvl3pPr>
              <a:defRPr sz="24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NZ"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pPr>
              <a:defRPr/>
            </a:pPr>
            <a:fld id="{1ECA1EC3-68E4-4A21-8AAA-F53F4F38CA3F}" type="slidenum">
              <a:rPr lang="en-US" altLang="en-US" smtClean="0"/>
              <a:pPr>
                <a:defRPr/>
              </a:pPr>
              <a:t>‹#›</a:t>
            </a:fld>
            <a:endParaRPr lang="en-US"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7EA41072-4023-4964-8539-5E4E60D3D831}" type="slidenum">
              <a:rPr lang="en-US" altLang="en-US" smtClean="0"/>
              <a:pPr>
                <a:defRPr/>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FDDE8C9B-B127-4599-961B-EC7B6DB04C26}" type="slidenum">
              <a:rPr lang="en-US" altLang="en-US" smtClean="0"/>
              <a:pPr>
                <a:defRPr/>
              </a:pPr>
              <a:t>‹#›</a:t>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049E4FC6-CAE4-41EE-BF06-07CFDE228812}" type="slidenum">
              <a:rPr lang="en-US" altLang="en-US" smtClean="0"/>
              <a:pPr>
                <a:defRPr/>
              </a:pPr>
              <a:t>‹#›</a:t>
            </a:fld>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pPr>
              <a:defRPr/>
            </a:pPr>
            <a:endParaRPr lang="en-US" altLang="en-US"/>
          </a:p>
        </p:txBody>
      </p:sp>
      <p:sp>
        <p:nvSpPr>
          <p:cNvPr id="2" name="Footer Placeholder 1"/>
          <p:cNvSpPr>
            <a:spLocks noGrp="1"/>
          </p:cNvSpPr>
          <p:nvPr>
            <p:ph type="ftr" sz="quarter" idx="11"/>
          </p:nvPr>
        </p:nvSpPr>
        <p:spPr/>
        <p:txBody>
          <a:bodyPr/>
          <a:lstStyle/>
          <a:p>
            <a:pPr>
              <a:defRPr/>
            </a:pPr>
            <a:endParaRPr lang="en-US" altLang="en-US"/>
          </a:p>
        </p:txBody>
      </p:sp>
      <p:sp>
        <p:nvSpPr>
          <p:cNvPr id="15" name="Slide Number Placeholder 14"/>
          <p:cNvSpPr>
            <a:spLocks noGrp="1"/>
          </p:cNvSpPr>
          <p:nvPr>
            <p:ph type="sldNum" sz="quarter" idx="12"/>
          </p:nvPr>
        </p:nvSpPr>
        <p:spPr>
          <a:xfrm>
            <a:off x="8229600" y="6473952"/>
            <a:ext cx="758952" cy="246888"/>
          </a:xfrm>
        </p:spPr>
        <p:txBody>
          <a:bodyPr/>
          <a:lstStyle/>
          <a:p>
            <a:pPr>
              <a:defRPr/>
            </a:pPr>
            <a:fld id="{B6E01A80-72B3-4CEF-8376-07EF818C1FEA}" type="slidenum">
              <a:rPr lang="en-US" altLang="en-US" smtClean="0"/>
              <a:pPr>
                <a:defRPr/>
              </a:pPr>
              <a:t>‹#›</a:t>
            </a:fld>
            <a:endParaRPr lang="en-US"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pPr>
              <a:defRPr/>
            </a:pPr>
            <a:endParaRPr lang="en-US" altLang="en-US"/>
          </a:p>
        </p:txBody>
      </p:sp>
      <p:sp>
        <p:nvSpPr>
          <p:cNvPr id="19" name="Footer Placeholder 18"/>
          <p:cNvSpPr>
            <a:spLocks noGrp="1"/>
          </p:cNvSpPr>
          <p:nvPr>
            <p:ph type="ftr" sz="quarter" idx="11"/>
          </p:nvPr>
        </p:nvSpPr>
        <p:spPr>
          <a:xfrm>
            <a:off x="3581400" y="76200"/>
            <a:ext cx="2895600" cy="288925"/>
          </a:xfrm>
        </p:spPr>
        <p:txBody>
          <a:bodyPr/>
          <a:lstStyle/>
          <a:p>
            <a:pPr>
              <a:defRPr/>
            </a:pPr>
            <a:endParaRPr lang="en-US" altLang="en-US"/>
          </a:p>
        </p:txBody>
      </p:sp>
      <p:sp>
        <p:nvSpPr>
          <p:cNvPr id="16" name="Slide Number Placeholder 15"/>
          <p:cNvSpPr>
            <a:spLocks noGrp="1"/>
          </p:cNvSpPr>
          <p:nvPr>
            <p:ph type="sldNum" sz="quarter" idx="12"/>
          </p:nvPr>
        </p:nvSpPr>
        <p:spPr>
          <a:xfrm>
            <a:off x="8229600" y="6473952"/>
            <a:ext cx="758952" cy="246888"/>
          </a:xfrm>
        </p:spPr>
        <p:txBody>
          <a:bodyPr/>
          <a:lstStyle/>
          <a:p>
            <a:pPr>
              <a:defRPr/>
            </a:pPr>
            <a:fld id="{1ECA1EC3-68E4-4A21-8AAA-F53F4F38CA3F}" type="slidenum">
              <a:rPr lang="en-US" altLang="en-US" smtClean="0"/>
              <a:pPr>
                <a:defRPr/>
              </a:pPr>
              <a:t>‹#›</a:t>
            </a:fld>
            <a:endParaRPr lang="en-US"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pPr>
              <a:defRPr/>
            </a:pPr>
            <a:endParaRPr lang="en-US" altLang="en-US"/>
          </a:p>
        </p:txBody>
      </p:sp>
      <p:sp>
        <p:nvSpPr>
          <p:cNvPr id="11" name="Footer Placeholder 10"/>
          <p:cNvSpPr>
            <a:spLocks noGrp="1"/>
          </p:cNvSpPr>
          <p:nvPr>
            <p:ph type="ftr" sz="quarter" idx="11"/>
          </p:nvPr>
        </p:nvSpPr>
        <p:spPr/>
        <p:txBody>
          <a:bodyPr/>
          <a:lstStyle/>
          <a:p>
            <a:pPr>
              <a:defRPr/>
            </a:pPr>
            <a:endParaRPr lang="en-US" altLang="en-US"/>
          </a:p>
        </p:txBody>
      </p:sp>
      <p:sp>
        <p:nvSpPr>
          <p:cNvPr id="16" name="Slide Number Placeholder 15"/>
          <p:cNvSpPr>
            <a:spLocks noGrp="1"/>
          </p:cNvSpPr>
          <p:nvPr>
            <p:ph type="sldNum" sz="quarter" idx="12"/>
          </p:nvPr>
        </p:nvSpPr>
        <p:spPr/>
        <p:txBody>
          <a:bodyPr/>
          <a:lstStyle/>
          <a:p>
            <a:pPr>
              <a:defRPr/>
            </a:pPr>
            <a:fld id="{FDAD2AD3-E008-4639-A153-7A68DEA82A82}" type="slidenum">
              <a:rPr lang="en-US" altLang="en-US" smtClean="0"/>
              <a:pPr>
                <a:defRPr/>
              </a:pPr>
              <a:t>‹#›</a:t>
            </a:fld>
            <a:endParaRPr lang="en-US" alt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pPr>
              <a:defRPr/>
            </a:pPr>
            <a:endParaRPr lang="en-US" altLang="en-US"/>
          </a:p>
        </p:txBody>
      </p:sp>
      <p:sp>
        <p:nvSpPr>
          <p:cNvPr id="10" name="Footer Placeholder 9"/>
          <p:cNvSpPr>
            <a:spLocks noGrp="1"/>
          </p:cNvSpPr>
          <p:nvPr>
            <p:ph type="ftr" sz="quarter" idx="11"/>
          </p:nvPr>
        </p:nvSpPr>
        <p:spPr/>
        <p:txBody>
          <a:bodyPr/>
          <a:lstStyle/>
          <a:p>
            <a:pPr>
              <a:defRPr/>
            </a:pPr>
            <a:endParaRPr lang="en-US" altLang="en-US"/>
          </a:p>
        </p:txBody>
      </p:sp>
      <p:sp>
        <p:nvSpPr>
          <p:cNvPr id="31" name="Slide Number Placeholder 30"/>
          <p:cNvSpPr>
            <a:spLocks noGrp="1"/>
          </p:cNvSpPr>
          <p:nvPr>
            <p:ph type="sldNum" sz="quarter" idx="12"/>
          </p:nvPr>
        </p:nvSpPr>
        <p:spPr/>
        <p:txBody>
          <a:bodyPr/>
          <a:lstStyle/>
          <a:p>
            <a:pPr>
              <a:defRPr/>
            </a:pPr>
            <a:fld id="{C97F683E-5D15-48D7-BD36-19009806C4D6}" type="slidenum">
              <a:rPr lang="en-US" altLang="en-US" smtClean="0"/>
              <a:pPr>
                <a:defRPr/>
              </a:pPr>
              <a:t>‹#›</a:t>
            </a:fld>
            <a:endParaRPr lang="en-US"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a:xfrm>
            <a:off x="8229600" y="6477000"/>
            <a:ext cx="762000" cy="246888"/>
          </a:xfrm>
        </p:spPr>
        <p:txBody>
          <a:bodyPr/>
          <a:lstStyle/>
          <a:p>
            <a:pPr>
              <a:defRPr/>
            </a:pPr>
            <a:fld id="{5C35E90E-34F3-4B8E-9C19-779D6BC2C0B5}" type="slidenum">
              <a:rPr lang="en-US" altLang="en-US" smtClean="0"/>
              <a:pPr>
                <a:defRPr/>
              </a:pPr>
              <a:t>‹#›</a:t>
            </a:fld>
            <a:endParaRPr lang="en-US" alt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a:defRPr/>
            </a:pPr>
            <a:endParaRPr lang="en-US" altLang="en-US"/>
          </a:p>
        </p:txBody>
      </p:sp>
      <p:sp>
        <p:nvSpPr>
          <p:cNvPr id="21" name="Footer Placeholder 20"/>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3439C7C9-7B0C-4F86-88E7-F75E5FAE0E03}" type="slidenum">
              <a:rPr lang="en-US" altLang="en-US" smtClean="0"/>
              <a:pPr>
                <a:defRPr/>
              </a:pPr>
              <a:t>‹#›</a:t>
            </a:fld>
            <a:endParaRPr lang="en-US"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ltLang="en-US"/>
          </a:p>
        </p:txBody>
      </p:sp>
      <p:sp>
        <p:nvSpPr>
          <p:cNvPr id="24" name="Footer Placeholder 23"/>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CDF4A078-7E00-4F81-AF1D-BB0C52B64AA8}" type="slidenum">
              <a:rPr lang="en-US" altLang="en-US" smtClean="0"/>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FDAD2AD3-E008-4639-A153-7A68DEA82A82}" type="slidenum">
              <a:rPr lang="en-US" altLang="en-US"/>
              <a:pPr>
                <a:defRPr/>
              </a:pPr>
              <a:t>‹#›</a:t>
            </a:fld>
            <a:endParaRPr lang="en-US"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pPr>
              <a:defRPr/>
            </a:pPr>
            <a:endParaRPr lang="en-US" altLang="en-US"/>
          </a:p>
        </p:txBody>
      </p:sp>
      <p:sp>
        <p:nvSpPr>
          <p:cNvPr id="29" name="Footer Placeholder 28"/>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4E8B502D-792F-4FE8-8242-455E27502D96}" type="slidenum">
              <a:rPr lang="en-US" altLang="en-US" smtClean="0"/>
              <a:pPr>
                <a:defRPr/>
              </a:pPr>
              <a:t>‹#›</a:t>
            </a:fld>
            <a:endParaRPr lang="en-US"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31" name="Slide Number Placeholder 30"/>
          <p:cNvSpPr>
            <a:spLocks noGrp="1"/>
          </p:cNvSpPr>
          <p:nvPr>
            <p:ph type="sldNum" sz="quarter" idx="12"/>
          </p:nvPr>
        </p:nvSpPr>
        <p:spPr/>
        <p:txBody>
          <a:bodyPr/>
          <a:lstStyle/>
          <a:p>
            <a:pPr>
              <a:defRPr/>
            </a:pPr>
            <a:fld id="{7EA41072-4023-4964-8539-5E4E60D3D831}" type="slidenum">
              <a:rPr lang="en-US" altLang="en-US" smtClean="0"/>
              <a:pPr>
                <a:defRPr/>
              </a:pPr>
              <a:t>‹#›</a:t>
            </a:fld>
            <a:endParaRPr lang="en-US" alt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FDDE8C9B-B127-4599-961B-EC7B6DB04C26}" type="slidenum">
              <a:rPr lang="en-US" altLang="en-US" smtClean="0"/>
              <a:pPr>
                <a:defRPr/>
              </a:pPr>
              <a:t>‹#›</a:t>
            </a:fld>
            <a:endParaRPr lang="en-US"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049E4FC6-CAE4-41EE-BF06-07CFDE228812}" type="slidenum">
              <a:rPr lang="en-US" altLang="en-US" smtClean="0"/>
              <a:pPr>
                <a:defRPr/>
              </a:pPr>
              <a:t>‹#›</a:t>
            </a:fld>
            <a:endParaRPr lang="en-US"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ltLang="en-US"/>
          </a:p>
        </p:txBody>
      </p:sp>
      <p:sp>
        <p:nvSpPr>
          <p:cNvPr id="17" name="Footer Placeholder 16"/>
          <p:cNvSpPr>
            <a:spLocks noGrp="1"/>
          </p:cNvSpPr>
          <p:nvPr>
            <p:ph type="ftr" sz="quarter" idx="11"/>
          </p:nvPr>
        </p:nvSpPr>
        <p:spPr/>
        <p:txBody>
          <a:bodyPr/>
          <a:lstStyle/>
          <a:p>
            <a:pPr>
              <a:defRPr/>
            </a:pPr>
            <a:endParaRPr lang="en-US" alt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B6E01A80-72B3-4CEF-8376-07EF818C1FEA}" type="slidenum">
              <a:rPr lang="en-US" altLang="en-US" smtClean="0"/>
              <a:pPr>
                <a:defRPr/>
              </a:pPr>
              <a:t>‹#›</a:t>
            </a:fld>
            <a:endParaRPr lang="en-US" alt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fld id="{1ECA1EC3-68E4-4A21-8AAA-F53F4F38CA3F}" type="slidenum">
              <a:rPr lang="en-US" altLang="en-US" smtClean="0"/>
              <a:pPr>
                <a:defRPr/>
              </a:pPr>
              <a:t>‹#›</a:t>
            </a:fld>
            <a:endParaRPr lang="en-US" alt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endParaRPr lang="en-US" altLang="en-US"/>
          </a:p>
        </p:txBody>
      </p:sp>
      <p:sp>
        <p:nvSpPr>
          <p:cNvPr id="4" name="Date Placeholder 3"/>
          <p:cNvSpPr>
            <a:spLocks noGrp="1"/>
          </p:cNvSpPr>
          <p:nvPr>
            <p:ph type="dt" sz="half" idx="10"/>
          </p:nvPr>
        </p:nvSpPr>
        <p:spPr/>
        <p:txBody>
          <a:bodyPr/>
          <a:lstStyle/>
          <a:p>
            <a:pPr>
              <a:defRPr/>
            </a:pPr>
            <a:endParaRPr lang="en-US" alt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FDAD2AD3-E008-4639-A153-7A68DEA82A82}" type="slidenum">
              <a:rPr lang="en-US" altLang="en-US" smtClean="0"/>
              <a:pPr>
                <a:defRPr/>
              </a:pPr>
              <a:t>‹#›</a:t>
            </a:fld>
            <a:endParaRPr lang="en-US" alt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C97F683E-5D15-48D7-BD36-19009806C4D6}" type="slidenum">
              <a:rPr lang="en-US" altLang="en-US" smtClean="0"/>
              <a:pPr>
                <a:defRPr/>
              </a:pPr>
              <a:t>‹#›</a:t>
            </a:fld>
            <a:endParaRPr lang="en-US" alt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a:xfrm>
            <a:off x="304800" y="6409944"/>
            <a:ext cx="3581400" cy="365760"/>
          </a:xfrm>
        </p:spPr>
        <p:txBody>
          <a:bodyPr/>
          <a:lstStyle/>
          <a:p>
            <a:pPr>
              <a:defRPr/>
            </a:pPr>
            <a:endParaRPr lang="en-US" alt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fld id="{5C35E90E-34F3-4B8E-9C19-779D6BC2C0B5}" type="slidenum">
              <a:rPr lang="en-US" altLang="en-US" smtClean="0"/>
              <a:pPr>
                <a:defRPr/>
              </a:pPr>
              <a:t>‹#›</a:t>
            </a:fld>
            <a:endParaRPr lang="en-US" alt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fld id="{3439C7C9-7B0C-4F86-88E7-F75E5FAE0E03}" type="slidenum">
              <a:rPr lang="en-US" altLang="en-US" smtClean="0"/>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C97F683E-5D15-48D7-BD36-19009806C4D6}" type="slidenum">
              <a:rPr lang="en-US" altLang="en-US"/>
              <a:pPr>
                <a:defRPr/>
              </a:pPr>
              <a:t>‹#›</a:t>
            </a:fld>
            <a:endParaRPr lang="en-US"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fld id="{CDF4A078-7E00-4F81-AF1D-BB0C52B64AA8}" type="slidenum">
              <a:rPr lang="en-US" altLang="en-US" smtClean="0"/>
              <a:pPr>
                <a:defRPr/>
              </a:pPr>
              <a:t>‹#›</a:t>
            </a:fld>
            <a:endParaRPr lang="en-US"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fld id="{4E8B502D-792F-4FE8-8242-455E27502D96}" type="slidenum">
              <a:rPr lang="en-US" altLang="en-US" smtClean="0"/>
              <a:pPr>
                <a:defRPr/>
              </a:pPr>
              <a:t>‹#›</a:t>
            </a:fld>
            <a:endParaRPr lang="en-US" alt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a:xfrm>
            <a:off x="301752" y="6410848"/>
            <a:ext cx="3383280" cy="365760"/>
          </a:xfrm>
        </p:spPr>
        <p:txBody>
          <a:bodyPr/>
          <a:lstStyle/>
          <a:p>
            <a:pPr>
              <a:defRPr/>
            </a:pPr>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fld id="{7EA41072-4023-4964-8539-5E4E60D3D831}" type="slidenum">
              <a:rPr lang="en-US" altLang="en-US" smtClean="0"/>
              <a:pPr>
                <a:defRPr/>
              </a:pPr>
              <a:t>‹#›</a:t>
            </a:fld>
            <a:endParaRPr lang="en-US" alt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a:defRPr/>
            </a:pPr>
            <a:endParaRPr lang="en-US" altLang="en-US"/>
          </a:p>
        </p:txBody>
      </p:sp>
      <p:sp>
        <p:nvSpPr>
          <p:cNvPr id="6" name="Footer Placeholder 5"/>
          <p:cNvSpPr>
            <a:spLocks noGrp="1"/>
          </p:cNvSpPr>
          <p:nvPr>
            <p:ph type="ftr" sz="quarter" idx="11"/>
          </p:nvPr>
        </p:nvSpPr>
        <p:spPr>
          <a:xfrm>
            <a:off x="301752" y="6410848"/>
            <a:ext cx="3584448" cy="365760"/>
          </a:xfrm>
        </p:spPr>
        <p:txBody>
          <a:bodyPr/>
          <a:lstStyle/>
          <a:p>
            <a:pPr>
              <a:defRPr/>
            </a:pPr>
            <a:endParaRPr lang="en-US"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FDDE8C9B-B127-4599-961B-EC7B6DB04C26}" type="slidenum">
              <a:rPr lang="en-US" altLang="en-US" smtClean="0"/>
              <a:pPr>
                <a:defRPr/>
              </a:pPr>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fld id="{049E4FC6-CAE4-41EE-BF06-07CFDE228812}" type="slidenum">
              <a:rPr lang="en-US" altLang="en-US" smtClean="0"/>
              <a:pPr>
                <a:defRPr/>
              </a:pPr>
              <a:t>‹#›</a:t>
            </a:fld>
            <a:endParaRPr lang="en-US" alt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5C35E90E-34F3-4B8E-9C19-779D6BC2C0B5}"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3439C7C9-7B0C-4F86-88E7-F75E5FAE0E03}"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CDF4A078-7E00-4F81-AF1D-BB0C52B64AA8}"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4E8B502D-792F-4FE8-8242-455E27502D96}"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NZ"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7EA41072-4023-4964-8539-5E4E60D3D831}"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NZ"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95538B7-3E28-4094-A603-BD3F3A03121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pPr>
              <a:defRPr/>
            </a:pPr>
            <a:endParaRPr lang="en-US"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pPr>
              <a:defRPr/>
            </a:pPr>
            <a:endParaRPr lang="en-US"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pPr>
              <a:defRPr/>
            </a:pPr>
            <a:fld id="{495538B7-3E28-4094-A603-BD3F3A031218}"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defRPr/>
            </a:pPr>
            <a:endParaRPr lang="en-US" alt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en-US" alt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fld id="{495538B7-3E28-4094-A603-BD3F3A031218}" type="slidenum">
              <a:rPr lang="en-US" altLang="en-US" smtClean="0"/>
              <a:pPr>
                <a:defRPr/>
              </a:pPr>
              <a:t>‹#›</a:t>
            </a:fld>
            <a:endParaRPr lang="en-US" alt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defRPr/>
            </a:pPr>
            <a:endParaRPr lang="en-US" alt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endParaRPr lang="en-US" alt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495538B7-3E28-4094-A603-BD3F3A031218}" type="slidenum">
              <a:rPr lang="en-US" altLang="en-US" smtClean="0"/>
              <a:pPr>
                <a:defRPr/>
              </a:pPr>
              <a:t>‹#›</a:t>
            </a:fld>
            <a:endParaRPr lang="en-US" alt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lps.canterbury.ac.nz/lsc/" TargetMode="External"/><Relationship Id="rId2" Type="http://schemas.openxmlformats.org/officeDocument/2006/relationships/hyperlink" Target="http://learningcentre.usyd.edu.au/wris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5.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842963" y="109400"/>
            <a:ext cx="7251700" cy="3723689"/>
          </a:xfrm>
        </p:spPr>
        <p:txBody>
          <a:bodyPr/>
          <a:lstStyle/>
          <a:p>
            <a:pPr eaLnBrk="1" hangingPunct="1"/>
            <a:r>
              <a:rPr lang="en-NZ" sz="4000" b="1" dirty="0" smtClean="0"/>
              <a:t>ENGR101</a:t>
            </a:r>
            <a:r>
              <a:rPr lang="en-NZ" sz="4000" dirty="0" smtClean="0"/>
              <a:t/>
            </a:r>
            <a:br>
              <a:rPr lang="en-NZ" sz="4000" dirty="0" smtClean="0"/>
            </a:br>
            <a:r>
              <a:rPr lang="en-NZ" sz="4000" dirty="0" smtClean="0"/>
              <a:t>Foundations of Engineering</a:t>
            </a:r>
            <a:br>
              <a:rPr lang="en-NZ" sz="4000" dirty="0" smtClean="0"/>
            </a:br>
            <a:r>
              <a:rPr lang="en-NZ" sz="4000" dirty="0" smtClean="0"/>
              <a:t>Lecture 7</a:t>
            </a:r>
            <a:br>
              <a:rPr lang="en-NZ" sz="4000" dirty="0" smtClean="0"/>
            </a:br>
            <a:r>
              <a:rPr lang="en-NZ" sz="4000" dirty="0"/>
              <a:t>2017</a:t>
            </a:r>
            <a:br>
              <a:rPr lang="en-NZ" sz="4000" dirty="0"/>
            </a:br>
            <a:r>
              <a:rPr lang="en-NZ" sz="4000" b="1" dirty="0"/>
              <a:t>report </a:t>
            </a:r>
            <a:r>
              <a:rPr lang="en-NZ" sz="4000" b="1" dirty="0" smtClean="0"/>
              <a:t>writing</a:t>
            </a:r>
          </a:p>
        </p:txBody>
      </p:sp>
      <p:sp>
        <p:nvSpPr>
          <p:cNvPr id="2" name="Slide Number Placeholder 1"/>
          <p:cNvSpPr>
            <a:spLocks noGrp="1"/>
          </p:cNvSpPr>
          <p:nvPr>
            <p:ph type="sldNum" sz="quarter" idx="12"/>
          </p:nvPr>
        </p:nvSpPr>
        <p:spPr/>
        <p:txBody>
          <a:bodyPr/>
          <a:lstStyle/>
          <a:p>
            <a:pPr>
              <a:defRPr/>
            </a:pPr>
            <a:fld id="{B6E01A80-72B3-4CEF-8376-07EF818C1FEA}" type="slidenum">
              <a:rPr lang="en-US" altLang="en-US" smtClean="0"/>
              <a:pPr>
                <a:defRPr/>
              </a:pPr>
              <a:t>1</a:t>
            </a:fld>
            <a:endParaRPr lang="en-US" altLang="en-US"/>
          </a:p>
        </p:txBody>
      </p:sp>
      <p:pic>
        <p:nvPicPr>
          <p:cNvPr id="4" name="Picture 2" descr="http://denisdutton.com/calvin_hobbes_writ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726" y="3955635"/>
            <a:ext cx="8383514" cy="27262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ECA1EC3-68E4-4A21-8AAA-F53F4F38CA3F}" type="slidenum">
              <a:rPr lang="en-US" altLang="en-US" smtClean="0"/>
              <a:pPr>
                <a:defRPr/>
              </a:pPr>
              <a:t>10</a:t>
            </a:fld>
            <a:endParaRPr lang="en-US"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8124" y="140677"/>
            <a:ext cx="6147581" cy="655059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03436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95421" y="550716"/>
            <a:ext cx="5022166" cy="729444"/>
          </a:xfrm>
          <a:noFill/>
        </p:spPr>
        <p:txBody>
          <a:bodyPr lIns="92075" tIns="46038" rIns="92075" bIns="46038" anchor="ctr"/>
          <a:lstStyle/>
          <a:p>
            <a:pPr algn="l"/>
            <a:r>
              <a:rPr lang="en-US" altLang="en-US" b="1" dirty="0"/>
              <a:t>Summary (or Abstract)</a:t>
            </a:r>
          </a:p>
        </p:txBody>
      </p:sp>
      <p:sp>
        <p:nvSpPr>
          <p:cNvPr id="12291" name="Rectangle 3"/>
          <p:cNvSpPr>
            <a:spLocks noGrp="1" noChangeArrowheads="1"/>
          </p:cNvSpPr>
          <p:nvPr>
            <p:ph type="body" idx="1"/>
          </p:nvPr>
        </p:nvSpPr>
        <p:spPr>
          <a:xfrm>
            <a:off x="228600" y="1519311"/>
            <a:ext cx="8686800" cy="4729089"/>
          </a:xfrm>
          <a:noFill/>
        </p:spPr>
        <p:txBody>
          <a:bodyPr lIns="92075" tIns="46038" rIns="92075" bIns="46038"/>
          <a:lstStyle/>
          <a:p>
            <a:pPr eaLnBrk="1" hangingPunct="1">
              <a:spcAft>
                <a:spcPts val="0"/>
              </a:spcAft>
            </a:pPr>
            <a:r>
              <a:rPr lang="en-US" altLang="en-US" u="sng" dirty="0" smtClean="0"/>
              <a:t>Very</a:t>
            </a:r>
            <a:r>
              <a:rPr lang="en-US" altLang="en-US" dirty="0" smtClean="0"/>
              <a:t> important part of a report</a:t>
            </a:r>
          </a:p>
          <a:p>
            <a:pPr lvl="1" eaLnBrk="1" hangingPunct="1">
              <a:spcAft>
                <a:spcPts val="1200"/>
              </a:spcAft>
            </a:pPr>
            <a:r>
              <a:rPr lang="en-US" altLang="en-US" dirty="0" smtClean="0"/>
              <a:t>Often the only part your boss reads</a:t>
            </a:r>
          </a:p>
          <a:p>
            <a:pPr eaLnBrk="1" hangingPunct="1">
              <a:spcAft>
                <a:spcPts val="1200"/>
              </a:spcAft>
            </a:pPr>
            <a:r>
              <a:rPr lang="en-US" altLang="en-US" dirty="0" smtClean="0"/>
              <a:t>Briefly summarizes the whole report</a:t>
            </a:r>
          </a:p>
          <a:p>
            <a:pPr eaLnBrk="1" hangingPunct="1">
              <a:spcAft>
                <a:spcPts val="1200"/>
              </a:spcAft>
            </a:pPr>
            <a:r>
              <a:rPr lang="en-US" altLang="en-US" dirty="0" smtClean="0"/>
              <a:t>First section of a report, but always written </a:t>
            </a:r>
            <a:r>
              <a:rPr lang="en-US" altLang="en-US" u="sng" dirty="0" smtClean="0"/>
              <a:t>last!</a:t>
            </a:r>
          </a:p>
          <a:p>
            <a:pPr eaLnBrk="1" hangingPunct="1"/>
            <a:r>
              <a:rPr lang="en-US" altLang="en-US" dirty="0" smtClean="0"/>
              <a:t>Should be able to be read as a stand-alone document </a:t>
            </a:r>
          </a:p>
          <a:p>
            <a:pPr lvl="1" eaLnBrk="1" hangingPunct="1">
              <a:spcAft>
                <a:spcPts val="1200"/>
              </a:spcAft>
            </a:pPr>
            <a:r>
              <a:rPr lang="en-US" altLang="en-US" dirty="0" smtClean="0"/>
              <a:t>NO referencing to other parts of the report</a:t>
            </a:r>
          </a:p>
          <a:p>
            <a:pPr eaLnBrk="1" hangingPunct="1">
              <a:spcAft>
                <a:spcPts val="1200"/>
              </a:spcAft>
            </a:pPr>
            <a:r>
              <a:rPr lang="en-US" altLang="en-US" dirty="0" smtClean="0"/>
              <a:t>You </a:t>
            </a:r>
            <a:r>
              <a:rPr lang="en-US" altLang="en-US" u="sng" dirty="0" smtClean="0"/>
              <a:t>must</a:t>
            </a:r>
            <a:r>
              <a:rPr lang="en-US" altLang="en-US" dirty="0" smtClean="0"/>
              <a:t>, </a:t>
            </a:r>
            <a:r>
              <a:rPr lang="en-US" altLang="en-US" u="sng" dirty="0" smtClean="0"/>
              <a:t>Must</a:t>
            </a:r>
            <a:r>
              <a:rPr lang="en-US" altLang="en-US" dirty="0" smtClean="0"/>
              <a:t>, </a:t>
            </a:r>
            <a:r>
              <a:rPr lang="en-US" altLang="en-US" u="sng" dirty="0" smtClean="0"/>
              <a:t>MUST</a:t>
            </a:r>
            <a:r>
              <a:rPr lang="en-US" altLang="en-US" dirty="0" smtClean="0"/>
              <a:t> include important specific details in your summary.  Most engineering reports will have numbers in the summary!</a:t>
            </a:r>
          </a:p>
          <a:p>
            <a:pPr eaLnBrk="1" hangingPunct="1"/>
            <a:r>
              <a:rPr lang="en-US" altLang="en-US" dirty="0" smtClean="0"/>
              <a:t>Avoid excessive background information (save for Introduction)</a:t>
            </a:r>
          </a:p>
        </p:txBody>
      </p:sp>
      <p:graphicFrame>
        <p:nvGraphicFramePr>
          <p:cNvPr id="4" name="Table 3"/>
          <p:cNvGraphicFramePr>
            <a:graphicFrameLocks noGrp="1"/>
          </p:cNvGraphicFramePr>
          <p:nvPr>
            <p:extLst>
              <p:ext uri="{D42A27DB-BD31-4B8C-83A1-F6EECF244321}">
                <p14:modId xmlns:p14="http://schemas.microsoft.com/office/powerpoint/2010/main" val="2934642209"/>
              </p:ext>
            </p:extLst>
          </p:nvPr>
        </p:nvGraphicFramePr>
        <p:xfrm>
          <a:off x="4896000" y="0"/>
          <a:ext cx="4248000" cy="2405743"/>
        </p:xfrm>
        <a:graphic>
          <a:graphicData uri="http://schemas.openxmlformats.org/drawingml/2006/table">
            <a:tbl>
              <a:tblPr firstRow="1" bandRow="1">
                <a:tableStyleId>{2D5ABB26-0587-4C30-8999-92F81FD0307C}</a:tableStyleId>
              </a:tblPr>
              <a:tblGrid>
                <a:gridCol w="2520000">
                  <a:extLst>
                    <a:ext uri="{9D8B030D-6E8A-4147-A177-3AD203B41FA5}">
                      <a16:colId xmlns:a16="http://schemas.microsoft.com/office/drawing/2014/main" xmlns="" val="20000"/>
                    </a:ext>
                  </a:extLst>
                </a:gridCol>
                <a:gridCol w="1728000">
                  <a:extLst>
                    <a:ext uri="{9D8B030D-6E8A-4147-A177-3AD203B41FA5}">
                      <a16:colId xmlns:a16="http://schemas.microsoft.com/office/drawing/2014/main" xmlns="" val="20001"/>
                    </a:ext>
                  </a:extLst>
                </a:gridCol>
              </a:tblGrid>
              <a:tr h="2405743">
                <a:tc>
                  <a:txBody>
                    <a:bodyPr/>
                    <a:lstStyle/>
                    <a:p>
                      <a:pPr marL="285750" indent="-285750" algn="l" defTabSz="914400" rtl="0" eaLnBrk="1" latinLnBrk="0" hangingPunct="1">
                        <a:buFont typeface="Arial" panose="020B0604020202020204" pitchFamily="34" charset="0"/>
                        <a:buChar char="•"/>
                      </a:pPr>
                      <a:r>
                        <a:rPr lang="en-NZ" sz="2000" kern="1200" dirty="0" smtClean="0">
                          <a:solidFill>
                            <a:schemeClr val="tx1"/>
                          </a:solidFill>
                          <a:latin typeface="+mn-lt"/>
                          <a:ea typeface="+mn-ea"/>
                          <a:cs typeface="+mn-cs"/>
                        </a:rPr>
                        <a:t>Title Page</a:t>
                      </a:r>
                    </a:p>
                    <a:p>
                      <a:pPr marL="285750" indent="-285750" algn="l" defTabSz="914400" rtl="0" eaLnBrk="1" latinLnBrk="0" hangingPunct="1">
                        <a:buFont typeface="Arial" panose="020B0604020202020204" pitchFamily="34" charset="0"/>
                        <a:buChar char="•"/>
                      </a:pPr>
                      <a:r>
                        <a:rPr lang="en-NZ" sz="2000" b="1" kern="1200" dirty="0" smtClean="0">
                          <a:solidFill>
                            <a:srgbClr val="FF0000"/>
                          </a:solidFill>
                          <a:latin typeface="+mn-lt"/>
                          <a:ea typeface="+mn-ea"/>
                          <a:cs typeface="+mn-cs"/>
                        </a:rPr>
                        <a:t>Summary</a:t>
                      </a:r>
                    </a:p>
                    <a:p>
                      <a:pPr marL="285750" indent="-285750">
                        <a:buFont typeface="Arial" panose="020B0604020202020204" pitchFamily="34" charset="0"/>
                        <a:buChar char="•"/>
                      </a:pPr>
                      <a:r>
                        <a:rPr lang="en-NZ" sz="2000" dirty="0" smtClean="0"/>
                        <a:t>Table of Contents</a:t>
                      </a:r>
                    </a:p>
                    <a:p>
                      <a:pPr marL="285750" indent="-285750">
                        <a:buFont typeface="Arial" panose="020B0604020202020204" pitchFamily="34" charset="0"/>
                        <a:buChar char="•"/>
                      </a:pPr>
                      <a:r>
                        <a:rPr lang="en-NZ" sz="2000" dirty="0" smtClean="0"/>
                        <a:t>Introduction</a:t>
                      </a:r>
                    </a:p>
                    <a:p>
                      <a:pPr marL="285750" indent="-285750">
                        <a:buFont typeface="Arial" panose="020B0604020202020204" pitchFamily="34" charset="0"/>
                        <a:buChar char="•"/>
                      </a:pPr>
                      <a:r>
                        <a:rPr lang="en-NZ" sz="2000" dirty="0" smtClean="0"/>
                        <a:t>Background/Theory</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sz="2000" dirty="0" smtClean="0"/>
                        <a:t>Methods</a:t>
                      </a:r>
                    </a:p>
                  </a:txBody>
                  <a:tcPr/>
                </a:tc>
                <a:tc>
                  <a:txBody>
                    <a:bodyPr/>
                    <a:lstStyle/>
                    <a:p>
                      <a:pPr marL="285750" indent="-285750">
                        <a:buFont typeface="Arial" panose="020B0604020202020204" pitchFamily="34" charset="0"/>
                        <a:buChar char="•"/>
                      </a:pPr>
                      <a:r>
                        <a:rPr lang="en-NZ" sz="2000" dirty="0" smtClean="0"/>
                        <a:t>Results</a:t>
                      </a:r>
                    </a:p>
                    <a:p>
                      <a:pPr marL="285750" indent="-285750">
                        <a:buFont typeface="Arial" panose="020B0604020202020204" pitchFamily="34" charset="0"/>
                        <a:buChar char="•"/>
                      </a:pPr>
                      <a:r>
                        <a:rPr lang="en-NZ" sz="2000" dirty="0" smtClean="0"/>
                        <a:t>Discussion</a:t>
                      </a:r>
                    </a:p>
                    <a:p>
                      <a:pPr marL="285750" indent="-285750">
                        <a:buFont typeface="Arial" panose="020B0604020202020204" pitchFamily="34" charset="0"/>
                        <a:buChar char="•"/>
                      </a:pPr>
                      <a:r>
                        <a:rPr lang="en-NZ" sz="2000" dirty="0" smtClean="0"/>
                        <a:t>Conclusions</a:t>
                      </a:r>
                    </a:p>
                    <a:p>
                      <a:pPr marL="285750" indent="-285750">
                        <a:buFont typeface="Arial" panose="020B0604020202020204" pitchFamily="34" charset="0"/>
                        <a:buChar char="•"/>
                      </a:pPr>
                      <a:r>
                        <a:rPr lang="en-NZ" sz="2000" dirty="0" smtClean="0"/>
                        <a:t>References</a:t>
                      </a:r>
                    </a:p>
                    <a:p>
                      <a:pPr marL="285750" indent="-285750">
                        <a:buFont typeface="Arial" panose="020B0604020202020204" pitchFamily="34" charset="0"/>
                        <a:buChar char="•"/>
                      </a:pPr>
                      <a:r>
                        <a:rPr lang="en-NZ" sz="2000" dirty="0" smtClean="0"/>
                        <a:t>Appendices</a:t>
                      </a:r>
                      <a:endParaRPr lang="en-NZ" sz="2000" dirty="0"/>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093037321"/>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a:xfrm>
            <a:off x="457200" y="2402049"/>
            <a:ext cx="8229600" cy="833517"/>
          </a:xfrm>
        </p:spPr>
        <p:txBody>
          <a:bodyPr/>
          <a:lstStyle/>
          <a:p>
            <a:r>
              <a:rPr lang="en-NZ" dirty="0" smtClean="0"/>
              <a:t>Ok but lacking details, 1/3 of content is background </a:t>
            </a:r>
            <a:endParaRPr lang="en-NZ" dirty="0"/>
          </a:p>
        </p:txBody>
      </p:sp>
      <p:sp>
        <p:nvSpPr>
          <p:cNvPr id="4" name="Slide Number Placeholder 3"/>
          <p:cNvSpPr>
            <a:spLocks noGrp="1"/>
          </p:cNvSpPr>
          <p:nvPr>
            <p:ph type="sldNum" sz="quarter" idx="12"/>
          </p:nvPr>
        </p:nvSpPr>
        <p:spPr/>
        <p:txBody>
          <a:bodyPr/>
          <a:lstStyle/>
          <a:p>
            <a:pPr>
              <a:defRPr/>
            </a:pPr>
            <a:fld id="{1ECA1EC3-68E4-4A21-8AAA-F53F4F38CA3F}" type="slidenum">
              <a:rPr lang="en-US" altLang="en-US" smtClean="0"/>
              <a:pPr>
                <a:defRPr/>
              </a:pPr>
              <a:t>12</a:t>
            </a:fld>
            <a:endParaRPr lang="en-US"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45" y="219011"/>
            <a:ext cx="8721969" cy="23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43" y="3018898"/>
            <a:ext cx="8987753" cy="2488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txBox="1">
            <a:spLocks/>
          </p:cNvSpPr>
          <p:nvPr/>
        </p:nvSpPr>
        <p:spPr bwMode="auto">
          <a:xfrm>
            <a:off x="400929" y="5472261"/>
            <a:ext cx="8229600" cy="12631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NZ" dirty="0" smtClean="0"/>
              <a:t>Much better detail, more would be better</a:t>
            </a:r>
          </a:p>
          <a:p>
            <a:r>
              <a:rPr lang="en-NZ" dirty="0" smtClean="0"/>
              <a:t>“higher” &amp; “significant” are a vague terms, define “current alternative” </a:t>
            </a:r>
            <a:endParaRPr lang="en-NZ" dirty="0"/>
          </a:p>
        </p:txBody>
      </p:sp>
      <p:sp>
        <p:nvSpPr>
          <p:cNvPr id="6" name="Rectangle 5"/>
          <p:cNvSpPr/>
          <p:nvPr/>
        </p:nvSpPr>
        <p:spPr>
          <a:xfrm>
            <a:off x="4332849" y="3521273"/>
            <a:ext cx="2180493" cy="309489"/>
          </a:xfrm>
          <a:prstGeom prst="rect">
            <a:avLst/>
          </a:prstGeom>
          <a:solidFill>
            <a:srgbClr val="33CC33">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Rectangle 9"/>
          <p:cNvSpPr/>
          <p:nvPr/>
        </p:nvSpPr>
        <p:spPr>
          <a:xfrm>
            <a:off x="3558372" y="3884688"/>
            <a:ext cx="3559880" cy="416233"/>
          </a:xfrm>
          <a:prstGeom prst="rect">
            <a:avLst/>
          </a:prstGeom>
          <a:solidFill>
            <a:srgbClr val="33CC33">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Rectangle 10"/>
          <p:cNvSpPr/>
          <p:nvPr/>
        </p:nvSpPr>
        <p:spPr>
          <a:xfrm>
            <a:off x="2219597" y="4703057"/>
            <a:ext cx="3660698" cy="331830"/>
          </a:xfrm>
          <a:prstGeom prst="rect">
            <a:avLst/>
          </a:prstGeom>
          <a:solidFill>
            <a:srgbClr val="00B0F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Rectangle 11"/>
          <p:cNvSpPr/>
          <p:nvPr/>
        </p:nvSpPr>
        <p:spPr>
          <a:xfrm>
            <a:off x="224329" y="766690"/>
            <a:ext cx="8244422" cy="429064"/>
          </a:xfrm>
          <a:prstGeom prst="rect">
            <a:avLst/>
          </a:prstGeom>
          <a:solidFill>
            <a:srgbClr val="00B0F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Rectangle 12"/>
          <p:cNvSpPr/>
          <p:nvPr/>
        </p:nvSpPr>
        <p:spPr>
          <a:xfrm>
            <a:off x="224329" y="1165719"/>
            <a:ext cx="3660698" cy="416233"/>
          </a:xfrm>
          <a:prstGeom prst="rect">
            <a:avLst/>
          </a:prstGeom>
          <a:solidFill>
            <a:srgbClr val="00B0F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Rectangle 13"/>
          <p:cNvSpPr/>
          <p:nvPr/>
        </p:nvSpPr>
        <p:spPr>
          <a:xfrm>
            <a:off x="1221927" y="3497978"/>
            <a:ext cx="1097067" cy="320670"/>
          </a:xfrm>
          <a:prstGeom prst="rect">
            <a:avLst/>
          </a:prstGeom>
          <a:solidFill>
            <a:srgbClr val="00B0F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Rectangle 14"/>
          <p:cNvSpPr/>
          <p:nvPr/>
        </p:nvSpPr>
        <p:spPr>
          <a:xfrm>
            <a:off x="3808429" y="4272851"/>
            <a:ext cx="3961653" cy="350589"/>
          </a:xfrm>
          <a:prstGeom prst="rect">
            <a:avLst/>
          </a:prstGeom>
          <a:solidFill>
            <a:srgbClr val="33CC33">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27309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P spid="13"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lstStyle/>
          <a:p>
            <a:pPr marL="0" indent="0">
              <a:buNone/>
            </a:pPr>
            <a:r>
              <a:rPr lang="en-NZ" dirty="0" smtClean="0"/>
              <a:t>“This experiment investigated several different measurement techniques and different methods of calculating uncertainties. The period of a pendulum was measured using a stop watch.  The period was 1.64 </a:t>
            </a:r>
            <a:r>
              <a:rPr lang="en-NZ" dirty="0" smtClean="0">
                <a:sym typeface="Symbol" panose="05050102010706020507" pitchFamily="18" charset="2"/>
              </a:rPr>
              <a:t> 0.03 s estimated from 10 trials. The 95% confidence interval was the best method of uncertainty because …”</a:t>
            </a:r>
            <a:endParaRPr lang="en-NZ" dirty="0"/>
          </a:p>
        </p:txBody>
      </p:sp>
      <p:sp>
        <p:nvSpPr>
          <p:cNvPr id="4" name="Slide Number Placeholder 3"/>
          <p:cNvSpPr>
            <a:spLocks noGrp="1"/>
          </p:cNvSpPr>
          <p:nvPr>
            <p:ph type="sldNum" sz="quarter" idx="12"/>
          </p:nvPr>
        </p:nvSpPr>
        <p:spPr/>
        <p:txBody>
          <a:bodyPr/>
          <a:lstStyle/>
          <a:p>
            <a:pPr>
              <a:defRPr/>
            </a:pPr>
            <a:fld id="{1ECA1EC3-68E4-4A21-8AAA-F53F4F38CA3F}" type="slidenum">
              <a:rPr lang="en-US" altLang="en-US" smtClean="0"/>
              <a:pPr>
                <a:defRPr/>
              </a:pPr>
              <a:t>13</a:t>
            </a:fld>
            <a:endParaRPr lang="en-US" altLang="en-US" dirty="0"/>
          </a:p>
        </p:txBody>
      </p:sp>
    </p:spTree>
    <p:extLst>
      <p:ext uri="{BB962C8B-B14F-4D97-AF65-F5344CB8AC3E}">
        <p14:creationId xmlns:p14="http://schemas.microsoft.com/office/powerpoint/2010/main" val="3741350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17085" y="302041"/>
            <a:ext cx="7155924" cy="598292"/>
          </a:xfrm>
          <a:noFill/>
        </p:spPr>
        <p:txBody>
          <a:bodyPr lIns="92075" tIns="46038" rIns="92075" bIns="46038" anchor="ctr"/>
          <a:lstStyle/>
          <a:p>
            <a:pPr algn="l"/>
            <a:r>
              <a:rPr lang="en-US" altLang="en-US" b="1" dirty="0" smtClean="0"/>
              <a:t>Introduction &amp; Background sections</a:t>
            </a:r>
            <a:endParaRPr lang="en-US" altLang="en-US" b="1" dirty="0"/>
          </a:p>
        </p:txBody>
      </p:sp>
      <p:sp>
        <p:nvSpPr>
          <p:cNvPr id="21507" name="Rectangle 3"/>
          <p:cNvSpPr>
            <a:spLocks noGrp="1" noChangeArrowheads="1"/>
          </p:cNvSpPr>
          <p:nvPr>
            <p:ph type="body" idx="1"/>
          </p:nvPr>
        </p:nvSpPr>
        <p:spPr>
          <a:xfrm>
            <a:off x="827088" y="1083212"/>
            <a:ext cx="7129462" cy="4361913"/>
          </a:xfrm>
          <a:noFill/>
        </p:spPr>
        <p:txBody>
          <a:bodyPr lIns="92075" tIns="46038" rIns="92075" bIns="46038"/>
          <a:lstStyle/>
          <a:p>
            <a:pPr eaLnBrk="1" hangingPunct="1"/>
            <a:r>
              <a:rPr lang="en-US" altLang="en-US" sz="2800" dirty="0" smtClean="0"/>
              <a:t>What is the report about? </a:t>
            </a:r>
          </a:p>
          <a:p>
            <a:pPr lvl="1" eaLnBrk="1" hangingPunct="1">
              <a:spcAft>
                <a:spcPts val="1200"/>
              </a:spcAft>
            </a:pPr>
            <a:r>
              <a:rPr lang="en-US" altLang="en-US" sz="2400" dirty="0" smtClean="0"/>
              <a:t>Aim &amp; background</a:t>
            </a:r>
          </a:p>
          <a:p>
            <a:pPr eaLnBrk="1" hangingPunct="1"/>
            <a:r>
              <a:rPr lang="en-US" altLang="en-US" sz="2800" dirty="0" smtClean="0"/>
              <a:t>What is the starting point? </a:t>
            </a:r>
          </a:p>
          <a:p>
            <a:pPr lvl="1" eaLnBrk="1" hangingPunct="1"/>
            <a:r>
              <a:rPr lang="en-US" altLang="en-US" sz="2400" dirty="0" smtClean="0"/>
              <a:t>Prior knowledge</a:t>
            </a:r>
          </a:p>
          <a:p>
            <a:pPr lvl="1" eaLnBrk="1" hangingPunct="1"/>
            <a:r>
              <a:rPr lang="en-US" altLang="en-US" sz="2400" dirty="0" smtClean="0"/>
              <a:t>Must be referenced</a:t>
            </a:r>
            <a:endParaRPr lang="en-US" altLang="en-US" sz="2000" dirty="0" smtClean="0"/>
          </a:p>
        </p:txBody>
      </p:sp>
      <p:graphicFrame>
        <p:nvGraphicFramePr>
          <p:cNvPr id="4" name="Table 3"/>
          <p:cNvGraphicFramePr>
            <a:graphicFrameLocks noGrp="1"/>
          </p:cNvGraphicFramePr>
          <p:nvPr>
            <p:extLst>
              <p:ext uri="{D42A27DB-BD31-4B8C-83A1-F6EECF244321}">
                <p14:modId xmlns:p14="http://schemas.microsoft.com/office/powerpoint/2010/main" val="1347099429"/>
              </p:ext>
            </p:extLst>
          </p:nvPr>
        </p:nvGraphicFramePr>
        <p:xfrm>
          <a:off x="4627659" y="3742006"/>
          <a:ext cx="4389731" cy="2405743"/>
        </p:xfrm>
        <a:graphic>
          <a:graphicData uri="http://schemas.openxmlformats.org/drawingml/2006/table">
            <a:tbl>
              <a:tblPr firstRow="1" bandRow="1">
                <a:tableStyleId>{2D5ABB26-0587-4C30-8999-92F81FD0307C}</a:tableStyleId>
              </a:tblPr>
              <a:tblGrid>
                <a:gridCol w="2604078">
                  <a:extLst>
                    <a:ext uri="{9D8B030D-6E8A-4147-A177-3AD203B41FA5}">
                      <a16:colId xmlns:a16="http://schemas.microsoft.com/office/drawing/2014/main" xmlns="" val="20000"/>
                    </a:ext>
                  </a:extLst>
                </a:gridCol>
                <a:gridCol w="1785653">
                  <a:extLst>
                    <a:ext uri="{9D8B030D-6E8A-4147-A177-3AD203B41FA5}">
                      <a16:colId xmlns:a16="http://schemas.microsoft.com/office/drawing/2014/main" xmlns="" val="20001"/>
                    </a:ext>
                  </a:extLst>
                </a:gridCol>
              </a:tblGrid>
              <a:tr h="2405743">
                <a:tc>
                  <a:txBody>
                    <a:bodyPr/>
                    <a:lstStyle/>
                    <a:p>
                      <a:pPr marL="285750" indent="-285750" algn="l" defTabSz="914400" rtl="0" eaLnBrk="1" latinLnBrk="0" hangingPunct="1">
                        <a:buFont typeface="Arial" panose="020B0604020202020204" pitchFamily="34" charset="0"/>
                        <a:buChar char="•"/>
                      </a:pPr>
                      <a:r>
                        <a:rPr lang="en-NZ" sz="2000" kern="1200" dirty="0" smtClean="0">
                          <a:solidFill>
                            <a:schemeClr val="tx1"/>
                          </a:solidFill>
                          <a:latin typeface="+mn-lt"/>
                          <a:ea typeface="+mn-ea"/>
                          <a:cs typeface="+mn-cs"/>
                        </a:rPr>
                        <a:t>Title Page</a:t>
                      </a:r>
                    </a:p>
                    <a:p>
                      <a:pPr marL="285750" indent="-285750" algn="l" defTabSz="914400" rtl="0" eaLnBrk="1" latinLnBrk="0" hangingPunct="1">
                        <a:buFont typeface="Arial" panose="020B0604020202020204" pitchFamily="34" charset="0"/>
                        <a:buChar char="•"/>
                      </a:pPr>
                      <a:r>
                        <a:rPr lang="en-NZ" sz="2000" kern="1200" dirty="0" smtClean="0">
                          <a:solidFill>
                            <a:schemeClr val="tx1"/>
                          </a:solidFill>
                          <a:latin typeface="+mn-lt"/>
                          <a:ea typeface="+mn-ea"/>
                          <a:cs typeface="+mn-cs"/>
                        </a:rPr>
                        <a:t>Summary</a:t>
                      </a:r>
                    </a:p>
                    <a:p>
                      <a:pPr marL="285750" indent="-285750">
                        <a:buFont typeface="Arial" panose="020B0604020202020204" pitchFamily="34" charset="0"/>
                        <a:buChar char="•"/>
                      </a:pPr>
                      <a:r>
                        <a:rPr lang="en-NZ" sz="2000" dirty="0" smtClean="0"/>
                        <a:t>Table of Contents</a:t>
                      </a:r>
                    </a:p>
                    <a:p>
                      <a:pPr marL="285750" indent="-285750">
                        <a:buFont typeface="Arial" panose="020B0604020202020204" pitchFamily="34" charset="0"/>
                        <a:buChar char="•"/>
                      </a:pPr>
                      <a:r>
                        <a:rPr lang="en-NZ" sz="2000" b="1" kern="1200" dirty="0" smtClean="0">
                          <a:solidFill>
                            <a:srgbClr val="FF0000"/>
                          </a:solidFill>
                          <a:latin typeface="+mn-lt"/>
                          <a:ea typeface="+mn-ea"/>
                          <a:cs typeface="+mn-cs"/>
                        </a:rPr>
                        <a:t>Introduction</a:t>
                      </a:r>
                    </a:p>
                    <a:p>
                      <a:pPr marL="285750" indent="-285750" algn="l" defTabSz="914400" rtl="0" eaLnBrk="1" latinLnBrk="0" hangingPunct="1">
                        <a:buFont typeface="Arial" panose="020B0604020202020204" pitchFamily="34" charset="0"/>
                        <a:buChar char="•"/>
                      </a:pPr>
                      <a:r>
                        <a:rPr lang="en-NZ" sz="2000" b="1" kern="1200" dirty="0" smtClean="0">
                          <a:solidFill>
                            <a:srgbClr val="FF0000"/>
                          </a:solidFill>
                          <a:latin typeface="+mn-lt"/>
                          <a:ea typeface="+mn-ea"/>
                          <a:cs typeface="+mn-cs"/>
                        </a:rPr>
                        <a:t>Background/Theory</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sz="2000" dirty="0" smtClean="0"/>
                        <a:t>Methods</a:t>
                      </a:r>
                    </a:p>
                  </a:txBody>
                  <a:tcPr/>
                </a:tc>
                <a:tc>
                  <a:txBody>
                    <a:bodyPr/>
                    <a:lstStyle/>
                    <a:p>
                      <a:pPr marL="285750" indent="-285750">
                        <a:buFont typeface="Arial" panose="020B0604020202020204" pitchFamily="34" charset="0"/>
                        <a:buChar char="•"/>
                      </a:pPr>
                      <a:r>
                        <a:rPr lang="en-NZ" sz="2000" dirty="0" smtClean="0"/>
                        <a:t>Results</a:t>
                      </a:r>
                    </a:p>
                    <a:p>
                      <a:pPr marL="285750" indent="-285750">
                        <a:buFont typeface="Arial" panose="020B0604020202020204" pitchFamily="34" charset="0"/>
                        <a:buChar char="•"/>
                      </a:pPr>
                      <a:r>
                        <a:rPr lang="en-NZ" sz="2000" dirty="0" smtClean="0"/>
                        <a:t>Discussion</a:t>
                      </a:r>
                    </a:p>
                    <a:p>
                      <a:pPr marL="285750" indent="-285750">
                        <a:buFont typeface="Arial" panose="020B0604020202020204" pitchFamily="34" charset="0"/>
                        <a:buChar char="•"/>
                      </a:pPr>
                      <a:r>
                        <a:rPr lang="en-NZ" sz="2000" dirty="0" smtClean="0"/>
                        <a:t>Conclusions</a:t>
                      </a:r>
                    </a:p>
                    <a:p>
                      <a:pPr marL="285750" indent="-285750">
                        <a:buFont typeface="Arial" panose="020B0604020202020204" pitchFamily="34" charset="0"/>
                        <a:buChar char="•"/>
                      </a:pPr>
                      <a:r>
                        <a:rPr lang="en-NZ" sz="2000" dirty="0" smtClean="0"/>
                        <a:t>References</a:t>
                      </a:r>
                    </a:p>
                    <a:p>
                      <a:pPr marL="285750" indent="-285750">
                        <a:buFont typeface="Arial" panose="020B0604020202020204" pitchFamily="34" charset="0"/>
                        <a:buChar char="•"/>
                      </a:pPr>
                      <a:r>
                        <a:rPr lang="en-NZ" sz="2000" dirty="0" smtClean="0"/>
                        <a:t>Appendices</a:t>
                      </a:r>
                      <a:endParaRPr lang="en-NZ" sz="2000" dirty="0"/>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1845490320"/>
      </p:ext>
    </p:extLst>
  </p:cSld>
  <p:clrMapOvr>
    <a:masterClrMapping/>
  </p:clrMapOvr>
  <p:transition>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162096"/>
            <a:ext cx="8229600" cy="907048"/>
          </a:xfrm>
        </p:spPr>
        <p:txBody>
          <a:bodyPr/>
          <a:lstStyle/>
          <a:p>
            <a:pPr eaLnBrk="1" hangingPunct="1"/>
            <a:r>
              <a:rPr lang="en-US" altLang="en-US" dirty="0" smtClean="0">
                <a:solidFill>
                  <a:schemeClr val="tx1"/>
                </a:solidFill>
              </a:rPr>
              <a:t>References</a:t>
            </a:r>
            <a:endParaRPr lang="en-NZ" altLang="en-US" dirty="0" smtClean="0">
              <a:solidFill>
                <a:schemeClr val="tx1"/>
              </a:solidFill>
            </a:endParaRPr>
          </a:p>
        </p:txBody>
      </p:sp>
      <p:sp>
        <p:nvSpPr>
          <p:cNvPr id="45059" name="Rectangle 3"/>
          <p:cNvSpPr>
            <a:spLocks noGrp="1" noChangeArrowheads="1"/>
          </p:cNvSpPr>
          <p:nvPr>
            <p:ph type="body" idx="1"/>
          </p:nvPr>
        </p:nvSpPr>
        <p:spPr>
          <a:xfrm>
            <a:off x="609599" y="1097280"/>
            <a:ext cx="8295249" cy="5430129"/>
          </a:xfrm>
        </p:spPr>
        <p:txBody>
          <a:bodyPr/>
          <a:lstStyle/>
          <a:p>
            <a:pPr marL="357188" indent="-357188" eaLnBrk="1" hangingPunct="1"/>
            <a:r>
              <a:rPr lang="en-US" altLang="en-US" dirty="0" smtClean="0"/>
              <a:t>Not referencing ideas, data, pictures, etc. is:</a:t>
            </a:r>
          </a:p>
          <a:p>
            <a:pPr marL="900113" lvl="1" indent="-357188" eaLnBrk="1" hangingPunct="1"/>
            <a:r>
              <a:rPr lang="en-US" altLang="en-US" dirty="0" smtClean="0"/>
              <a:t>Plagiarism</a:t>
            </a:r>
          </a:p>
          <a:p>
            <a:pPr marL="900113" lvl="1" indent="-357188" eaLnBrk="1" hangingPunct="1"/>
            <a:r>
              <a:rPr lang="en-US" altLang="en-US" dirty="0" smtClean="0"/>
              <a:t>Cheating</a:t>
            </a:r>
          </a:p>
          <a:p>
            <a:pPr marL="900113" lvl="1" indent="-357188" eaLnBrk="1" hangingPunct="1">
              <a:spcAft>
                <a:spcPct val="20000"/>
              </a:spcAft>
            </a:pPr>
            <a:r>
              <a:rPr lang="en-US" altLang="en-US" dirty="0" smtClean="0"/>
              <a:t>Stealing</a:t>
            </a:r>
          </a:p>
          <a:p>
            <a:pPr marL="457200" indent="-457200">
              <a:spcAft>
                <a:spcPts val="600"/>
              </a:spcAft>
              <a:buFont typeface="+mj-lt"/>
              <a:buAutoNum type="arabicPeriod"/>
            </a:pPr>
            <a:r>
              <a:rPr lang="en-NZ" dirty="0"/>
              <a:t>If you copy a few sentences without adding quotation marks</a:t>
            </a:r>
          </a:p>
          <a:p>
            <a:pPr marL="457200" indent="-457200">
              <a:spcAft>
                <a:spcPts val="600"/>
              </a:spcAft>
              <a:buFont typeface="+mj-lt"/>
              <a:buAutoNum type="arabicPeriod"/>
            </a:pPr>
            <a:r>
              <a:rPr lang="en-NZ" dirty="0"/>
              <a:t>If you copy a few sentences without citing your source</a:t>
            </a:r>
          </a:p>
          <a:p>
            <a:pPr marL="457200" indent="-457200">
              <a:spcAft>
                <a:spcPts val="600"/>
              </a:spcAft>
              <a:buFont typeface="+mj-lt"/>
              <a:buAutoNum type="arabicPeriod"/>
            </a:pPr>
            <a:r>
              <a:rPr lang="en-NZ" dirty="0"/>
              <a:t>If you take someone else’s ideas without citing where you took the ideas </a:t>
            </a:r>
            <a:r>
              <a:rPr lang="en-NZ" dirty="0" smtClean="0"/>
              <a:t>from</a:t>
            </a:r>
            <a:endParaRPr lang="en-NZ" dirty="0"/>
          </a:p>
          <a:p>
            <a:pPr marL="457200" indent="-457200">
              <a:spcAft>
                <a:spcPts val="600"/>
              </a:spcAft>
              <a:buFont typeface="+mj-lt"/>
              <a:buAutoNum type="arabicPeriod"/>
            </a:pPr>
            <a:r>
              <a:rPr lang="en-NZ" dirty="0" smtClean="0"/>
              <a:t>If </a:t>
            </a:r>
            <a:r>
              <a:rPr lang="en-NZ" dirty="0"/>
              <a:t>you change a few words from text you </a:t>
            </a:r>
            <a:r>
              <a:rPr lang="en-NZ" dirty="0" smtClean="0"/>
              <a:t>copied </a:t>
            </a:r>
            <a:r>
              <a:rPr lang="en-NZ" dirty="0"/>
              <a:t>and pasted</a:t>
            </a:r>
          </a:p>
          <a:p>
            <a:pPr marL="457200" indent="-457200">
              <a:buFont typeface="+mj-lt"/>
              <a:buAutoNum type="arabicPeriod"/>
            </a:pPr>
            <a:r>
              <a:rPr lang="en-NZ" dirty="0" smtClean="0"/>
              <a:t>You </a:t>
            </a:r>
            <a:r>
              <a:rPr lang="en-NZ" dirty="0"/>
              <a:t>do not </a:t>
            </a:r>
            <a:r>
              <a:rPr lang="en-NZ" dirty="0" smtClean="0"/>
              <a:t>reference the source </a:t>
            </a:r>
            <a:r>
              <a:rPr lang="en-NZ" dirty="0"/>
              <a:t>for the image you </a:t>
            </a:r>
            <a:r>
              <a:rPr lang="en-NZ" dirty="0" smtClean="0"/>
              <a:t>downloaded</a:t>
            </a:r>
            <a:endParaRPr lang="en-NZ" dirty="0"/>
          </a:p>
        </p:txBody>
      </p:sp>
      <p:sp>
        <p:nvSpPr>
          <p:cNvPr id="5" name="Rectangle 4"/>
          <p:cNvSpPr/>
          <p:nvPr/>
        </p:nvSpPr>
        <p:spPr>
          <a:xfrm>
            <a:off x="665116" y="4892658"/>
            <a:ext cx="7930243" cy="416233"/>
          </a:xfrm>
          <a:prstGeom prst="rect">
            <a:avLst/>
          </a:prstGeom>
          <a:solidFill>
            <a:srgbClr val="00B0F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73621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05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05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59">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lstStyle/>
          <a:p>
            <a:endParaRPr lang="en-NZ"/>
          </a:p>
        </p:txBody>
      </p:sp>
      <p:sp>
        <p:nvSpPr>
          <p:cNvPr id="4" name="Slide Number Placeholder 3"/>
          <p:cNvSpPr>
            <a:spLocks noGrp="1"/>
          </p:cNvSpPr>
          <p:nvPr>
            <p:ph type="sldNum" sz="quarter" idx="12"/>
          </p:nvPr>
        </p:nvSpPr>
        <p:spPr/>
        <p:txBody>
          <a:bodyPr/>
          <a:lstStyle/>
          <a:p>
            <a:pPr>
              <a:defRPr/>
            </a:pPr>
            <a:fld id="{1ECA1EC3-68E4-4A21-8AAA-F53F4F38CA3F}" type="slidenum">
              <a:rPr lang="en-US" altLang="en-US" smtClean="0"/>
              <a:pPr>
                <a:defRPr/>
              </a:pPr>
              <a:t>16</a:t>
            </a:fld>
            <a:endParaRPr lang="en-US" altLang="en-US" dirty="0"/>
          </a:p>
        </p:txBody>
      </p:sp>
      <p:pic>
        <p:nvPicPr>
          <p:cNvPr id="5" name="Picture 2" descr="https://ipadyoupad.files.wordpress.com/2014/03/screen-shot-2014-03-28-at-11-48-39-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4" y="-1"/>
            <a:ext cx="9127346" cy="6710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661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63319"/>
          </a:xfrm>
        </p:spPr>
        <p:txBody>
          <a:bodyPr/>
          <a:lstStyle/>
          <a:p>
            <a:pPr algn="l"/>
            <a:r>
              <a:rPr lang="en-NZ" b="1" dirty="0" smtClean="0"/>
              <a:t>Other sections</a:t>
            </a:r>
            <a:endParaRPr lang="en-NZ" b="1" dirty="0"/>
          </a:p>
        </p:txBody>
      </p:sp>
      <p:sp>
        <p:nvSpPr>
          <p:cNvPr id="3" name="Content Placeholder 2"/>
          <p:cNvSpPr>
            <a:spLocks noGrp="1"/>
          </p:cNvSpPr>
          <p:nvPr>
            <p:ph idx="1"/>
          </p:nvPr>
        </p:nvSpPr>
        <p:spPr>
          <a:xfrm>
            <a:off x="457200" y="1252026"/>
            <a:ext cx="8229600" cy="4874138"/>
          </a:xfrm>
        </p:spPr>
        <p:txBody>
          <a:bodyPr/>
          <a:lstStyle/>
          <a:p>
            <a:pPr eaLnBrk="1" fontAlgn="auto" hangingPunct="1">
              <a:spcAft>
                <a:spcPts val="1200"/>
              </a:spcAft>
            </a:pPr>
            <a:r>
              <a:rPr lang="en-NZ" dirty="0" smtClean="0"/>
              <a:t>Other sections more obvious</a:t>
            </a:r>
          </a:p>
          <a:p>
            <a:pPr eaLnBrk="1" fontAlgn="auto" hangingPunct="1">
              <a:spcAft>
                <a:spcPts val="1200"/>
              </a:spcAft>
            </a:pPr>
            <a:r>
              <a:rPr lang="en-NZ" dirty="0" smtClean="0"/>
              <a:t>Some formatting comments:</a:t>
            </a:r>
          </a:p>
          <a:p>
            <a:pPr marL="457200" indent="-457200" eaLnBrk="1" hangingPunct="1">
              <a:spcAft>
                <a:spcPts val="1200"/>
              </a:spcAft>
              <a:buFont typeface="+mj-lt"/>
              <a:buAutoNum type="arabicPeriod"/>
            </a:pPr>
            <a:r>
              <a:rPr lang="en-US" altLang="en-US" dirty="0"/>
              <a:t>Equations </a:t>
            </a:r>
            <a:r>
              <a:rPr lang="en-US" altLang="en-US" dirty="0" smtClean="0"/>
              <a:t>are numbered</a:t>
            </a:r>
            <a:endParaRPr lang="en-US" altLang="en-US" dirty="0"/>
          </a:p>
          <a:p>
            <a:pPr marL="457200" lvl="1" indent="0" eaLnBrk="1" hangingPunct="1">
              <a:spcAft>
                <a:spcPts val="1200"/>
              </a:spcAft>
              <a:buNone/>
            </a:pPr>
            <a:r>
              <a:rPr lang="en-US" altLang="en-US" dirty="0"/>
              <a:t>The frictional pressure drop can be calculated from the velocity, as follows:</a:t>
            </a:r>
          </a:p>
          <a:p>
            <a:pPr eaLnBrk="1" hangingPunct="1">
              <a:spcAft>
                <a:spcPts val="1200"/>
              </a:spcAft>
              <a:buFont typeface="Wingdings" pitchFamily="2" charset="2"/>
              <a:buNone/>
            </a:pPr>
            <a:r>
              <a:rPr lang="en-US" altLang="en-US" sz="2800" dirty="0"/>
              <a:t>			</a:t>
            </a:r>
            <a:r>
              <a:rPr lang="en-US" altLang="en-US" dirty="0" err="1" smtClean="0">
                <a:latin typeface="Symbol" pitchFamily="18" charset="2"/>
              </a:rPr>
              <a:t>D</a:t>
            </a:r>
            <a:r>
              <a:rPr lang="en-US" altLang="en-US" dirty="0" err="1" smtClean="0"/>
              <a:t>P</a:t>
            </a:r>
            <a:r>
              <a:rPr lang="en-US" altLang="en-US" baseline="-25000" dirty="0" err="1" smtClean="0"/>
              <a:t>f</a:t>
            </a:r>
            <a:r>
              <a:rPr lang="en-US" altLang="en-US" baseline="-25000" dirty="0" smtClean="0"/>
              <a:t> </a:t>
            </a:r>
            <a:r>
              <a:rPr lang="en-US" altLang="en-US" dirty="0" smtClean="0"/>
              <a:t>= 4fL/D*</a:t>
            </a:r>
            <a:r>
              <a:rPr lang="en-US" altLang="en-US" dirty="0" smtClean="0">
                <a:latin typeface="Symbol" pitchFamily="18" charset="2"/>
              </a:rPr>
              <a:t>r</a:t>
            </a:r>
            <a:r>
              <a:rPr lang="en-US" altLang="en-US" dirty="0" smtClean="0"/>
              <a:t>u</a:t>
            </a:r>
            <a:r>
              <a:rPr lang="en-US" altLang="en-US" baseline="30000" dirty="0" smtClean="0"/>
              <a:t>2</a:t>
            </a:r>
            <a:r>
              <a:rPr lang="en-US" altLang="en-US" dirty="0" smtClean="0"/>
              <a:t>/2</a:t>
            </a:r>
            <a:r>
              <a:rPr lang="en-US" altLang="en-US" dirty="0"/>
              <a:t>				(1)</a:t>
            </a:r>
            <a:endParaRPr lang="en-US" altLang="en-US" sz="2800" dirty="0"/>
          </a:p>
          <a:p>
            <a:pPr marL="457200" lvl="1" indent="0" eaLnBrk="1" hangingPunct="1">
              <a:buNone/>
            </a:pPr>
            <a:r>
              <a:rPr lang="en-US" altLang="en-US" dirty="0" smtClean="0"/>
              <a:t>The frictional pressure drop </a:t>
            </a:r>
            <a:r>
              <a:rPr lang="en-US" altLang="en-US" dirty="0" err="1" smtClean="0">
                <a:latin typeface="Symbol" pitchFamily="18" charset="2"/>
              </a:rPr>
              <a:t>D</a:t>
            </a:r>
            <a:r>
              <a:rPr lang="en-US" altLang="en-US" dirty="0" err="1" smtClean="0"/>
              <a:t>P</a:t>
            </a:r>
            <a:r>
              <a:rPr lang="en-US" altLang="en-US" baseline="-25000" dirty="0" err="1" smtClean="0"/>
              <a:t>f</a:t>
            </a:r>
            <a:r>
              <a:rPr lang="en-US" altLang="en-US" baseline="-25000" dirty="0" smtClean="0"/>
              <a:t>  </a:t>
            </a:r>
            <a:r>
              <a:rPr lang="en-US" altLang="en-US" dirty="0" smtClean="0"/>
              <a:t>is related to the pipe length (L) and fluid density (</a:t>
            </a:r>
            <a:r>
              <a:rPr lang="en-US" altLang="en-US" dirty="0" smtClean="0">
                <a:sym typeface="Symbol"/>
              </a:rPr>
              <a:t>)</a:t>
            </a:r>
            <a:r>
              <a:rPr lang="en-US" altLang="en-US" dirty="0" smtClean="0"/>
              <a:t> (Eq. 1).</a:t>
            </a:r>
          </a:p>
          <a:p>
            <a:pPr marL="457200" lvl="1" indent="0" eaLnBrk="1" hangingPunct="1">
              <a:buNone/>
            </a:pPr>
            <a:endParaRPr lang="en-US" altLang="en-US" dirty="0"/>
          </a:p>
          <a:p>
            <a:pPr marL="457200" indent="-457200" eaLnBrk="1" fontAlgn="auto" hangingPunct="1">
              <a:buFont typeface="+mj-lt"/>
              <a:buAutoNum type="arabicPeriod"/>
            </a:pPr>
            <a:endParaRPr lang="en-NZ" dirty="0"/>
          </a:p>
          <a:p>
            <a:endParaRPr lang="en-NZ" dirty="0"/>
          </a:p>
        </p:txBody>
      </p:sp>
      <p:sp>
        <p:nvSpPr>
          <p:cNvPr id="4" name="Slide Number Placeholder 3"/>
          <p:cNvSpPr>
            <a:spLocks noGrp="1"/>
          </p:cNvSpPr>
          <p:nvPr>
            <p:ph type="sldNum" sz="quarter" idx="12"/>
          </p:nvPr>
        </p:nvSpPr>
        <p:spPr/>
        <p:txBody>
          <a:bodyPr/>
          <a:lstStyle/>
          <a:p>
            <a:pPr>
              <a:defRPr/>
            </a:pPr>
            <a:fld id="{1ECA1EC3-68E4-4A21-8AAA-F53F4F38CA3F}" type="slidenum">
              <a:rPr lang="en-US" altLang="en-US" smtClean="0"/>
              <a:pPr>
                <a:defRPr/>
              </a:pPr>
              <a:t>17</a:t>
            </a:fld>
            <a:endParaRPr lang="en-US" altLang="en-US" dirty="0"/>
          </a:p>
        </p:txBody>
      </p:sp>
      <p:graphicFrame>
        <p:nvGraphicFramePr>
          <p:cNvPr id="5" name="Table 4"/>
          <p:cNvGraphicFramePr>
            <a:graphicFrameLocks noGrp="1"/>
          </p:cNvGraphicFramePr>
          <p:nvPr>
            <p:extLst>
              <p:ext uri="{D42A27DB-BD31-4B8C-83A1-F6EECF244321}">
                <p14:modId xmlns:p14="http://schemas.microsoft.com/office/powerpoint/2010/main" val="1001820857"/>
              </p:ext>
            </p:extLst>
          </p:nvPr>
        </p:nvGraphicFramePr>
        <p:xfrm>
          <a:off x="4896000" y="160607"/>
          <a:ext cx="4248000" cy="1835833"/>
        </p:xfrm>
        <a:graphic>
          <a:graphicData uri="http://schemas.openxmlformats.org/drawingml/2006/table">
            <a:tbl>
              <a:tblPr firstRow="1" bandRow="1">
                <a:tableStyleId>{2D5ABB26-0587-4C30-8999-92F81FD0307C}</a:tableStyleId>
              </a:tblPr>
              <a:tblGrid>
                <a:gridCol w="2520000">
                  <a:extLst>
                    <a:ext uri="{9D8B030D-6E8A-4147-A177-3AD203B41FA5}">
                      <a16:colId xmlns:a16="http://schemas.microsoft.com/office/drawing/2014/main" xmlns="" val="20000"/>
                    </a:ext>
                  </a:extLst>
                </a:gridCol>
                <a:gridCol w="1728000">
                  <a:extLst>
                    <a:ext uri="{9D8B030D-6E8A-4147-A177-3AD203B41FA5}">
                      <a16:colId xmlns:a16="http://schemas.microsoft.com/office/drawing/2014/main" xmlns="" val="20001"/>
                    </a:ext>
                  </a:extLst>
                </a:gridCol>
              </a:tblGrid>
              <a:tr h="1835833">
                <a:tc>
                  <a:txBody>
                    <a:bodyPr/>
                    <a:lstStyle/>
                    <a:p>
                      <a:pPr marL="285750" indent="-285750" algn="l" defTabSz="914400" rtl="0" eaLnBrk="1" latinLnBrk="0" hangingPunct="1">
                        <a:buFont typeface="Arial" panose="020B0604020202020204" pitchFamily="34" charset="0"/>
                        <a:buChar char="•"/>
                      </a:pPr>
                      <a:r>
                        <a:rPr lang="en-NZ" sz="1800" kern="1200" dirty="0" smtClean="0">
                          <a:solidFill>
                            <a:schemeClr val="tx1"/>
                          </a:solidFill>
                          <a:latin typeface="+mn-lt"/>
                          <a:ea typeface="+mn-ea"/>
                          <a:cs typeface="+mn-cs"/>
                        </a:rPr>
                        <a:t>Title Page</a:t>
                      </a:r>
                    </a:p>
                    <a:p>
                      <a:pPr marL="285750" indent="-285750" algn="l" defTabSz="914400" rtl="0" eaLnBrk="1" latinLnBrk="0" hangingPunct="1">
                        <a:buFont typeface="Arial" panose="020B0604020202020204" pitchFamily="34" charset="0"/>
                        <a:buChar char="•"/>
                      </a:pPr>
                      <a:r>
                        <a:rPr lang="en-NZ" sz="1800" kern="1200" dirty="0" smtClean="0">
                          <a:solidFill>
                            <a:schemeClr val="tx1"/>
                          </a:solidFill>
                          <a:latin typeface="+mn-lt"/>
                          <a:ea typeface="+mn-ea"/>
                          <a:cs typeface="+mn-cs"/>
                        </a:rPr>
                        <a:t>Summary</a:t>
                      </a:r>
                    </a:p>
                    <a:p>
                      <a:pPr marL="285750" indent="-285750">
                        <a:buFont typeface="Arial" panose="020B0604020202020204" pitchFamily="34" charset="0"/>
                        <a:buChar char="•"/>
                      </a:pPr>
                      <a:r>
                        <a:rPr lang="en-NZ" sz="1800" dirty="0" smtClean="0"/>
                        <a:t>Table of Contents</a:t>
                      </a:r>
                    </a:p>
                    <a:p>
                      <a:pPr marL="285750" indent="-285750" algn="l" defTabSz="914400" rtl="0" eaLnBrk="1" latinLnBrk="0" hangingPunct="1">
                        <a:buFont typeface="Arial" panose="020B0604020202020204" pitchFamily="34" charset="0"/>
                        <a:buChar char="•"/>
                      </a:pPr>
                      <a:r>
                        <a:rPr lang="en-NZ" sz="1800" kern="1200" dirty="0" smtClean="0">
                          <a:solidFill>
                            <a:schemeClr val="tx1"/>
                          </a:solidFill>
                          <a:latin typeface="+mn-lt"/>
                          <a:ea typeface="+mn-ea"/>
                          <a:cs typeface="+mn-cs"/>
                        </a:rPr>
                        <a:t>Introduction</a:t>
                      </a:r>
                    </a:p>
                    <a:p>
                      <a:pPr marL="285750" indent="-285750">
                        <a:buFont typeface="Arial" panose="020B0604020202020204" pitchFamily="34" charset="0"/>
                        <a:buChar char="•"/>
                      </a:pPr>
                      <a:r>
                        <a:rPr lang="en-NZ" sz="1800" dirty="0" smtClean="0"/>
                        <a:t>Background/Theory</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sz="1800" dirty="0" smtClean="0"/>
                        <a:t>Methods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NZ" sz="1800" dirty="0" smtClean="0"/>
                        <a:t>Results</a:t>
                      </a:r>
                    </a:p>
                    <a:p>
                      <a:pPr marL="285750" indent="-285750">
                        <a:buFont typeface="Arial" panose="020B0604020202020204" pitchFamily="34" charset="0"/>
                        <a:buChar char="•"/>
                      </a:pPr>
                      <a:r>
                        <a:rPr lang="en-NZ" sz="1800" dirty="0" smtClean="0"/>
                        <a:t>Discussion</a:t>
                      </a:r>
                    </a:p>
                    <a:p>
                      <a:pPr marL="285750" indent="-285750">
                        <a:buFont typeface="Arial" panose="020B0604020202020204" pitchFamily="34" charset="0"/>
                        <a:buChar char="•"/>
                      </a:pPr>
                      <a:r>
                        <a:rPr lang="en-NZ" sz="1800" dirty="0" smtClean="0"/>
                        <a:t>Conclusions</a:t>
                      </a:r>
                    </a:p>
                    <a:p>
                      <a:pPr marL="285750" indent="-285750">
                        <a:buFont typeface="Arial" panose="020B0604020202020204" pitchFamily="34" charset="0"/>
                        <a:buChar char="•"/>
                      </a:pPr>
                      <a:r>
                        <a:rPr lang="en-NZ" sz="1800" dirty="0" smtClean="0"/>
                        <a:t>References</a:t>
                      </a:r>
                    </a:p>
                    <a:p>
                      <a:pPr marL="285750" indent="-285750">
                        <a:buFont typeface="Arial" panose="020B0604020202020204" pitchFamily="34" charset="0"/>
                        <a:buChar char="•"/>
                      </a:pPr>
                      <a:r>
                        <a:rPr lang="en-NZ" sz="1800" dirty="0" smtClean="0"/>
                        <a:t>Appendices</a:t>
                      </a:r>
                      <a:endParaRPr lang="en-NZ" sz="18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95768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t>Formatting – tables &amp; figures</a:t>
            </a:r>
            <a:endParaRPr lang="en-NZ" b="1" dirty="0"/>
          </a:p>
        </p:txBody>
      </p:sp>
      <p:sp>
        <p:nvSpPr>
          <p:cNvPr id="3" name="Content Placeholder 2"/>
          <p:cNvSpPr>
            <a:spLocks noGrp="1"/>
          </p:cNvSpPr>
          <p:nvPr>
            <p:ph idx="1"/>
          </p:nvPr>
        </p:nvSpPr>
        <p:spPr>
          <a:xfrm>
            <a:off x="243840" y="1280160"/>
            <a:ext cx="8900160" cy="5303520"/>
          </a:xfrm>
        </p:spPr>
        <p:txBody>
          <a:bodyPr/>
          <a:lstStyle/>
          <a:p>
            <a:r>
              <a:rPr lang="en-NZ" dirty="0" smtClean="0"/>
              <a:t>Tables </a:t>
            </a:r>
          </a:p>
          <a:p>
            <a:pPr lvl="1"/>
            <a:r>
              <a:rPr lang="en-NZ" dirty="0" smtClean="0"/>
              <a:t>Need caption </a:t>
            </a:r>
            <a:r>
              <a:rPr lang="en-NZ" u="sng" dirty="0" smtClean="0"/>
              <a:t>above</a:t>
            </a:r>
            <a:r>
              <a:rPr lang="en-NZ" dirty="0" smtClean="0"/>
              <a:t> the table</a:t>
            </a:r>
          </a:p>
          <a:p>
            <a:pPr lvl="1"/>
            <a:r>
              <a:rPr lang="en-NZ" dirty="0" smtClean="0"/>
              <a:t>Caption should be a complete sentence (including punctuation)</a:t>
            </a:r>
          </a:p>
          <a:p>
            <a:pPr lvl="1">
              <a:spcAft>
                <a:spcPts val="1200"/>
              </a:spcAft>
            </a:pPr>
            <a:r>
              <a:rPr lang="en-NZ" dirty="0" smtClean="0"/>
              <a:t>Need to be referenced in text before they appear</a:t>
            </a:r>
          </a:p>
          <a:p>
            <a:pPr marL="182563" lvl="1" indent="0">
              <a:buNone/>
            </a:pPr>
            <a:r>
              <a:rPr lang="en-NZ" dirty="0" smtClean="0"/>
              <a:t>The costs of calls to landlines vary by over 100% between different mobile packages in New Zealand (Table 1).  Recent developments …</a:t>
            </a:r>
            <a:endParaRPr lang="en-NZ" dirty="0"/>
          </a:p>
          <a:p>
            <a:pPr marL="182563" lvl="1" indent="0">
              <a:spcBef>
                <a:spcPts val="1200"/>
              </a:spcBef>
              <a:buNone/>
            </a:pPr>
            <a:r>
              <a:rPr lang="en-NZ" b="1" dirty="0" smtClean="0"/>
              <a:t>Table 1</a:t>
            </a:r>
            <a:r>
              <a:rPr lang="en-NZ" dirty="0" smtClean="0"/>
              <a:t> – </a:t>
            </a:r>
            <a:r>
              <a:rPr lang="en-NZ" dirty="0"/>
              <a:t>Mobile phone plans in New Zealand </a:t>
            </a:r>
            <a:r>
              <a:rPr lang="en-NZ" dirty="0" smtClean="0"/>
              <a:t>compared </a:t>
            </a:r>
            <a:r>
              <a:rPr lang="en-NZ" dirty="0"/>
              <a:t>by calling and text costs in 2009 (</a:t>
            </a:r>
            <a:r>
              <a:rPr lang="en-NZ" dirty="0" err="1" smtClean="0"/>
              <a:t>iphonewzealand</a:t>
            </a:r>
            <a:r>
              <a:rPr lang="en-NZ" dirty="0" smtClean="0"/>
              <a:t>, 2010).</a:t>
            </a:r>
            <a:endParaRPr lang="en-NZ" dirty="0"/>
          </a:p>
        </p:txBody>
      </p:sp>
      <p:sp>
        <p:nvSpPr>
          <p:cNvPr id="4" name="Slide Number Placeholder 3"/>
          <p:cNvSpPr>
            <a:spLocks noGrp="1"/>
          </p:cNvSpPr>
          <p:nvPr>
            <p:ph type="sldNum" sz="quarter" idx="12"/>
          </p:nvPr>
        </p:nvSpPr>
        <p:spPr/>
        <p:txBody>
          <a:bodyPr/>
          <a:lstStyle/>
          <a:p>
            <a:pPr>
              <a:defRPr/>
            </a:pPr>
            <a:fld id="{1ECA1EC3-68E4-4A21-8AAA-F53F4F38CA3F}" type="slidenum">
              <a:rPr lang="en-US" altLang="en-US" smtClean="0"/>
              <a:pPr>
                <a:defRPr/>
              </a:pPr>
              <a:t>18</a:t>
            </a:fld>
            <a:endParaRPr lang="en-US" altLang="en-US" dirty="0"/>
          </a:p>
        </p:txBody>
      </p:sp>
      <p:pic>
        <p:nvPicPr>
          <p:cNvPr id="14338" name="Picture 2" descr="http://www.iphonewzealand.co.nz/wp-content/uploads/2009/08/prepay-compariso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94203" y="4973485"/>
            <a:ext cx="7840197" cy="1506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5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t>Formatting – tables &amp; figures</a:t>
            </a:r>
            <a:endParaRPr lang="en-NZ" b="1" dirty="0"/>
          </a:p>
        </p:txBody>
      </p:sp>
      <p:sp>
        <p:nvSpPr>
          <p:cNvPr id="3" name="Content Placeholder 2"/>
          <p:cNvSpPr>
            <a:spLocks noGrp="1"/>
          </p:cNvSpPr>
          <p:nvPr>
            <p:ph idx="1"/>
          </p:nvPr>
        </p:nvSpPr>
        <p:spPr>
          <a:xfrm>
            <a:off x="457200" y="1280160"/>
            <a:ext cx="8419514" cy="5303520"/>
          </a:xfrm>
        </p:spPr>
        <p:txBody>
          <a:bodyPr/>
          <a:lstStyle/>
          <a:p>
            <a:r>
              <a:rPr lang="en-NZ" dirty="0" smtClean="0"/>
              <a:t>Figures = graphs, pictures, photos, drawings, </a:t>
            </a:r>
            <a:r>
              <a:rPr lang="en-NZ" dirty="0" err="1" smtClean="0"/>
              <a:t>etc</a:t>
            </a:r>
            <a:endParaRPr lang="en-NZ" dirty="0" smtClean="0"/>
          </a:p>
          <a:p>
            <a:pPr lvl="1">
              <a:spcAft>
                <a:spcPts val="600"/>
              </a:spcAft>
            </a:pPr>
            <a:r>
              <a:rPr lang="en-NZ" dirty="0" smtClean="0"/>
              <a:t>Figure caption goes </a:t>
            </a:r>
            <a:r>
              <a:rPr lang="en-NZ" u="sng" dirty="0" smtClean="0"/>
              <a:t>below </a:t>
            </a:r>
            <a:r>
              <a:rPr lang="en-NZ" dirty="0" smtClean="0"/>
              <a:t>the figure</a:t>
            </a:r>
          </a:p>
          <a:p>
            <a:pPr lvl="1">
              <a:spcAft>
                <a:spcPts val="600"/>
              </a:spcAft>
            </a:pPr>
            <a:r>
              <a:rPr lang="en-NZ" dirty="0" smtClean="0"/>
              <a:t>Caption </a:t>
            </a:r>
            <a:r>
              <a:rPr lang="en-NZ" dirty="0" smtClean="0">
                <a:sym typeface="Symbol"/>
              </a:rPr>
              <a:t> </a:t>
            </a:r>
            <a:r>
              <a:rPr lang="en-NZ" dirty="0" smtClean="0"/>
              <a:t>complete sentence</a:t>
            </a:r>
          </a:p>
          <a:p>
            <a:pPr lvl="1">
              <a:spcAft>
                <a:spcPts val="600"/>
              </a:spcAft>
            </a:pPr>
            <a:r>
              <a:rPr lang="en-NZ" dirty="0" smtClean="0"/>
              <a:t>Reference in text before it appears.</a:t>
            </a:r>
          </a:p>
          <a:p>
            <a:pPr lvl="1"/>
            <a:r>
              <a:rPr lang="en-NZ" dirty="0" smtClean="0"/>
              <a:t>Ideally text in figures should be similar font size to body text</a:t>
            </a:r>
            <a:endParaRPr lang="en-NZ" dirty="0"/>
          </a:p>
          <a:p>
            <a:pPr marL="182563" lvl="1" indent="0">
              <a:buNone/>
            </a:pPr>
            <a:endParaRPr lang="en-NZ" dirty="0" smtClean="0"/>
          </a:p>
        </p:txBody>
      </p:sp>
      <p:sp>
        <p:nvSpPr>
          <p:cNvPr id="4" name="Slide Number Placeholder 3"/>
          <p:cNvSpPr>
            <a:spLocks noGrp="1"/>
          </p:cNvSpPr>
          <p:nvPr>
            <p:ph type="sldNum" sz="quarter" idx="12"/>
          </p:nvPr>
        </p:nvSpPr>
        <p:spPr/>
        <p:txBody>
          <a:bodyPr/>
          <a:lstStyle/>
          <a:p>
            <a:pPr>
              <a:defRPr/>
            </a:pPr>
            <a:fld id="{1ECA1EC3-68E4-4A21-8AAA-F53F4F38CA3F}" type="slidenum">
              <a:rPr lang="en-US" altLang="en-US" smtClean="0"/>
              <a:pPr>
                <a:defRPr/>
              </a:pPr>
              <a:t>19</a:t>
            </a:fld>
            <a:endParaRPr lang="en-US" altLang="en-US" dirty="0"/>
          </a:p>
        </p:txBody>
      </p:sp>
    </p:spTree>
    <p:extLst>
      <p:ext uri="{BB962C8B-B14F-4D97-AF65-F5344CB8AC3E}">
        <p14:creationId xmlns:p14="http://schemas.microsoft.com/office/powerpoint/2010/main" val="309415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07048"/>
          </a:xfrm>
        </p:spPr>
        <p:txBody>
          <a:bodyPr/>
          <a:lstStyle/>
          <a:p>
            <a:r>
              <a:rPr lang="en-NZ" dirty="0" smtClean="0"/>
              <a:t>What we going to cover</a:t>
            </a:r>
            <a:endParaRPr lang="en-NZ" dirty="0"/>
          </a:p>
        </p:txBody>
      </p:sp>
      <p:sp>
        <p:nvSpPr>
          <p:cNvPr id="3" name="Content Placeholder 2"/>
          <p:cNvSpPr>
            <a:spLocks noGrp="1"/>
          </p:cNvSpPr>
          <p:nvPr>
            <p:ph idx="1"/>
          </p:nvPr>
        </p:nvSpPr>
        <p:spPr>
          <a:xfrm>
            <a:off x="457200" y="1364566"/>
            <a:ext cx="8229600" cy="4761597"/>
          </a:xfrm>
        </p:spPr>
        <p:txBody>
          <a:bodyPr/>
          <a:lstStyle/>
          <a:p>
            <a:pPr>
              <a:spcAft>
                <a:spcPts val="1200"/>
              </a:spcAft>
            </a:pPr>
            <a:r>
              <a:rPr lang="en-NZ" dirty="0" smtClean="0"/>
              <a:t>Structure of a report</a:t>
            </a:r>
          </a:p>
          <a:p>
            <a:pPr>
              <a:spcAft>
                <a:spcPts val="1200"/>
              </a:spcAft>
            </a:pPr>
            <a:r>
              <a:rPr lang="en-NZ" dirty="0" smtClean="0"/>
              <a:t>Report style</a:t>
            </a:r>
          </a:p>
          <a:p>
            <a:r>
              <a:rPr lang="en-NZ" dirty="0" smtClean="0"/>
              <a:t>Clear writing suggestions (not an English writing lecture)</a:t>
            </a:r>
          </a:p>
          <a:p>
            <a:pPr lvl="1"/>
            <a:r>
              <a:rPr lang="en-NZ" dirty="0" smtClean="0"/>
              <a:t>Structure of a paragraph</a:t>
            </a:r>
          </a:p>
          <a:p>
            <a:pPr lvl="1"/>
            <a:r>
              <a:rPr lang="en-NZ" dirty="0" smtClean="0"/>
              <a:t>Structure of a sentence</a:t>
            </a:r>
            <a:endParaRPr lang="en-NZ" dirty="0"/>
          </a:p>
        </p:txBody>
      </p:sp>
      <p:sp>
        <p:nvSpPr>
          <p:cNvPr id="4" name="Slide Number Placeholder 3"/>
          <p:cNvSpPr>
            <a:spLocks noGrp="1"/>
          </p:cNvSpPr>
          <p:nvPr>
            <p:ph type="sldNum" sz="quarter" idx="12"/>
          </p:nvPr>
        </p:nvSpPr>
        <p:spPr/>
        <p:txBody>
          <a:bodyPr/>
          <a:lstStyle/>
          <a:p>
            <a:pPr>
              <a:defRPr/>
            </a:pPr>
            <a:fld id="{1ECA1EC3-68E4-4A21-8AAA-F53F4F38CA3F}" type="slidenum">
              <a:rPr lang="en-US" altLang="en-US" smtClean="0"/>
              <a:pPr>
                <a:defRPr/>
              </a:pPr>
              <a:t>2</a:t>
            </a:fld>
            <a:endParaRPr lang="en-US" altLang="en-US" dirty="0"/>
          </a:p>
        </p:txBody>
      </p:sp>
    </p:spTree>
    <p:extLst>
      <p:ext uri="{BB962C8B-B14F-4D97-AF65-F5344CB8AC3E}">
        <p14:creationId xmlns:p14="http://schemas.microsoft.com/office/powerpoint/2010/main" val="1955259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5627"/>
            <a:ext cx="8229600" cy="1185203"/>
          </a:xfrm>
        </p:spPr>
        <p:txBody>
          <a:bodyPr/>
          <a:lstStyle/>
          <a:p>
            <a:pPr marL="0" indent="0">
              <a:buNone/>
            </a:pPr>
            <a:r>
              <a:rPr lang="en-NZ" sz="2000" dirty="0" smtClean="0"/>
              <a:t>Wholesale milk powder prices fell in 2014 by 60% but have risen in early 2015 (Fig. 1). Other key observations include the difference between .. </a:t>
            </a:r>
            <a:endParaRPr lang="en-NZ" sz="2000" dirty="0"/>
          </a:p>
        </p:txBody>
      </p:sp>
      <p:sp>
        <p:nvSpPr>
          <p:cNvPr id="4" name="Slide Number Placeholder 3"/>
          <p:cNvSpPr>
            <a:spLocks noGrp="1"/>
          </p:cNvSpPr>
          <p:nvPr>
            <p:ph type="sldNum" sz="quarter" idx="12"/>
          </p:nvPr>
        </p:nvSpPr>
        <p:spPr/>
        <p:txBody>
          <a:bodyPr/>
          <a:lstStyle/>
          <a:p>
            <a:pPr>
              <a:defRPr/>
            </a:pPr>
            <a:fld id="{1ECA1EC3-68E4-4A21-8AAA-F53F4F38CA3F}" type="slidenum">
              <a:rPr lang="en-US" altLang="en-US" smtClean="0"/>
              <a:pPr>
                <a:defRPr/>
              </a:pPr>
              <a:t>20</a:t>
            </a:fld>
            <a:endParaRPr lang="en-US" altLang="en-US" dirty="0"/>
          </a:p>
        </p:txBody>
      </p:sp>
      <p:grpSp>
        <p:nvGrpSpPr>
          <p:cNvPr id="6" name="Group 5"/>
          <p:cNvGrpSpPr/>
          <p:nvPr/>
        </p:nvGrpSpPr>
        <p:grpSpPr>
          <a:xfrm>
            <a:off x="717441" y="1336438"/>
            <a:ext cx="7160457" cy="4417253"/>
            <a:chOff x="1167617" y="1069124"/>
            <a:chExt cx="6522029" cy="4009303"/>
          </a:xfrm>
        </p:grpSpPr>
        <p:pic>
          <p:nvPicPr>
            <p:cNvPr id="16386" name="Picture 2" descr="http://www.dairyco.org.uk/media/561073/world_wholesale_prices_wmp_500x378.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167617" y="1069124"/>
              <a:ext cx="6522029" cy="4009303"/>
            </a:xfrm>
            <a:prstGeom prst="rect">
              <a:avLst/>
            </a:prstGeom>
            <a:noFill/>
            <a:extLst>
              <a:ext uri="{909E8E84-426E-40DD-AFC4-6F175D3DCCD1}">
                <a14:hiddenFill xmlns:a14="http://schemas.microsoft.com/office/drawing/2010/main">
                  <a:solidFill>
                    <a:srgbClr val="FFFFFF"/>
                  </a:solidFill>
                </a14:hiddenFill>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2812" y="4167606"/>
              <a:ext cx="2238375"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 name="TextBox 4"/>
          <p:cNvSpPr txBox="1"/>
          <p:nvPr/>
        </p:nvSpPr>
        <p:spPr>
          <a:xfrm>
            <a:off x="141890" y="5765418"/>
            <a:ext cx="8805162" cy="646331"/>
          </a:xfrm>
          <a:prstGeom prst="rect">
            <a:avLst/>
          </a:prstGeom>
          <a:noFill/>
        </p:spPr>
        <p:txBody>
          <a:bodyPr wrap="square" rtlCol="0">
            <a:spAutoFit/>
          </a:bodyPr>
          <a:lstStyle/>
          <a:p>
            <a:pPr marL="898525" indent="-898525"/>
            <a:r>
              <a:rPr lang="en-NZ" b="1" dirty="0" smtClean="0"/>
              <a:t>Fig. 1 </a:t>
            </a:r>
            <a:r>
              <a:rPr lang="en-NZ" dirty="0" smtClean="0"/>
              <a:t>– The selling price of wholesale </a:t>
            </a:r>
            <a:r>
              <a:rPr lang="en-NZ" dirty="0"/>
              <a:t>milk powder prices in the US, EU and Oceania </a:t>
            </a:r>
            <a:r>
              <a:rPr lang="en-NZ" dirty="0" smtClean="0"/>
              <a:t>between Dec 2011- Feb 2015 reported on a monthly basis (dairyco.org.uk).</a:t>
            </a:r>
            <a:endParaRPr lang="en-NZ" dirty="0"/>
          </a:p>
        </p:txBody>
      </p:sp>
      <p:sp>
        <p:nvSpPr>
          <p:cNvPr id="7" name="Cloud Callout 6"/>
          <p:cNvSpPr/>
          <p:nvPr/>
        </p:nvSpPr>
        <p:spPr>
          <a:xfrm>
            <a:off x="5297463" y="837815"/>
            <a:ext cx="3967089" cy="1561507"/>
          </a:xfrm>
          <a:prstGeom prst="cloudCallout">
            <a:avLst>
              <a:gd name="adj1" fmla="val -84429"/>
              <a:gd name="adj2" fmla="val -257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smtClean="0"/>
              <a:t>Graphs do not have titles in engineering reports</a:t>
            </a:r>
            <a:endParaRPr lang="en-NZ" sz="2200" dirty="0"/>
          </a:p>
        </p:txBody>
      </p:sp>
    </p:spTree>
    <p:extLst>
      <p:ext uri="{BB962C8B-B14F-4D97-AF65-F5344CB8AC3E}">
        <p14:creationId xmlns:p14="http://schemas.microsoft.com/office/powerpoint/2010/main" val="383212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929" y="474785"/>
            <a:ext cx="8229600" cy="1368083"/>
          </a:xfrm>
        </p:spPr>
        <p:txBody>
          <a:bodyPr/>
          <a:lstStyle/>
          <a:p>
            <a:pPr marL="0" indent="0">
              <a:buNone/>
            </a:pPr>
            <a:r>
              <a:rPr lang="en-NZ" dirty="0"/>
              <a:t>Towers of various shapes and heights (from 14 metres to more than 100 metres) support high-voltage </a:t>
            </a:r>
            <a:r>
              <a:rPr lang="en-NZ" dirty="0" smtClean="0"/>
              <a:t>conductors (Fig. 2). </a:t>
            </a:r>
            <a:r>
              <a:rPr lang="en-NZ" dirty="0"/>
              <a:t>The towers may be of metal lattice, concrete or wood. </a:t>
            </a:r>
          </a:p>
        </p:txBody>
      </p:sp>
      <p:sp>
        <p:nvSpPr>
          <p:cNvPr id="4" name="Slide Number Placeholder 3"/>
          <p:cNvSpPr>
            <a:spLocks noGrp="1"/>
          </p:cNvSpPr>
          <p:nvPr>
            <p:ph type="sldNum" sz="quarter" idx="12"/>
          </p:nvPr>
        </p:nvSpPr>
        <p:spPr/>
        <p:txBody>
          <a:bodyPr/>
          <a:lstStyle/>
          <a:p>
            <a:pPr>
              <a:defRPr/>
            </a:pPr>
            <a:fld id="{1ECA1EC3-68E4-4A21-8AAA-F53F4F38CA3F}" type="slidenum">
              <a:rPr lang="en-US" altLang="en-US" smtClean="0"/>
              <a:pPr>
                <a:defRPr/>
              </a:pPr>
              <a:t>21</a:t>
            </a:fld>
            <a:endParaRPr lang="en-US" altLang="en-US" dirty="0"/>
          </a:p>
        </p:txBody>
      </p:sp>
      <p:sp>
        <p:nvSpPr>
          <p:cNvPr id="6" name="TextBox 5"/>
          <p:cNvSpPr txBox="1"/>
          <p:nvPr/>
        </p:nvSpPr>
        <p:spPr>
          <a:xfrm>
            <a:off x="829995" y="6059267"/>
            <a:ext cx="7562319" cy="646331"/>
          </a:xfrm>
          <a:prstGeom prst="rect">
            <a:avLst/>
          </a:prstGeom>
          <a:noFill/>
        </p:spPr>
        <p:txBody>
          <a:bodyPr wrap="square" rtlCol="0">
            <a:spAutoFit/>
          </a:bodyPr>
          <a:lstStyle/>
          <a:p>
            <a:r>
              <a:rPr lang="en-NZ" dirty="0" smtClean="0"/>
              <a:t>Figure 2 – The types of high voltage transmission towers in New Zealand vary by voltage (http</a:t>
            </a:r>
            <a:r>
              <a:rPr lang="en-NZ" dirty="0"/>
              <a:t>://</a:t>
            </a:r>
            <a:r>
              <a:rPr lang="en-NZ" dirty="0" smtClean="0"/>
              <a:t>electrical-engineering-pics.blogspot.co.nz, 2016).</a:t>
            </a:r>
            <a:endParaRPr lang="en-NZ" dirty="0"/>
          </a:p>
        </p:txBody>
      </p:sp>
      <p:pic>
        <p:nvPicPr>
          <p:cNvPr id="4098" name="Picture 2" descr="https://s-media-cache-ak0.pinimg.com/736x/f1/ce/b6/f1ceb65007c69be5e67825b45800caf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207" y="1769967"/>
            <a:ext cx="7165894" cy="428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2825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smtClean="0"/>
              <a:t>Conclusions</a:t>
            </a:r>
            <a:endParaRPr lang="en-NZ" b="1" dirty="0"/>
          </a:p>
        </p:txBody>
      </p:sp>
      <p:sp>
        <p:nvSpPr>
          <p:cNvPr id="3" name="Content Placeholder 2"/>
          <p:cNvSpPr>
            <a:spLocks noGrp="1"/>
          </p:cNvSpPr>
          <p:nvPr>
            <p:ph idx="1"/>
          </p:nvPr>
        </p:nvSpPr>
        <p:spPr>
          <a:xfrm>
            <a:off x="457200" y="1420838"/>
            <a:ext cx="8229600" cy="4705326"/>
          </a:xfrm>
        </p:spPr>
        <p:txBody>
          <a:bodyPr/>
          <a:lstStyle/>
          <a:p>
            <a:pPr eaLnBrk="1" hangingPunct="1">
              <a:lnSpc>
                <a:spcPct val="90000"/>
              </a:lnSpc>
              <a:spcAft>
                <a:spcPts val="1200"/>
              </a:spcAft>
            </a:pPr>
            <a:r>
              <a:rPr lang="en-US" altLang="en-US" dirty="0" smtClean="0"/>
              <a:t>Cover important </a:t>
            </a:r>
            <a:r>
              <a:rPr lang="en-US" altLang="en-US" dirty="0"/>
              <a:t>points mentioned in DISCUSSION</a:t>
            </a:r>
          </a:p>
          <a:p>
            <a:pPr eaLnBrk="1" hangingPunct="1">
              <a:lnSpc>
                <a:spcPct val="90000"/>
              </a:lnSpc>
              <a:spcAft>
                <a:spcPts val="1200"/>
              </a:spcAft>
            </a:pPr>
            <a:r>
              <a:rPr lang="en-US" altLang="en-US" dirty="0" smtClean="0"/>
              <a:t>Don’t </a:t>
            </a:r>
            <a:r>
              <a:rPr lang="en-US" altLang="en-US" dirty="0"/>
              <a:t>waffle </a:t>
            </a:r>
            <a:r>
              <a:rPr lang="en-US" altLang="en-US" dirty="0" smtClean="0">
                <a:sym typeface="Symbol"/>
              </a:rPr>
              <a:t></a:t>
            </a:r>
            <a:r>
              <a:rPr lang="en-US" altLang="en-US" dirty="0" smtClean="0"/>
              <a:t> </a:t>
            </a:r>
            <a:r>
              <a:rPr lang="en-US" altLang="en-US" dirty="0"/>
              <a:t>be concise and clear</a:t>
            </a:r>
          </a:p>
          <a:p>
            <a:pPr eaLnBrk="1" hangingPunct="1">
              <a:lnSpc>
                <a:spcPct val="90000"/>
              </a:lnSpc>
              <a:spcAft>
                <a:spcPts val="1200"/>
              </a:spcAft>
            </a:pPr>
            <a:r>
              <a:rPr lang="en-US" altLang="en-US" dirty="0"/>
              <a:t>Bulleted or numbered points are fine, but you </a:t>
            </a:r>
            <a:r>
              <a:rPr lang="en-US" altLang="en-US" u="sng" dirty="0"/>
              <a:t>must</a:t>
            </a:r>
            <a:r>
              <a:rPr lang="en-US" altLang="en-US" dirty="0"/>
              <a:t> include introductory text</a:t>
            </a:r>
          </a:p>
          <a:p>
            <a:pPr eaLnBrk="1" hangingPunct="1">
              <a:lnSpc>
                <a:spcPct val="90000"/>
              </a:lnSpc>
            </a:pPr>
            <a:r>
              <a:rPr lang="en-US" altLang="en-US" dirty="0"/>
              <a:t>If a point is not in the DISCUSSION, do not include it here </a:t>
            </a:r>
            <a:r>
              <a:rPr lang="en-NZ" altLang="en-US" dirty="0" smtClean="0"/>
              <a:t>(if important add it to discussion!)</a:t>
            </a:r>
            <a:endParaRPr lang="en-US" altLang="en-US" dirty="0"/>
          </a:p>
        </p:txBody>
      </p:sp>
      <p:sp>
        <p:nvSpPr>
          <p:cNvPr id="4" name="Slide Number Placeholder 3"/>
          <p:cNvSpPr>
            <a:spLocks noGrp="1"/>
          </p:cNvSpPr>
          <p:nvPr>
            <p:ph type="sldNum" sz="quarter" idx="12"/>
          </p:nvPr>
        </p:nvSpPr>
        <p:spPr/>
        <p:txBody>
          <a:bodyPr/>
          <a:lstStyle/>
          <a:p>
            <a:pPr>
              <a:defRPr/>
            </a:pPr>
            <a:fld id="{1ECA1EC3-68E4-4A21-8AAA-F53F4F38CA3F}" type="slidenum">
              <a:rPr lang="en-US" altLang="en-US" smtClean="0"/>
              <a:pPr>
                <a:defRPr/>
              </a:pPr>
              <a:t>22</a:t>
            </a:fld>
            <a:endParaRPr lang="en-US" altLang="en-US" dirty="0"/>
          </a:p>
        </p:txBody>
      </p:sp>
      <p:graphicFrame>
        <p:nvGraphicFramePr>
          <p:cNvPr id="5" name="Table 4"/>
          <p:cNvGraphicFramePr>
            <a:graphicFrameLocks noGrp="1"/>
          </p:cNvGraphicFramePr>
          <p:nvPr>
            <p:extLst>
              <p:ext uri="{D42A27DB-BD31-4B8C-83A1-F6EECF244321}">
                <p14:modId xmlns:p14="http://schemas.microsoft.com/office/powerpoint/2010/main" val="4145334587"/>
              </p:ext>
            </p:extLst>
          </p:nvPr>
        </p:nvGraphicFramePr>
        <p:xfrm>
          <a:off x="4789320" y="4839287"/>
          <a:ext cx="4248000" cy="1835833"/>
        </p:xfrm>
        <a:graphic>
          <a:graphicData uri="http://schemas.openxmlformats.org/drawingml/2006/table">
            <a:tbl>
              <a:tblPr firstRow="1" bandRow="1">
                <a:tableStyleId>{2D5ABB26-0587-4C30-8999-92F81FD0307C}</a:tableStyleId>
              </a:tblPr>
              <a:tblGrid>
                <a:gridCol w="2520000">
                  <a:extLst>
                    <a:ext uri="{9D8B030D-6E8A-4147-A177-3AD203B41FA5}">
                      <a16:colId xmlns:a16="http://schemas.microsoft.com/office/drawing/2014/main" xmlns="" val="20000"/>
                    </a:ext>
                  </a:extLst>
                </a:gridCol>
                <a:gridCol w="1728000">
                  <a:extLst>
                    <a:ext uri="{9D8B030D-6E8A-4147-A177-3AD203B41FA5}">
                      <a16:colId xmlns:a16="http://schemas.microsoft.com/office/drawing/2014/main" xmlns="" val="20001"/>
                    </a:ext>
                  </a:extLst>
                </a:gridCol>
              </a:tblGrid>
              <a:tr h="1835833">
                <a:tc>
                  <a:txBody>
                    <a:bodyPr/>
                    <a:lstStyle/>
                    <a:p>
                      <a:pPr marL="285750" indent="-285750" algn="l" defTabSz="914400" rtl="0" eaLnBrk="1" latinLnBrk="0" hangingPunct="1">
                        <a:buFont typeface="Arial" panose="020B0604020202020204" pitchFamily="34" charset="0"/>
                        <a:buChar char="•"/>
                      </a:pPr>
                      <a:r>
                        <a:rPr lang="en-NZ" sz="1800" kern="1200" dirty="0" smtClean="0">
                          <a:solidFill>
                            <a:schemeClr val="tx1"/>
                          </a:solidFill>
                          <a:latin typeface="+mn-lt"/>
                          <a:ea typeface="+mn-ea"/>
                          <a:cs typeface="+mn-cs"/>
                        </a:rPr>
                        <a:t>Title Page</a:t>
                      </a:r>
                    </a:p>
                    <a:p>
                      <a:pPr marL="285750" indent="-285750" algn="l" defTabSz="914400" rtl="0" eaLnBrk="1" latinLnBrk="0" hangingPunct="1">
                        <a:buFont typeface="Arial" panose="020B0604020202020204" pitchFamily="34" charset="0"/>
                        <a:buChar char="•"/>
                      </a:pPr>
                      <a:r>
                        <a:rPr lang="en-NZ" sz="1800" kern="1200" dirty="0" smtClean="0">
                          <a:solidFill>
                            <a:schemeClr val="tx1"/>
                          </a:solidFill>
                          <a:latin typeface="+mn-lt"/>
                          <a:ea typeface="+mn-ea"/>
                          <a:cs typeface="+mn-cs"/>
                        </a:rPr>
                        <a:t>Summary</a:t>
                      </a:r>
                    </a:p>
                    <a:p>
                      <a:pPr marL="285750" indent="-285750">
                        <a:buFont typeface="Arial" panose="020B0604020202020204" pitchFamily="34" charset="0"/>
                        <a:buChar char="•"/>
                      </a:pPr>
                      <a:r>
                        <a:rPr lang="en-NZ" sz="1800" dirty="0" smtClean="0"/>
                        <a:t>Table of Contents</a:t>
                      </a:r>
                    </a:p>
                    <a:p>
                      <a:pPr marL="285750" indent="-285750" algn="l" defTabSz="914400" rtl="0" eaLnBrk="1" latinLnBrk="0" hangingPunct="1">
                        <a:buFont typeface="Arial" panose="020B0604020202020204" pitchFamily="34" charset="0"/>
                        <a:buChar char="•"/>
                      </a:pPr>
                      <a:r>
                        <a:rPr lang="en-NZ" sz="1800" kern="1200" dirty="0" smtClean="0">
                          <a:solidFill>
                            <a:schemeClr val="tx1"/>
                          </a:solidFill>
                          <a:latin typeface="+mn-lt"/>
                          <a:ea typeface="+mn-ea"/>
                          <a:cs typeface="+mn-cs"/>
                        </a:rPr>
                        <a:t>Introduction</a:t>
                      </a:r>
                    </a:p>
                    <a:p>
                      <a:pPr marL="285750" indent="-285750">
                        <a:buFont typeface="Arial" panose="020B0604020202020204" pitchFamily="34" charset="0"/>
                        <a:buChar char="•"/>
                      </a:pPr>
                      <a:r>
                        <a:rPr lang="en-NZ" sz="1800" dirty="0" smtClean="0"/>
                        <a:t>Background/Theory</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sz="1800" dirty="0" smtClean="0"/>
                        <a:t>Methods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NZ" sz="1800" dirty="0" smtClean="0"/>
                        <a:t>Results</a:t>
                      </a:r>
                    </a:p>
                    <a:p>
                      <a:pPr marL="285750" indent="-285750">
                        <a:buFont typeface="Arial" panose="020B0604020202020204" pitchFamily="34" charset="0"/>
                        <a:buChar char="•"/>
                      </a:pPr>
                      <a:r>
                        <a:rPr lang="en-NZ" sz="1800" dirty="0" smtClean="0"/>
                        <a:t>Discussion</a:t>
                      </a:r>
                    </a:p>
                    <a:p>
                      <a:pPr marL="285750" indent="-285750">
                        <a:buFont typeface="Arial" panose="020B0604020202020204" pitchFamily="34" charset="0"/>
                        <a:buChar char="•"/>
                      </a:pPr>
                      <a:r>
                        <a:rPr lang="en-NZ" sz="1800" b="1" dirty="0" smtClean="0">
                          <a:solidFill>
                            <a:srgbClr val="FF0000"/>
                          </a:solidFill>
                        </a:rPr>
                        <a:t>Conclusions</a:t>
                      </a:r>
                    </a:p>
                    <a:p>
                      <a:pPr marL="285750" indent="-285750">
                        <a:buFont typeface="Arial" panose="020B0604020202020204" pitchFamily="34" charset="0"/>
                        <a:buChar char="•"/>
                      </a:pPr>
                      <a:r>
                        <a:rPr lang="en-NZ" sz="1800" dirty="0" smtClean="0"/>
                        <a:t>References</a:t>
                      </a:r>
                    </a:p>
                    <a:p>
                      <a:pPr marL="285750" indent="-285750">
                        <a:buFont typeface="Arial" panose="020B0604020202020204" pitchFamily="34" charset="0"/>
                        <a:buChar char="•"/>
                      </a:pPr>
                      <a:r>
                        <a:rPr lang="en-NZ" sz="1800" dirty="0" smtClean="0"/>
                        <a:t>Appendices</a:t>
                      </a:r>
                      <a:endParaRPr lang="en-NZ" sz="18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
        <p:nvSpPr>
          <p:cNvPr id="6" name="AutoShape 2" descr="Image result for surprise end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7" name="AutoShape 4" descr="Image result for surprise end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pic>
        <p:nvPicPr>
          <p:cNvPr id="1030" name="Picture 6" descr="http://1.bp.blogspot.com/-1HfPtJp5NE4/T3U_5oKn1YI/AAAAAAAAAGI/FCW7TOCY85g/s320/Lucy+Surpris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422" y="4267200"/>
            <a:ext cx="2432193" cy="2462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32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228600" y="1108995"/>
            <a:ext cx="8848725" cy="4853256"/>
          </a:xfrm>
          <a:noFill/>
        </p:spPr>
        <p:txBody>
          <a:bodyPr lIns="92075" tIns="46038" rIns="92075" bIns="46038"/>
          <a:lstStyle/>
          <a:p>
            <a:pPr eaLnBrk="1" hangingPunct="1">
              <a:lnSpc>
                <a:spcPct val="80000"/>
              </a:lnSpc>
              <a:spcAft>
                <a:spcPts val="600"/>
              </a:spcAft>
              <a:buFont typeface="Wingdings" pitchFamily="2" charset="2"/>
              <a:buNone/>
            </a:pPr>
            <a:r>
              <a:rPr lang="en-AU" altLang="en-US" dirty="0" smtClean="0"/>
              <a:t>Three main conclusions were drawn from the investigations carried out in this project:</a:t>
            </a:r>
          </a:p>
          <a:p>
            <a:pPr marL="365125" indent="-365125" eaLnBrk="1" hangingPunct="1">
              <a:lnSpc>
                <a:spcPct val="80000"/>
              </a:lnSpc>
              <a:spcAft>
                <a:spcPts val="600"/>
              </a:spcAft>
              <a:buFont typeface="Wingdings" pitchFamily="2" charset="2"/>
              <a:buNone/>
            </a:pPr>
            <a:r>
              <a:rPr lang="en-AU" altLang="en-US" dirty="0" smtClean="0"/>
              <a:t>(a) Joe Frazier’s “sledgehammer” left hook gave him a considerable advantage when fighting other boxers.</a:t>
            </a:r>
          </a:p>
          <a:p>
            <a:pPr marL="450850" indent="-450850" eaLnBrk="1" hangingPunct="1">
              <a:lnSpc>
                <a:spcPct val="80000"/>
              </a:lnSpc>
              <a:spcAft>
                <a:spcPts val="600"/>
              </a:spcAft>
              <a:buFont typeface="Wingdings" pitchFamily="2" charset="2"/>
              <a:buNone/>
            </a:pPr>
            <a:r>
              <a:rPr lang="en-AU" altLang="en-US" dirty="0" smtClean="0"/>
              <a:t>(b) George Foreman’s reputation as a bully was well-deserved, although not in comparison with later boxers such as Mike Tyson.</a:t>
            </a:r>
          </a:p>
          <a:p>
            <a:pPr marL="450850" indent="-432000" eaLnBrk="1" hangingPunct="1">
              <a:lnSpc>
                <a:spcPct val="80000"/>
              </a:lnSpc>
              <a:spcAft>
                <a:spcPts val="600"/>
              </a:spcAft>
              <a:buFont typeface="Wingdings" pitchFamily="2" charset="2"/>
              <a:buNone/>
            </a:pPr>
            <a:r>
              <a:rPr lang="en-AU" altLang="en-US" dirty="0" smtClean="0"/>
              <a:t>(c) Ali’s “rope-a-dope” strategy enabled him to absorb punishment when fighting Foreman in Zaire, allowing him to use his speed and impact when Foreman briefly let his defences slip.</a:t>
            </a:r>
          </a:p>
        </p:txBody>
      </p:sp>
      <p:sp>
        <p:nvSpPr>
          <p:cNvPr id="82949" name="Rectangle 5"/>
          <p:cNvSpPr>
            <a:spLocks noChangeArrowheads="1"/>
          </p:cNvSpPr>
          <p:nvPr/>
        </p:nvSpPr>
        <p:spPr bwMode="auto">
          <a:xfrm>
            <a:off x="250825" y="1045339"/>
            <a:ext cx="8499280" cy="792163"/>
          </a:xfrm>
          <a:prstGeom prst="rect">
            <a:avLst/>
          </a:prstGeom>
          <a:solidFill>
            <a:srgbClr val="00FFFF">
              <a:alpha val="30196"/>
            </a:srgbClr>
          </a:solidFill>
          <a:ln w="9525">
            <a:solidFill>
              <a:schemeClr val="tx1"/>
            </a:solidFill>
            <a:miter lim="800000"/>
            <a:headEnd/>
            <a:tailEnd/>
          </a:ln>
        </p:spPr>
        <p:txBody>
          <a:bodyPr wrap="none" anchor="ct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endParaRPr lang="en-NZ" altLang="en-US"/>
          </a:p>
        </p:txBody>
      </p:sp>
      <p:sp>
        <p:nvSpPr>
          <p:cNvPr id="38914" name="Rectangle 2"/>
          <p:cNvSpPr>
            <a:spLocks noGrp="1" noChangeArrowheads="1"/>
          </p:cNvSpPr>
          <p:nvPr>
            <p:ph type="title"/>
          </p:nvPr>
        </p:nvSpPr>
        <p:spPr>
          <a:xfrm>
            <a:off x="641692" y="147993"/>
            <a:ext cx="6738596" cy="1143000"/>
          </a:xfrm>
          <a:noFill/>
        </p:spPr>
        <p:txBody>
          <a:bodyPr lIns="92075" tIns="46038" rIns="92075" bIns="46038" anchor="ctr"/>
          <a:lstStyle/>
          <a:p>
            <a:pPr algn="l" eaLnBrk="1" hangingPunct="1"/>
            <a:r>
              <a:rPr lang="en-US" altLang="en-US" b="1" dirty="0" smtClean="0"/>
              <a:t>Conclusions Example</a:t>
            </a:r>
          </a:p>
        </p:txBody>
      </p:sp>
      <p:sp>
        <p:nvSpPr>
          <p:cNvPr id="82950" name="Line 6"/>
          <p:cNvSpPr>
            <a:spLocks noChangeShapeType="1"/>
          </p:cNvSpPr>
          <p:nvPr/>
        </p:nvSpPr>
        <p:spPr bwMode="auto">
          <a:xfrm flipH="1">
            <a:off x="7073423" y="630473"/>
            <a:ext cx="306864" cy="573487"/>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NZ"/>
          </a:p>
        </p:txBody>
      </p:sp>
      <p:sp>
        <p:nvSpPr>
          <p:cNvPr id="82951" name="Text Box 7"/>
          <p:cNvSpPr txBox="1">
            <a:spLocks noChangeArrowheads="1"/>
          </p:cNvSpPr>
          <p:nvPr/>
        </p:nvSpPr>
        <p:spPr bwMode="auto">
          <a:xfrm>
            <a:off x="5651500" y="127235"/>
            <a:ext cx="3311525" cy="528638"/>
          </a:xfrm>
          <a:prstGeom prst="rect">
            <a:avLst/>
          </a:prstGeom>
          <a:solidFill>
            <a:schemeClr val="bg1"/>
          </a:solidFill>
          <a:ln w="9525">
            <a:solidFill>
              <a:srgbClr val="FF0000"/>
            </a:solidFill>
            <a:miter lim="800000"/>
            <a:headEnd/>
            <a:tailEnd/>
          </a:ln>
        </p:spPr>
        <p:txBody>
          <a:bodyPr>
            <a:sp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spcBef>
                <a:spcPct val="50000"/>
              </a:spcBef>
            </a:pPr>
            <a:r>
              <a:rPr lang="en-NZ" altLang="en-US" sz="2800">
                <a:solidFill>
                  <a:schemeClr val="hlink"/>
                </a:solidFill>
              </a:rPr>
              <a:t>Introductory text</a:t>
            </a:r>
            <a:endParaRPr lang="en-GB" altLang="en-US" sz="2800">
              <a:solidFill>
                <a:schemeClr val="hlink"/>
              </a:solidFill>
            </a:endParaRPr>
          </a:p>
        </p:txBody>
      </p:sp>
      <p:pic>
        <p:nvPicPr>
          <p:cNvPr id="7" name="Picture 6" descr="https://kristinconradi.files.wordpress.com/2013/05/calvin_writing2.jpg"/>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bwMode="auto">
          <a:xfrm>
            <a:off x="5245550" y="4343401"/>
            <a:ext cx="3898450" cy="2514600"/>
          </a:xfrm>
          <a:prstGeom prst="rect">
            <a:avLst/>
          </a:prstGeom>
          <a:noFill/>
          <a:ln>
            <a:noFill/>
          </a:ln>
        </p:spPr>
      </p:pic>
    </p:spTree>
    <p:extLst>
      <p:ext uri="{BB962C8B-B14F-4D97-AF65-F5344CB8AC3E}">
        <p14:creationId xmlns:p14="http://schemas.microsoft.com/office/powerpoint/2010/main" val="993847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9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29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animBg="1"/>
      <p:bldP spid="82950" grpId="0" animBg="1"/>
      <p:bldP spid="8295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eaLnBrk="1" hangingPunct="1"/>
            <a:r>
              <a:rPr lang="en-NZ" b="1" dirty="0"/>
              <a:t>Paragraph style for </a:t>
            </a:r>
            <a:r>
              <a:rPr lang="en-NZ" b="1" dirty="0" smtClean="0"/>
              <a:t>Conclusions</a:t>
            </a:r>
            <a:endParaRPr lang="en-NZ" b="1" dirty="0"/>
          </a:p>
        </p:txBody>
      </p:sp>
      <p:sp>
        <p:nvSpPr>
          <p:cNvPr id="3" name="Content Placeholder 2"/>
          <p:cNvSpPr>
            <a:spLocks noGrp="1"/>
          </p:cNvSpPr>
          <p:nvPr>
            <p:ph idx="1"/>
          </p:nvPr>
        </p:nvSpPr>
        <p:spPr/>
        <p:txBody>
          <a:bodyPr/>
          <a:lstStyle/>
          <a:p>
            <a:pPr marL="0" indent="0">
              <a:buNone/>
            </a:pPr>
            <a:r>
              <a:rPr lang="en-NZ" dirty="0"/>
              <a:t>This project identified three main conclusions about famous heavy weight boxers.  The first was Joe Frazier’s “sledgehammer” left hook gave him a considerable advantage when fighting other boxers.  The second was George Foreman’s reputation as a bully was well-deserved, although not in comparison with later boxers such as Tyson.  Finally, Mohammed Ali’s “rope-a-dope” strategy enabled him to absorb punishment when fighting Foreman in Zaire, allowing him to use his speed and impact when Foreman briefly let his defences slip. While each of these boxers was successful, they had quite different styles. </a:t>
            </a:r>
          </a:p>
        </p:txBody>
      </p:sp>
      <p:sp>
        <p:nvSpPr>
          <p:cNvPr id="4" name="Slide Number Placeholder 3"/>
          <p:cNvSpPr>
            <a:spLocks noGrp="1"/>
          </p:cNvSpPr>
          <p:nvPr>
            <p:ph type="sldNum" sz="quarter" idx="12"/>
          </p:nvPr>
        </p:nvSpPr>
        <p:spPr/>
        <p:txBody>
          <a:bodyPr/>
          <a:lstStyle/>
          <a:p>
            <a:pPr>
              <a:defRPr/>
            </a:pPr>
            <a:fld id="{1ECA1EC3-68E4-4A21-8AAA-F53F4F38CA3F}" type="slidenum">
              <a:rPr lang="en-US" altLang="en-US" smtClean="0"/>
              <a:pPr>
                <a:defRPr/>
              </a:pPr>
              <a:t>24</a:t>
            </a:fld>
            <a:endParaRPr lang="en-US" altLang="en-US" dirty="0"/>
          </a:p>
        </p:txBody>
      </p:sp>
      <p:sp>
        <p:nvSpPr>
          <p:cNvPr id="5" name="Rectangle 4"/>
          <p:cNvSpPr/>
          <p:nvPr/>
        </p:nvSpPr>
        <p:spPr>
          <a:xfrm>
            <a:off x="3952875" y="4572000"/>
            <a:ext cx="4362450" cy="361950"/>
          </a:xfrm>
          <a:prstGeom prst="rect">
            <a:avLst/>
          </a:prstGeom>
          <a:solidFill>
            <a:schemeClr val="accent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5"/>
          <p:cNvSpPr/>
          <p:nvPr/>
        </p:nvSpPr>
        <p:spPr>
          <a:xfrm>
            <a:off x="514350" y="4933950"/>
            <a:ext cx="5219700" cy="361950"/>
          </a:xfrm>
          <a:prstGeom prst="rect">
            <a:avLst/>
          </a:prstGeom>
          <a:solidFill>
            <a:schemeClr val="accent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ular Callout 6"/>
          <p:cNvSpPr/>
          <p:nvPr/>
        </p:nvSpPr>
        <p:spPr>
          <a:xfrm>
            <a:off x="5667375" y="5781675"/>
            <a:ext cx="3200399" cy="685800"/>
          </a:xfrm>
          <a:prstGeom prst="wedgeRectCallout">
            <a:avLst>
              <a:gd name="adj1" fmla="val -49017"/>
              <a:gd name="adj2" fmla="val -1319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000" dirty="0" smtClean="0"/>
              <a:t>A paragraph will normally need a concluding sentence</a:t>
            </a:r>
            <a:endParaRPr lang="en-NZ" sz="2000" dirty="0"/>
          </a:p>
        </p:txBody>
      </p:sp>
    </p:spTree>
    <p:extLst>
      <p:ext uri="{BB962C8B-B14F-4D97-AF65-F5344CB8AC3E}">
        <p14:creationId xmlns:p14="http://schemas.microsoft.com/office/powerpoint/2010/main" val="47766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377435" y="4170711"/>
            <a:ext cx="8499280" cy="792163"/>
          </a:xfrm>
          <a:prstGeom prst="rect">
            <a:avLst/>
          </a:prstGeom>
          <a:solidFill>
            <a:srgbClr val="00FFFF">
              <a:alpha val="30196"/>
            </a:srgbClr>
          </a:solidFill>
          <a:ln w="9525">
            <a:solidFill>
              <a:schemeClr val="tx1"/>
            </a:solidFill>
            <a:miter lim="800000"/>
            <a:headEnd/>
            <a:tailEnd/>
          </a:ln>
        </p:spPr>
        <p:txBody>
          <a:bodyPr wrap="none" anchor="ct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endParaRPr lang="en-NZ" altLang="en-US"/>
          </a:p>
        </p:txBody>
      </p:sp>
      <p:sp>
        <p:nvSpPr>
          <p:cNvPr id="5" name="Title 4"/>
          <p:cNvSpPr>
            <a:spLocks noGrp="1"/>
          </p:cNvSpPr>
          <p:nvPr>
            <p:ph type="title"/>
          </p:nvPr>
        </p:nvSpPr>
        <p:spPr/>
        <p:txBody>
          <a:bodyPr/>
          <a:lstStyle/>
          <a:p>
            <a:pPr algn="l"/>
            <a:r>
              <a:rPr lang="en-NZ" b="1" dirty="0" smtClean="0"/>
              <a:t>Writing style - paragraphs</a:t>
            </a:r>
            <a:endParaRPr lang="en-NZ" b="1" dirty="0"/>
          </a:p>
        </p:txBody>
      </p:sp>
      <p:sp>
        <p:nvSpPr>
          <p:cNvPr id="6" name="Content Placeholder 5"/>
          <p:cNvSpPr>
            <a:spLocks noGrp="1"/>
          </p:cNvSpPr>
          <p:nvPr>
            <p:ph idx="1"/>
          </p:nvPr>
        </p:nvSpPr>
        <p:spPr/>
        <p:txBody>
          <a:bodyPr/>
          <a:lstStyle/>
          <a:p>
            <a:pPr eaLnBrk="1" hangingPunct="1">
              <a:lnSpc>
                <a:spcPct val="80000"/>
              </a:lnSpc>
            </a:pPr>
            <a:r>
              <a:rPr lang="en-US" altLang="en-US" dirty="0"/>
              <a:t>A paragraph </a:t>
            </a:r>
            <a:r>
              <a:rPr lang="en-US" altLang="en-US" dirty="0" smtClean="0"/>
              <a:t>has </a:t>
            </a:r>
            <a:r>
              <a:rPr lang="en-US" altLang="en-US" dirty="0"/>
              <a:t>a structure:</a:t>
            </a:r>
          </a:p>
          <a:p>
            <a:pPr eaLnBrk="1" hangingPunct="1">
              <a:lnSpc>
                <a:spcPct val="80000"/>
              </a:lnSpc>
              <a:buFont typeface="Wingdings" pitchFamily="2" charset="2"/>
              <a:buNone/>
            </a:pPr>
            <a:r>
              <a:rPr lang="en-US" altLang="en-US" dirty="0"/>
              <a:t>		</a:t>
            </a:r>
            <a:r>
              <a:rPr lang="en-US" altLang="en-US" i="1" dirty="0"/>
              <a:t>Paragraph = Topic + Supporting sentences</a:t>
            </a:r>
          </a:p>
          <a:p>
            <a:pPr lvl="1" eaLnBrk="1" hangingPunct="1">
              <a:lnSpc>
                <a:spcPct val="80000"/>
              </a:lnSpc>
            </a:pPr>
            <a:r>
              <a:rPr lang="en-US" altLang="en-US" dirty="0"/>
              <a:t>Topic sentence is main idea of </a:t>
            </a:r>
            <a:r>
              <a:rPr lang="en-US" altLang="en-US" dirty="0" smtClean="0"/>
              <a:t>paragraph (usually first)</a:t>
            </a:r>
            <a:endParaRPr lang="en-US" altLang="en-US" dirty="0"/>
          </a:p>
          <a:p>
            <a:pPr lvl="1" eaLnBrk="1" hangingPunct="1">
              <a:lnSpc>
                <a:spcPct val="80000"/>
              </a:lnSpc>
              <a:spcAft>
                <a:spcPts val="1200"/>
              </a:spcAft>
            </a:pPr>
            <a:r>
              <a:rPr lang="en-US" altLang="en-US" dirty="0"/>
              <a:t>Supporting sentences </a:t>
            </a:r>
            <a:r>
              <a:rPr lang="en-US" altLang="en-US" dirty="0" smtClean="0"/>
              <a:t>amplify/support </a:t>
            </a:r>
            <a:r>
              <a:rPr lang="en-US" altLang="en-US" dirty="0"/>
              <a:t>main idea of topic sentence</a:t>
            </a:r>
          </a:p>
          <a:p>
            <a:pPr eaLnBrk="1" hangingPunct="1">
              <a:lnSpc>
                <a:spcPct val="80000"/>
              </a:lnSpc>
            </a:pPr>
            <a:r>
              <a:rPr lang="en-US" altLang="en-US" dirty="0"/>
              <a:t>Paragraphs can be too long or too short</a:t>
            </a:r>
          </a:p>
          <a:p>
            <a:pPr lvl="1" eaLnBrk="1" hangingPunct="1">
              <a:lnSpc>
                <a:spcPct val="80000"/>
              </a:lnSpc>
            </a:pPr>
            <a:r>
              <a:rPr lang="en-US" altLang="en-US" dirty="0"/>
              <a:t>One idea per paragraph</a:t>
            </a:r>
          </a:p>
          <a:p>
            <a:pPr lvl="1" eaLnBrk="1" hangingPunct="1">
              <a:lnSpc>
                <a:spcPct val="80000"/>
              </a:lnSpc>
            </a:pPr>
            <a:r>
              <a:rPr lang="en-US" altLang="en-US" dirty="0"/>
              <a:t>No </a:t>
            </a:r>
            <a:r>
              <a:rPr lang="en-US" altLang="en-US" dirty="0" smtClean="0"/>
              <a:t>1- or 2- </a:t>
            </a:r>
            <a:r>
              <a:rPr lang="en-US" altLang="en-US" dirty="0"/>
              <a:t>sentence paragraphs, since the main idea will not be properly supported</a:t>
            </a:r>
            <a:endParaRPr lang="en-NZ" dirty="0"/>
          </a:p>
        </p:txBody>
      </p:sp>
      <p:sp>
        <p:nvSpPr>
          <p:cNvPr id="4" name="Slide Number Placeholder 3"/>
          <p:cNvSpPr>
            <a:spLocks noGrp="1"/>
          </p:cNvSpPr>
          <p:nvPr>
            <p:ph type="sldNum" sz="quarter" idx="12"/>
          </p:nvPr>
        </p:nvSpPr>
        <p:spPr/>
        <p:txBody>
          <a:bodyPr/>
          <a:lstStyle/>
          <a:p>
            <a:pPr>
              <a:defRPr/>
            </a:pPr>
            <a:fld id="{1ECA1EC3-68E4-4A21-8AAA-F53F4F38CA3F}" type="slidenum">
              <a:rPr lang="en-US" altLang="en-US" smtClean="0"/>
              <a:pPr>
                <a:defRPr/>
              </a:pPr>
              <a:t>25</a:t>
            </a:fld>
            <a:endParaRPr lang="en-US" altLang="en-US" dirty="0"/>
          </a:p>
        </p:txBody>
      </p:sp>
    </p:spTree>
    <p:extLst>
      <p:ext uri="{BB962C8B-B14F-4D97-AF65-F5344CB8AC3E}">
        <p14:creationId xmlns:p14="http://schemas.microsoft.com/office/powerpoint/2010/main" val="178521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31202"/>
          </a:xfrm>
        </p:spPr>
        <p:txBody>
          <a:bodyPr/>
          <a:lstStyle/>
          <a:p>
            <a:pPr algn="l"/>
            <a:r>
              <a:rPr lang="en-NZ" b="1" dirty="0" smtClean="0"/>
              <a:t>Writing style - sentences</a:t>
            </a:r>
            <a:endParaRPr lang="en-NZ" b="1" dirty="0"/>
          </a:p>
        </p:txBody>
      </p:sp>
      <p:sp>
        <p:nvSpPr>
          <p:cNvPr id="6" name="Content Placeholder 5"/>
          <p:cNvSpPr>
            <a:spLocks noGrp="1"/>
          </p:cNvSpPr>
          <p:nvPr>
            <p:ph idx="1"/>
          </p:nvPr>
        </p:nvSpPr>
        <p:spPr>
          <a:xfrm>
            <a:off x="457200" y="975360"/>
            <a:ext cx="8229600" cy="5471160"/>
          </a:xfrm>
        </p:spPr>
        <p:txBody>
          <a:bodyPr/>
          <a:lstStyle/>
          <a:p>
            <a:pPr eaLnBrk="1" hangingPunct="1">
              <a:lnSpc>
                <a:spcPct val="80000"/>
              </a:lnSpc>
            </a:pPr>
            <a:r>
              <a:rPr lang="en-NZ" dirty="0" smtClean="0"/>
              <a:t>Be consistent with verb tense</a:t>
            </a:r>
          </a:p>
          <a:p>
            <a:pPr lvl="1" eaLnBrk="1" hangingPunct="1">
              <a:lnSpc>
                <a:spcPct val="80000"/>
              </a:lnSpc>
            </a:pPr>
            <a:r>
              <a:rPr lang="en-NZ" dirty="0" smtClean="0"/>
              <a:t>Normally past tense. </a:t>
            </a:r>
            <a:endParaRPr lang="en-NZ" dirty="0"/>
          </a:p>
          <a:p>
            <a:pPr lvl="1" eaLnBrk="1" hangingPunct="1">
              <a:lnSpc>
                <a:spcPct val="80000"/>
              </a:lnSpc>
            </a:pPr>
            <a:r>
              <a:rPr lang="en-NZ" dirty="0" smtClean="0"/>
              <a:t>If a sentence “sounds” better in present tense rephrase the sentence.</a:t>
            </a:r>
          </a:p>
          <a:p>
            <a:pPr lvl="1" eaLnBrk="1" hangingPunct="1">
              <a:lnSpc>
                <a:spcPct val="80000"/>
              </a:lnSpc>
              <a:spcAft>
                <a:spcPts val="600"/>
              </a:spcAft>
            </a:pPr>
            <a:r>
              <a:rPr lang="en-NZ" dirty="0" smtClean="0"/>
              <a:t>Some things always present tense “the boiling of toluene is 78 </a:t>
            </a:r>
            <a:r>
              <a:rPr lang="en-NZ" baseline="30000" dirty="0" err="1" smtClean="0"/>
              <a:t>o</a:t>
            </a:r>
            <a:r>
              <a:rPr lang="en-NZ" dirty="0" err="1" smtClean="0"/>
              <a:t>C</a:t>
            </a:r>
            <a:r>
              <a:rPr lang="en-NZ" dirty="0" smtClean="0"/>
              <a:t>”</a:t>
            </a:r>
          </a:p>
          <a:p>
            <a:pPr eaLnBrk="1" hangingPunct="1">
              <a:lnSpc>
                <a:spcPct val="80000"/>
              </a:lnSpc>
              <a:spcAft>
                <a:spcPts val="1200"/>
              </a:spcAft>
            </a:pPr>
            <a:r>
              <a:rPr lang="en-NZ" dirty="0" smtClean="0"/>
              <a:t>Avoid 1</a:t>
            </a:r>
            <a:r>
              <a:rPr lang="en-NZ" baseline="30000" dirty="0" smtClean="0"/>
              <a:t>st</a:t>
            </a:r>
            <a:r>
              <a:rPr lang="en-NZ" dirty="0" smtClean="0"/>
              <a:t> Person “I”, “we”, “me” </a:t>
            </a:r>
            <a:r>
              <a:rPr lang="en-NZ" dirty="0" smtClean="0">
                <a:sym typeface="Symbol"/>
              </a:rPr>
              <a:t> </a:t>
            </a:r>
            <a:r>
              <a:rPr lang="en-NZ" dirty="0" smtClean="0"/>
              <a:t>makes writing very wordy</a:t>
            </a:r>
          </a:p>
          <a:p>
            <a:pPr eaLnBrk="1" hangingPunct="1">
              <a:lnSpc>
                <a:spcPct val="80000"/>
              </a:lnSpc>
              <a:spcAft>
                <a:spcPts val="1200"/>
              </a:spcAft>
            </a:pPr>
            <a:r>
              <a:rPr lang="en-NZ" dirty="0" smtClean="0"/>
              <a:t>Active verbs where possible.  Watch out for phrases like “It </a:t>
            </a:r>
            <a:r>
              <a:rPr lang="en-NZ" u="sng" dirty="0"/>
              <a:t>was determined to be </a:t>
            </a:r>
            <a:r>
              <a:rPr lang="en-NZ" dirty="0"/>
              <a:t>larger” , “It </a:t>
            </a:r>
            <a:r>
              <a:rPr lang="en-NZ" u="sng" dirty="0"/>
              <a:t>appeared to be </a:t>
            </a:r>
            <a:r>
              <a:rPr lang="en-NZ" dirty="0" smtClean="0"/>
              <a:t>significant”</a:t>
            </a:r>
            <a:endParaRPr lang="en-NZ" dirty="0"/>
          </a:p>
          <a:p>
            <a:pPr marL="0" indent="0" eaLnBrk="1" hangingPunct="1">
              <a:lnSpc>
                <a:spcPct val="80000"/>
              </a:lnSpc>
              <a:buNone/>
            </a:pPr>
            <a:r>
              <a:rPr lang="en-NZ" dirty="0"/>
              <a:t>      </a:t>
            </a:r>
            <a:r>
              <a:rPr lang="en-NZ" dirty="0">
                <a:sym typeface="Symbol"/>
              </a:rPr>
              <a:t> “It was </a:t>
            </a:r>
            <a:r>
              <a:rPr lang="en-NZ" dirty="0" smtClean="0">
                <a:sym typeface="Symbol"/>
              </a:rPr>
              <a:t>larger.”      “It was significant.”</a:t>
            </a:r>
            <a:endParaRPr lang="en-NZ" dirty="0"/>
          </a:p>
          <a:p>
            <a:pPr>
              <a:spcAft>
                <a:spcPct val="20000"/>
              </a:spcAft>
              <a:buClr>
                <a:schemeClr val="folHlink"/>
              </a:buClr>
              <a:buNone/>
            </a:pPr>
            <a:r>
              <a:rPr lang="en-NZ" altLang="en-US" dirty="0"/>
              <a:t>“We measured the stress on the beam and determined it was   95 MPa</a:t>
            </a:r>
            <a:r>
              <a:rPr lang="en-NZ" altLang="en-US" dirty="0" smtClean="0"/>
              <a:t>”</a:t>
            </a:r>
            <a:endParaRPr lang="en-NZ" altLang="en-US" b="1" dirty="0"/>
          </a:p>
        </p:txBody>
      </p:sp>
      <p:sp>
        <p:nvSpPr>
          <p:cNvPr id="4" name="Slide Number Placeholder 3"/>
          <p:cNvSpPr>
            <a:spLocks noGrp="1"/>
          </p:cNvSpPr>
          <p:nvPr>
            <p:ph type="sldNum" sz="quarter" idx="12"/>
          </p:nvPr>
        </p:nvSpPr>
        <p:spPr/>
        <p:txBody>
          <a:bodyPr/>
          <a:lstStyle/>
          <a:p>
            <a:pPr>
              <a:defRPr/>
            </a:pPr>
            <a:fld id="{1ECA1EC3-68E4-4A21-8AAA-F53F4F38CA3F}" type="slidenum">
              <a:rPr lang="en-US" altLang="en-US" smtClean="0"/>
              <a:pPr>
                <a:defRPr/>
              </a:pPr>
              <a:t>26</a:t>
            </a:fld>
            <a:endParaRPr lang="en-US" altLang="en-US" dirty="0"/>
          </a:p>
        </p:txBody>
      </p:sp>
      <p:sp>
        <p:nvSpPr>
          <p:cNvPr id="3" name="TextBox 2"/>
          <p:cNvSpPr txBox="1"/>
          <p:nvPr/>
        </p:nvSpPr>
        <p:spPr>
          <a:xfrm>
            <a:off x="1981200" y="5183513"/>
            <a:ext cx="1742388" cy="461665"/>
          </a:xfrm>
          <a:prstGeom prst="rect">
            <a:avLst/>
          </a:prstGeom>
          <a:noFill/>
        </p:spPr>
        <p:txBody>
          <a:bodyPr wrap="square" rtlCol="0">
            <a:spAutoFit/>
          </a:bodyPr>
          <a:lstStyle/>
          <a:p>
            <a:r>
              <a:rPr lang="en-NZ" altLang="en-US" sz="2400" b="1" dirty="0">
                <a:solidFill>
                  <a:srgbClr val="0070C0"/>
                </a:solidFill>
                <a:latin typeface="+mn-lt"/>
              </a:rPr>
              <a:t>13 words </a:t>
            </a:r>
            <a:endParaRPr lang="en-NZ" sz="2400" dirty="0">
              <a:latin typeface="+mn-lt"/>
            </a:endParaRPr>
          </a:p>
        </p:txBody>
      </p:sp>
      <p:sp>
        <p:nvSpPr>
          <p:cNvPr id="7" name="TextBox 6"/>
          <p:cNvSpPr txBox="1"/>
          <p:nvPr/>
        </p:nvSpPr>
        <p:spPr>
          <a:xfrm>
            <a:off x="3413918" y="5183512"/>
            <a:ext cx="3227070" cy="461665"/>
          </a:xfrm>
          <a:prstGeom prst="rect">
            <a:avLst/>
          </a:prstGeom>
          <a:noFill/>
        </p:spPr>
        <p:txBody>
          <a:bodyPr wrap="square" rtlCol="0">
            <a:spAutoFit/>
          </a:bodyPr>
          <a:lstStyle/>
          <a:p>
            <a:r>
              <a:rPr lang="en-NZ" altLang="en-US" sz="2400" b="1" dirty="0" smtClean="0">
                <a:solidFill>
                  <a:srgbClr val="C00000"/>
                </a:solidFill>
                <a:latin typeface="+mn-lt"/>
              </a:rPr>
              <a:t>See if you can do better </a:t>
            </a:r>
            <a:endParaRPr lang="en-NZ" sz="2400" dirty="0">
              <a:solidFill>
                <a:srgbClr val="C00000"/>
              </a:solidFill>
              <a:latin typeface="+mn-lt"/>
            </a:endParaRPr>
          </a:p>
        </p:txBody>
      </p:sp>
    </p:spTree>
    <p:extLst>
      <p:ext uri="{BB962C8B-B14F-4D97-AF65-F5344CB8AC3E}">
        <p14:creationId xmlns:p14="http://schemas.microsoft.com/office/powerpoint/2010/main" val="132434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52450" y="419467"/>
            <a:ext cx="8234362" cy="719137"/>
          </a:xfrm>
        </p:spPr>
        <p:txBody>
          <a:bodyPr/>
          <a:lstStyle/>
          <a:p>
            <a:pPr algn="l"/>
            <a:r>
              <a:rPr lang="en-AU" altLang="en-US" b="1" dirty="0"/>
              <a:t>Avoid Long Sentences</a:t>
            </a:r>
          </a:p>
        </p:txBody>
      </p:sp>
      <p:sp>
        <p:nvSpPr>
          <p:cNvPr id="234499" name="Rectangle 3"/>
          <p:cNvSpPr>
            <a:spLocks noGrp="1" noChangeArrowheads="1"/>
          </p:cNvSpPr>
          <p:nvPr>
            <p:ph type="body" idx="1"/>
          </p:nvPr>
        </p:nvSpPr>
        <p:spPr>
          <a:xfrm>
            <a:off x="1060450" y="1271955"/>
            <a:ext cx="7904163" cy="4388436"/>
          </a:xfrm>
        </p:spPr>
        <p:txBody>
          <a:bodyPr/>
          <a:lstStyle/>
          <a:p>
            <a:pPr eaLnBrk="1" hangingPunct="1">
              <a:spcAft>
                <a:spcPts val="0"/>
              </a:spcAft>
            </a:pPr>
            <a:r>
              <a:rPr lang="en-NZ" altLang="en-US" dirty="0"/>
              <a:t>Break them up</a:t>
            </a:r>
          </a:p>
          <a:p>
            <a:pPr eaLnBrk="1" hangingPunct="1">
              <a:spcAft>
                <a:spcPts val="1200"/>
              </a:spcAft>
            </a:pPr>
            <a:r>
              <a:rPr lang="en-NZ" altLang="en-US" dirty="0"/>
              <a:t>Look for </a:t>
            </a:r>
            <a:r>
              <a:rPr lang="en-NZ" altLang="en-US" dirty="0" smtClean="0"/>
              <a:t>conciseness</a:t>
            </a:r>
          </a:p>
          <a:p>
            <a:pPr eaLnBrk="1" hangingPunct="1">
              <a:spcAft>
                <a:spcPts val="3600"/>
              </a:spcAft>
              <a:buFont typeface="Wingdings" pitchFamily="2" charset="2"/>
              <a:buNone/>
            </a:pPr>
            <a:r>
              <a:rPr lang="en-NZ" altLang="en-US" dirty="0" smtClean="0"/>
              <a:t>“The nut was sticky taped to the underside of the foil so it could be easily moved to find the right distance from the front it had to be to get the most distance out of the glider” </a:t>
            </a:r>
            <a:r>
              <a:rPr lang="en-NZ" altLang="en-US" b="1" dirty="0" smtClean="0">
                <a:solidFill>
                  <a:srgbClr val="0070C0"/>
                </a:solidFill>
              </a:rPr>
              <a:t> </a:t>
            </a:r>
          </a:p>
          <a:p>
            <a:pPr eaLnBrk="1" hangingPunct="1">
              <a:buFont typeface="Wingdings" pitchFamily="2" charset="2"/>
              <a:buNone/>
            </a:pPr>
            <a:r>
              <a:rPr lang="en-NZ" altLang="en-US" dirty="0" smtClean="0"/>
              <a:t>“The nut was taped lightly onto the underside of the aerofoil. Thus, it was easily moved to optimise the flying distance of the glider. </a:t>
            </a:r>
            <a:endParaRPr lang="en-NZ" altLang="en-US" b="1" dirty="0" smtClean="0">
              <a:solidFill>
                <a:srgbClr val="0070C0"/>
              </a:solidFill>
            </a:endParaRPr>
          </a:p>
        </p:txBody>
      </p:sp>
      <p:sp>
        <p:nvSpPr>
          <p:cNvPr id="68612" name="AutoShape 4"/>
          <p:cNvSpPr>
            <a:spLocks noChangeArrowheads="1"/>
          </p:cNvSpPr>
          <p:nvPr/>
        </p:nvSpPr>
        <p:spPr bwMode="auto">
          <a:xfrm>
            <a:off x="521900" y="2756347"/>
            <a:ext cx="381000" cy="381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A50021"/>
          </a:solidFill>
          <a:ln w="9525">
            <a:solidFill>
              <a:schemeClr val="tx1"/>
            </a:solidFill>
            <a:miter lim="800000"/>
            <a:headEnd/>
            <a:tailEnd/>
          </a:ln>
        </p:spPr>
        <p:txBody>
          <a:bodyPr wrap="none" anchor="ctr"/>
          <a:lstStyle/>
          <a:p>
            <a:endParaRPr lang="en-NZ"/>
          </a:p>
        </p:txBody>
      </p:sp>
      <p:pic>
        <p:nvPicPr>
          <p:cNvPr id="686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462" y="4513843"/>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2438400" y="3415991"/>
            <a:ext cx="2011680" cy="461665"/>
          </a:xfrm>
          <a:prstGeom prst="rect">
            <a:avLst/>
          </a:prstGeom>
          <a:noFill/>
        </p:spPr>
        <p:txBody>
          <a:bodyPr wrap="square" rtlCol="0">
            <a:spAutoFit/>
          </a:bodyPr>
          <a:lstStyle/>
          <a:p>
            <a:r>
              <a:rPr lang="en-NZ" altLang="en-US" sz="2400" b="1" dirty="0" smtClean="0">
                <a:solidFill>
                  <a:srgbClr val="0070C0"/>
                </a:solidFill>
                <a:latin typeface="+mn-lt"/>
              </a:rPr>
              <a:t>(38 </a:t>
            </a:r>
            <a:r>
              <a:rPr lang="en-NZ" altLang="en-US" sz="2400" b="1" dirty="0">
                <a:solidFill>
                  <a:srgbClr val="0070C0"/>
                </a:solidFill>
                <a:latin typeface="+mn-lt"/>
              </a:rPr>
              <a:t>words </a:t>
            </a:r>
            <a:r>
              <a:rPr lang="en-NZ" altLang="en-US" sz="2400" b="1" dirty="0" smtClean="0">
                <a:solidFill>
                  <a:srgbClr val="0070C0"/>
                </a:solidFill>
                <a:latin typeface="+mn-lt"/>
              </a:rPr>
              <a:t>)</a:t>
            </a:r>
            <a:endParaRPr lang="en-NZ" sz="2400" dirty="0">
              <a:latin typeface="+mn-lt"/>
            </a:endParaRPr>
          </a:p>
        </p:txBody>
      </p:sp>
      <p:sp>
        <p:nvSpPr>
          <p:cNvPr id="7" name="TextBox 6"/>
          <p:cNvSpPr txBox="1"/>
          <p:nvPr/>
        </p:nvSpPr>
        <p:spPr>
          <a:xfrm>
            <a:off x="3002280" y="4628143"/>
            <a:ext cx="2895600" cy="461665"/>
          </a:xfrm>
          <a:prstGeom prst="rect">
            <a:avLst/>
          </a:prstGeom>
          <a:noFill/>
        </p:spPr>
        <p:txBody>
          <a:bodyPr wrap="square" rtlCol="0">
            <a:spAutoFit/>
          </a:bodyPr>
          <a:lstStyle/>
          <a:p>
            <a:r>
              <a:rPr lang="en-NZ" altLang="en-US" sz="2400" b="1" dirty="0" smtClean="0">
                <a:solidFill>
                  <a:srgbClr val="0070C0"/>
                </a:solidFill>
                <a:latin typeface="+mn-lt"/>
              </a:rPr>
              <a:t>(11 + 11 = 22 words) </a:t>
            </a:r>
            <a:endParaRPr lang="en-NZ" sz="2400" dirty="0">
              <a:latin typeface="+mn-lt"/>
            </a:endParaRPr>
          </a:p>
        </p:txBody>
      </p:sp>
    </p:spTree>
    <p:extLst>
      <p:ext uri="{BB962C8B-B14F-4D97-AF65-F5344CB8AC3E}">
        <p14:creationId xmlns:p14="http://schemas.microsoft.com/office/powerpoint/2010/main" val="2696599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44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449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6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animBg="1"/>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12613" y="517929"/>
            <a:ext cx="7704137" cy="719137"/>
          </a:xfrm>
        </p:spPr>
        <p:txBody>
          <a:bodyPr/>
          <a:lstStyle/>
          <a:p>
            <a:pPr algn="l"/>
            <a:r>
              <a:rPr lang="en-AU" altLang="en-US" b="1" dirty="0"/>
              <a:t>Avoid Long </a:t>
            </a:r>
            <a:r>
              <a:rPr lang="en-AU" altLang="en-US" b="1" dirty="0" smtClean="0"/>
              <a:t>Sentences </a:t>
            </a:r>
            <a:endParaRPr lang="en-AU" altLang="en-US" b="1" dirty="0"/>
          </a:p>
        </p:txBody>
      </p:sp>
      <p:sp>
        <p:nvSpPr>
          <p:cNvPr id="235523" name="Rectangle 3"/>
          <p:cNvSpPr>
            <a:spLocks noGrp="1" noChangeArrowheads="1"/>
          </p:cNvSpPr>
          <p:nvPr>
            <p:ph type="body" idx="1"/>
          </p:nvPr>
        </p:nvSpPr>
        <p:spPr>
          <a:xfrm>
            <a:off x="636588" y="1406769"/>
            <a:ext cx="8155720" cy="4543181"/>
          </a:xfrm>
        </p:spPr>
        <p:txBody>
          <a:bodyPr/>
          <a:lstStyle/>
          <a:p>
            <a:pPr eaLnBrk="1" hangingPunct="1">
              <a:spcAft>
                <a:spcPts val="2400"/>
              </a:spcAft>
              <a:buFont typeface="Wingdings" pitchFamily="2" charset="2"/>
              <a:buNone/>
            </a:pPr>
            <a:r>
              <a:rPr lang="en-NZ" altLang="en-US" dirty="0" smtClean="0"/>
              <a:t>“If the drop angle was too steep, the glider would fly straight down into the ground, while if it was too flat, the glider would take too long to get enough speed to create enough lift for it to glide well.” </a:t>
            </a:r>
          </a:p>
          <a:p>
            <a:pPr eaLnBrk="1" hangingPunct="1">
              <a:buNone/>
            </a:pPr>
            <a:r>
              <a:rPr lang="en-NZ" altLang="en-US" dirty="0" smtClean="0"/>
              <a:t>“With a steep release angle, the glider flew downwards into the ground.  However, a too shallow release angle provided insufficient speed and lift for adequate gliding.    </a:t>
            </a:r>
            <a:endParaRPr lang="en-NZ" altLang="en-US" dirty="0"/>
          </a:p>
        </p:txBody>
      </p:sp>
      <p:sp>
        <p:nvSpPr>
          <p:cNvPr id="6" name="TextBox 5"/>
          <p:cNvSpPr txBox="1"/>
          <p:nvPr/>
        </p:nvSpPr>
        <p:spPr>
          <a:xfrm>
            <a:off x="1051560" y="4408144"/>
            <a:ext cx="2895600" cy="461665"/>
          </a:xfrm>
          <a:prstGeom prst="rect">
            <a:avLst/>
          </a:prstGeom>
          <a:noFill/>
        </p:spPr>
        <p:txBody>
          <a:bodyPr wrap="square" rtlCol="0">
            <a:spAutoFit/>
          </a:bodyPr>
          <a:lstStyle/>
          <a:p>
            <a:r>
              <a:rPr lang="en-NZ" altLang="en-US" sz="2400" b="1" dirty="0" smtClean="0">
                <a:solidFill>
                  <a:srgbClr val="0070C0"/>
                </a:solidFill>
                <a:latin typeface="+mn-lt"/>
              </a:rPr>
              <a:t>(12 + 14 = 26 words) </a:t>
            </a:r>
            <a:endParaRPr lang="en-NZ" sz="2400" dirty="0">
              <a:latin typeface="+mn-lt"/>
            </a:endParaRPr>
          </a:p>
        </p:txBody>
      </p:sp>
      <p:sp>
        <p:nvSpPr>
          <p:cNvPr id="7" name="TextBox 6"/>
          <p:cNvSpPr txBox="1"/>
          <p:nvPr/>
        </p:nvSpPr>
        <p:spPr>
          <a:xfrm>
            <a:off x="3947160" y="2520206"/>
            <a:ext cx="2895600" cy="461665"/>
          </a:xfrm>
          <a:prstGeom prst="rect">
            <a:avLst/>
          </a:prstGeom>
          <a:noFill/>
        </p:spPr>
        <p:txBody>
          <a:bodyPr wrap="square" rtlCol="0">
            <a:spAutoFit/>
          </a:bodyPr>
          <a:lstStyle/>
          <a:p>
            <a:r>
              <a:rPr lang="en-NZ" altLang="en-US" sz="2400" b="1" dirty="0" smtClean="0">
                <a:solidFill>
                  <a:srgbClr val="0070C0"/>
                </a:solidFill>
                <a:latin typeface="+mn-lt"/>
              </a:rPr>
              <a:t>(41 words) </a:t>
            </a:r>
            <a:endParaRPr lang="en-NZ" sz="2400" dirty="0">
              <a:latin typeface="+mn-lt"/>
            </a:endParaRPr>
          </a:p>
        </p:txBody>
      </p:sp>
    </p:spTree>
    <p:extLst>
      <p:ext uri="{BB962C8B-B14F-4D97-AF65-F5344CB8AC3E}">
        <p14:creationId xmlns:p14="http://schemas.microsoft.com/office/powerpoint/2010/main" val="3549037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smtClean="0"/>
              <a:t>Short sentences not always best</a:t>
            </a:r>
            <a:endParaRPr lang="en-NZ" b="1" dirty="0"/>
          </a:p>
        </p:txBody>
      </p:sp>
      <p:sp>
        <p:nvSpPr>
          <p:cNvPr id="3" name="Content Placeholder 2"/>
          <p:cNvSpPr>
            <a:spLocks noGrp="1"/>
          </p:cNvSpPr>
          <p:nvPr>
            <p:ph idx="1"/>
          </p:nvPr>
        </p:nvSpPr>
        <p:spPr/>
        <p:txBody>
          <a:bodyPr/>
          <a:lstStyle/>
          <a:p>
            <a:pPr>
              <a:spcAft>
                <a:spcPts val="2400"/>
              </a:spcAft>
            </a:pPr>
            <a:r>
              <a:rPr lang="en-NZ" altLang="en-US" dirty="0"/>
              <a:t>“</a:t>
            </a:r>
            <a:r>
              <a:rPr lang="en-NZ" altLang="en-US" u="sng" dirty="0"/>
              <a:t>This</a:t>
            </a:r>
            <a:r>
              <a:rPr lang="en-NZ" altLang="en-US" dirty="0"/>
              <a:t> design incorporates a delta wing design. </a:t>
            </a:r>
            <a:r>
              <a:rPr lang="en-NZ" altLang="en-US" u="sng" dirty="0"/>
              <a:t>This</a:t>
            </a:r>
            <a:r>
              <a:rPr lang="en-NZ" altLang="en-US" dirty="0"/>
              <a:t> means that it has a large triangle shaped wing that has a large surface area. </a:t>
            </a:r>
            <a:r>
              <a:rPr lang="en-NZ" altLang="en-US" u="sng" dirty="0"/>
              <a:t>This</a:t>
            </a:r>
            <a:r>
              <a:rPr lang="en-NZ" altLang="en-US" dirty="0"/>
              <a:t> large surface area </a:t>
            </a:r>
            <a:r>
              <a:rPr lang="en-NZ" altLang="en-US" dirty="0" smtClean="0"/>
              <a:t>increases the amount </a:t>
            </a:r>
            <a:r>
              <a:rPr lang="en-NZ" altLang="en-US" dirty="0"/>
              <a:t>of </a:t>
            </a:r>
            <a:r>
              <a:rPr lang="en-NZ" altLang="en-US" dirty="0" smtClean="0"/>
              <a:t>lift.”</a:t>
            </a:r>
            <a:endParaRPr lang="en-NZ" altLang="en-US" dirty="0"/>
          </a:p>
          <a:p>
            <a:pPr marL="0" indent="0">
              <a:buNone/>
            </a:pPr>
            <a:endParaRPr lang="en-NZ" dirty="0" smtClean="0"/>
          </a:p>
        </p:txBody>
      </p:sp>
      <p:sp>
        <p:nvSpPr>
          <p:cNvPr id="4" name="Slide Number Placeholder 3"/>
          <p:cNvSpPr>
            <a:spLocks noGrp="1"/>
          </p:cNvSpPr>
          <p:nvPr>
            <p:ph type="sldNum" sz="quarter" idx="12"/>
          </p:nvPr>
        </p:nvSpPr>
        <p:spPr/>
        <p:txBody>
          <a:bodyPr/>
          <a:lstStyle/>
          <a:p>
            <a:pPr>
              <a:defRPr/>
            </a:pPr>
            <a:fld id="{1ECA1EC3-68E4-4A21-8AAA-F53F4F38CA3F}" type="slidenum">
              <a:rPr lang="en-US" altLang="en-US" smtClean="0"/>
              <a:pPr>
                <a:defRPr/>
              </a:pPr>
              <a:t>29</a:t>
            </a:fld>
            <a:endParaRPr lang="en-US" altLang="en-US" dirty="0"/>
          </a:p>
        </p:txBody>
      </p:sp>
      <p:sp>
        <p:nvSpPr>
          <p:cNvPr id="5" name="TextBox 4"/>
          <p:cNvSpPr txBox="1"/>
          <p:nvPr/>
        </p:nvSpPr>
        <p:spPr>
          <a:xfrm>
            <a:off x="807720" y="2761109"/>
            <a:ext cx="2895600" cy="461665"/>
          </a:xfrm>
          <a:prstGeom prst="rect">
            <a:avLst/>
          </a:prstGeom>
          <a:noFill/>
        </p:spPr>
        <p:txBody>
          <a:bodyPr wrap="square" rtlCol="0">
            <a:spAutoFit/>
          </a:bodyPr>
          <a:lstStyle/>
          <a:p>
            <a:r>
              <a:rPr lang="en-NZ" altLang="en-US" sz="2400" b="1" dirty="0" smtClean="0">
                <a:solidFill>
                  <a:srgbClr val="0070C0"/>
                </a:solidFill>
                <a:latin typeface="+mn-lt"/>
              </a:rPr>
              <a:t>(33 words) </a:t>
            </a:r>
            <a:endParaRPr lang="en-NZ" sz="2400" dirty="0">
              <a:latin typeface="+mn-lt"/>
            </a:endParaRPr>
          </a:p>
        </p:txBody>
      </p:sp>
      <p:sp>
        <p:nvSpPr>
          <p:cNvPr id="7" name="TextBox 6"/>
          <p:cNvSpPr txBox="1"/>
          <p:nvPr/>
        </p:nvSpPr>
        <p:spPr>
          <a:xfrm>
            <a:off x="3232785" y="2777877"/>
            <a:ext cx="2895600" cy="461665"/>
          </a:xfrm>
          <a:prstGeom prst="rect">
            <a:avLst/>
          </a:prstGeom>
          <a:noFill/>
        </p:spPr>
        <p:txBody>
          <a:bodyPr wrap="square" rtlCol="0">
            <a:spAutoFit/>
          </a:bodyPr>
          <a:lstStyle/>
          <a:p>
            <a:r>
              <a:rPr lang="en-NZ" altLang="en-US" sz="2400" b="1" dirty="0" smtClean="0">
                <a:solidFill>
                  <a:srgbClr val="C00000"/>
                </a:solidFill>
                <a:latin typeface="+mn-lt"/>
              </a:rPr>
              <a:t>You try</a:t>
            </a:r>
            <a:endParaRPr lang="en-NZ" sz="2400" dirty="0">
              <a:solidFill>
                <a:srgbClr val="C00000"/>
              </a:solidFill>
              <a:latin typeface="+mn-lt"/>
            </a:endParaRPr>
          </a:p>
        </p:txBody>
      </p:sp>
    </p:spTree>
    <p:extLst>
      <p:ext uri="{BB962C8B-B14F-4D97-AF65-F5344CB8AC3E}">
        <p14:creationId xmlns:p14="http://schemas.microsoft.com/office/powerpoint/2010/main" val="13785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07048"/>
          </a:xfrm>
        </p:spPr>
        <p:txBody>
          <a:bodyPr/>
          <a:lstStyle/>
          <a:p>
            <a:r>
              <a:rPr lang="en-NZ" dirty="0" smtClean="0"/>
              <a:t>Goal of Report Writing</a:t>
            </a:r>
            <a:endParaRPr lang="en-NZ" dirty="0"/>
          </a:p>
        </p:txBody>
      </p:sp>
      <p:sp>
        <p:nvSpPr>
          <p:cNvPr id="3" name="Content Placeholder 2"/>
          <p:cNvSpPr>
            <a:spLocks noGrp="1"/>
          </p:cNvSpPr>
          <p:nvPr>
            <p:ph idx="1"/>
          </p:nvPr>
        </p:nvSpPr>
        <p:spPr>
          <a:xfrm>
            <a:off x="316871" y="1209822"/>
            <a:ext cx="8709433" cy="5358618"/>
          </a:xfrm>
        </p:spPr>
        <p:txBody>
          <a:bodyPr/>
          <a:lstStyle/>
          <a:p>
            <a:r>
              <a:rPr lang="en-NZ" dirty="0" smtClean="0"/>
              <a:t>Clear &amp; concise communication of ideas, results, conclusions, etc.</a:t>
            </a:r>
          </a:p>
          <a:p>
            <a:pPr marL="914400" lvl="1" indent="-457200">
              <a:buFont typeface="+mj-lt"/>
              <a:buAutoNum type="arabicPeriod"/>
            </a:pPr>
            <a:r>
              <a:rPr lang="en-NZ" dirty="0" smtClean="0"/>
              <a:t>Contribute to decision making: </a:t>
            </a:r>
            <a:r>
              <a:rPr lang="en-NZ" dirty="0" smtClean="0">
                <a:solidFill>
                  <a:srgbClr val="0070C0"/>
                </a:solidFill>
              </a:rPr>
              <a:t>Engineering Process </a:t>
            </a:r>
            <a:r>
              <a:rPr lang="en-NZ" dirty="0" smtClean="0"/>
              <a:t>– </a:t>
            </a:r>
            <a:r>
              <a:rPr lang="en-NZ" i="1" dirty="0" smtClean="0">
                <a:solidFill>
                  <a:srgbClr val="0070C0"/>
                </a:solidFill>
              </a:rPr>
              <a:t>Decide</a:t>
            </a:r>
            <a:endParaRPr lang="en-NZ" dirty="0" smtClean="0">
              <a:solidFill>
                <a:srgbClr val="0070C0"/>
              </a:solidFill>
            </a:endParaRPr>
          </a:p>
          <a:p>
            <a:pPr marL="914400" lvl="1" indent="-457200">
              <a:buFont typeface="+mj-lt"/>
              <a:buAutoNum type="arabicPeriod"/>
            </a:pPr>
            <a:r>
              <a:rPr lang="en-NZ" dirty="0" smtClean="0"/>
              <a:t>Document work for future reference</a:t>
            </a:r>
          </a:p>
          <a:p>
            <a:pPr lvl="2">
              <a:spcAft>
                <a:spcPts val="1200"/>
              </a:spcAft>
              <a:buClr>
                <a:schemeClr val="tx1"/>
              </a:buClr>
            </a:pPr>
            <a:r>
              <a:rPr lang="en-NZ" i="1" dirty="0" smtClean="0">
                <a:solidFill>
                  <a:srgbClr val="0070C0"/>
                </a:solidFill>
              </a:rPr>
              <a:t>Build &amp; Deliver </a:t>
            </a:r>
            <a:r>
              <a:rPr lang="en-NZ" dirty="0" smtClean="0"/>
              <a:t>and </a:t>
            </a:r>
            <a:r>
              <a:rPr lang="en-NZ" i="1" dirty="0" smtClean="0">
                <a:solidFill>
                  <a:srgbClr val="0070C0"/>
                </a:solidFill>
              </a:rPr>
              <a:t>Operate</a:t>
            </a:r>
            <a:r>
              <a:rPr lang="en-NZ" dirty="0" smtClean="0">
                <a:solidFill>
                  <a:srgbClr val="0070C0"/>
                </a:solidFill>
              </a:rPr>
              <a:t> </a:t>
            </a:r>
            <a:r>
              <a:rPr lang="en-NZ" dirty="0" smtClean="0"/>
              <a:t>often refer to earlier work.</a:t>
            </a:r>
          </a:p>
          <a:p>
            <a:pPr>
              <a:spcAft>
                <a:spcPts val="1200"/>
              </a:spcAft>
            </a:pPr>
            <a:r>
              <a:rPr lang="en-NZ" dirty="0" smtClean="0"/>
              <a:t>It is the ENGR101 assignment </a:t>
            </a:r>
            <a:r>
              <a:rPr lang="en-NZ" dirty="0" smtClean="0">
                <a:sym typeface="Wingdings" panose="05000000000000000000" pitchFamily="2" charset="2"/>
              </a:rPr>
              <a:t> (issued on Friday)</a:t>
            </a:r>
          </a:p>
          <a:p>
            <a:r>
              <a:rPr lang="en-NZ" dirty="0" smtClean="0">
                <a:sym typeface="Wingdings" panose="05000000000000000000" pitchFamily="2" charset="2"/>
              </a:rPr>
              <a:t>Good writing takes</a:t>
            </a:r>
          </a:p>
          <a:p>
            <a:pPr lvl="1"/>
            <a:r>
              <a:rPr lang="en-NZ" dirty="0">
                <a:sym typeface="Wingdings" panose="05000000000000000000" pitchFamily="2" charset="2"/>
              </a:rPr>
              <a:t>Time for revision/rough </a:t>
            </a:r>
            <a:r>
              <a:rPr lang="en-NZ" dirty="0" smtClean="0">
                <a:sym typeface="Wingdings" panose="05000000000000000000" pitchFamily="2" charset="2"/>
              </a:rPr>
              <a:t>drafts/feedback</a:t>
            </a:r>
          </a:p>
          <a:p>
            <a:pPr lvl="1"/>
            <a:r>
              <a:rPr lang="en-NZ" dirty="0" smtClean="0">
                <a:sym typeface="Wingdings" panose="05000000000000000000" pitchFamily="2" charset="2"/>
              </a:rPr>
              <a:t>Lots of practice</a:t>
            </a:r>
          </a:p>
          <a:p>
            <a:pPr lvl="1"/>
            <a:r>
              <a:rPr lang="en-NZ" dirty="0" smtClean="0">
                <a:sym typeface="Wingdings" panose="05000000000000000000" pitchFamily="2" charset="2"/>
              </a:rPr>
              <a:t>Practice heaps</a:t>
            </a:r>
          </a:p>
          <a:p>
            <a:pPr lvl="1"/>
            <a:r>
              <a:rPr lang="en-NZ" dirty="0" smtClean="0">
                <a:sym typeface="Wingdings" panose="05000000000000000000" pitchFamily="2" charset="2"/>
              </a:rPr>
              <a:t>Whole bunch of repetition</a:t>
            </a:r>
          </a:p>
          <a:p>
            <a:pPr lvl="1"/>
            <a:r>
              <a:rPr lang="en-NZ" dirty="0" smtClean="0">
                <a:sym typeface="Wingdings" panose="05000000000000000000" pitchFamily="2" charset="2"/>
              </a:rPr>
              <a:t>significant practice!</a:t>
            </a:r>
          </a:p>
        </p:txBody>
      </p:sp>
      <p:sp>
        <p:nvSpPr>
          <p:cNvPr id="4" name="Slide Number Placeholder 3"/>
          <p:cNvSpPr>
            <a:spLocks noGrp="1"/>
          </p:cNvSpPr>
          <p:nvPr>
            <p:ph type="sldNum" sz="quarter" idx="12"/>
          </p:nvPr>
        </p:nvSpPr>
        <p:spPr/>
        <p:txBody>
          <a:bodyPr/>
          <a:lstStyle/>
          <a:p>
            <a:pPr>
              <a:defRPr/>
            </a:pPr>
            <a:fld id="{1ECA1EC3-68E4-4A21-8AAA-F53F4F38CA3F}" type="slidenum">
              <a:rPr lang="en-US" altLang="en-US" smtClean="0"/>
              <a:pPr>
                <a:defRPr/>
              </a:pPr>
              <a:t>3</a:t>
            </a:fld>
            <a:endParaRPr lang="en-US" altLang="en-US" dirty="0"/>
          </a:p>
        </p:txBody>
      </p:sp>
      <p:cxnSp>
        <p:nvCxnSpPr>
          <p:cNvPr id="6" name="Straight Connector 5"/>
          <p:cNvCxnSpPr/>
          <p:nvPr/>
        </p:nvCxnSpPr>
        <p:spPr>
          <a:xfrm>
            <a:off x="1143000" y="4831080"/>
            <a:ext cx="196596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43000" y="5273040"/>
            <a:ext cx="196596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43000" y="5730240"/>
            <a:ext cx="3259318" cy="1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23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11189" y="717453"/>
            <a:ext cx="8208962" cy="1054198"/>
          </a:xfrm>
        </p:spPr>
        <p:txBody>
          <a:bodyPr/>
          <a:lstStyle/>
          <a:p>
            <a:pPr algn="l" eaLnBrk="1" hangingPunct="1"/>
            <a:r>
              <a:rPr lang="en-AU" altLang="en-US" dirty="0" smtClean="0">
                <a:solidFill>
                  <a:schemeClr val="tx1"/>
                </a:solidFill>
              </a:rPr>
              <a:t>Avoid “get” when another verb would be more precise</a:t>
            </a:r>
          </a:p>
        </p:txBody>
      </p:sp>
      <p:sp>
        <p:nvSpPr>
          <p:cNvPr id="228355" name="Rectangle 3"/>
          <p:cNvSpPr>
            <a:spLocks noGrp="1" noChangeArrowheads="1"/>
          </p:cNvSpPr>
          <p:nvPr>
            <p:ph type="body" idx="1"/>
          </p:nvPr>
        </p:nvSpPr>
        <p:spPr>
          <a:xfrm>
            <a:off x="1042988" y="2205038"/>
            <a:ext cx="7416800" cy="4176712"/>
          </a:xfrm>
        </p:spPr>
        <p:txBody>
          <a:bodyPr/>
          <a:lstStyle/>
          <a:p>
            <a:pPr eaLnBrk="1" hangingPunct="1">
              <a:lnSpc>
                <a:spcPct val="80000"/>
              </a:lnSpc>
              <a:spcAft>
                <a:spcPts val="1200"/>
              </a:spcAft>
              <a:buFont typeface="Wingdings" pitchFamily="2" charset="2"/>
              <a:buNone/>
            </a:pPr>
            <a:r>
              <a:rPr lang="en-NZ" altLang="en-US" sz="2800" dirty="0" smtClean="0"/>
              <a:t>“</a:t>
            </a:r>
            <a:r>
              <a:rPr lang="en-NZ" altLang="en-US" dirty="0" smtClean="0"/>
              <a:t>A trial and error method has been used to </a:t>
            </a:r>
            <a:r>
              <a:rPr lang="en-NZ" altLang="en-US" u="sng" dirty="0" smtClean="0"/>
              <a:t>get</a:t>
            </a:r>
            <a:r>
              <a:rPr lang="en-NZ" altLang="en-US" dirty="0" smtClean="0"/>
              <a:t> the optimum angle of release”</a:t>
            </a:r>
          </a:p>
          <a:p>
            <a:pPr eaLnBrk="1" hangingPunct="1">
              <a:lnSpc>
                <a:spcPct val="80000"/>
              </a:lnSpc>
              <a:spcAft>
                <a:spcPts val="2400"/>
              </a:spcAft>
              <a:buFont typeface="Wingdings" pitchFamily="2" charset="2"/>
              <a:buNone/>
            </a:pPr>
            <a:r>
              <a:rPr lang="en-NZ" altLang="en-US" dirty="0" smtClean="0"/>
              <a:t>“A trial and error method has been used to </a:t>
            </a:r>
            <a:r>
              <a:rPr lang="en-NZ" altLang="en-US" u="sng" dirty="0" smtClean="0"/>
              <a:t>find</a:t>
            </a:r>
            <a:r>
              <a:rPr lang="en-NZ" altLang="en-US" dirty="0" smtClean="0"/>
              <a:t> the optimum angle of release”</a:t>
            </a:r>
            <a:endParaRPr lang="en-NZ" altLang="en-US" sz="2200" dirty="0" smtClean="0">
              <a:solidFill>
                <a:srgbClr val="0070C0"/>
              </a:solidFill>
              <a:latin typeface="Arial" charset="0"/>
              <a:cs typeface="Arial" charset="0"/>
            </a:endParaRPr>
          </a:p>
          <a:p>
            <a:pPr eaLnBrk="1" hangingPunct="1">
              <a:lnSpc>
                <a:spcPct val="80000"/>
              </a:lnSpc>
              <a:spcAft>
                <a:spcPts val="1200"/>
              </a:spcAft>
              <a:buFont typeface="Wingdings" pitchFamily="2" charset="2"/>
              <a:buNone/>
            </a:pPr>
            <a:r>
              <a:rPr lang="en-NZ" altLang="en-US" dirty="0" smtClean="0"/>
              <a:t>“The nut should be located x cm from the front of the glider to </a:t>
            </a:r>
            <a:r>
              <a:rPr lang="en-NZ" altLang="en-US" u="sng" dirty="0" smtClean="0"/>
              <a:t>get a good</a:t>
            </a:r>
            <a:r>
              <a:rPr lang="en-NZ" altLang="en-US" dirty="0" smtClean="0"/>
              <a:t> flight distance”</a:t>
            </a:r>
          </a:p>
          <a:p>
            <a:pPr eaLnBrk="1" hangingPunct="1">
              <a:lnSpc>
                <a:spcPct val="80000"/>
              </a:lnSpc>
              <a:buFont typeface="Wingdings" pitchFamily="2" charset="2"/>
              <a:buNone/>
            </a:pPr>
            <a:r>
              <a:rPr lang="en-NZ" altLang="en-US" dirty="0" smtClean="0"/>
              <a:t>“The nut should be located x cm from the front of the glider to </a:t>
            </a:r>
            <a:r>
              <a:rPr lang="en-NZ" altLang="en-US" u="sng" dirty="0" smtClean="0"/>
              <a:t>achieve</a:t>
            </a:r>
            <a:r>
              <a:rPr lang="en-NZ" altLang="en-US" dirty="0" smtClean="0"/>
              <a:t> the optimal flight distance”</a:t>
            </a:r>
            <a:endParaRPr lang="en-GB" altLang="en-US" dirty="0" smtClean="0"/>
          </a:p>
        </p:txBody>
      </p:sp>
      <p:sp>
        <p:nvSpPr>
          <p:cNvPr id="74756" name="AutoShape 4"/>
          <p:cNvSpPr>
            <a:spLocks noChangeArrowheads="1"/>
          </p:cNvSpPr>
          <p:nvPr/>
        </p:nvSpPr>
        <p:spPr bwMode="auto">
          <a:xfrm>
            <a:off x="611188" y="2420938"/>
            <a:ext cx="381000" cy="381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A50021"/>
          </a:solidFill>
          <a:ln w="9525">
            <a:solidFill>
              <a:schemeClr val="tx1"/>
            </a:solidFill>
            <a:miter lim="800000"/>
            <a:headEnd/>
            <a:tailEnd/>
          </a:ln>
        </p:spPr>
        <p:txBody>
          <a:bodyPr wrap="none" anchor="ctr"/>
          <a:lstStyle/>
          <a:p>
            <a:endParaRPr lang="en-NZ"/>
          </a:p>
        </p:txBody>
      </p:sp>
      <p:pic>
        <p:nvPicPr>
          <p:cNvPr id="747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2131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8" name="AutoShape 6"/>
          <p:cNvSpPr>
            <a:spLocks noChangeArrowheads="1"/>
          </p:cNvSpPr>
          <p:nvPr/>
        </p:nvSpPr>
        <p:spPr bwMode="auto">
          <a:xfrm>
            <a:off x="611188" y="4005263"/>
            <a:ext cx="381000" cy="381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A50021"/>
          </a:solidFill>
          <a:ln w="9525">
            <a:solidFill>
              <a:schemeClr val="tx1"/>
            </a:solidFill>
            <a:miter lim="800000"/>
            <a:headEnd/>
            <a:tailEnd/>
          </a:ln>
        </p:spPr>
        <p:txBody>
          <a:bodyPr wrap="none" anchor="ctr"/>
          <a:lstStyle/>
          <a:p>
            <a:endParaRPr lang="en-NZ"/>
          </a:p>
        </p:txBody>
      </p:sp>
      <p:pic>
        <p:nvPicPr>
          <p:cNvPr id="7475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5229225"/>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Callout 1"/>
          <p:cNvSpPr/>
          <p:nvPr/>
        </p:nvSpPr>
        <p:spPr>
          <a:xfrm>
            <a:off x="7574280" y="2100072"/>
            <a:ext cx="1447800" cy="856488"/>
          </a:xfrm>
          <a:prstGeom prst="wedgeEllipseCallout">
            <a:avLst>
              <a:gd name="adj1" fmla="val -69518"/>
              <a:gd name="adj2" fmla="val 705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smtClean="0"/>
              <a:t>Still wordy</a:t>
            </a:r>
            <a:endParaRPr lang="en-NZ" sz="2400" dirty="0"/>
          </a:p>
        </p:txBody>
      </p:sp>
      <p:sp>
        <p:nvSpPr>
          <p:cNvPr id="3" name="TextBox 2"/>
          <p:cNvSpPr txBox="1"/>
          <p:nvPr/>
        </p:nvSpPr>
        <p:spPr>
          <a:xfrm>
            <a:off x="137160" y="5688657"/>
            <a:ext cx="8884920" cy="1107996"/>
          </a:xfrm>
          <a:prstGeom prst="rect">
            <a:avLst/>
          </a:prstGeom>
          <a:noFill/>
        </p:spPr>
        <p:txBody>
          <a:bodyPr wrap="square" rtlCol="0">
            <a:spAutoFit/>
          </a:bodyPr>
          <a:lstStyle/>
          <a:p>
            <a:pPr marL="182563" indent="-182563">
              <a:buFont typeface="Arial" panose="020B0604020202020204" pitchFamily="34" charset="0"/>
              <a:buChar char="•"/>
            </a:pPr>
            <a:r>
              <a:rPr lang="en-NZ" sz="2200" dirty="0" smtClean="0">
                <a:solidFill>
                  <a:srgbClr val="0070C0"/>
                </a:solidFill>
              </a:rPr>
              <a:t>A trial </a:t>
            </a:r>
            <a:r>
              <a:rPr lang="en-NZ" sz="2200" dirty="0">
                <a:solidFill>
                  <a:srgbClr val="0070C0"/>
                </a:solidFill>
              </a:rPr>
              <a:t>and error </a:t>
            </a:r>
            <a:r>
              <a:rPr lang="en-NZ" sz="2200" dirty="0" smtClean="0">
                <a:solidFill>
                  <a:srgbClr val="0070C0"/>
                </a:solidFill>
              </a:rPr>
              <a:t>method determined </a:t>
            </a:r>
            <a:r>
              <a:rPr lang="en-NZ" sz="2200" dirty="0">
                <a:solidFill>
                  <a:srgbClr val="0070C0"/>
                </a:solidFill>
              </a:rPr>
              <a:t>the optimum angle of </a:t>
            </a:r>
            <a:r>
              <a:rPr lang="en-NZ" sz="2200" dirty="0" smtClean="0">
                <a:solidFill>
                  <a:srgbClr val="0070C0"/>
                </a:solidFill>
              </a:rPr>
              <a:t>release. (11)</a:t>
            </a:r>
          </a:p>
          <a:p>
            <a:pPr marL="182563" indent="-182563">
              <a:buFont typeface="Arial" panose="020B0604020202020204" pitchFamily="34" charset="0"/>
              <a:buChar char="•"/>
            </a:pPr>
            <a:r>
              <a:rPr lang="en-NZ" sz="2200" dirty="0">
                <a:solidFill>
                  <a:srgbClr val="0070C0"/>
                </a:solidFill>
              </a:rPr>
              <a:t>The optimum angle of release was found by trial and error. (10</a:t>
            </a:r>
            <a:r>
              <a:rPr lang="en-NZ" sz="2200" dirty="0" smtClean="0">
                <a:solidFill>
                  <a:srgbClr val="0070C0"/>
                </a:solidFill>
              </a:rPr>
              <a:t>)</a:t>
            </a:r>
            <a:endParaRPr lang="en-NZ" sz="2200" dirty="0">
              <a:solidFill>
                <a:srgbClr val="0070C0"/>
              </a:solidFill>
            </a:endParaRPr>
          </a:p>
        </p:txBody>
      </p:sp>
      <p:sp>
        <p:nvSpPr>
          <p:cNvPr id="4" name="TextBox 3"/>
          <p:cNvSpPr txBox="1"/>
          <p:nvPr/>
        </p:nvSpPr>
        <p:spPr>
          <a:xfrm>
            <a:off x="4810125" y="3327400"/>
            <a:ext cx="1952625" cy="430887"/>
          </a:xfrm>
          <a:prstGeom prst="rect">
            <a:avLst/>
          </a:prstGeom>
          <a:noFill/>
        </p:spPr>
        <p:txBody>
          <a:bodyPr wrap="square" rtlCol="0">
            <a:spAutoFit/>
          </a:bodyPr>
          <a:lstStyle/>
          <a:p>
            <a:r>
              <a:rPr lang="en-NZ" altLang="en-US" sz="2200" dirty="0">
                <a:solidFill>
                  <a:srgbClr val="0070C0"/>
                </a:solidFill>
              </a:rPr>
              <a:t>(15 words)</a:t>
            </a:r>
            <a:endParaRPr lang="en-NZ" sz="2200" dirty="0">
              <a:solidFill>
                <a:srgbClr val="0070C0"/>
              </a:solidFill>
            </a:endParaRPr>
          </a:p>
        </p:txBody>
      </p:sp>
    </p:spTree>
    <p:extLst>
      <p:ext uri="{BB962C8B-B14F-4D97-AF65-F5344CB8AC3E}">
        <p14:creationId xmlns:p14="http://schemas.microsoft.com/office/powerpoint/2010/main" val="8571434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35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7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83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835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7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7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animBg="1"/>
      <p:bldP spid="74758" grpId="0" animBg="1"/>
      <p:bldP spid="2" grpId="0" animBg="1"/>
      <p:bldP spid="3"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smtClean="0"/>
              <a:t>No contractions</a:t>
            </a:r>
            <a:endParaRPr lang="en-NZ" b="1" dirty="0"/>
          </a:p>
        </p:txBody>
      </p:sp>
      <p:sp>
        <p:nvSpPr>
          <p:cNvPr id="3" name="Content Placeholder 2"/>
          <p:cNvSpPr>
            <a:spLocks noGrp="1"/>
          </p:cNvSpPr>
          <p:nvPr>
            <p:ph idx="1"/>
          </p:nvPr>
        </p:nvSpPr>
        <p:spPr/>
        <p:txBody>
          <a:bodyPr/>
          <a:lstStyle/>
          <a:p>
            <a:pPr lvl="1" eaLnBrk="1" hangingPunct="1"/>
            <a:r>
              <a:rPr lang="en-GB" altLang="en-US" dirty="0"/>
              <a:t>Isn’t </a:t>
            </a:r>
            <a:r>
              <a:rPr lang="en-GB" altLang="en-US" dirty="0">
                <a:sym typeface="Symbol"/>
              </a:rPr>
              <a:t></a:t>
            </a:r>
            <a:r>
              <a:rPr lang="en-GB" altLang="en-US" dirty="0" smtClean="0"/>
              <a:t> </a:t>
            </a:r>
            <a:r>
              <a:rPr lang="en-GB" altLang="en-US" dirty="0"/>
              <a:t>Is not </a:t>
            </a:r>
            <a:endParaRPr lang="en-GB" altLang="en-US" dirty="0" smtClean="0"/>
          </a:p>
          <a:p>
            <a:pPr lvl="1" eaLnBrk="1" hangingPunct="1"/>
            <a:r>
              <a:rPr lang="en-GB" altLang="en-US" dirty="0" smtClean="0"/>
              <a:t>Doesn’t </a:t>
            </a:r>
            <a:r>
              <a:rPr lang="en-GB" altLang="en-US" dirty="0">
                <a:sym typeface="Symbol"/>
              </a:rPr>
              <a:t></a:t>
            </a:r>
            <a:r>
              <a:rPr lang="en-GB" altLang="en-US" dirty="0"/>
              <a:t> </a:t>
            </a:r>
            <a:r>
              <a:rPr lang="en-GB" altLang="en-US" dirty="0" smtClean="0"/>
              <a:t>Does not</a:t>
            </a:r>
            <a:endParaRPr lang="en-GB" altLang="en-US" dirty="0"/>
          </a:p>
          <a:p>
            <a:pPr lvl="1" eaLnBrk="1" hangingPunct="1"/>
            <a:r>
              <a:rPr lang="en-GB" altLang="en-US" dirty="0"/>
              <a:t>Wasn’t </a:t>
            </a:r>
            <a:r>
              <a:rPr lang="en-GB" altLang="en-US" dirty="0">
                <a:sym typeface="Symbol"/>
              </a:rPr>
              <a:t></a:t>
            </a:r>
            <a:r>
              <a:rPr lang="en-GB" altLang="en-US" dirty="0"/>
              <a:t> </a:t>
            </a:r>
            <a:r>
              <a:rPr lang="en-GB" altLang="en-US" dirty="0" smtClean="0"/>
              <a:t>Was </a:t>
            </a:r>
            <a:r>
              <a:rPr lang="en-GB" altLang="en-US" dirty="0"/>
              <a:t>not</a:t>
            </a:r>
          </a:p>
          <a:p>
            <a:pPr lvl="1" eaLnBrk="1" hangingPunct="1"/>
            <a:r>
              <a:rPr lang="en-GB" altLang="en-US" dirty="0"/>
              <a:t>Don’t </a:t>
            </a:r>
            <a:r>
              <a:rPr lang="en-GB" altLang="en-US" dirty="0">
                <a:sym typeface="Symbol"/>
              </a:rPr>
              <a:t></a:t>
            </a:r>
            <a:r>
              <a:rPr lang="en-GB" altLang="en-US" dirty="0"/>
              <a:t> </a:t>
            </a:r>
            <a:r>
              <a:rPr lang="en-GB" altLang="en-US" dirty="0" smtClean="0"/>
              <a:t>Do </a:t>
            </a:r>
            <a:r>
              <a:rPr lang="en-GB" altLang="en-US" dirty="0"/>
              <a:t>not</a:t>
            </a:r>
          </a:p>
          <a:p>
            <a:pPr lvl="1" eaLnBrk="1" hangingPunct="1"/>
            <a:r>
              <a:rPr lang="en-GB" altLang="en-US" dirty="0"/>
              <a:t>Wouldn’t </a:t>
            </a:r>
            <a:r>
              <a:rPr lang="en-GB" altLang="en-US" dirty="0">
                <a:sym typeface="Symbol"/>
              </a:rPr>
              <a:t></a:t>
            </a:r>
            <a:r>
              <a:rPr lang="en-GB" altLang="en-US" dirty="0"/>
              <a:t> </a:t>
            </a:r>
            <a:r>
              <a:rPr lang="en-GB" altLang="en-US" dirty="0" smtClean="0"/>
              <a:t>Would </a:t>
            </a:r>
            <a:r>
              <a:rPr lang="en-GB" altLang="en-US" dirty="0"/>
              <a:t>not</a:t>
            </a:r>
          </a:p>
          <a:p>
            <a:pPr lvl="1" eaLnBrk="1" hangingPunct="1"/>
            <a:r>
              <a:rPr lang="en-GB" altLang="en-US" dirty="0"/>
              <a:t>Can’t </a:t>
            </a:r>
            <a:r>
              <a:rPr lang="en-GB" altLang="en-US" dirty="0">
                <a:sym typeface="Symbol"/>
              </a:rPr>
              <a:t></a:t>
            </a:r>
            <a:r>
              <a:rPr lang="en-GB" altLang="en-US" dirty="0"/>
              <a:t> </a:t>
            </a:r>
            <a:r>
              <a:rPr lang="en-GB" altLang="en-US" dirty="0" smtClean="0"/>
              <a:t>Can </a:t>
            </a:r>
            <a:r>
              <a:rPr lang="en-GB" altLang="en-US" dirty="0"/>
              <a:t>not</a:t>
            </a:r>
            <a:endParaRPr lang="en-NZ" altLang="en-US" dirty="0"/>
          </a:p>
          <a:p>
            <a:endParaRPr lang="en-NZ" b="1" dirty="0"/>
          </a:p>
        </p:txBody>
      </p:sp>
      <p:sp>
        <p:nvSpPr>
          <p:cNvPr id="4" name="Slide Number Placeholder 3"/>
          <p:cNvSpPr>
            <a:spLocks noGrp="1"/>
          </p:cNvSpPr>
          <p:nvPr>
            <p:ph type="sldNum" sz="quarter" idx="12"/>
          </p:nvPr>
        </p:nvSpPr>
        <p:spPr/>
        <p:txBody>
          <a:bodyPr/>
          <a:lstStyle/>
          <a:p>
            <a:pPr>
              <a:defRPr/>
            </a:pPr>
            <a:fld id="{1ECA1EC3-68E4-4A21-8AAA-F53F4F38CA3F}" type="slidenum">
              <a:rPr lang="en-US" altLang="en-US" smtClean="0"/>
              <a:pPr>
                <a:defRPr/>
              </a:pPr>
              <a:t>31</a:t>
            </a:fld>
            <a:endParaRPr lang="en-US" altLang="en-US" dirty="0"/>
          </a:p>
        </p:txBody>
      </p:sp>
    </p:spTree>
    <p:extLst>
      <p:ext uri="{BB962C8B-B14F-4D97-AF65-F5344CB8AC3E}">
        <p14:creationId xmlns:p14="http://schemas.microsoft.com/office/powerpoint/2010/main" val="4673681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l"/>
            <a:r>
              <a:rPr lang="en-US" altLang="en-US" sz="3200" b="1" dirty="0"/>
              <a:t>Signs of a Possible Passive Sentence</a:t>
            </a:r>
            <a:endParaRPr lang="en-NZ" altLang="en-US" sz="3200" b="1" dirty="0"/>
          </a:p>
        </p:txBody>
      </p:sp>
      <p:sp>
        <p:nvSpPr>
          <p:cNvPr id="149508" name="Rectangle 4"/>
          <p:cNvSpPr>
            <a:spLocks noChangeArrowheads="1"/>
          </p:cNvSpPr>
          <p:nvPr/>
        </p:nvSpPr>
        <p:spPr bwMode="auto">
          <a:xfrm>
            <a:off x="468312" y="1412875"/>
            <a:ext cx="8401367" cy="5497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marL="346075" indent="-346075">
              <a:tabLst>
                <a:tab pos="346075" algn="l"/>
              </a:tabLst>
              <a:defRPr>
                <a:solidFill>
                  <a:schemeClr val="tx1"/>
                </a:solidFill>
                <a:latin typeface="Arial" pitchFamily="34" charset="0"/>
              </a:defRPr>
            </a:lvl1pPr>
            <a:lvl2pPr marL="460375">
              <a:tabLst>
                <a:tab pos="346075" algn="l"/>
              </a:tabLst>
              <a:defRPr>
                <a:solidFill>
                  <a:schemeClr val="tx1"/>
                </a:solidFill>
                <a:latin typeface="Arial" pitchFamily="34" charset="0"/>
              </a:defRPr>
            </a:lvl2pPr>
            <a:lvl3pPr>
              <a:tabLst>
                <a:tab pos="346075" algn="l"/>
              </a:tabLst>
              <a:defRPr>
                <a:solidFill>
                  <a:schemeClr val="tx1"/>
                </a:solidFill>
                <a:latin typeface="Arial" pitchFamily="34" charset="0"/>
              </a:defRPr>
            </a:lvl3pPr>
            <a:lvl4pPr>
              <a:tabLst>
                <a:tab pos="346075" algn="l"/>
              </a:tabLst>
              <a:defRPr>
                <a:solidFill>
                  <a:schemeClr val="tx1"/>
                </a:solidFill>
                <a:latin typeface="Arial" pitchFamily="34" charset="0"/>
              </a:defRPr>
            </a:lvl4pPr>
            <a:lvl5pPr>
              <a:tabLst>
                <a:tab pos="346075" algn="l"/>
              </a:tabLst>
              <a:defRPr>
                <a:solidFill>
                  <a:schemeClr val="tx1"/>
                </a:solidFill>
                <a:latin typeface="Arial" pitchFamily="34" charset="0"/>
              </a:defRPr>
            </a:lvl5pPr>
            <a:lvl6pPr fontAlgn="base">
              <a:spcBef>
                <a:spcPct val="0"/>
              </a:spcBef>
              <a:spcAft>
                <a:spcPct val="0"/>
              </a:spcAft>
              <a:tabLst>
                <a:tab pos="346075" algn="l"/>
              </a:tabLst>
              <a:defRPr>
                <a:solidFill>
                  <a:schemeClr val="tx1"/>
                </a:solidFill>
                <a:latin typeface="Arial" pitchFamily="34" charset="0"/>
              </a:defRPr>
            </a:lvl6pPr>
            <a:lvl7pPr fontAlgn="base">
              <a:spcBef>
                <a:spcPct val="0"/>
              </a:spcBef>
              <a:spcAft>
                <a:spcPct val="0"/>
              </a:spcAft>
              <a:tabLst>
                <a:tab pos="346075" algn="l"/>
              </a:tabLst>
              <a:defRPr>
                <a:solidFill>
                  <a:schemeClr val="tx1"/>
                </a:solidFill>
                <a:latin typeface="Arial" pitchFamily="34" charset="0"/>
              </a:defRPr>
            </a:lvl7pPr>
            <a:lvl8pPr fontAlgn="base">
              <a:spcBef>
                <a:spcPct val="0"/>
              </a:spcBef>
              <a:spcAft>
                <a:spcPct val="0"/>
              </a:spcAft>
              <a:tabLst>
                <a:tab pos="346075" algn="l"/>
              </a:tabLst>
              <a:defRPr>
                <a:solidFill>
                  <a:schemeClr val="tx1"/>
                </a:solidFill>
                <a:latin typeface="Arial" pitchFamily="34" charset="0"/>
              </a:defRPr>
            </a:lvl8pPr>
            <a:lvl9pPr fontAlgn="base">
              <a:spcBef>
                <a:spcPct val="0"/>
              </a:spcBef>
              <a:spcAft>
                <a:spcPct val="0"/>
              </a:spcAft>
              <a:tabLst>
                <a:tab pos="346075" algn="l"/>
              </a:tabLst>
              <a:defRPr>
                <a:solidFill>
                  <a:schemeClr val="tx1"/>
                </a:solidFill>
                <a:latin typeface="Arial" pitchFamily="34" charset="0"/>
              </a:defRPr>
            </a:lvl9pPr>
          </a:lstStyle>
          <a:p>
            <a:pPr marL="342900" indent="-342900" eaLnBrk="0" hangingPunct="0">
              <a:spcBef>
                <a:spcPct val="20000"/>
              </a:spcBef>
              <a:spcAft>
                <a:spcPct val="20000"/>
              </a:spcAft>
              <a:buClr>
                <a:schemeClr val="tx1"/>
              </a:buClr>
              <a:buFont typeface="Arial" panose="020B0604020202020204" pitchFamily="34" charset="0"/>
              <a:buChar char="•"/>
            </a:pPr>
            <a:r>
              <a:rPr lang="en-US" altLang="en-US" sz="2400" b="0" dirty="0">
                <a:latin typeface="Times New Roman" pitchFamily="18" charset="0"/>
              </a:rPr>
              <a:t>Any form of the verb “to be” -- is, are, was, were, be</a:t>
            </a:r>
            <a:r>
              <a:rPr lang="en-US" altLang="en-US" sz="2400" b="0" dirty="0" smtClean="0">
                <a:latin typeface="Times New Roman" pitchFamily="18" charset="0"/>
              </a:rPr>
              <a:t>, </a:t>
            </a:r>
            <a:r>
              <a:rPr lang="en-US" altLang="en-US" sz="2400" b="0" dirty="0">
                <a:latin typeface="Times New Roman" pitchFamily="18" charset="0"/>
              </a:rPr>
              <a:t>been</a:t>
            </a:r>
          </a:p>
          <a:p>
            <a:pPr eaLnBrk="0" hangingPunct="0">
              <a:spcBef>
                <a:spcPct val="20000"/>
              </a:spcBef>
              <a:spcAft>
                <a:spcPct val="20000"/>
              </a:spcAft>
              <a:buClr>
                <a:schemeClr val="tx1"/>
              </a:buClr>
            </a:pPr>
            <a:r>
              <a:rPr lang="en-US" altLang="en-US" sz="2400" b="0" i="1" dirty="0" smtClean="0">
                <a:latin typeface="Times New Roman" pitchFamily="18" charset="0"/>
              </a:rPr>
              <a:t>	The design will be checked by the stylist. </a:t>
            </a:r>
            <a:r>
              <a:rPr lang="en-US" altLang="en-US" sz="2400" i="1" dirty="0" smtClean="0">
                <a:latin typeface="Times New Roman" pitchFamily="18" charset="0"/>
              </a:rPr>
              <a:t>(passive)</a:t>
            </a:r>
            <a:endParaRPr lang="en-US" altLang="en-US" sz="2400" b="0" i="1" dirty="0" smtClean="0">
              <a:latin typeface="Times New Roman" pitchFamily="18" charset="0"/>
            </a:endParaRPr>
          </a:p>
          <a:p>
            <a:pPr eaLnBrk="0" hangingPunct="0">
              <a:spcBef>
                <a:spcPts val="0"/>
              </a:spcBef>
              <a:spcAft>
                <a:spcPts val="1200"/>
              </a:spcAft>
              <a:buClr>
                <a:schemeClr val="tx1"/>
              </a:buClr>
            </a:pPr>
            <a:r>
              <a:rPr lang="en-US" altLang="en-US" sz="2400" dirty="0" smtClean="0">
                <a:latin typeface="Times New Roman" pitchFamily="18" charset="0"/>
              </a:rPr>
              <a:t>	</a:t>
            </a:r>
            <a:r>
              <a:rPr lang="en-US" altLang="en-US" sz="2400" i="1" dirty="0" smtClean="0">
                <a:latin typeface="Times New Roman" pitchFamily="18" charset="0"/>
              </a:rPr>
              <a:t>The </a:t>
            </a:r>
            <a:r>
              <a:rPr lang="en-US" altLang="en-US" sz="2400" i="1" dirty="0">
                <a:latin typeface="Times New Roman" pitchFamily="18" charset="0"/>
              </a:rPr>
              <a:t>stylist will check the </a:t>
            </a:r>
            <a:r>
              <a:rPr lang="en-US" altLang="en-US" sz="2400" i="1" dirty="0" smtClean="0">
                <a:latin typeface="Times New Roman" pitchFamily="18" charset="0"/>
              </a:rPr>
              <a:t>design. (active)</a:t>
            </a:r>
            <a:endParaRPr lang="en-US" altLang="en-US" sz="2400" b="0" i="1" dirty="0" smtClean="0">
              <a:latin typeface="Times New Roman" pitchFamily="18" charset="0"/>
            </a:endParaRPr>
          </a:p>
          <a:p>
            <a:pPr eaLnBrk="0" hangingPunct="0">
              <a:spcBef>
                <a:spcPct val="20000"/>
              </a:spcBef>
              <a:spcAft>
                <a:spcPct val="20000"/>
              </a:spcAft>
              <a:buFont typeface="Arial" panose="020B0604020202020204" pitchFamily="34" charset="0"/>
              <a:buChar char="•"/>
            </a:pPr>
            <a:r>
              <a:rPr lang="en-US" altLang="en-US" sz="2400" b="0" dirty="0" smtClean="0">
                <a:latin typeface="Times New Roman" pitchFamily="18" charset="0"/>
              </a:rPr>
              <a:t>Any </a:t>
            </a:r>
            <a:r>
              <a:rPr lang="en-US" altLang="en-US" sz="2400" b="0" dirty="0">
                <a:latin typeface="Times New Roman" pitchFamily="18" charset="0"/>
              </a:rPr>
              <a:t>form of the verb “to have” -- have, has, had</a:t>
            </a:r>
          </a:p>
          <a:p>
            <a:pPr eaLnBrk="0" hangingPunct="0">
              <a:spcBef>
                <a:spcPct val="20000"/>
              </a:spcBef>
              <a:spcAft>
                <a:spcPct val="20000"/>
              </a:spcAft>
            </a:pPr>
            <a:r>
              <a:rPr lang="en-US" altLang="en-US" sz="2400" b="0" i="1" dirty="0">
                <a:latin typeface="Times New Roman" pitchFamily="18" charset="0"/>
              </a:rPr>
              <a:t>	</a:t>
            </a:r>
            <a:r>
              <a:rPr lang="en-US" altLang="en-US" sz="2400" b="0" i="1" dirty="0" smtClean="0">
                <a:latin typeface="Times New Roman" pitchFamily="18" charset="0"/>
              </a:rPr>
              <a:t>The </a:t>
            </a:r>
            <a:r>
              <a:rPr lang="en-US" altLang="en-US" sz="2400" b="0" i="1" dirty="0">
                <a:latin typeface="Times New Roman" pitchFamily="18" charset="0"/>
              </a:rPr>
              <a:t>technician had set up the power unit in the lab</a:t>
            </a:r>
            <a:r>
              <a:rPr lang="en-US" altLang="en-US" sz="2400" b="0" i="1" dirty="0" smtClean="0">
                <a:latin typeface="Times New Roman" pitchFamily="18" charset="0"/>
              </a:rPr>
              <a:t>.</a:t>
            </a:r>
          </a:p>
          <a:p>
            <a:pPr eaLnBrk="0" hangingPunct="0">
              <a:spcBef>
                <a:spcPts val="0"/>
              </a:spcBef>
              <a:spcAft>
                <a:spcPts val="1200"/>
              </a:spcAft>
            </a:pPr>
            <a:r>
              <a:rPr lang="en-US" altLang="en-US" sz="2400" dirty="0" smtClean="0">
                <a:latin typeface="Times New Roman" pitchFamily="18" charset="0"/>
              </a:rPr>
              <a:t>	</a:t>
            </a:r>
            <a:r>
              <a:rPr lang="en-US" altLang="en-US" sz="2400" i="1" dirty="0" smtClean="0">
                <a:latin typeface="Times New Roman" pitchFamily="18" charset="0"/>
              </a:rPr>
              <a:t>The </a:t>
            </a:r>
            <a:r>
              <a:rPr lang="en-US" altLang="en-US" sz="2400" i="1" dirty="0">
                <a:latin typeface="Times New Roman" pitchFamily="18" charset="0"/>
              </a:rPr>
              <a:t>technician set up the power unit in the lab</a:t>
            </a:r>
            <a:r>
              <a:rPr lang="en-US" altLang="en-US" sz="2400" i="1" dirty="0" smtClean="0">
                <a:latin typeface="Times New Roman" pitchFamily="18" charset="0"/>
              </a:rPr>
              <a:t>.</a:t>
            </a:r>
            <a:endParaRPr lang="en-US" altLang="en-US" sz="2400" b="0" i="1" dirty="0">
              <a:latin typeface="Times New Roman" pitchFamily="18" charset="0"/>
            </a:endParaRPr>
          </a:p>
          <a:p>
            <a:pPr eaLnBrk="0" hangingPunct="0">
              <a:spcBef>
                <a:spcPct val="20000"/>
              </a:spcBef>
              <a:spcAft>
                <a:spcPct val="20000"/>
              </a:spcAft>
              <a:buFont typeface="Arial" panose="020B0604020202020204" pitchFamily="34" charset="0"/>
              <a:buChar char="•"/>
            </a:pPr>
            <a:r>
              <a:rPr lang="en-US" altLang="en-US" sz="2400" b="0" dirty="0" smtClean="0">
                <a:latin typeface="Times New Roman" pitchFamily="18" charset="0"/>
              </a:rPr>
              <a:t>Verbs that </a:t>
            </a:r>
            <a:r>
              <a:rPr lang="en-US" altLang="en-US" sz="2400" b="0" dirty="0">
                <a:latin typeface="Times New Roman" pitchFamily="18" charset="0"/>
              </a:rPr>
              <a:t>were made into nouns </a:t>
            </a:r>
            <a:endParaRPr lang="en-US" altLang="en-US" sz="2400" b="0" dirty="0" smtClean="0">
              <a:latin typeface="Times New Roman" pitchFamily="18" charset="0"/>
            </a:endParaRPr>
          </a:p>
          <a:p>
            <a:pPr marL="0" indent="0" eaLnBrk="0" hangingPunct="0">
              <a:spcBef>
                <a:spcPct val="20000"/>
              </a:spcBef>
              <a:spcAft>
                <a:spcPct val="20000"/>
              </a:spcAft>
            </a:pPr>
            <a:r>
              <a:rPr lang="en-US" altLang="en-US" sz="2400" b="0" i="1" dirty="0" smtClean="0">
                <a:latin typeface="Times New Roman" pitchFamily="18" charset="0"/>
              </a:rPr>
              <a:t>	The </a:t>
            </a:r>
            <a:r>
              <a:rPr lang="en-US" altLang="en-US" sz="2400" b="0" i="1" u="sng" dirty="0">
                <a:latin typeface="Times New Roman" pitchFamily="18" charset="0"/>
              </a:rPr>
              <a:t>redesign</a:t>
            </a:r>
            <a:r>
              <a:rPr lang="en-US" altLang="en-US" sz="2400" b="0" i="1" dirty="0">
                <a:latin typeface="Times New Roman" pitchFamily="18" charset="0"/>
              </a:rPr>
              <a:t> of the circuit board was done by the electrical </a:t>
            </a:r>
            <a:r>
              <a:rPr lang="en-US" altLang="en-US" sz="2400" b="0" i="1" dirty="0" smtClean="0">
                <a:latin typeface="Times New Roman" pitchFamily="18" charset="0"/>
              </a:rPr>
              <a:t>	engineer.</a:t>
            </a:r>
          </a:p>
          <a:p>
            <a:pPr marL="568325" lvl="2" indent="-293688" eaLnBrk="0" hangingPunct="0">
              <a:spcBef>
                <a:spcPts val="0"/>
              </a:spcBef>
              <a:spcAft>
                <a:spcPct val="20000"/>
              </a:spcAft>
            </a:pPr>
            <a:r>
              <a:rPr lang="en-US" altLang="en-US" sz="2400" i="1" dirty="0" smtClean="0">
                <a:latin typeface="Times New Roman" pitchFamily="18" charset="0"/>
              </a:rPr>
              <a:t>The electrical engineer </a:t>
            </a:r>
            <a:r>
              <a:rPr lang="en-US" altLang="en-US" sz="2400" i="1" u="sng" dirty="0" smtClean="0">
                <a:latin typeface="Times New Roman" pitchFamily="18" charset="0"/>
              </a:rPr>
              <a:t>redesigned</a:t>
            </a:r>
            <a:r>
              <a:rPr lang="en-US" altLang="en-US" sz="2400" i="1" dirty="0" smtClean="0">
                <a:latin typeface="Times New Roman" pitchFamily="18" charset="0"/>
              </a:rPr>
              <a:t> the circuit board.</a:t>
            </a:r>
          </a:p>
          <a:p>
            <a:pPr marL="568325" lvl="2" indent="-293688" eaLnBrk="0" hangingPunct="0">
              <a:spcBef>
                <a:spcPts val="0"/>
              </a:spcBef>
              <a:spcAft>
                <a:spcPct val="20000"/>
              </a:spcAft>
            </a:pPr>
            <a:r>
              <a:rPr lang="en-US" altLang="en-US" sz="2400" i="1" dirty="0" smtClean="0">
                <a:latin typeface="Times New Roman" pitchFamily="18" charset="0"/>
              </a:rPr>
              <a:t>The circuit board </a:t>
            </a:r>
            <a:r>
              <a:rPr lang="en-US" altLang="en-US" sz="2400" i="1" u="sng" dirty="0" smtClean="0">
                <a:latin typeface="Times New Roman" pitchFamily="18" charset="0"/>
              </a:rPr>
              <a:t>was redesigned </a:t>
            </a:r>
            <a:r>
              <a:rPr lang="en-US" altLang="en-US" sz="2400" i="1" dirty="0" smtClean="0">
                <a:latin typeface="Times New Roman" pitchFamily="18" charset="0"/>
              </a:rPr>
              <a:t>by the electrical engineer.</a:t>
            </a:r>
          </a:p>
        </p:txBody>
      </p:sp>
    </p:spTree>
    <p:extLst>
      <p:ext uri="{BB962C8B-B14F-4D97-AF65-F5344CB8AC3E}">
        <p14:creationId xmlns:p14="http://schemas.microsoft.com/office/powerpoint/2010/main" val="178613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50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950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950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950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950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950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9508">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9508">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950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dirty="0" smtClean="0"/>
              <a:t>Examples</a:t>
            </a:r>
            <a:endParaRPr lang="en-NZ" dirty="0"/>
          </a:p>
        </p:txBody>
      </p:sp>
      <p:sp>
        <p:nvSpPr>
          <p:cNvPr id="3" name="Content Placeholder 2"/>
          <p:cNvSpPr>
            <a:spLocks noGrp="1"/>
          </p:cNvSpPr>
          <p:nvPr>
            <p:ph idx="1"/>
          </p:nvPr>
        </p:nvSpPr>
        <p:spPr>
          <a:xfrm>
            <a:off x="457200" y="1325880"/>
            <a:ext cx="8229600" cy="4800283"/>
          </a:xfrm>
        </p:spPr>
        <p:txBody>
          <a:bodyPr/>
          <a:lstStyle/>
          <a:p>
            <a:pPr marL="0" indent="0">
              <a:buFont typeface="Wingdings" pitchFamily="2" charset="2"/>
              <a:buNone/>
            </a:pPr>
            <a:r>
              <a:rPr lang="en-AU" altLang="en-US" dirty="0"/>
              <a:t>We measured the temperature of the condensate and determined it was 91 </a:t>
            </a:r>
            <a:r>
              <a:rPr lang="en-AU" altLang="en-US" baseline="30000" dirty="0" err="1" smtClean="0"/>
              <a:t>o</a:t>
            </a:r>
            <a:r>
              <a:rPr lang="en-AU" altLang="en-US" dirty="0" err="1" smtClean="0"/>
              <a:t>C.</a:t>
            </a:r>
            <a:r>
              <a:rPr lang="en-AU" altLang="en-US" dirty="0" smtClean="0"/>
              <a:t>      You try!</a:t>
            </a:r>
          </a:p>
          <a:p>
            <a:pPr marL="0" indent="0" algn="ctr">
              <a:buFont typeface="Wingdings" pitchFamily="2" charset="2"/>
              <a:buNone/>
            </a:pPr>
            <a:endParaRPr lang="en-AU" altLang="en-US" dirty="0"/>
          </a:p>
          <a:p>
            <a:pPr marL="0" indent="0">
              <a:buFont typeface="Wingdings" pitchFamily="2" charset="2"/>
              <a:buNone/>
            </a:pPr>
            <a:r>
              <a:rPr lang="en-AU" altLang="en-US" dirty="0">
                <a:solidFill>
                  <a:srgbClr val="C00000"/>
                </a:solidFill>
              </a:rPr>
              <a:t>The </a:t>
            </a:r>
            <a:r>
              <a:rPr lang="en-AU" altLang="en-US" dirty="0" smtClean="0">
                <a:solidFill>
                  <a:srgbClr val="C00000"/>
                </a:solidFill>
              </a:rPr>
              <a:t>condensate </a:t>
            </a:r>
            <a:r>
              <a:rPr lang="en-AU" altLang="en-US" dirty="0">
                <a:solidFill>
                  <a:srgbClr val="C00000"/>
                </a:solidFill>
              </a:rPr>
              <a:t>temperature was 91 </a:t>
            </a:r>
            <a:r>
              <a:rPr lang="en-AU" altLang="en-US" baseline="30000" dirty="0" err="1">
                <a:solidFill>
                  <a:srgbClr val="C00000"/>
                </a:solidFill>
              </a:rPr>
              <a:t>o</a:t>
            </a:r>
            <a:r>
              <a:rPr lang="en-AU" altLang="en-US" dirty="0" err="1">
                <a:solidFill>
                  <a:srgbClr val="C00000"/>
                </a:solidFill>
              </a:rPr>
              <a:t>C</a:t>
            </a:r>
            <a:r>
              <a:rPr lang="en-AU" altLang="en-US" dirty="0" err="1" smtClean="0">
                <a:solidFill>
                  <a:srgbClr val="C00000"/>
                </a:solidFill>
              </a:rPr>
              <a:t>.</a:t>
            </a:r>
            <a:r>
              <a:rPr lang="en-AU" altLang="en-US" dirty="0" smtClean="0">
                <a:solidFill>
                  <a:srgbClr val="C00000"/>
                </a:solidFill>
              </a:rPr>
              <a:t>  </a:t>
            </a:r>
            <a:r>
              <a:rPr lang="en-AU" altLang="en-US" dirty="0">
                <a:solidFill>
                  <a:srgbClr val="C00000"/>
                </a:solidFill>
              </a:rPr>
              <a:t>(5 vs 12 words)</a:t>
            </a:r>
          </a:p>
          <a:p>
            <a:pPr marL="0" indent="0">
              <a:buFont typeface="Wingdings" pitchFamily="2" charset="2"/>
              <a:buNone/>
            </a:pPr>
            <a:endParaRPr lang="en-AU" altLang="en-US" dirty="0"/>
          </a:p>
          <a:p>
            <a:pPr marL="0" indent="0">
              <a:lnSpc>
                <a:spcPct val="120000"/>
              </a:lnSpc>
              <a:buFont typeface="Wingdings" pitchFamily="2" charset="2"/>
              <a:buNone/>
            </a:pPr>
            <a:r>
              <a:rPr lang="en-AU" altLang="en-US" dirty="0"/>
              <a:t>The substantial growth of the rate of the chemical reaction was mainly a result of the increase in the temperature of the reactor. </a:t>
            </a:r>
            <a:endParaRPr lang="en-AU" altLang="en-US" dirty="0" smtClean="0"/>
          </a:p>
          <a:p>
            <a:pPr marL="0" indent="0">
              <a:lnSpc>
                <a:spcPct val="120000"/>
              </a:lnSpc>
              <a:buFont typeface="Wingdings" pitchFamily="2" charset="2"/>
              <a:buNone/>
            </a:pPr>
            <a:endParaRPr lang="en-AU" altLang="en-US" sz="2000" dirty="0">
              <a:solidFill>
                <a:srgbClr val="008000"/>
              </a:solidFill>
            </a:endParaRPr>
          </a:p>
        </p:txBody>
      </p:sp>
      <p:sp>
        <p:nvSpPr>
          <p:cNvPr id="4" name="Slide Number Placeholder 3"/>
          <p:cNvSpPr>
            <a:spLocks noGrp="1"/>
          </p:cNvSpPr>
          <p:nvPr>
            <p:ph type="sldNum" sz="quarter" idx="12"/>
          </p:nvPr>
        </p:nvSpPr>
        <p:spPr/>
        <p:txBody>
          <a:bodyPr/>
          <a:lstStyle/>
          <a:p>
            <a:pPr>
              <a:defRPr/>
            </a:pPr>
            <a:fld id="{1ECA1EC3-68E4-4A21-8AAA-F53F4F38CA3F}" type="slidenum">
              <a:rPr lang="en-US" altLang="en-US" smtClean="0"/>
              <a:pPr>
                <a:defRPr/>
              </a:pPr>
              <a:t>33</a:t>
            </a:fld>
            <a:endParaRPr lang="en-US" altLang="en-US" dirty="0"/>
          </a:p>
        </p:txBody>
      </p:sp>
    </p:spTree>
    <p:extLst>
      <p:ext uri="{BB962C8B-B14F-4D97-AF65-F5344CB8AC3E}">
        <p14:creationId xmlns:p14="http://schemas.microsoft.com/office/powerpoint/2010/main" val="99928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0391"/>
          </a:xfrm>
        </p:spPr>
        <p:txBody>
          <a:bodyPr/>
          <a:lstStyle/>
          <a:p>
            <a:r>
              <a:rPr lang="en-US" dirty="0" smtClean="0">
                <a:solidFill>
                  <a:srgbClr val="0070C0"/>
                </a:solidFill>
              </a:rPr>
              <a:t>Report Writing</a:t>
            </a:r>
            <a:endParaRPr lang="en-NZ" dirty="0">
              <a:solidFill>
                <a:srgbClr val="0070C0"/>
              </a:solidFill>
            </a:endParaRPr>
          </a:p>
        </p:txBody>
      </p:sp>
      <p:sp>
        <p:nvSpPr>
          <p:cNvPr id="3" name="Content Placeholder 2"/>
          <p:cNvSpPr>
            <a:spLocks noGrp="1"/>
          </p:cNvSpPr>
          <p:nvPr>
            <p:ph idx="1"/>
          </p:nvPr>
        </p:nvSpPr>
        <p:spPr>
          <a:xfrm>
            <a:off x="385851" y="1233715"/>
            <a:ext cx="8633612" cy="4805364"/>
          </a:xfrm>
        </p:spPr>
        <p:txBody>
          <a:bodyPr/>
          <a:lstStyle/>
          <a:p>
            <a:pPr>
              <a:spcAft>
                <a:spcPts val="1200"/>
              </a:spcAft>
            </a:pPr>
            <a:r>
              <a:rPr lang="en-US" sz="2400" dirty="0" smtClean="0"/>
              <a:t>In the ENGR101 Learn site the </a:t>
            </a:r>
            <a:r>
              <a:rPr lang="en-US" sz="2400" dirty="0" smtClean="0">
                <a:solidFill>
                  <a:srgbClr val="FF0000"/>
                </a:solidFill>
              </a:rPr>
              <a:t>General Resources </a:t>
            </a:r>
            <a:r>
              <a:rPr lang="en-US" sz="2400" dirty="0" smtClean="0"/>
              <a:t>has useful links. Univ. of Sydney: </a:t>
            </a:r>
            <a:r>
              <a:rPr lang="en-US" sz="2400" dirty="0">
                <a:hlinkClick r:id="rId2"/>
              </a:rPr>
              <a:t>http://learningcentre.usyd.edu.au/wrise</a:t>
            </a:r>
            <a:r>
              <a:rPr lang="en-US" sz="2400" dirty="0" smtClean="0">
                <a:hlinkClick r:id="rId2"/>
              </a:rPr>
              <a:t>/</a:t>
            </a:r>
            <a:r>
              <a:rPr lang="en-US" sz="2400" dirty="0" smtClean="0"/>
              <a:t> </a:t>
            </a:r>
          </a:p>
          <a:p>
            <a:pPr>
              <a:spcAft>
                <a:spcPts val="1200"/>
              </a:spcAft>
            </a:pPr>
            <a:r>
              <a:rPr lang="en-US" sz="2400" dirty="0" smtClean="0"/>
              <a:t>The content of this site is very good.  Have a look at the Civil or Chemical Engineering reports. </a:t>
            </a:r>
          </a:p>
          <a:p>
            <a:pPr>
              <a:spcAft>
                <a:spcPts val="1200"/>
              </a:spcAft>
            </a:pPr>
            <a:r>
              <a:rPr lang="en-US" sz="2400" dirty="0" smtClean="0"/>
              <a:t>Work through the different sections of each report as shown on the left side of the page in the Sydney site</a:t>
            </a:r>
          </a:p>
          <a:p>
            <a:r>
              <a:rPr lang="en-NZ" dirty="0"/>
              <a:t>Academic Skills </a:t>
            </a:r>
            <a:r>
              <a:rPr lang="en-NZ" dirty="0" smtClean="0"/>
              <a:t>Centre</a:t>
            </a:r>
            <a:r>
              <a:rPr lang="en-US" dirty="0"/>
              <a:t> </a:t>
            </a:r>
            <a:r>
              <a:rPr lang="en-US" dirty="0">
                <a:hlinkClick r:id="rId3"/>
              </a:rPr>
              <a:t>http://www.lps.canterbury.ac.nz/lsc</a:t>
            </a:r>
            <a:r>
              <a:rPr lang="en-US" dirty="0" smtClean="0">
                <a:hlinkClick r:id="rId3"/>
              </a:rPr>
              <a:t>/</a:t>
            </a:r>
            <a:endParaRPr lang="en-US" dirty="0" smtClean="0"/>
          </a:p>
          <a:p>
            <a:pPr marL="0" indent="0">
              <a:buNone/>
            </a:pPr>
            <a:endParaRPr lang="en-NZ" dirty="0"/>
          </a:p>
        </p:txBody>
      </p:sp>
      <p:sp>
        <p:nvSpPr>
          <p:cNvPr id="5" name="Slide Number Placeholder 4"/>
          <p:cNvSpPr>
            <a:spLocks noGrp="1"/>
          </p:cNvSpPr>
          <p:nvPr>
            <p:ph type="sldNum" sz="quarter" idx="12"/>
          </p:nvPr>
        </p:nvSpPr>
        <p:spPr/>
        <p:txBody>
          <a:bodyPr/>
          <a:lstStyle/>
          <a:p>
            <a:pPr>
              <a:defRPr/>
            </a:pPr>
            <a:fld id="{1ECA1EC3-68E4-4A21-8AAA-F53F4F38CA3F}" type="slidenum">
              <a:rPr lang="en-US" altLang="en-US" smtClean="0"/>
              <a:pPr>
                <a:defRPr/>
              </a:pPr>
              <a:t>34</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NZ" dirty="0" smtClean="0"/>
              <a:t>EndNote8</a:t>
            </a:r>
            <a:endParaRPr lang="en-NZ" dirty="0"/>
          </a:p>
        </p:txBody>
      </p:sp>
      <p:sp>
        <p:nvSpPr>
          <p:cNvPr id="5" name="Content Placeholder 4"/>
          <p:cNvSpPr>
            <a:spLocks noGrp="1"/>
          </p:cNvSpPr>
          <p:nvPr>
            <p:ph idx="1"/>
          </p:nvPr>
        </p:nvSpPr>
        <p:spPr>
          <a:xfrm>
            <a:off x="457200" y="1772816"/>
            <a:ext cx="8229600" cy="4856584"/>
          </a:xfrm>
        </p:spPr>
        <p:txBody>
          <a:bodyPr>
            <a:normAutofit/>
          </a:bodyPr>
          <a:lstStyle/>
          <a:p>
            <a:pPr marL="0" indent="0">
              <a:spcAft>
                <a:spcPts val="0"/>
              </a:spcAft>
              <a:buNone/>
            </a:pPr>
            <a:r>
              <a:rPr lang="en-NZ" sz="2400" dirty="0" smtClean="0"/>
              <a:t>Database program that</a:t>
            </a:r>
          </a:p>
          <a:p>
            <a:pPr marL="514350" indent="-514350">
              <a:spcAft>
                <a:spcPts val="0"/>
              </a:spcAft>
              <a:buFont typeface="+mj-lt"/>
              <a:buAutoNum type="alphaLcParenR"/>
            </a:pPr>
            <a:r>
              <a:rPr lang="en-NZ" sz="2400" dirty="0" smtClean="0"/>
              <a:t>Manages your technical references</a:t>
            </a:r>
          </a:p>
          <a:p>
            <a:pPr marL="914400" lvl="1" indent="-514350">
              <a:spcAft>
                <a:spcPts val="1200"/>
              </a:spcAft>
            </a:pPr>
            <a:r>
              <a:rPr lang="en-NZ" dirty="0" smtClean="0"/>
              <a:t>Endnote can be linked to reference databases like Google Scholar, Web of Science </a:t>
            </a:r>
            <a:r>
              <a:rPr lang="en-NZ" dirty="0" err="1" smtClean="0"/>
              <a:t>etc</a:t>
            </a:r>
            <a:r>
              <a:rPr lang="en-NZ" dirty="0" smtClean="0"/>
              <a:t> </a:t>
            </a:r>
          </a:p>
          <a:p>
            <a:pPr marL="514350" indent="-514350">
              <a:buFont typeface="+mj-lt"/>
              <a:buAutoNum type="alphaLcParenR"/>
            </a:pPr>
            <a:r>
              <a:rPr lang="en-NZ" sz="2400" dirty="0" smtClean="0"/>
              <a:t>Makes formatting them in Word much, much, much easier.</a:t>
            </a:r>
          </a:p>
          <a:p>
            <a:pPr marL="806450" lvl="1" indent="-406400">
              <a:spcAft>
                <a:spcPts val="1200"/>
              </a:spcAft>
            </a:pPr>
            <a:r>
              <a:rPr lang="en-NZ" sz="2400" dirty="0" smtClean="0"/>
              <a:t>Useful for your EWB project</a:t>
            </a:r>
          </a:p>
          <a:p>
            <a:pPr marL="0" indent="0">
              <a:spcAft>
                <a:spcPts val="1200"/>
              </a:spcAft>
              <a:buNone/>
            </a:pPr>
            <a:r>
              <a:rPr lang="en-NZ" sz="2400" dirty="0" smtClean="0"/>
              <a:t>All students can get load it on to their profile or their laptop through the Library (do before Design Studio if you can)</a:t>
            </a:r>
          </a:p>
          <a:p>
            <a:pPr marL="0" indent="0">
              <a:buNone/>
            </a:pPr>
            <a:r>
              <a:rPr lang="en-NZ" sz="2400" dirty="0" smtClean="0"/>
              <a:t>http://wiki.canterbury.ac.nz/display/LIBRARY/EndNote</a:t>
            </a:r>
          </a:p>
        </p:txBody>
      </p:sp>
      <p:pic>
        <p:nvPicPr>
          <p:cNvPr id="2" name="Picture 1"/>
          <p:cNvPicPr>
            <a:picLocks noChangeAspect="1"/>
          </p:cNvPicPr>
          <p:nvPr/>
        </p:nvPicPr>
        <p:blipFill>
          <a:blip r:embed="rId2"/>
          <a:stretch>
            <a:fillRect/>
          </a:stretch>
        </p:blipFill>
        <p:spPr>
          <a:xfrm>
            <a:off x="5976594" y="121081"/>
            <a:ext cx="2234250" cy="2453068"/>
          </a:xfrm>
          <a:prstGeom prst="rect">
            <a:avLst/>
          </a:prstGeom>
        </p:spPr>
      </p:pic>
    </p:spTree>
    <p:extLst>
      <p:ext uri="{BB962C8B-B14F-4D97-AF65-F5344CB8AC3E}">
        <p14:creationId xmlns:p14="http://schemas.microsoft.com/office/powerpoint/2010/main" val="168518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149"/>
            <a:ext cx="8229600" cy="959076"/>
          </a:xfrm>
        </p:spPr>
        <p:txBody>
          <a:bodyPr/>
          <a:lstStyle/>
          <a:p>
            <a:r>
              <a:rPr lang="en-US" b="1" dirty="0" smtClean="0">
                <a:solidFill>
                  <a:srgbClr val="0070C0"/>
                </a:solidFill>
              </a:rPr>
              <a:t>Report Writing</a:t>
            </a:r>
            <a:endParaRPr lang="en-NZ" b="1" dirty="0">
              <a:solidFill>
                <a:srgbClr val="0070C0"/>
              </a:solidFill>
            </a:endParaRPr>
          </a:p>
        </p:txBody>
      </p:sp>
      <p:sp>
        <p:nvSpPr>
          <p:cNvPr id="3" name="Content Placeholder 2"/>
          <p:cNvSpPr>
            <a:spLocks noGrp="1"/>
          </p:cNvSpPr>
          <p:nvPr>
            <p:ph idx="1"/>
          </p:nvPr>
        </p:nvSpPr>
        <p:spPr>
          <a:xfrm>
            <a:off x="457199" y="886120"/>
            <a:ext cx="8265887" cy="5746909"/>
          </a:xfrm>
        </p:spPr>
        <p:txBody>
          <a:bodyPr/>
          <a:lstStyle/>
          <a:p>
            <a:pPr>
              <a:spcAft>
                <a:spcPts val="1200"/>
              </a:spcAft>
            </a:pPr>
            <a:r>
              <a:rPr lang="en-US" sz="2400" dirty="0" smtClean="0"/>
              <a:t>Engineers write many, many reports.  </a:t>
            </a:r>
          </a:p>
          <a:p>
            <a:pPr>
              <a:spcAft>
                <a:spcPts val="1200"/>
              </a:spcAft>
            </a:pPr>
            <a:r>
              <a:rPr lang="en-US" sz="2400" dirty="0"/>
              <a:t>T</a:t>
            </a:r>
            <a:r>
              <a:rPr lang="en-US" sz="2400" dirty="0" smtClean="0"/>
              <a:t>ypical parts for a report include: </a:t>
            </a:r>
          </a:p>
          <a:p>
            <a:pPr>
              <a:spcAft>
                <a:spcPts val="1200"/>
              </a:spcAft>
            </a:pPr>
            <a:endParaRPr lang="en-US" sz="2400" dirty="0"/>
          </a:p>
          <a:p>
            <a:pPr marL="0" indent="0">
              <a:spcAft>
                <a:spcPts val="2400"/>
              </a:spcAft>
              <a:buNone/>
            </a:pPr>
            <a:endParaRPr lang="en-US" sz="2400" dirty="0" smtClean="0"/>
          </a:p>
          <a:p>
            <a:pPr marL="0" indent="0">
              <a:spcAft>
                <a:spcPts val="1200"/>
              </a:spcAft>
              <a:buNone/>
            </a:pPr>
            <a:endParaRPr lang="en-US" sz="2400" dirty="0"/>
          </a:p>
          <a:p>
            <a:pPr>
              <a:spcBef>
                <a:spcPts val="2400"/>
              </a:spcBef>
              <a:spcAft>
                <a:spcPts val="0"/>
              </a:spcAft>
            </a:pPr>
            <a:r>
              <a:rPr lang="en-US" sz="2400" dirty="0" smtClean="0"/>
              <a:t>Different courses, assignments, employers, etc. can require different structures (e.g. assignment #1 has no methods section)</a:t>
            </a:r>
          </a:p>
          <a:p>
            <a:pPr lvl="1">
              <a:spcAft>
                <a:spcPts val="0"/>
              </a:spcAft>
            </a:pPr>
            <a:r>
              <a:rPr lang="en-US" dirty="0" smtClean="0"/>
              <a:t>always check and follow the rules</a:t>
            </a:r>
          </a:p>
          <a:p>
            <a:pPr lvl="1">
              <a:spcAft>
                <a:spcPts val="1200"/>
              </a:spcAft>
            </a:pPr>
            <a:r>
              <a:rPr lang="en-US" dirty="0" smtClean="0"/>
              <a:t>Tutor marking 28 reports – give them the sections they expect to see!  Use the template we provide</a:t>
            </a:r>
          </a:p>
          <a:p>
            <a:endParaRPr lang="en-US" sz="2000" dirty="0" smtClean="0"/>
          </a:p>
        </p:txBody>
      </p:sp>
      <p:sp>
        <p:nvSpPr>
          <p:cNvPr id="5" name="Slide Number Placeholder 4"/>
          <p:cNvSpPr>
            <a:spLocks noGrp="1"/>
          </p:cNvSpPr>
          <p:nvPr>
            <p:ph type="sldNum" sz="quarter" idx="12"/>
          </p:nvPr>
        </p:nvSpPr>
        <p:spPr/>
        <p:txBody>
          <a:bodyPr/>
          <a:lstStyle/>
          <a:p>
            <a:pPr>
              <a:defRPr/>
            </a:pPr>
            <a:fld id="{1ECA1EC3-68E4-4A21-8AAA-F53F4F38CA3F}" type="slidenum">
              <a:rPr lang="en-US" altLang="en-US" smtClean="0"/>
              <a:pPr>
                <a:defRPr/>
              </a:pPr>
              <a:t>4</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1401707771"/>
              </p:ext>
            </p:extLst>
          </p:nvPr>
        </p:nvGraphicFramePr>
        <p:xfrm>
          <a:off x="1035900" y="1942342"/>
          <a:ext cx="6894286" cy="2405743"/>
        </p:xfrm>
        <a:graphic>
          <a:graphicData uri="http://schemas.openxmlformats.org/drawingml/2006/table">
            <a:tbl>
              <a:tblPr firstRow="1" bandRow="1">
                <a:tableStyleId>{2D5ABB26-0587-4C30-8999-92F81FD0307C}</a:tableStyleId>
              </a:tblPr>
              <a:tblGrid>
                <a:gridCol w="3447143">
                  <a:extLst>
                    <a:ext uri="{9D8B030D-6E8A-4147-A177-3AD203B41FA5}">
                      <a16:colId xmlns:a16="http://schemas.microsoft.com/office/drawing/2014/main" xmlns="" val="20000"/>
                    </a:ext>
                  </a:extLst>
                </a:gridCol>
                <a:gridCol w="3447143">
                  <a:extLst>
                    <a:ext uri="{9D8B030D-6E8A-4147-A177-3AD203B41FA5}">
                      <a16:colId xmlns:a16="http://schemas.microsoft.com/office/drawing/2014/main" xmlns="" val="20001"/>
                    </a:ext>
                  </a:extLst>
                </a:gridCol>
              </a:tblGrid>
              <a:tr h="2405743">
                <a:tc>
                  <a:txBody>
                    <a:bodyPr/>
                    <a:lstStyle/>
                    <a:p>
                      <a:pPr marL="285750" indent="-285750">
                        <a:buFont typeface="Arial" panose="020B0604020202020204" pitchFamily="34" charset="0"/>
                        <a:buChar char="•"/>
                      </a:pPr>
                      <a:r>
                        <a:rPr lang="en-NZ" sz="2400" dirty="0" smtClean="0"/>
                        <a:t>Title Page</a:t>
                      </a:r>
                    </a:p>
                    <a:p>
                      <a:pPr marL="285750" indent="-285750">
                        <a:buFont typeface="Arial" panose="020B0604020202020204" pitchFamily="34" charset="0"/>
                        <a:buChar char="•"/>
                      </a:pPr>
                      <a:r>
                        <a:rPr lang="en-NZ" sz="2400" dirty="0" smtClean="0"/>
                        <a:t>Summary</a:t>
                      </a:r>
                    </a:p>
                    <a:p>
                      <a:pPr marL="285750" indent="-285750">
                        <a:buFont typeface="Arial" panose="020B0604020202020204" pitchFamily="34" charset="0"/>
                        <a:buChar char="•"/>
                      </a:pPr>
                      <a:r>
                        <a:rPr lang="en-NZ" sz="2400" dirty="0" smtClean="0"/>
                        <a:t>Table of Contents</a:t>
                      </a:r>
                    </a:p>
                    <a:p>
                      <a:pPr marL="285750" indent="-285750">
                        <a:buFont typeface="Arial" panose="020B0604020202020204" pitchFamily="34" charset="0"/>
                        <a:buChar char="•"/>
                      </a:pPr>
                      <a:r>
                        <a:rPr lang="en-NZ" sz="2400" dirty="0" smtClean="0"/>
                        <a:t>Introduction</a:t>
                      </a:r>
                    </a:p>
                    <a:p>
                      <a:pPr marL="285750" indent="-285750">
                        <a:buFont typeface="Arial" panose="020B0604020202020204" pitchFamily="34" charset="0"/>
                        <a:buChar char="•"/>
                      </a:pPr>
                      <a:r>
                        <a:rPr lang="en-NZ" sz="2400" dirty="0" smtClean="0"/>
                        <a:t>Background/Theory</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sz="2400" dirty="0" smtClean="0"/>
                        <a:t>Experimental methods</a:t>
                      </a:r>
                    </a:p>
                  </a:txBody>
                  <a:tcPr/>
                </a:tc>
                <a:tc>
                  <a:txBody>
                    <a:bodyPr/>
                    <a:lstStyle/>
                    <a:p>
                      <a:pPr marL="285750" indent="-285750">
                        <a:buFont typeface="Arial" panose="020B0604020202020204" pitchFamily="34" charset="0"/>
                        <a:buChar char="•"/>
                      </a:pPr>
                      <a:r>
                        <a:rPr lang="en-NZ" sz="2400" dirty="0" smtClean="0"/>
                        <a:t>Results</a:t>
                      </a:r>
                    </a:p>
                    <a:p>
                      <a:pPr marL="285750" indent="-285750">
                        <a:buFont typeface="Arial" panose="020B0604020202020204" pitchFamily="34" charset="0"/>
                        <a:buChar char="•"/>
                      </a:pPr>
                      <a:r>
                        <a:rPr lang="en-NZ" sz="2400" dirty="0" smtClean="0"/>
                        <a:t>Discussion</a:t>
                      </a:r>
                    </a:p>
                    <a:p>
                      <a:pPr marL="285750" indent="-285750">
                        <a:buFont typeface="Arial" panose="020B0604020202020204" pitchFamily="34" charset="0"/>
                        <a:buChar char="•"/>
                      </a:pPr>
                      <a:r>
                        <a:rPr lang="en-NZ" sz="2400" dirty="0" smtClean="0"/>
                        <a:t>Conclusions</a:t>
                      </a:r>
                    </a:p>
                    <a:p>
                      <a:pPr marL="285750" indent="-285750">
                        <a:buFont typeface="Arial" panose="020B0604020202020204" pitchFamily="34" charset="0"/>
                        <a:buChar char="•"/>
                      </a:pPr>
                      <a:r>
                        <a:rPr lang="en-NZ" sz="2400" dirty="0" smtClean="0"/>
                        <a:t>References</a:t>
                      </a:r>
                    </a:p>
                    <a:p>
                      <a:pPr marL="285750" indent="-285750">
                        <a:buFont typeface="Arial" panose="020B0604020202020204" pitchFamily="34" charset="0"/>
                        <a:buChar char="•"/>
                      </a:pPr>
                      <a:r>
                        <a:rPr lang="en-NZ" sz="2400" dirty="0" smtClean="0"/>
                        <a:t>Appendices</a:t>
                      </a:r>
                      <a:endParaRPr lang="en-NZ" sz="2400" dirty="0"/>
                    </a:p>
                  </a:txBody>
                  <a:tcPr/>
                </a:tc>
                <a:extLst>
                  <a:ext uri="{0D108BD9-81ED-4DB2-BD59-A6C34878D82A}">
                    <a16:rowId xmlns:a16="http://schemas.microsoft.com/office/drawing/2014/main" xmlns="" val="10000"/>
                  </a:ext>
                </a:extLst>
              </a:tr>
            </a:tbl>
          </a:graphicData>
        </a:graphic>
      </p:graphicFrame>
      <p:pic>
        <p:nvPicPr>
          <p:cNvPr id="7" name="Picture 2" descr="http://4.bp.blogspot.com/_IoU3bEFUwWc/TOWmkte2VuI/AAAAAAAAKnw/xwWe0Of1jxc/s1600/BLOG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7741" y="6061"/>
            <a:ext cx="2610840" cy="3024690"/>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ular Callout 7"/>
          <p:cNvSpPr>
            <a:spLocks noChangeAspect="1"/>
          </p:cNvSpPr>
          <p:nvPr/>
        </p:nvSpPr>
        <p:spPr>
          <a:xfrm>
            <a:off x="6801366" y="138925"/>
            <a:ext cx="1776666" cy="883561"/>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NZ" sz="1000" dirty="0">
                <a:solidFill>
                  <a:srgbClr val="000000"/>
                </a:solidFill>
                <a:effectLst/>
                <a:latin typeface="Comic Sans MS"/>
                <a:ea typeface="Calibri"/>
                <a:cs typeface="Times New Roman"/>
              </a:rPr>
              <a:t>If you write an engineering report and no one can understand it, is it still a report</a:t>
            </a:r>
            <a:r>
              <a:rPr lang="en-NZ" sz="1000" dirty="0" smtClean="0">
                <a:solidFill>
                  <a:srgbClr val="000000"/>
                </a:solidFill>
                <a:effectLst/>
                <a:latin typeface="Comic Sans MS"/>
                <a:ea typeface="Calibri"/>
                <a:cs typeface="Times New Roman"/>
              </a:rPr>
              <a:t>? Are you still an engineer?</a:t>
            </a:r>
            <a:endParaRPr lang="en-NZ" sz="1000" dirty="0">
              <a:effectLst/>
              <a:ea typeface="Calibri"/>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83271" y="442712"/>
            <a:ext cx="7127875" cy="1143000"/>
          </a:xfrm>
          <a:noFill/>
        </p:spPr>
        <p:txBody>
          <a:bodyPr lIns="92075" tIns="46038" rIns="92075" bIns="46038" anchor="ctr"/>
          <a:lstStyle/>
          <a:p>
            <a:pPr algn="l"/>
            <a:r>
              <a:rPr lang="en-US" altLang="en-US" b="1" dirty="0"/>
              <a:t>Title Page</a:t>
            </a:r>
          </a:p>
        </p:txBody>
      </p:sp>
      <p:sp>
        <p:nvSpPr>
          <p:cNvPr id="8195" name="Rectangle 3"/>
          <p:cNvSpPr>
            <a:spLocks noGrp="1" noChangeArrowheads="1"/>
          </p:cNvSpPr>
          <p:nvPr>
            <p:ph type="body" idx="1"/>
          </p:nvPr>
        </p:nvSpPr>
        <p:spPr>
          <a:xfrm>
            <a:off x="534572" y="1730327"/>
            <a:ext cx="8380828" cy="2536874"/>
          </a:xfrm>
          <a:noFill/>
        </p:spPr>
        <p:txBody>
          <a:bodyPr lIns="92075" tIns="46038" rIns="92075" bIns="46038"/>
          <a:lstStyle/>
          <a:p>
            <a:pPr eaLnBrk="1" hangingPunct="1">
              <a:spcAft>
                <a:spcPts val="1200"/>
              </a:spcAft>
            </a:pPr>
            <a:r>
              <a:rPr lang="en-US" altLang="en-US" dirty="0" smtClean="0"/>
              <a:t>Short descriptive title</a:t>
            </a:r>
          </a:p>
          <a:p>
            <a:pPr eaLnBrk="1" hangingPunct="1">
              <a:spcAft>
                <a:spcPts val="1200"/>
              </a:spcAft>
            </a:pPr>
            <a:r>
              <a:rPr lang="en-US" altLang="en-US" dirty="0" smtClean="0"/>
              <a:t>Author’s name, date, other relevant information, etc.</a:t>
            </a:r>
          </a:p>
          <a:p>
            <a:pPr eaLnBrk="1" hangingPunct="1"/>
            <a:r>
              <a:rPr lang="en-US" altLang="en-US" dirty="0" smtClean="0"/>
              <a:t>For ENGR101, cover sheet is separate from title page</a:t>
            </a:r>
          </a:p>
        </p:txBody>
      </p:sp>
      <p:graphicFrame>
        <p:nvGraphicFramePr>
          <p:cNvPr id="4" name="Table 3"/>
          <p:cNvGraphicFramePr>
            <a:graphicFrameLocks noGrp="1"/>
          </p:cNvGraphicFramePr>
          <p:nvPr>
            <p:extLst>
              <p:ext uri="{D42A27DB-BD31-4B8C-83A1-F6EECF244321}">
                <p14:modId xmlns:p14="http://schemas.microsoft.com/office/powerpoint/2010/main" val="759939960"/>
              </p:ext>
            </p:extLst>
          </p:nvPr>
        </p:nvGraphicFramePr>
        <p:xfrm>
          <a:off x="4093698" y="0"/>
          <a:ext cx="5050302" cy="2405743"/>
        </p:xfrm>
        <a:graphic>
          <a:graphicData uri="http://schemas.openxmlformats.org/drawingml/2006/table">
            <a:tbl>
              <a:tblPr firstRow="1" bandRow="1">
                <a:tableStyleId>{2D5ABB26-0587-4C30-8999-92F81FD0307C}</a:tableStyleId>
              </a:tblPr>
              <a:tblGrid>
                <a:gridCol w="2525151">
                  <a:extLst>
                    <a:ext uri="{9D8B030D-6E8A-4147-A177-3AD203B41FA5}">
                      <a16:colId xmlns:a16="http://schemas.microsoft.com/office/drawing/2014/main" xmlns="" val="20000"/>
                    </a:ext>
                  </a:extLst>
                </a:gridCol>
                <a:gridCol w="2525151">
                  <a:extLst>
                    <a:ext uri="{9D8B030D-6E8A-4147-A177-3AD203B41FA5}">
                      <a16:colId xmlns:a16="http://schemas.microsoft.com/office/drawing/2014/main" xmlns="" val="20001"/>
                    </a:ext>
                  </a:extLst>
                </a:gridCol>
              </a:tblGrid>
              <a:tr h="2405743">
                <a:tc>
                  <a:txBody>
                    <a:bodyPr/>
                    <a:lstStyle/>
                    <a:p>
                      <a:pPr marL="285750" indent="-285750">
                        <a:buFont typeface="Arial" panose="020B0604020202020204" pitchFamily="34" charset="0"/>
                        <a:buChar char="•"/>
                      </a:pPr>
                      <a:r>
                        <a:rPr lang="en-NZ" sz="2000" b="1" dirty="0" smtClean="0">
                          <a:solidFill>
                            <a:srgbClr val="FF0000"/>
                          </a:solidFill>
                        </a:rPr>
                        <a:t>Title Page</a:t>
                      </a:r>
                    </a:p>
                    <a:p>
                      <a:pPr marL="285750" indent="-285750">
                        <a:buFont typeface="Arial" panose="020B0604020202020204" pitchFamily="34" charset="0"/>
                        <a:buChar char="•"/>
                      </a:pPr>
                      <a:r>
                        <a:rPr lang="en-NZ" sz="2000" dirty="0" smtClean="0"/>
                        <a:t>Summary</a:t>
                      </a:r>
                    </a:p>
                    <a:p>
                      <a:pPr marL="285750" indent="-285750">
                        <a:buFont typeface="Arial" panose="020B0604020202020204" pitchFamily="34" charset="0"/>
                        <a:buChar char="•"/>
                      </a:pPr>
                      <a:r>
                        <a:rPr lang="en-NZ" sz="2000" dirty="0" smtClean="0"/>
                        <a:t>Table of Contents</a:t>
                      </a:r>
                    </a:p>
                    <a:p>
                      <a:pPr marL="285750" indent="-285750">
                        <a:buFont typeface="Arial" panose="020B0604020202020204" pitchFamily="34" charset="0"/>
                        <a:buChar char="•"/>
                      </a:pPr>
                      <a:r>
                        <a:rPr lang="en-NZ" sz="2000" dirty="0" smtClean="0"/>
                        <a:t>Introduction</a:t>
                      </a:r>
                    </a:p>
                    <a:p>
                      <a:pPr marL="285750" indent="-285750">
                        <a:buFont typeface="Arial" panose="020B0604020202020204" pitchFamily="34" charset="0"/>
                        <a:buChar char="•"/>
                      </a:pPr>
                      <a:r>
                        <a:rPr lang="en-NZ" sz="2000" dirty="0" smtClean="0"/>
                        <a:t>Background/Theory</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sz="2000" dirty="0" smtClean="0"/>
                        <a:t>Experimental methods</a:t>
                      </a:r>
                    </a:p>
                  </a:txBody>
                  <a:tcPr/>
                </a:tc>
                <a:tc>
                  <a:txBody>
                    <a:bodyPr/>
                    <a:lstStyle/>
                    <a:p>
                      <a:pPr marL="285750" indent="-285750">
                        <a:buFont typeface="Arial" panose="020B0604020202020204" pitchFamily="34" charset="0"/>
                        <a:buChar char="•"/>
                      </a:pPr>
                      <a:r>
                        <a:rPr lang="en-NZ" sz="2000" dirty="0" smtClean="0"/>
                        <a:t>Results</a:t>
                      </a:r>
                    </a:p>
                    <a:p>
                      <a:pPr marL="285750" indent="-285750">
                        <a:buFont typeface="Arial" panose="020B0604020202020204" pitchFamily="34" charset="0"/>
                        <a:buChar char="•"/>
                      </a:pPr>
                      <a:r>
                        <a:rPr lang="en-NZ" sz="2000" dirty="0" smtClean="0"/>
                        <a:t>Discussion</a:t>
                      </a:r>
                    </a:p>
                    <a:p>
                      <a:pPr marL="285750" indent="-285750">
                        <a:buFont typeface="Arial" panose="020B0604020202020204" pitchFamily="34" charset="0"/>
                        <a:buChar char="•"/>
                      </a:pPr>
                      <a:r>
                        <a:rPr lang="en-NZ" sz="2000" dirty="0" smtClean="0"/>
                        <a:t>Conclusions</a:t>
                      </a:r>
                    </a:p>
                    <a:p>
                      <a:pPr marL="285750" indent="-285750">
                        <a:buFont typeface="Arial" panose="020B0604020202020204" pitchFamily="34" charset="0"/>
                        <a:buChar char="•"/>
                      </a:pPr>
                      <a:r>
                        <a:rPr lang="en-NZ" sz="2000" dirty="0" smtClean="0"/>
                        <a:t>References</a:t>
                      </a:r>
                    </a:p>
                    <a:p>
                      <a:pPr marL="285750" indent="-285750">
                        <a:buFont typeface="Arial" panose="020B0604020202020204" pitchFamily="34" charset="0"/>
                        <a:buChar char="•"/>
                      </a:pPr>
                      <a:r>
                        <a:rPr lang="en-NZ" sz="2000" dirty="0" smtClean="0"/>
                        <a:t>Appendices</a:t>
                      </a:r>
                      <a:endParaRPr lang="en-NZ" sz="2000" dirty="0"/>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538926568"/>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205301" y="231689"/>
            <a:ext cx="7127875" cy="767113"/>
          </a:xfrm>
          <a:noFill/>
        </p:spPr>
        <p:txBody>
          <a:bodyPr lIns="92075" tIns="46038" rIns="92075" bIns="46038" anchor="ctr"/>
          <a:lstStyle/>
          <a:p>
            <a:r>
              <a:rPr lang="en-US" altLang="en-US" b="1" dirty="0"/>
              <a:t>Title Page</a:t>
            </a:r>
          </a:p>
        </p:txBody>
      </p:sp>
      <p:sp>
        <p:nvSpPr>
          <p:cNvPr id="8195" name="Rectangle 3"/>
          <p:cNvSpPr>
            <a:spLocks noGrp="1" noChangeArrowheads="1"/>
          </p:cNvSpPr>
          <p:nvPr>
            <p:ph type="body" idx="1"/>
          </p:nvPr>
        </p:nvSpPr>
        <p:spPr>
          <a:xfrm>
            <a:off x="228600" y="956598"/>
            <a:ext cx="8686800" cy="4346917"/>
          </a:xfrm>
          <a:noFill/>
        </p:spPr>
        <p:txBody>
          <a:bodyPr lIns="92075" tIns="46038" rIns="92075" bIns="46038"/>
          <a:lstStyle/>
          <a:p>
            <a:pPr eaLnBrk="1" hangingPunct="1">
              <a:spcAft>
                <a:spcPts val="600"/>
              </a:spcAft>
            </a:pPr>
            <a:r>
              <a:rPr lang="en-US" altLang="en-US" dirty="0"/>
              <a:t>Simple, informative and concise</a:t>
            </a:r>
            <a:r>
              <a:rPr lang="en-US" altLang="en-US" dirty="0">
                <a:solidFill>
                  <a:srgbClr val="FF3300"/>
                </a:solidFill>
              </a:rPr>
              <a:t> </a:t>
            </a:r>
          </a:p>
          <a:p>
            <a:pPr lvl="1" eaLnBrk="1" hangingPunct="1">
              <a:spcAft>
                <a:spcPts val="600"/>
              </a:spcAft>
              <a:buFont typeface="Wingdings" pitchFamily="2" charset="2"/>
              <a:buNone/>
            </a:pPr>
            <a:r>
              <a:rPr lang="en-US" altLang="en-US" dirty="0">
                <a:latin typeface="Forte" pitchFamily="66" charset="0"/>
              </a:rPr>
              <a:t>	</a:t>
            </a:r>
            <a:r>
              <a:rPr lang="en-US" altLang="en-US" dirty="0" smtClean="0"/>
              <a:t>Staple </a:t>
            </a:r>
            <a:r>
              <a:rPr lang="en-US" altLang="en-US" dirty="0"/>
              <a:t>in upper left </a:t>
            </a:r>
            <a:r>
              <a:rPr lang="en-US" altLang="en-US" dirty="0" smtClean="0"/>
              <a:t>corner (must do this)</a:t>
            </a:r>
            <a:endParaRPr lang="en-US" altLang="en-US" dirty="0"/>
          </a:p>
          <a:p>
            <a:pPr lvl="1" eaLnBrk="1" hangingPunct="1">
              <a:spcAft>
                <a:spcPts val="600"/>
              </a:spcAft>
              <a:buFont typeface="Wingdings" pitchFamily="2" charset="2"/>
              <a:buNone/>
            </a:pPr>
            <a:r>
              <a:rPr lang="en-US" altLang="en-US" dirty="0"/>
              <a:t>	Include your name</a:t>
            </a:r>
          </a:p>
          <a:p>
            <a:pPr lvl="1" eaLnBrk="1" hangingPunct="1">
              <a:spcAft>
                <a:spcPts val="1800"/>
              </a:spcAft>
              <a:buFont typeface="Wingdings" pitchFamily="2" charset="2"/>
              <a:buNone/>
            </a:pPr>
            <a:r>
              <a:rPr lang="en-US" altLang="en-US" dirty="0">
                <a:solidFill>
                  <a:srgbClr val="0000FF"/>
                </a:solidFill>
              </a:rPr>
              <a:t>	</a:t>
            </a:r>
            <a:r>
              <a:rPr lang="en-US" altLang="en-US" dirty="0"/>
              <a:t>Include other relevant details</a:t>
            </a:r>
          </a:p>
          <a:p>
            <a:pPr lvl="1" eaLnBrk="1" hangingPunct="1">
              <a:spcAft>
                <a:spcPts val="600"/>
              </a:spcAft>
              <a:buFont typeface="Wingdings" pitchFamily="2" charset="2"/>
              <a:buNone/>
            </a:pPr>
            <a:r>
              <a:rPr lang="en-US" altLang="en-US" dirty="0" smtClean="0">
                <a:latin typeface="Forte" pitchFamily="66" charset="0"/>
              </a:rPr>
              <a:t>	</a:t>
            </a:r>
          </a:p>
          <a:p>
            <a:pPr lvl="1" eaLnBrk="1" hangingPunct="1">
              <a:spcAft>
                <a:spcPts val="600"/>
              </a:spcAft>
              <a:buFont typeface="Wingdings" pitchFamily="2" charset="2"/>
              <a:buNone/>
            </a:pPr>
            <a:r>
              <a:rPr lang="en-US" altLang="en-US" dirty="0">
                <a:latin typeface="Forte" pitchFamily="66" charset="0"/>
              </a:rPr>
              <a:t>	</a:t>
            </a:r>
            <a:r>
              <a:rPr lang="en-US" altLang="en-US" dirty="0" smtClean="0">
                <a:latin typeface="Forte" pitchFamily="66" charset="0"/>
              </a:rPr>
              <a:t>WORD </a:t>
            </a:r>
            <a:r>
              <a:rPr lang="en-US" altLang="en-US" dirty="0">
                <a:latin typeface="Forte" pitchFamily="66" charset="0"/>
              </a:rPr>
              <a:t>ART</a:t>
            </a:r>
          </a:p>
          <a:p>
            <a:pPr lvl="1" eaLnBrk="1" hangingPunct="1">
              <a:spcAft>
                <a:spcPts val="600"/>
              </a:spcAft>
              <a:buFont typeface="Wingdings" pitchFamily="2" charset="2"/>
              <a:buNone/>
            </a:pPr>
            <a:r>
              <a:rPr lang="en-US" altLang="en-US" dirty="0"/>
              <a:t>	Color folders </a:t>
            </a:r>
          </a:p>
          <a:p>
            <a:pPr lvl="1" eaLnBrk="1" hangingPunct="1">
              <a:spcAft>
                <a:spcPts val="1800"/>
              </a:spcAft>
              <a:buFont typeface="Wingdings" pitchFamily="2" charset="2"/>
              <a:buNone/>
            </a:pPr>
            <a:r>
              <a:rPr lang="en-US" altLang="en-US" dirty="0"/>
              <a:t>	Plastic binders</a:t>
            </a:r>
          </a:p>
          <a:p>
            <a:pPr marL="0" indent="0" eaLnBrk="1" hangingPunct="1">
              <a:buNone/>
            </a:pPr>
            <a:endParaRPr lang="en-US" altLang="en-US" sz="2800" dirty="0" smtClean="0"/>
          </a:p>
        </p:txBody>
      </p:sp>
      <p:sp>
        <p:nvSpPr>
          <p:cNvPr id="4" name="AutoShape 6"/>
          <p:cNvSpPr>
            <a:spLocks noChangeArrowheads="1"/>
          </p:cNvSpPr>
          <p:nvPr/>
        </p:nvSpPr>
        <p:spPr bwMode="auto">
          <a:xfrm>
            <a:off x="439844" y="3737310"/>
            <a:ext cx="381000" cy="381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A50021"/>
          </a:solidFill>
          <a:ln w="9525">
            <a:solidFill>
              <a:schemeClr val="tx1"/>
            </a:solidFill>
            <a:miter lim="800000"/>
            <a:headEnd/>
            <a:tailEnd/>
          </a:ln>
        </p:spPr>
        <p:txBody>
          <a:bodyPr wrap="none" anchor="ctr"/>
          <a:lstStyle/>
          <a:p>
            <a:endParaRPr lang="en-NZ"/>
          </a:p>
        </p:txBody>
      </p:sp>
      <p:sp>
        <p:nvSpPr>
          <p:cNvPr id="8" name="AutoShape 11"/>
          <p:cNvSpPr>
            <a:spLocks noChangeArrowheads="1"/>
          </p:cNvSpPr>
          <p:nvPr/>
        </p:nvSpPr>
        <p:spPr bwMode="auto">
          <a:xfrm>
            <a:off x="439844" y="4240548"/>
            <a:ext cx="381000" cy="381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A50021"/>
          </a:solidFill>
          <a:ln w="9525">
            <a:solidFill>
              <a:schemeClr val="tx1"/>
            </a:solidFill>
            <a:miter lim="800000"/>
            <a:headEnd/>
            <a:tailEnd/>
          </a:ln>
        </p:spPr>
        <p:txBody>
          <a:bodyPr wrap="none" anchor="ctr"/>
          <a:lstStyle/>
          <a:p>
            <a:endParaRPr lang="en-NZ"/>
          </a:p>
        </p:txBody>
      </p:sp>
      <p:sp>
        <p:nvSpPr>
          <p:cNvPr id="9" name="AutoShape 12"/>
          <p:cNvSpPr>
            <a:spLocks noChangeArrowheads="1"/>
          </p:cNvSpPr>
          <p:nvPr/>
        </p:nvSpPr>
        <p:spPr bwMode="auto">
          <a:xfrm>
            <a:off x="417619" y="4745373"/>
            <a:ext cx="381000" cy="381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A50021"/>
          </a:solidFill>
          <a:ln w="9525">
            <a:solidFill>
              <a:schemeClr val="tx1"/>
            </a:solidFill>
            <a:miter lim="800000"/>
            <a:headEnd/>
            <a:tailEnd/>
          </a:ln>
        </p:spPr>
        <p:txBody>
          <a:bodyPr wrap="none" anchor="ctr"/>
          <a:lstStyle/>
          <a:p>
            <a:endParaRPr lang="en-NZ"/>
          </a:p>
        </p:txBody>
      </p:sp>
      <p:pic>
        <p:nvPicPr>
          <p:cNvPr id="10" name="Picture 9" descr="https://kristinconradi.files.wordpress.com/2013/05/calvin_writing2.jpg"/>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bwMode="auto">
          <a:xfrm>
            <a:off x="4276016" y="3872544"/>
            <a:ext cx="4505752" cy="2906325"/>
          </a:xfrm>
          <a:prstGeom prst="rect">
            <a:avLst/>
          </a:prstGeom>
          <a:noFill/>
          <a:ln>
            <a:noFill/>
          </a:ln>
        </p:spPr>
      </p:pic>
      <p:sp>
        <p:nvSpPr>
          <p:cNvPr id="2" name="Cloud Callout 1"/>
          <p:cNvSpPr/>
          <p:nvPr/>
        </p:nvSpPr>
        <p:spPr>
          <a:xfrm>
            <a:off x="5727785" y="1796150"/>
            <a:ext cx="3294296" cy="1815397"/>
          </a:xfrm>
          <a:prstGeom prst="cloudCallout">
            <a:avLst>
              <a:gd name="adj1" fmla="val -59829"/>
              <a:gd name="adj2" fmla="val 60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NZ" sz="2400" dirty="0" smtClean="0"/>
              <a:t>Ideas matter!  </a:t>
            </a:r>
          </a:p>
          <a:p>
            <a:pPr algn="ctr"/>
            <a:r>
              <a:rPr lang="en-NZ" sz="2400" dirty="0" smtClean="0"/>
              <a:t>Style should be invisible.</a:t>
            </a:r>
            <a:endParaRPr lang="en-NZ" sz="2400" dirty="0"/>
          </a:p>
        </p:txBody>
      </p:sp>
    </p:spTree>
    <p:extLst>
      <p:ext uri="{BB962C8B-B14F-4D97-AF65-F5344CB8AC3E}">
        <p14:creationId xmlns:p14="http://schemas.microsoft.com/office/powerpoint/2010/main" val="1320438341"/>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205301" y="231689"/>
            <a:ext cx="7127875" cy="767113"/>
          </a:xfrm>
          <a:noFill/>
        </p:spPr>
        <p:txBody>
          <a:bodyPr lIns="92075" tIns="46038" rIns="92075" bIns="46038" anchor="ctr"/>
          <a:lstStyle/>
          <a:p>
            <a:r>
              <a:rPr lang="en-US" altLang="en-US" b="1" dirty="0"/>
              <a:t>Title Page</a:t>
            </a:r>
          </a:p>
        </p:txBody>
      </p:sp>
      <p:sp>
        <p:nvSpPr>
          <p:cNvPr id="8195" name="Rectangle 3"/>
          <p:cNvSpPr>
            <a:spLocks noGrp="1" noChangeArrowheads="1"/>
          </p:cNvSpPr>
          <p:nvPr>
            <p:ph idx="1"/>
          </p:nvPr>
        </p:nvSpPr>
        <p:spPr>
          <a:xfrm>
            <a:off x="228600" y="956598"/>
            <a:ext cx="8686800" cy="4346917"/>
          </a:xfrm>
          <a:noFill/>
        </p:spPr>
        <p:txBody>
          <a:bodyPr lIns="92075" tIns="46038" rIns="92075" bIns="46038"/>
          <a:lstStyle/>
          <a:p>
            <a:pPr eaLnBrk="1" hangingPunct="1">
              <a:spcAft>
                <a:spcPts val="600"/>
              </a:spcAft>
            </a:pPr>
            <a:r>
              <a:rPr lang="en-US" altLang="en-US" dirty="0"/>
              <a:t>Simple, informative and concise</a:t>
            </a:r>
            <a:r>
              <a:rPr lang="en-US" altLang="en-US" dirty="0">
                <a:solidFill>
                  <a:srgbClr val="FF3300"/>
                </a:solidFill>
              </a:rPr>
              <a:t> </a:t>
            </a:r>
          </a:p>
          <a:p>
            <a:pPr lvl="1" eaLnBrk="1" hangingPunct="1">
              <a:spcAft>
                <a:spcPts val="600"/>
              </a:spcAft>
              <a:buFont typeface="Wingdings" pitchFamily="2" charset="2"/>
              <a:buNone/>
            </a:pPr>
            <a:r>
              <a:rPr lang="en-US" altLang="en-US" dirty="0">
                <a:latin typeface="Forte" pitchFamily="66" charset="0"/>
              </a:rPr>
              <a:t>	WORD ART</a:t>
            </a:r>
          </a:p>
          <a:p>
            <a:pPr lvl="1" eaLnBrk="1" hangingPunct="1">
              <a:spcAft>
                <a:spcPts val="600"/>
              </a:spcAft>
              <a:buFont typeface="Wingdings" pitchFamily="2" charset="2"/>
              <a:buNone/>
            </a:pPr>
            <a:r>
              <a:rPr lang="en-US" altLang="en-US" dirty="0"/>
              <a:t>	Color folders </a:t>
            </a:r>
          </a:p>
          <a:p>
            <a:pPr lvl="1" eaLnBrk="1" hangingPunct="1">
              <a:spcAft>
                <a:spcPts val="1800"/>
              </a:spcAft>
              <a:buFont typeface="Wingdings" pitchFamily="2" charset="2"/>
              <a:buNone/>
            </a:pPr>
            <a:r>
              <a:rPr lang="en-US" altLang="en-US" dirty="0"/>
              <a:t>	Plastic binders</a:t>
            </a:r>
          </a:p>
          <a:p>
            <a:pPr lvl="1" eaLnBrk="1" hangingPunct="1">
              <a:spcAft>
                <a:spcPts val="600"/>
              </a:spcAft>
              <a:buFont typeface="Wingdings" pitchFamily="2" charset="2"/>
              <a:buNone/>
            </a:pPr>
            <a:r>
              <a:rPr lang="en-US" altLang="en-US" dirty="0"/>
              <a:t>	Staple in upper left </a:t>
            </a:r>
            <a:r>
              <a:rPr lang="en-US" altLang="en-US" dirty="0" smtClean="0"/>
              <a:t>corner (must do this)</a:t>
            </a:r>
            <a:endParaRPr lang="en-US" altLang="en-US" dirty="0"/>
          </a:p>
          <a:p>
            <a:pPr lvl="1" eaLnBrk="1" hangingPunct="1">
              <a:spcAft>
                <a:spcPts val="600"/>
              </a:spcAft>
              <a:buFont typeface="Wingdings" pitchFamily="2" charset="2"/>
              <a:buNone/>
            </a:pPr>
            <a:r>
              <a:rPr lang="en-US" altLang="en-US" dirty="0"/>
              <a:t>	Include your name</a:t>
            </a:r>
          </a:p>
          <a:p>
            <a:pPr lvl="1" eaLnBrk="1" hangingPunct="1">
              <a:spcAft>
                <a:spcPts val="600"/>
              </a:spcAft>
              <a:buFont typeface="Wingdings" pitchFamily="2" charset="2"/>
              <a:buNone/>
            </a:pPr>
            <a:r>
              <a:rPr lang="en-US" altLang="en-US" dirty="0">
                <a:solidFill>
                  <a:srgbClr val="0000FF"/>
                </a:solidFill>
              </a:rPr>
              <a:t>	</a:t>
            </a:r>
            <a:r>
              <a:rPr lang="en-US" altLang="en-US" dirty="0"/>
              <a:t>Include other relevant details</a:t>
            </a:r>
          </a:p>
          <a:p>
            <a:pPr marL="0" indent="0" eaLnBrk="1" hangingPunct="1">
              <a:buNone/>
            </a:pPr>
            <a:endParaRPr lang="en-US" altLang="en-US" sz="2800" dirty="0" smtClean="0"/>
          </a:p>
        </p:txBody>
      </p:sp>
      <p:sp>
        <p:nvSpPr>
          <p:cNvPr id="4" name="AutoShape 6"/>
          <p:cNvSpPr>
            <a:spLocks noChangeArrowheads="1"/>
          </p:cNvSpPr>
          <p:nvPr/>
        </p:nvSpPr>
        <p:spPr bwMode="auto">
          <a:xfrm>
            <a:off x="520277" y="1501112"/>
            <a:ext cx="381000" cy="381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A50021"/>
          </a:solidFill>
          <a:ln w="9525">
            <a:solidFill>
              <a:schemeClr val="tx1"/>
            </a:solidFill>
            <a:miter lim="800000"/>
            <a:headEnd/>
            <a:tailEnd/>
          </a:ln>
        </p:spPr>
        <p:txBody>
          <a:bodyPr wrap="none" anchor="ctr"/>
          <a:lstStyle/>
          <a:p>
            <a:endParaRPr lang="en-NZ"/>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252" y="3288367"/>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252" y="3793192"/>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252" y="4296429"/>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11"/>
          <p:cNvSpPr>
            <a:spLocks noChangeArrowheads="1"/>
          </p:cNvSpPr>
          <p:nvPr/>
        </p:nvSpPr>
        <p:spPr bwMode="auto">
          <a:xfrm>
            <a:off x="520277" y="2004350"/>
            <a:ext cx="381000" cy="381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A50021"/>
          </a:solidFill>
          <a:ln w="9525">
            <a:solidFill>
              <a:schemeClr val="tx1"/>
            </a:solidFill>
            <a:miter lim="800000"/>
            <a:headEnd/>
            <a:tailEnd/>
          </a:ln>
        </p:spPr>
        <p:txBody>
          <a:bodyPr wrap="none" anchor="ctr"/>
          <a:lstStyle/>
          <a:p>
            <a:endParaRPr lang="en-NZ"/>
          </a:p>
        </p:txBody>
      </p:sp>
      <p:sp>
        <p:nvSpPr>
          <p:cNvPr id="9" name="AutoShape 12"/>
          <p:cNvSpPr>
            <a:spLocks noChangeArrowheads="1"/>
          </p:cNvSpPr>
          <p:nvPr/>
        </p:nvSpPr>
        <p:spPr bwMode="auto">
          <a:xfrm>
            <a:off x="498052" y="2509175"/>
            <a:ext cx="381000" cy="381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A50021"/>
          </a:solidFill>
          <a:ln w="9525">
            <a:solidFill>
              <a:schemeClr val="tx1"/>
            </a:solidFill>
            <a:miter lim="800000"/>
            <a:headEnd/>
            <a:tailEnd/>
          </a:ln>
        </p:spPr>
        <p:txBody>
          <a:bodyPr wrap="none" anchor="ctr"/>
          <a:lstStyle/>
          <a:p>
            <a:endParaRPr lang="en-NZ"/>
          </a:p>
        </p:txBody>
      </p:sp>
      <p:pic>
        <p:nvPicPr>
          <p:cNvPr id="10" name="Picture 9" descr="https://kristinconradi.files.wordpress.com/2013/05/calvin_writing2.jpg"/>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bwMode="auto">
          <a:xfrm>
            <a:off x="4877176" y="3798270"/>
            <a:ext cx="4231056" cy="2729139"/>
          </a:xfrm>
          <a:prstGeom prst="rect">
            <a:avLst/>
          </a:prstGeom>
          <a:noFill/>
          <a:ln>
            <a:noFill/>
          </a:ln>
        </p:spPr>
      </p:pic>
      <p:sp>
        <p:nvSpPr>
          <p:cNvPr id="2" name="Cloud Callout 1"/>
          <p:cNvSpPr/>
          <p:nvPr/>
        </p:nvSpPr>
        <p:spPr>
          <a:xfrm>
            <a:off x="4712677" y="872197"/>
            <a:ext cx="4164037" cy="2180492"/>
          </a:xfrm>
          <a:prstGeom prst="cloudCallout">
            <a:avLst>
              <a:gd name="adj1" fmla="val -94217"/>
              <a:gd name="adj2" fmla="val 124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NZ" sz="2400" dirty="0" smtClean="0"/>
              <a:t>Ideas matter!  </a:t>
            </a:r>
          </a:p>
          <a:p>
            <a:pPr algn="ctr"/>
            <a:r>
              <a:rPr lang="en-NZ" sz="2400" dirty="0" smtClean="0"/>
              <a:t>Style should be invisible.</a:t>
            </a:r>
            <a:endParaRPr lang="en-NZ" sz="2400" dirty="0"/>
          </a:p>
        </p:txBody>
      </p:sp>
    </p:spTree>
    <p:extLst>
      <p:ext uri="{BB962C8B-B14F-4D97-AF65-F5344CB8AC3E}">
        <p14:creationId xmlns:p14="http://schemas.microsoft.com/office/powerpoint/2010/main" val="196972330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 calcmode="lin" valueType="num">
                                      <p:cBhvr>
                                        <p:cTn id="7" dur="1000" fill="hold"/>
                                        <p:tgtEl>
                                          <p:spTgt spid="8195">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8195">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8195">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8195">
                                            <p:txEl>
                                              <p:pRg st="1" end="1"/>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 calcmode="lin" valueType="num">
                                      <p:cBhvr>
                                        <p:cTn id="13" dur="1000" fill="hold"/>
                                        <p:tgtEl>
                                          <p:spTgt spid="8195">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8195">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8195">
                                            <p:txEl>
                                              <p:pRg st="2" end="2"/>
                                            </p:txEl>
                                          </p:spTgt>
                                        </p:tgtEl>
                                        <p:attrNameLst>
                                          <p:attrName>style.rotation</p:attrName>
                                        </p:attrNameLst>
                                      </p:cBhvr>
                                      <p:tavLst>
                                        <p:tav tm="0">
                                          <p:val>
                                            <p:fltVal val="90"/>
                                          </p:val>
                                        </p:tav>
                                        <p:tav tm="100000">
                                          <p:val>
                                            <p:fltVal val="0"/>
                                          </p:val>
                                        </p:tav>
                                      </p:tavLst>
                                    </p:anim>
                                    <p:animEffect transition="in" filter="fade">
                                      <p:cBhvr>
                                        <p:cTn id="16" dur="1000"/>
                                        <p:tgtEl>
                                          <p:spTgt spid="8195">
                                            <p:txEl>
                                              <p:pRg st="2" end="2"/>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 calcmode="lin" valueType="num">
                                      <p:cBhvr>
                                        <p:cTn id="19" dur="1000" fill="hold"/>
                                        <p:tgtEl>
                                          <p:spTgt spid="8195">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8195">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8195">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8195">
                                            <p:txEl>
                                              <p:pRg st="3" end="3"/>
                                            </p:txEl>
                                          </p:spTgt>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fltVal val="0"/>
                                          </p:val>
                                        </p:tav>
                                        <p:tav tm="100000">
                                          <p:val>
                                            <p:strVal val="#ppt_w"/>
                                          </p:val>
                                        </p:tav>
                                      </p:tavLst>
                                    </p:anim>
                                    <p:anim calcmode="lin" valueType="num">
                                      <p:cBhvr>
                                        <p:cTn id="26" dur="1000" fill="hold"/>
                                        <p:tgtEl>
                                          <p:spTgt spid="4"/>
                                        </p:tgtEl>
                                        <p:attrNameLst>
                                          <p:attrName>ppt_h</p:attrName>
                                        </p:attrNameLst>
                                      </p:cBhvr>
                                      <p:tavLst>
                                        <p:tav tm="0">
                                          <p:val>
                                            <p:fltVal val="0"/>
                                          </p:val>
                                        </p:tav>
                                        <p:tav tm="100000">
                                          <p:val>
                                            <p:strVal val="#ppt_h"/>
                                          </p:val>
                                        </p:tav>
                                      </p:tavLst>
                                    </p:anim>
                                    <p:anim calcmode="lin" valueType="num">
                                      <p:cBhvr>
                                        <p:cTn id="27" dur="1000" fill="hold"/>
                                        <p:tgtEl>
                                          <p:spTgt spid="4"/>
                                        </p:tgtEl>
                                        <p:attrNameLst>
                                          <p:attrName>style.rotation</p:attrName>
                                        </p:attrNameLst>
                                      </p:cBhvr>
                                      <p:tavLst>
                                        <p:tav tm="0">
                                          <p:val>
                                            <p:fltVal val="90"/>
                                          </p:val>
                                        </p:tav>
                                        <p:tav tm="100000">
                                          <p:val>
                                            <p:fltVal val="0"/>
                                          </p:val>
                                        </p:tav>
                                      </p:tavLst>
                                    </p:anim>
                                    <p:animEffect transition="in" filter="fade">
                                      <p:cBhvr>
                                        <p:cTn id="28" dur="1000"/>
                                        <p:tgtEl>
                                          <p:spTgt spid="4"/>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1000" fill="hold"/>
                                        <p:tgtEl>
                                          <p:spTgt spid="8"/>
                                        </p:tgtEl>
                                        <p:attrNameLst>
                                          <p:attrName>ppt_w</p:attrName>
                                        </p:attrNameLst>
                                      </p:cBhvr>
                                      <p:tavLst>
                                        <p:tav tm="0">
                                          <p:val>
                                            <p:fltVal val="0"/>
                                          </p:val>
                                        </p:tav>
                                        <p:tav tm="100000">
                                          <p:val>
                                            <p:strVal val="#ppt_w"/>
                                          </p:val>
                                        </p:tav>
                                      </p:tavLst>
                                    </p:anim>
                                    <p:anim calcmode="lin" valueType="num">
                                      <p:cBhvr>
                                        <p:cTn id="32" dur="1000" fill="hold"/>
                                        <p:tgtEl>
                                          <p:spTgt spid="8"/>
                                        </p:tgtEl>
                                        <p:attrNameLst>
                                          <p:attrName>ppt_h</p:attrName>
                                        </p:attrNameLst>
                                      </p:cBhvr>
                                      <p:tavLst>
                                        <p:tav tm="0">
                                          <p:val>
                                            <p:fltVal val="0"/>
                                          </p:val>
                                        </p:tav>
                                        <p:tav tm="100000">
                                          <p:val>
                                            <p:strVal val="#ppt_h"/>
                                          </p:val>
                                        </p:tav>
                                      </p:tavLst>
                                    </p:anim>
                                    <p:anim calcmode="lin" valueType="num">
                                      <p:cBhvr>
                                        <p:cTn id="33" dur="1000" fill="hold"/>
                                        <p:tgtEl>
                                          <p:spTgt spid="8"/>
                                        </p:tgtEl>
                                        <p:attrNameLst>
                                          <p:attrName>style.rotation</p:attrName>
                                        </p:attrNameLst>
                                      </p:cBhvr>
                                      <p:tavLst>
                                        <p:tav tm="0">
                                          <p:val>
                                            <p:fltVal val="90"/>
                                          </p:val>
                                        </p:tav>
                                        <p:tav tm="100000">
                                          <p:val>
                                            <p:fltVal val="0"/>
                                          </p:val>
                                        </p:tav>
                                      </p:tavLst>
                                    </p:anim>
                                    <p:animEffect transition="in" filter="fade">
                                      <p:cBhvr>
                                        <p:cTn id="34" dur="1000"/>
                                        <p:tgtEl>
                                          <p:spTgt spid="8"/>
                                        </p:tgtEl>
                                      </p:cBhvr>
                                    </p:animEffect>
                                  </p:childTnLst>
                                </p:cTn>
                              </p:par>
                              <p:par>
                                <p:cTn id="35" presetID="26"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80">
                                          <p:stCondLst>
                                            <p:cond delay="0"/>
                                          </p:stCondLst>
                                        </p:cTn>
                                        <p:tgtEl>
                                          <p:spTgt spid="9"/>
                                        </p:tgtEl>
                                      </p:cBhvr>
                                    </p:animEffect>
                                    <p:anim calcmode="lin" valueType="num">
                                      <p:cBhvr>
                                        <p:cTn id="3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3" dur="26">
                                          <p:stCondLst>
                                            <p:cond delay="650"/>
                                          </p:stCondLst>
                                        </p:cTn>
                                        <p:tgtEl>
                                          <p:spTgt spid="9"/>
                                        </p:tgtEl>
                                      </p:cBhvr>
                                      <p:to x="100000" y="60000"/>
                                    </p:animScale>
                                    <p:animScale>
                                      <p:cBhvr>
                                        <p:cTn id="44" dur="166" decel="50000">
                                          <p:stCondLst>
                                            <p:cond delay="676"/>
                                          </p:stCondLst>
                                        </p:cTn>
                                        <p:tgtEl>
                                          <p:spTgt spid="9"/>
                                        </p:tgtEl>
                                      </p:cBhvr>
                                      <p:to x="100000" y="100000"/>
                                    </p:animScale>
                                    <p:animScale>
                                      <p:cBhvr>
                                        <p:cTn id="45" dur="26">
                                          <p:stCondLst>
                                            <p:cond delay="1312"/>
                                          </p:stCondLst>
                                        </p:cTn>
                                        <p:tgtEl>
                                          <p:spTgt spid="9"/>
                                        </p:tgtEl>
                                      </p:cBhvr>
                                      <p:to x="100000" y="80000"/>
                                    </p:animScale>
                                    <p:animScale>
                                      <p:cBhvr>
                                        <p:cTn id="46" dur="166" decel="50000">
                                          <p:stCondLst>
                                            <p:cond delay="1338"/>
                                          </p:stCondLst>
                                        </p:cTn>
                                        <p:tgtEl>
                                          <p:spTgt spid="9"/>
                                        </p:tgtEl>
                                      </p:cBhvr>
                                      <p:to x="100000" y="100000"/>
                                    </p:animScale>
                                    <p:animScale>
                                      <p:cBhvr>
                                        <p:cTn id="47" dur="26">
                                          <p:stCondLst>
                                            <p:cond delay="1642"/>
                                          </p:stCondLst>
                                        </p:cTn>
                                        <p:tgtEl>
                                          <p:spTgt spid="9"/>
                                        </p:tgtEl>
                                      </p:cBhvr>
                                      <p:to x="100000" y="90000"/>
                                    </p:animScale>
                                    <p:animScale>
                                      <p:cBhvr>
                                        <p:cTn id="48" dur="166" decel="50000">
                                          <p:stCondLst>
                                            <p:cond delay="1668"/>
                                          </p:stCondLst>
                                        </p:cTn>
                                        <p:tgtEl>
                                          <p:spTgt spid="9"/>
                                        </p:tgtEl>
                                      </p:cBhvr>
                                      <p:to x="100000" y="100000"/>
                                    </p:animScale>
                                    <p:animScale>
                                      <p:cBhvr>
                                        <p:cTn id="49" dur="26">
                                          <p:stCondLst>
                                            <p:cond delay="1808"/>
                                          </p:stCondLst>
                                        </p:cTn>
                                        <p:tgtEl>
                                          <p:spTgt spid="9"/>
                                        </p:tgtEl>
                                      </p:cBhvr>
                                      <p:to x="100000" y="95000"/>
                                    </p:animScale>
                                    <p:animScale>
                                      <p:cBhvr>
                                        <p:cTn id="50" dur="166" decel="50000">
                                          <p:stCondLst>
                                            <p:cond delay="1834"/>
                                          </p:stCondLst>
                                        </p:cTn>
                                        <p:tgtEl>
                                          <p:spTgt spid="9"/>
                                        </p:tgtEl>
                                      </p:cBhvr>
                                      <p:to x="100000" y="100000"/>
                                    </p:animScale>
                                  </p:childTnLst>
                                </p:cTn>
                              </p:par>
                            </p:childTnLst>
                          </p:cTn>
                        </p:par>
                      </p:childTnLst>
                    </p:cTn>
                  </p:par>
                  <p:par>
                    <p:cTn id="51" fill="hold">
                      <p:stCondLst>
                        <p:cond delay="indefinite"/>
                      </p:stCondLst>
                      <p:childTnLst>
                        <p:par>
                          <p:cTn id="52" fill="hold">
                            <p:stCondLst>
                              <p:cond delay="0"/>
                            </p:stCondLst>
                            <p:childTnLst>
                              <p:par>
                                <p:cTn id="53" presetID="45" presetClass="entr" presetSubtype="0"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fade">
                                      <p:cBhvr>
                                        <p:cTn id="55" dur="2000"/>
                                        <p:tgtEl>
                                          <p:spTgt spid="2"/>
                                        </p:tgtEl>
                                      </p:cBhvr>
                                    </p:animEffect>
                                    <p:anim calcmode="lin" valueType="num">
                                      <p:cBhvr>
                                        <p:cTn id="56" dur="2000" fill="hold"/>
                                        <p:tgtEl>
                                          <p:spTgt spid="2"/>
                                        </p:tgtEl>
                                        <p:attrNameLst>
                                          <p:attrName>ppt_w</p:attrName>
                                        </p:attrNameLst>
                                      </p:cBhvr>
                                      <p:tavLst>
                                        <p:tav tm="0" fmla="#ppt_w*sin(2.5*pi*$)">
                                          <p:val>
                                            <p:fltVal val="0"/>
                                          </p:val>
                                        </p:tav>
                                        <p:tav tm="100000">
                                          <p:val>
                                            <p:fltVal val="1"/>
                                          </p:val>
                                        </p:tav>
                                      </p:tavLst>
                                    </p:anim>
                                    <p:anim calcmode="lin" valueType="num">
                                      <p:cBhvr>
                                        <p:cTn id="57" dur="2000" fill="hold"/>
                                        <p:tgtEl>
                                          <p:spTgt spid="2"/>
                                        </p:tgtEl>
                                        <p:attrNameLst>
                                          <p:attrName>ppt_h</p:attrName>
                                        </p:attrNameLst>
                                      </p:cBhvr>
                                      <p:tavLst>
                                        <p:tav tm="0">
                                          <p:val>
                                            <p:strVal val="#ppt_h"/>
                                          </p:val>
                                        </p:tav>
                                        <p:tav tm="100000">
                                          <p:val>
                                            <p:strVal val="#ppt_h"/>
                                          </p:val>
                                        </p:tav>
                                      </p:tavLst>
                                    </p:anim>
                                  </p:childTnLst>
                                </p:cTn>
                              </p:par>
                              <p:par>
                                <p:cTn id="58" presetID="45" presetClass="entr" presetSubtype="0" fill="hold"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2000"/>
                                        <p:tgtEl>
                                          <p:spTgt spid="10"/>
                                        </p:tgtEl>
                                      </p:cBhvr>
                                    </p:animEffect>
                                    <p:anim calcmode="lin" valueType="num">
                                      <p:cBhvr>
                                        <p:cTn id="61" dur="2000" fill="hold"/>
                                        <p:tgtEl>
                                          <p:spTgt spid="10"/>
                                        </p:tgtEl>
                                        <p:attrNameLst>
                                          <p:attrName>ppt_w</p:attrName>
                                        </p:attrNameLst>
                                      </p:cBhvr>
                                      <p:tavLst>
                                        <p:tav tm="0" fmla="#ppt_w*sin(2.5*pi*$)">
                                          <p:val>
                                            <p:fltVal val="0"/>
                                          </p:val>
                                        </p:tav>
                                        <p:tav tm="100000">
                                          <p:val>
                                            <p:fltVal val="1"/>
                                          </p:val>
                                        </p:tav>
                                      </p:tavLst>
                                    </p:anim>
                                    <p:anim calcmode="lin" valueType="num">
                                      <p:cBhvr>
                                        <p:cTn id="62"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nodeType="clickEffect">
                                  <p:stCondLst>
                                    <p:cond delay="0"/>
                                  </p:stCondLst>
                                  <p:childTnLst>
                                    <p:set>
                                      <p:cBhvr>
                                        <p:cTn id="66" dur="1" fill="hold">
                                          <p:stCondLst>
                                            <p:cond delay="0"/>
                                          </p:stCondLst>
                                        </p:cTn>
                                        <p:tgtEl>
                                          <p:spTgt spid="8195">
                                            <p:txEl>
                                              <p:pRg st="4" end="4"/>
                                            </p:txEl>
                                          </p:spTgt>
                                        </p:tgtEl>
                                        <p:attrNameLst>
                                          <p:attrName>style.visibility</p:attrName>
                                        </p:attrNameLst>
                                      </p:cBhvr>
                                      <p:to>
                                        <p:strVal val="visible"/>
                                      </p:to>
                                    </p:set>
                                    <p:animEffect transition="in" filter="wipe(down)">
                                      <p:cBhvr>
                                        <p:cTn id="67" dur="580">
                                          <p:stCondLst>
                                            <p:cond delay="0"/>
                                          </p:stCondLst>
                                        </p:cTn>
                                        <p:tgtEl>
                                          <p:spTgt spid="8195">
                                            <p:txEl>
                                              <p:pRg st="4" end="4"/>
                                            </p:txEl>
                                          </p:spTgt>
                                        </p:tgtEl>
                                      </p:cBhvr>
                                    </p:animEffect>
                                    <p:anim calcmode="lin" valueType="num">
                                      <p:cBhvr>
                                        <p:cTn id="68" dur="1822" tmFilter="0,0; 0.14,0.36; 0.43,0.73; 0.71,0.91; 1.0,1.0">
                                          <p:stCondLst>
                                            <p:cond delay="0"/>
                                          </p:stCondLst>
                                        </p:cTn>
                                        <p:tgtEl>
                                          <p:spTgt spid="8195">
                                            <p:txEl>
                                              <p:pRg st="4" end="4"/>
                                            </p:txEl>
                                          </p:spTgt>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8195">
                                            <p:txEl>
                                              <p:pRg st="4" end="4"/>
                                            </p:txEl>
                                          </p:spTgt>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8195">
                                            <p:txEl>
                                              <p:pRg st="4" end="4"/>
                                            </p:txEl>
                                          </p:spTgt>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8195">
                                            <p:txEl>
                                              <p:pRg st="4" end="4"/>
                                            </p:txEl>
                                          </p:spTgt>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8195">
                                            <p:txEl>
                                              <p:pRg st="4" end="4"/>
                                            </p:txEl>
                                          </p:spTgt>
                                        </p:tgtEl>
                                        <p:attrNameLst>
                                          <p:attrName>ppt_y</p:attrName>
                                        </p:attrNameLst>
                                      </p:cBhvr>
                                      <p:tavLst>
                                        <p:tav tm="0" fmla="#ppt_y-sin(pi*$)/81">
                                          <p:val>
                                            <p:fltVal val="0"/>
                                          </p:val>
                                        </p:tav>
                                        <p:tav tm="100000">
                                          <p:val>
                                            <p:fltVal val="1"/>
                                          </p:val>
                                        </p:tav>
                                      </p:tavLst>
                                    </p:anim>
                                    <p:animScale>
                                      <p:cBhvr>
                                        <p:cTn id="73" dur="26">
                                          <p:stCondLst>
                                            <p:cond delay="650"/>
                                          </p:stCondLst>
                                        </p:cTn>
                                        <p:tgtEl>
                                          <p:spTgt spid="8195">
                                            <p:txEl>
                                              <p:pRg st="4" end="4"/>
                                            </p:txEl>
                                          </p:spTgt>
                                        </p:tgtEl>
                                      </p:cBhvr>
                                      <p:to x="100000" y="60000"/>
                                    </p:animScale>
                                    <p:animScale>
                                      <p:cBhvr>
                                        <p:cTn id="74" dur="166" decel="50000">
                                          <p:stCondLst>
                                            <p:cond delay="676"/>
                                          </p:stCondLst>
                                        </p:cTn>
                                        <p:tgtEl>
                                          <p:spTgt spid="8195">
                                            <p:txEl>
                                              <p:pRg st="4" end="4"/>
                                            </p:txEl>
                                          </p:spTgt>
                                        </p:tgtEl>
                                      </p:cBhvr>
                                      <p:to x="100000" y="100000"/>
                                    </p:animScale>
                                    <p:animScale>
                                      <p:cBhvr>
                                        <p:cTn id="75" dur="26">
                                          <p:stCondLst>
                                            <p:cond delay="1312"/>
                                          </p:stCondLst>
                                        </p:cTn>
                                        <p:tgtEl>
                                          <p:spTgt spid="8195">
                                            <p:txEl>
                                              <p:pRg st="4" end="4"/>
                                            </p:txEl>
                                          </p:spTgt>
                                        </p:tgtEl>
                                      </p:cBhvr>
                                      <p:to x="100000" y="80000"/>
                                    </p:animScale>
                                    <p:animScale>
                                      <p:cBhvr>
                                        <p:cTn id="76" dur="166" decel="50000">
                                          <p:stCondLst>
                                            <p:cond delay="1338"/>
                                          </p:stCondLst>
                                        </p:cTn>
                                        <p:tgtEl>
                                          <p:spTgt spid="8195">
                                            <p:txEl>
                                              <p:pRg st="4" end="4"/>
                                            </p:txEl>
                                          </p:spTgt>
                                        </p:tgtEl>
                                      </p:cBhvr>
                                      <p:to x="100000" y="100000"/>
                                    </p:animScale>
                                    <p:animScale>
                                      <p:cBhvr>
                                        <p:cTn id="77" dur="26">
                                          <p:stCondLst>
                                            <p:cond delay="1642"/>
                                          </p:stCondLst>
                                        </p:cTn>
                                        <p:tgtEl>
                                          <p:spTgt spid="8195">
                                            <p:txEl>
                                              <p:pRg st="4" end="4"/>
                                            </p:txEl>
                                          </p:spTgt>
                                        </p:tgtEl>
                                      </p:cBhvr>
                                      <p:to x="100000" y="90000"/>
                                    </p:animScale>
                                    <p:animScale>
                                      <p:cBhvr>
                                        <p:cTn id="78" dur="166" decel="50000">
                                          <p:stCondLst>
                                            <p:cond delay="1668"/>
                                          </p:stCondLst>
                                        </p:cTn>
                                        <p:tgtEl>
                                          <p:spTgt spid="8195">
                                            <p:txEl>
                                              <p:pRg st="4" end="4"/>
                                            </p:txEl>
                                          </p:spTgt>
                                        </p:tgtEl>
                                      </p:cBhvr>
                                      <p:to x="100000" y="100000"/>
                                    </p:animScale>
                                    <p:animScale>
                                      <p:cBhvr>
                                        <p:cTn id="79" dur="26">
                                          <p:stCondLst>
                                            <p:cond delay="1808"/>
                                          </p:stCondLst>
                                        </p:cTn>
                                        <p:tgtEl>
                                          <p:spTgt spid="8195">
                                            <p:txEl>
                                              <p:pRg st="4" end="4"/>
                                            </p:txEl>
                                          </p:spTgt>
                                        </p:tgtEl>
                                      </p:cBhvr>
                                      <p:to x="100000" y="95000"/>
                                    </p:animScale>
                                    <p:animScale>
                                      <p:cBhvr>
                                        <p:cTn id="80" dur="166" decel="50000">
                                          <p:stCondLst>
                                            <p:cond delay="1834"/>
                                          </p:stCondLst>
                                        </p:cTn>
                                        <p:tgtEl>
                                          <p:spTgt spid="8195">
                                            <p:txEl>
                                              <p:pRg st="4" end="4"/>
                                            </p:txEl>
                                          </p:spTgt>
                                        </p:tgtEl>
                                      </p:cBhvr>
                                      <p:to x="100000" y="100000"/>
                                    </p:animScale>
                                  </p:childTnLst>
                                </p:cTn>
                              </p:par>
                              <p:par>
                                <p:cTn id="81" presetID="26" presetClass="entr" presetSubtype="0" fill="hold" nodeType="withEffect">
                                  <p:stCondLst>
                                    <p:cond delay="0"/>
                                  </p:stCondLst>
                                  <p:childTnLst>
                                    <p:set>
                                      <p:cBhvr>
                                        <p:cTn id="82" dur="1" fill="hold">
                                          <p:stCondLst>
                                            <p:cond delay="0"/>
                                          </p:stCondLst>
                                        </p:cTn>
                                        <p:tgtEl>
                                          <p:spTgt spid="8195">
                                            <p:txEl>
                                              <p:pRg st="5" end="5"/>
                                            </p:txEl>
                                          </p:spTgt>
                                        </p:tgtEl>
                                        <p:attrNameLst>
                                          <p:attrName>style.visibility</p:attrName>
                                        </p:attrNameLst>
                                      </p:cBhvr>
                                      <p:to>
                                        <p:strVal val="visible"/>
                                      </p:to>
                                    </p:set>
                                    <p:animEffect transition="in" filter="wipe(down)">
                                      <p:cBhvr>
                                        <p:cTn id="83" dur="580">
                                          <p:stCondLst>
                                            <p:cond delay="0"/>
                                          </p:stCondLst>
                                        </p:cTn>
                                        <p:tgtEl>
                                          <p:spTgt spid="8195">
                                            <p:txEl>
                                              <p:pRg st="5" end="5"/>
                                            </p:txEl>
                                          </p:spTgt>
                                        </p:tgtEl>
                                      </p:cBhvr>
                                    </p:animEffect>
                                    <p:anim calcmode="lin" valueType="num">
                                      <p:cBhvr>
                                        <p:cTn id="84" dur="1822" tmFilter="0,0; 0.14,0.36; 0.43,0.73; 0.71,0.91; 1.0,1.0">
                                          <p:stCondLst>
                                            <p:cond delay="0"/>
                                          </p:stCondLst>
                                        </p:cTn>
                                        <p:tgtEl>
                                          <p:spTgt spid="8195">
                                            <p:txEl>
                                              <p:pRg st="5" end="5"/>
                                            </p:txEl>
                                          </p:spTgt>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8195">
                                            <p:txEl>
                                              <p:pRg st="5" end="5"/>
                                            </p:txEl>
                                          </p:spTgt>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8195">
                                            <p:txEl>
                                              <p:pRg st="5" end="5"/>
                                            </p:txEl>
                                          </p:spTgt>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8195">
                                            <p:txEl>
                                              <p:pRg st="5" end="5"/>
                                            </p:txEl>
                                          </p:spTgt>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8195">
                                            <p:txEl>
                                              <p:pRg st="5" end="5"/>
                                            </p:txEl>
                                          </p:spTgt>
                                        </p:tgtEl>
                                        <p:attrNameLst>
                                          <p:attrName>ppt_y</p:attrName>
                                        </p:attrNameLst>
                                      </p:cBhvr>
                                      <p:tavLst>
                                        <p:tav tm="0" fmla="#ppt_y-sin(pi*$)/81">
                                          <p:val>
                                            <p:fltVal val="0"/>
                                          </p:val>
                                        </p:tav>
                                        <p:tav tm="100000">
                                          <p:val>
                                            <p:fltVal val="1"/>
                                          </p:val>
                                        </p:tav>
                                      </p:tavLst>
                                    </p:anim>
                                    <p:animScale>
                                      <p:cBhvr>
                                        <p:cTn id="89" dur="26">
                                          <p:stCondLst>
                                            <p:cond delay="650"/>
                                          </p:stCondLst>
                                        </p:cTn>
                                        <p:tgtEl>
                                          <p:spTgt spid="8195">
                                            <p:txEl>
                                              <p:pRg st="5" end="5"/>
                                            </p:txEl>
                                          </p:spTgt>
                                        </p:tgtEl>
                                      </p:cBhvr>
                                      <p:to x="100000" y="60000"/>
                                    </p:animScale>
                                    <p:animScale>
                                      <p:cBhvr>
                                        <p:cTn id="90" dur="166" decel="50000">
                                          <p:stCondLst>
                                            <p:cond delay="676"/>
                                          </p:stCondLst>
                                        </p:cTn>
                                        <p:tgtEl>
                                          <p:spTgt spid="8195">
                                            <p:txEl>
                                              <p:pRg st="5" end="5"/>
                                            </p:txEl>
                                          </p:spTgt>
                                        </p:tgtEl>
                                      </p:cBhvr>
                                      <p:to x="100000" y="100000"/>
                                    </p:animScale>
                                    <p:animScale>
                                      <p:cBhvr>
                                        <p:cTn id="91" dur="26">
                                          <p:stCondLst>
                                            <p:cond delay="1312"/>
                                          </p:stCondLst>
                                        </p:cTn>
                                        <p:tgtEl>
                                          <p:spTgt spid="8195">
                                            <p:txEl>
                                              <p:pRg st="5" end="5"/>
                                            </p:txEl>
                                          </p:spTgt>
                                        </p:tgtEl>
                                      </p:cBhvr>
                                      <p:to x="100000" y="80000"/>
                                    </p:animScale>
                                    <p:animScale>
                                      <p:cBhvr>
                                        <p:cTn id="92" dur="166" decel="50000">
                                          <p:stCondLst>
                                            <p:cond delay="1338"/>
                                          </p:stCondLst>
                                        </p:cTn>
                                        <p:tgtEl>
                                          <p:spTgt spid="8195">
                                            <p:txEl>
                                              <p:pRg st="5" end="5"/>
                                            </p:txEl>
                                          </p:spTgt>
                                        </p:tgtEl>
                                      </p:cBhvr>
                                      <p:to x="100000" y="100000"/>
                                    </p:animScale>
                                    <p:animScale>
                                      <p:cBhvr>
                                        <p:cTn id="93" dur="26">
                                          <p:stCondLst>
                                            <p:cond delay="1642"/>
                                          </p:stCondLst>
                                        </p:cTn>
                                        <p:tgtEl>
                                          <p:spTgt spid="8195">
                                            <p:txEl>
                                              <p:pRg st="5" end="5"/>
                                            </p:txEl>
                                          </p:spTgt>
                                        </p:tgtEl>
                                      </p:cBhvr>
                                      <p:to x="100000" y="90000"/>
                                    </p:animScale>
                                    <p:animScale>
                                      <p:cBhvr>
                                        <p:cTn id="94" dur="166" decel="50000">
                                          <p:stCondLst>
                                            <p:cond delay="1668"/>
                                          </p:stCondLst>
                                        </p:cTn>
                                        <p:tgtEl>
                                          <p:spTgt spid="8195">
                                            <p:txEl>
                                              <p:pRg st="5" end="5"/>
                                            </p:txEl>
                                          </p:spTgt>
                                        </p:tgtEl>
                                      </p:cBhvr>
                                      <p:to x="100000" y="100000"/>
                                    </p:animScale>
                                    <p:animScale>
                                      <p:cBhvr>
                                        <p:cTn id="95" dur="26">
                                          <p:stCondLst>
                                            <p:cond delay="1808"/>
                                          </p:stCondLst>
                                        </p:cTn>
                                        <p:tgtEl>
                                          <p:spTgt spid="8195">
                                            <p:txEl>
                                              <p:pRg st="5" end="5"/>
                                            </p:txEl>
                                          </p:spTgt>
                                        </p:tgtEl>
                                      </p:cBhvr>
                                      <p:to x="100000" y="95000"/>
                                    </p:animScale>
                                    <p:animScale>
                                      <p:cBhvr>
                                        <p:cTn id="96" dur="166" decel="50000">
                                          <p:stCondLst>
                                            <p:cond delay="1834"/>
                                          </p:stCondLst>
                                        </p:cTn>
                                        <p:tgtEl>
                                          <p:spTgt spid="8195">
                                            <p:txEl>
                                              <p:pRg st="5" end="5"/>
                                            </p:txEl>
                                          </p:spTgt>
                                        </p:tgtEl>
                                      </p:cBhvr>
                                      <p:to x="100000" y="100000"/>
                                    </p:animScale>
                                  </p:childTnLst>
                                </p:cTn>
                              </p:par>
                              <p:par>
                                <p:cTn id="97" presetID="26" presetClass="entr" presetSubtype="0" fill="hold" nodeType="withEffect">
                                  <p:stCondLst>
                                    <p:cond delay="0"/>
                                  </p:stCondLst>
                                  <p:childTnLst>
                                    <p:set>
                                      <p:cBhvr>
                                        <p:cTn id="98" dur="1" fill="hold">
                                          <p:stCondLst>
                                            <p:cond delay="0"/>
                                          </p:stCondLst>
                                        </p:cTn>
                                        <p:tgtEl>
                                          <p:spTgt spid="8195">
                                            <p:txEl>
                                              <p:pRg st="6" end="6"/>
                                            </p:txEl>
                                          </p:spTgt>
                                        </p:tgtEl>
                                        <p:attrNameLst>
                                          <p:attrName>style.visibility</p:attrName>
                                        </p:attrNameLst>
                                      </p:cBhvr>
                                      <p:to>
                                        <p:strVal val="visible"/>
                                      </p:to>
                                    </p:set>
                                    <p:animEffect transition="in" filter="wipe(down)">
                                      <p:cBhvr>
                                        <p:cTn id="99" dur="580">
                                          <p:stCondLst>
                                            <p:cond delay="0"/>
                                          </p:stCondLst>
                                        </p:cTn>
                                        <p:tgtEl>
                                          <p:spTgt spid="8195">
                                            <p:txEl>
                                              <p:pRg st="6" end="6"/>
                                            </p:txEl>
                                          </p:spTgt>
                                        </p:tgtEl>
                                      </p:cBhvr>
                                    </p:animEffect>
                                    <p:anim calcmode="lin" valueType="num">
                                      <p:cBhvr>
                                        <p:cTn id="100" dur="1822" tmFilter="0,0; 0.14,0.36; 0.43,0.73; 0.71,0.91; 1.0,1.0">
                                          <p:stCondLst>
                                            <p:cond delay="0"/>
                                          </p:stCondLst>
                                        </p:cTn>
                                        <p:tgtEl>
                                          <p:spTgt spid="8195">
                                            <p:txEl>
                                              <p:pRg st="6" end="6"/>
                                            </p:txEl>
                                          </p:spTgt>
                                        </p:tgtEl>
                                        <p:attrNameLst>
                                          <p:attrName>ppt_x</p:attrName>
                                        </p:attrNameLst>
                                      </p:cBhvr>
                                      <p:tavLst>
                                        <p:tav tm="0">
                                          <p:val>
                                            <p:strVal val="#ppt_x-0.25"/>
                                          </p:val>
                                        </p:tav>
                                        <p:tav tm="100000">
                                          <p:val>
                                            <p:strVal val="#ppt_x"/>
                                          </p:val>
                                        </p:tav>
                                      </p:tavLst>
                                    </p:anim>
                                    <p:anim calcmode="lin" valueType="num">
                                      <p:cBhvr>
                                        <p:cTn id="101" dur="664" tmFilter="0.0,0.0; 0.25,0.07; 0.50,0.2; 0.75,0.467; 1.0,1.0">
                                          <p:stCondLst>
                                            <p:cond delay="0"/>
                                          </p:stCondLst>
                                        </p:cTn>
                                        <p:tgtEl>
                                          <p:spTgt spid="8195">
                                            <p:txEl>
                                              <p:pRg st="6" end="6"/>
                                            </p:txEl>
                                          </p:spTgt>
                                        </p:tgtEl>
                                        <p:attrNameLst>
                                          <p:attrName>ppt_y</p:attrName>
                                        </p:attrNameLst>
                                      </p:cBhvr>
                                      <p:tavLst>
                                        <p:tav tm="0" fmla="#ppt_y-sin(pi*$)/3">
                                          <p:val>
                                            <p:fltVal val="0.5"/>
                                          </p:val>
                                        </p:tav>
                                        <p:tav tm="100000">
                                          <p:val>
                                            <p:fltVal val="1"/>
                                          </p:val>
                                        </p:tav>
                                      </p:tavLst>
                                    </p:anim>
                                    <p:anim calcmode="lin" valueType="num">
                                      <p:cBhvr>
                                        <p:cTn id="102" dur="664" tmFilter="0, 0; 0.125,0.2665; 0.25,0.4; 0.375,0.465; 0.5,0.5;  0.625,0.535; 0.75,0.6; 0.875,0.7335; 1,1">
                                          <p:stCondLst>
                                            <p:cond delay="664"/>
                                          </p:stCondLst>
                                        </p:cTn>
                                        <p:tgtEl>
                                          <p:spTgt spid="8195">
                                            <p:txEl>
                                              <p:pRg st="6" end="6"/>
                                            </p:txEl>
                                          </p:spTgt>
                                        </p:tgtEl>
                                        <p:attrNameLst>
                                          <p:attrName>ppt_y</p:attrName>
                                        </p:attrNameLst>
                                      </p:cBhvr>
                                      <p:tavLst>
                                        <p:tav tm="0" fmla="#ppt_y-sin(pi*$)/9">
                                          <p:val>
                                            <p:fltVal val="0"/>
                                          </p:val>
                                        </p:tav>
                                        <p:tav tm="100000">
                                          <p:val>
                                            <p:fltVal val="1"/>
                                          </p:val>
                                        </p:tav>
                                      </p:tavLst>
                                    </p:anim>
                                    <p:anim calcmode="lin" valueType="num">
                                      <p:cBhvr>
                                        <p:cTn id="103" dur="332" tmFilter="0, 0; 0.125,0.2665; 0.25,0.4; 0.375,0.465; 0.5,0.5;  0.625,0.535; 0.75,0.6; 0.875,0.7335; 1,1">
                                          <p:stCondLst>
                                            <p:cond delay="1324"/>
                                          </p:stCondLst>
                                        </p:cTn>
                                        <p:tgtEl>
                                          <p:spTgt spid="8195">
                                            <p:txEl>
                                              <p:pRg st="6" end="6"/>
                                            </p:txEl>
                                          </p:spTgt>
                                        </p:tgtEl>
                                        <p:attrNameLst>
                                          <p:attrName>ppt_y</p:attrName>
                                        </p:attrNameLst>
                                      </p:cBhvr>
                                      <p:tavLst>
                                        <p:tav tm="0" fmla="#ppt_y-sin(pi*$)/27">
                                          <p:val>
                                            <p:fltVal val="0"/>
                                          </p:val>
                                        </p:tav>
                                        <p:tav tm="100000">
                                          <p:val>
                                            <p:fltVal val="1"/>
                                          </p:val>
                                        </p:tav>
                                      </p:tavLst>
                                    </p:anim>
                                    <p:anim calcmode="lin" valueType="num">
                                      <p:cBhvr>
                                        <p:cTn id="104" dur="164" tmFilter="0, 0; 0.125,0.2665; 0.25,0.4; 0.375,0.465; 0.5,0.5;  0.625,0.535; 0.75,0.6; 0.875,0.7335; 1,1">
                                          <p:stCondLst>
                                            <p:cond delay="1656"/>
                                          </p:stCondLst>
                                        </p:cTn>
                                        <p:tgtEl>
                                          <p:spTgt spid="8195">
                                            <p:txEl>
                                              <p:pRg st="6" end="6"/>
                                            </p:txEl>
                                          </p:spTgt>
                                        </p:tgtEl>
                                        <p:attrNameLst>
                                          <p:attrName>ppt_y</p:attrName>
                                        </p:attrNameLst>
                                      </p:cBhvr>
                                      <p:tavLst>
                                        <p:tav tm="0" fmla="#ppt_y-sin(pi*$)/81">
                                          <p:val>
                                            <p:fltVal val="0"/>
                                          </p:val>
                                        </p:tav>
                                        <p:tav tm="100000">
                                          <p:val>
                                            <p:fltVal val="1"/>
                                          </p:val>
                                        </p:tav>
                                      </p:tavLst>
                                    </p:anim>
                                    <p:animScale>
                                      <p:cBhvr>
                                        <p:cTn id="105" dur="26">
                                          <p:stCondLst>
                                            <p:cond delay="650"/>
                                          </p:stCondLst>
                                        </p:cTn>
                                        <p:tgtEl>
                                          <p:spTgt spid="8195">
                                            <p:txEl>
                                              <p:pRg st="6" end="6"/>
                                            </p:txEl>
                                          </p:spTgt>
                                        </p:tgtEl>
                                      </p:cBhvr>
                                      <p:to x="100000" y="60000"/>
                                    </p:animScale>
                                    <p:animScale>
                                      <p:cBhvr>
                                        <p:cTn id="106" dur="166" decel="50000">
                                          <p:stCondLst>
                                            <p:cond delay="676"/>
                                          </p:stCondLst>
                                        </p:cTn>
                                        <p:tgtEl>
                                          <p:spTgt spid="8195">
                                            <p:txEl>
                                              <p:pRg st="6" end="6"/>
                                            </p:txEl>
                                          </p:spTgt>
                                        </p:tgtEl>
                                      </p:cBhvr>
                                      <p:to x="100000" y="100000"/>
                                    </p:animScale>
                                    <p:animScale>
                                      <p:cBhvr>
                                        <p:cTn id="107" dur="26">
                                          <p:stCondLst>
                                            <p:cond delay="1312"/>
                                          </p:stCondLst>
                                        </p:cTn>
                                        <p:tgtEl>
                                          <p:spTgt spid="8195">
                                            <p:txEl>
                                              <p:pRg st="6" end="6"/>
                                            </p:txEl>
                                          </p:spTgt>
                                        </p:tgtEl>
                                      </p:cBhvr>
                                      <p:to x="100000" y="80000"/>
                                    </p:animScale>
                                    <p:animScale>
                                      <p:cBhvr>
                                        <p:cTn id="108" dur="166" decel="50000">
                                          <p:stCondLst>
                                            <p:cond delay="1338"/>
                                          </p:stCondLst>
                                        </p:cTn>
                                        <p:tgtEl>
                                          <p:spTgt spid="8195">
                                            <p:txEl>
                                              <p:pRg st="6" end="6"/>
                                            </p:txEl>
                                          </p:spTgt>
                                        </p:tgtEl>
                                      </p:cBhvr>
                                      <p:to x="100000" y="100000"/>
                                    </p:animScale>
                                    <p:animScale>
                                      <p:cBhvr>
                                        <p:cTn id="109" dur="26">
                                          <p:stCondLst>
                                            <p:cond delay="1642"/>
                                          </p:stCondLst>
                                        </p:cTn>
                                        <p:tgtEl>
                                          <p:spTgt spid="8195">
                                            <p:txEl>
                                              <p:pRg st="6" end="6"/>
                                            </p:txEl>
                                          </p:spTgt>
                                        </p:tgtEl>
                                      </p:cBhvr>
                                      <p:to x="100000" y="90000"/>
                                    </p:animScale>
                                    <p:animScale>
                                      <p:cBhvr>
                                        <p:cTn id="110" dur="166" decel="50000">
                                          <p:stCondLst>
                                            <p:cond delay="1668"/>
                                          </p:stCondLst>
                                        </p:cTn>
                                        <p:tgtEl>
                                          <p:spTgt spid="8195">
                                            <p:txEl>
                                              <p:pRg st="6" end="6"/>
                                            </p:txEl>
                                          </p:spTgt>
                                        </p:tgtEl>
                                      </p:cBhvr>
                                      <p:to x="100000" y="100000"/>
                                    </p:animScale>
                                    <p:animScale>
                                      <p:cBhvr>
                                        <p:cTn id="111" dur="26">
                                          <p:stCondLst>
                                            <p:cond delay="1808"/>
                                          </p:stCondLst>
                                        </p:cTn>
                                        <p:tgtEl>
                                          <p:spTgt spid="8195">
                                            <p:txEl>
                                              <p:pRg st="6" end="6"/>
                                            </p:txEl>
                                          </p:spTgt>
                                        </p:tgtEl>
                                      </p:cBhvr>
                                      <p:to x="100000" y="95000"/>
                                    </p:animScale>
                                    <p:animScale>
                                      <p:cBhvr>
                                        <p:cTn id="112" dur="166" decel="50000">
                                          <p:stCondLst>
                                            <p:cond delay="1834"/>
                                          </p:stCondLst>
                                        </p:cTn>
                                        <p:tgtEl>
                                          <p:spTgt spid="8195">
                                            <p:txEl>
                                              <p:pRg st="6" end="6"/>
                                            </p:txEl>
                                          </p:spTgt>
                                        </p:tgtEl>
                                      </p:cBhvr>
                                      <p:to x="100000" y="100000"/>
                                    </p:animScale>
                                  </p:childTnLst>
                                </p:cTn>
                              </p:par>
                              <p:par>
                                <p:cTn id="113" presetID="2" presetClass="entr" presetSubtype="4" fill="hold" nodeType="withEffect">
                                  <p:stCondLst>
                                    <p:cond delay="0"/>
                                  </p:stCondLst>
                                  <p:childTnLst>
                                    <p:set>
                                      <p:cBhvr>
                                        <p:cTn id="114" dur="1" fill="hold">
                                          <p:stCondLst>
                                            <p:cond delay="0"/>
                                          </p:stCondLst>
                                        </p:cTn>
                                        <p:tgtEl>
                                          <p:spTgt spid="5"/>
                                        </p:tgtEl>
                                        <p:attrNameLst>
                                          <p:attrName>style.visibility</p:attrName>
                                        </p:attrNameLst>
                                      </p:cBhvr>
                                      <p:to>
                                        <p:strVal val="visible"/>
                                      </p:to>
                                    </p:set>
                                    <p:anim calcmode="lin" valueType="num">
                                      <p:cBhvr additive="base">
                                        <p:cTn id="115" dur="500" fill="hold"/>
                                        <p:tgtEl>
                                          <p:spTgt spid="5"/>
                                        </p:tgtEl>
                                        <p:attrNameLst>
                                          <p:attrName>ppt_x</p:attrName>
                                        </p:attrNameLst>
                                      </p:cBhvr>
                                      <p:tavLst>
                                        <p:tav tm="0">
                                          <p:val>
                                            <p:strVal val="#ppt_x"/>
                                          </p:val>
                                        </p:tav>
                                        <p:tav tm="100000">
                                          <p:val>
                                            <p:strVal val="#ppt_x"/>
                                          </p:val>
                                        </p:tav>
                                      </p:tavLst>
                                    </p:anim>
                                    <p:anim calcmode="lin" valueType="num">
                                      <p:cBhvr additive="base">
                                        <p:cTn id="116" dur="500" fill="hold"/>
                                        <p:tgtEl>
                                          <p:spTgt spid="5"/>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6"/>
                                        </p:tgtEl>
                                        <p:attrNameLst>
                                          <p:attrName>style.visibility</p:attrName>
                                        </p:attrNameLst>
                                      </p:cBhvr>
                                      <p:to>
                                        <p:strVal val="visible"/>
                                      </p:to>
                                    </p:set>
                                    <p:anim calcmode="lin" valueType="num">
                                      <p:cBhvr additive="base">
                                        <p:cTn id="119" dur="500" fill="hold"/>
                                        <p:tgtEl>
                                          <p:spTgt spid="6"/>
                                        </p:tgtEl>
                                        <p:attrNameLst>
                                          <p:attrName>ppt_x</p:attrName>
                                        </p:attrNameLst>
                                      </p:cBhvr>
                                      <p:tavLst>
                                        <p:tav tm="0">
                                          <p:val>
                                            <p:strVal val="#ppt_x"/>
                                          </p:val>
                                        </p:tav>
                                        <p:tav tm="100000">
                                          <p:val>
                                            <p:strVal val="#ppt_x"/>
                                          </p:val>
                                        </p:tav>
                                      </p:tavLst>
                                    </p:anim>
                                    <p:anim calcmode="lin" valueType="num">
                                      <p:cBhvr additive="base">
                                        <p:cTn id="120" dur="500" fill="hold"/>
                                        <p:tgtEl>
                                          <p:spTgt spid="6"/>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7"/>
                                        </p:tgtEl>
                                        <p:attrNameLst>
                                          <p:attrName>style.visibility</p:attrName>
                                        </p:attrNameLst>
                                      </p:cBhvr>
                                      <p:to>
                                        <p:strVal val="visible"/>
                                      </p:to>
                                    </p:set>
                                    <p:anim calcmode="lin" valueType="num">
                                      <p:cBhvr additive="base">
                                        <p:cTn id="123" dur="500" fill="hold"/>
                                        <p:tgtEl>
                                          <p:spTgt spid="7"/>
                                        </p:tgtEl>
                                        <p:attrNameLst>
                                          <p:attrName>ppt_x</p:attrName>
                                        </p:attrNameLst>
                                      </p:cBhvr>
                                      <p:tavLst>
                                        <p:tav tm="0">
                                          <p:val>
                                            <p:strVal val="#ppt_x"/>
                                          </p:val>
                                        </p:tav>
                                        <p:tav tm="100000">
                                          <p:val>
                                            <p:strVal val="#ppt_x"/>
                                          </p:val>
                                        </p:tav>
                                      </p:tavLst>
                                    </p:anim>
                                    <p:anim calcmode="lin" valueType="num">
                                      <p:cBhvr additive="base">
                                        <p:cTn id="1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205301" y="231689"/>
            <a:ext cx="7127875" cy="767113"/>
          </a:xfrm>
          <a:noFill/>
        </p:spPr>
        <p:txBody>
          <a:bodyPr lIns="92075" tIns="46038" rIns="92075" bIns="46038" anchor="ctr"/>
          <a:lstStyle/>
          <a:p>
            <a:r>
              <a:rPr lang="en-US" altLang="en-US" b="1" dirty="0"/>
              <a:t>Title Page</a:t>
            </a:r>
          </a:p>
        </p:txBody>
      </p:sp>
      <p:sp>
        <p:nvSpPr>
          <p:cNvPr id="8195" name="Rectangle 3"/>
          <p:cNvSpPr>
            <a:spLocks noGrp="1" noChangeArrowheads="1"/>
          </p:cNvSpPr>
          <p:nvPr>
            <p:ph idx="1"/>
          </p:nvPr>
        </p:nvSpPr>
        <p:spPr>
          <a:xfrm>
            <a:off x="228600" y="956598"/>
            <a:ext cx="8686800" cy="4346917"/>
          </a:xfrm>
          <a:noFill/>
        </p:spPr>
        <p:txBody>
          <a:bodyPr lIns="92075" tIns="46038" rIns="92075" bIns="46038"/>
          <a:lstStyle/>
          <a:p>
            <a:pPr eaLnBrk="1" hangingPunct="1">
              <a:spcAft>
                <a:spcPts val="600"/>
              </a:spcAft>
            </a:pPr>
            <a:r>
              <a:rPr lang="en-US" altLang="en-US" dirty="0"/>
              <a:t>Simple, informative and concise</a:t>
            </a:r>
            <a:r>
              <a:rPr lang="en-US" altLang="en-US" dirty="0">
                <a:solidFill>
                  <a:srgbClr val="FF3300"/>
                </a:solidFill>
              </a:rPr>
              <a:t> </a:t>
            </a:r>
          </a:p>
          <a:p>
            <a:pPr lvl="1" eaLnBrk="1" hangingPunct="1">
              <a:spcAft>
                <a:spcPts val="600"/>
              </a:spcAft>
              <a:buFont typeface="Wingdings" pitchFamily="2" charset="2"/>
              <a:buNone/>
            </a:pPr>
            <a:r>
              <a:rPr lang="en-US" altLang="en-US" dirty="0">
                <a:latin typeface="Forte" pitchFamily="66" charset="0"/>
              </a:rPr>
              <a:t>	WORD ART</a:t>
            </a:r>
          </a:p>
          <a:p>
            <a:pPr lvl="1" eaLnBrk="1" hangingPunct="1">
              <a:spcAft>
                <a:spcPts val="600"/>
              </a:spcAft>
              <a:buFont typeface="Wingdings" pitchFamily="2" charset="2"/>
              <a:buNone/>
            </a:pPr>
            <a:r>
              <a:rPr lang="en-US" altLang="en-US" dirty="0"/>
              <a:t>	Color folders </a:t>
            </a:r>
          </a:p>
          <a:p>
            <a:pPr lvl="1" eaLnBrk="1" hangingPunct="1">
              <a:spcAft>
                <a:spcPts val="1800"/>
              </a:spcAft>
              <a:buFont typeface="Wingdings" pitchFamily="2" charset="2"/>
              <a:buNone/>
            </a:pPr>
            <a:r>
              <a:rPr lang="en-US" altLang="en-US" dirty="0"/>
              <a:t>	Plastic binders</a:t>
            </a:r>
          </a:p>
          <a:p>
            <a:pPr lvl="1" eaLnBrk="1" hangingPunct="1">
              <a:spcAft>
                <a:spcPts val="600"/>
              </a:spcAft>
              <a:buFont typeface="Wingdings" pitchFamily="2" charset="2"/>
              <a:buNone/>
            </a:pPr>
            <a:r>
              <a:rPr lang="en-US" altLang="en-US" dirty="0"/>
              <a:t>	Staple in upper left </a:t>
            </a:r>
            <a:r>
              <a:rPr lang="en-US" altLang="en-US" dirty="0" smtClean="0"/>
              <a:t>corner (must do this)</a:t>
            </a:r>
            <a:endParaRPr lang="en-US" altLang="en-US" dirty="0"/>
          </a:p>
          <a:p>
            <a:pPr lvl="1" eaLnBrk="1" hangingPunct="1">
              <a:spcAft>
                <a:spcPts val="600"/>
              </a:spcAft>
              <a:buFont typeface="Wingdings" pitchFamily="2" charset="2"/>
              <a:buNone/>
            </a:pPr>
            <a:r>
              <a:rPr lang="en-US" altLang="en-US" dirty="0"/>
              <a:t>	Include your name</a:t>
            </a:r>
          </a:p>
          <a:p>
            <a:pPr lvl="1" eaLnBrk="1" hangingPunct="1">
              <a:spcAft>
                <a:spcPts val="600"/>
              </a:spcAft>
              <a:buFont typeface="Wingdings" pitchFamily="2" charset="2"/>
              <a:buNone/>
            </a:pPr>
            <a:r>
              <a:rPr lang="en-US" altLang="en-US" dirty="0">
                <a:solidFill>
                  <a:srgbClr val="0000FF"/>
                </a:solidFill>
              </a:rPr>
              <a:t>	</a:t>
            </a:r>
            <a:r>
              <a:rPr lang="en-US" altLang="en-US" dirty="0"/>
              <a:t>Include other relevant details</a:t>
            </a:r>
          </a:p>
          <a:p>
            <a:pPr marL="0" indent="0" eaLnBrk="1" hangingPunct="1">
              <a:buNone/>
            </a:pPr>
            <a:endParaRPr lang="en-US" altLang="en-US" sz="2800" dirty="0" smtClean="0"/>
          </a:p>
        </p:txBody>
      </p:sp>
      <p:sp>
        <p:nvSpPr>
          <p:cNvPr id="4" name="AutoShape 6"/>
          <p:cNvSpPr>
            <a:spLocks noChangeArrowheads="1"/>
          </p:cNvSpPr>
          <p:nvPr/>
        </p:nvSpPr>
        <p:spPr bwMode="auto">
          <a:xfrm>
            <a:off x="520277" y="1501112"/>
            <a:ext cx="381000" cy="381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A50021"/>
          </a:solidFill>
          <a:ln w="9525">
            <a:solidFill>
              <a:schemeClr val="tx1"/>
            </a:solidFill>
            <a:miter lim="800000"/>
            <a:headEnd/>
            <a:tailEnd/>
          </a:ln>
        </p:spPr>
        <p:txBody>
          <a:bodyPr wrap="none" anchor="ctr"/>
          <a:lstStyle/>
          <a:p>
            <a:endParaRPr lang="en-NZ"/>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252" y="3288367"/>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252" y="3793192"/>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252" y="4296429"/>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11"/>
          <p:cNvSpPr>
            <a:spLocks noChangeArrowheads="1"/>
          </p:cNvSpPr>
          <p:nvPr/>
        </p:nvSpPr>
        <p:spPr bwMode="auto">
          <a:xfrm>
            <a:off x="520277" y="2004350"/>
            <a:ext cx="381000" cy="381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A50021"/>
          </a:solidFill>
          <a:ln w="9525">
            <a:solidFill>
              <a:schemeClr val="tx1"/>
            </a:solidFill>
            <a:miter lim="800000"/>
            <a:headEnd/>
            <a:tailEnd/>
          </a:ln>
        </p:spPr>
        <p:txBody>
          <a:bodyPr wrap="none" anchor="ctr"/>
          <a:lstStyle/>
          <a:p>
            <a:endParaRPr lang="en-NZ"/>
          </a:p>
        </p:txBody>
      </p:sp>
      <p:sp>
        <p:nvSpPr>
          <p:cNvPr id="9" name="AutoShape 12"/>
          <p:cNvSpPr>
            <a:spLocks noChangeArrowheads="1"/>
          </p:cNvSpPr>
          <p:nvPr/>
        </p:nvSpPr>
        <p:spPr bwMode="auto">
          <a:xfrm>
            <a:off x="498052" y="2509175"/>
            <a:ext cx="381000" cy="381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A50021"/>
          </a:solidFill>
          <a:ln w="9525">
            <a:solidFill>
              <a:schemeClr val="tx1"/>
            </a:solidFill>
            <a:miter lim="800000"/>
            <a:headEnd/>
            <a:tailEnd/>
          </a:ln>
        </p:spPr>
        <p:txBody>
          <a:bodyPr wrap="none" anchor="ctr"/>
          <a:lstStyle/>
          <a:p>
            <a:endParaRPr lang="en-NZ"/>
          </a:p>
        </p:txBody>
      </p:sp>
      <p:pic>
        <p:nvPicPr>
          <p:cNvPr id="10" name="Picture 9" descr="https://kristinconradi.files.wordpress.com/2013/05/calvin_writing2.jpg"/>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bwMode="auto">
          <a:xfrm>
            <a:off x="4877176" y="3798270"/>
            <a:ext cx="4231056" cy="2729139"/>
          </a:xfrm>
          <a:prstGeom prst="rect">
            <a:avLst/>
          </a:prstGeom>
          <a:noFill/>
          <a:ln>
            <a:noFill/>
          </a:ln>
        </p:spPr>
      </p:pic>
      <p:sp>
        <p:nvSpPr>
          <p:cNvPr id="2" name="Cloud Callout 1"/>
          <p:cNvSpPr/>
          <p:nvPr/>
        </p:nvSpPr>
        <p:spPr>
          <a:xfrm>
            <a:off x="4712677" y="872197"/>
            <a:ext cx="4164037" cy="2180492"/>
          </a:xfrm>
          <a:prstGeom prst="cloudCallout">
            <a:avLst>
              <a:gd name="adj1" fmla="val -94217"/>
              <a:gd name="adj2" fmla="val 124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NZ" sz="2400" dirty="0" smtClean="0"/>
              <a:t>Ideas matter!  </a:t>
            </a:r>
          </a:p>
          <a:p>
            <a:pPr algn="ctr"/>
            <a:r>
              <a:rPr lang="en-NZ" sz="2400" dirty="0" smtClean="0"/>
              <a:t>Style should be invisible.</a:t>
            </a:r>
            <a:endParaRPr lang="en-NZ" sz="2400" dirty="0"/>
          </a:p>
        </p:txBody>
      </p:sp>
    </p:spTree>
    <p:extLst>
      <p:ext uri="{BB962C8B-B14F-4D97-AF65-F5344CB8AC3E}">
        <p14:creationId xmlns:p14="http://schemas.microsoft.com/office/powerpoint/2010/main" val="196972330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205301" y="231689"/>
            <a:ext cx="7127875" cy="767113"/>
          </a:xfrm>
          <a:noFill/>
        </p:spPr>
        <p:txBody>
          <a:bodyPr lIns="92075" tIns="46038" rIns="92075" bIns="46038" anchor="ctr"/>
          <a:lstStyle/>
          <a:p>
            <a:r>
              <a:rPr lang="en-US" altLang="en-US" b="1" dirty="0"/>
              <a:t>Title Page</a:t>
            </a:r>
          </a:p>
        </p:txBody>
      </p:sp>
      <p:sp>
        <p:nvSpPr>
          <p:cNvPr id="8195" name="Rectangle 3"/>
          <p:cNvSpPr>
            <a:spLocks noGrp="1" noChangeArrowheads="1"/>
          </p:cNvSpPr>
          <p:nvPr>
            <p:ph sz="quarter" idx="1"/>
          </p:nvPr>
        </p:nvSpPr>
        <p:spPr>
          <a:xfrm>
            <a:off x="228600" y="956598"/>
            <a:ext cx="8686800" cy="4346917"/>
          </a:xfrm>
          <a:noFill/>
        </p:spPr>
        <p:txBody>
          <a:bodyPr lIns="92075" tIns="46038" rIns="92075" bIns="46038"/>
          <a:lstStyle/>
          <a:p>
            <a:pPr eaLnBrk="1" hangingPunct="1">
              <a:spcAft>
                <a:spcPts val="600"/>
              </a:spcAft>
            </a:pPr>
            <a:r>
              <a:rPr lang="en-US" altLang="en-US" dirty="0"/>
              <a:t>Simple, informative and concise</a:t>
            </a:r>
            <a:r>
              <a:rPr lang="en-US" altLang="en-US" dirty="0">
                <a:solidFill>
                  <a:srgbClr val="FF3300"/>
                </a:solidFill>
              </a:rPr>
              <a:t> </a:t>
            </a:r>
          </a:p>
          <a:p>
            <a:pPr lvl="1" eaLnBrk="1" hangingPunct="1">
              <a:spcAft>
                <a:spcPts val="600"/>
              </a:spcAft>
              <a:buFont typeface="Wingdings" pitchFamily="2" charset="2"/>
              <a:buNone/>
            </a:pPr>
            <a:r>
              <a:rPr lang="en-US" altLang="en-US" dirty="0">
                <a:latin typeface="Forte" pitchFamily="66" charset="0"/>
              </a:rPr>
              <a:t>	WORD ART</a:t>
            </a:r>
          </a:p>
          <a:p>
            <a:pPr lvl="1" eaLnBrk="1" hangingPunct="1">
              <a:spcAft>
                <a:spcPts val="600"/>
              </a:spcAft>
              <a:buFont typeface="Wingdings" pitchFamily="2" charset="2"/>
              <a:buNone/>
            </a:pPr>
            <a:r>
              <a:rPr lang="en-US" altLang="en-US" dirty="0"/>
              <a:t>	Color folders </a:t>
            </a:r>
          </a:p>
          <a:p>
            <a:pPr lvl="1" eaLnBrk="1" hangingPunct="1">
              <a:spcAft>
                <a:spcPts val="1800"/>
              </a:spcAft>
              <a:buFont typeface="Wingdings" pitchFamily="2" charset="2"/>
              <a:buNone/>
            </a:pPr>
            <a:r>
              <a:rPr lang="en-US" altLang="en-US" dirty="0"/>
              <a:t>	Plastic binders</a:t>
            </a:r>
          </a:p>
          <a:p>
            <a:pPr lvl="1" eaLnBrk="1" hangingPunct="1">
              <a:spcAft>
                <a:spcPts val="600"/>
              </a:spcAft>
              <a:buFont typeface="Wingdings" pitchFamily="2" charset="2"/>
              <a:buNone/>
            </a:pPr>
            <a:r>
              <a:rPr lang="en-US" altLang="en-US" dirty="0"/>
              <a:t>	Staple in upper left </a:t>
            </a:r>
            <a:r>
              <a:rPr lang="en-US" altLang="en-US" dirty="0" smtClean="0"/>
              <a:t>corner (must do this)</a:t>
            </a:r>
            <a:endParaRPr lang="en-US" altLang="en-US" dirty="0"/>
          </a:p>
          <a:p>
            <a:pPr lvl="1" eaLnBrk="1" hangingPunct="1">
              <a:spcAft>
                <a:spcPts val="600"/>
              </a:spcAft>
              <a:buFont typeface="Wingdings" pitchFamily="2" charset="2"/>
              <a:buNone/>
            </a:pPr>
            <a:r>
              <a:rPr lang="en-US" altLang="en-US" dirty="0"/>
              <a:t>	Include your name</a:t>
            </a:r>
          </a:p>
          <a:p>
            <a:pPr lvl="1" eaLnBrk="1" hangingPunct="1">
              <a:spcAft>
                <a:spcPts val="600"/>
              </a:spcAft>
              <a:buFont typeface="Wingdings" pitchFamily="2" charset="2"/>
              <a:buNone/>
            </a:pPr>
            <a:r>
              <a:rPr lang="en-US" altLang="en-US" dirty="0">
                <a:solidFill>
                  <a:srgbClr val="0000FF"/>
                </a:solidFill>
              </a:rPr>
              <a:t>	</a:t>
            </a:r>
            <a:r>
              <a:rPr lang="en-US" altLang="en-US" dirty="0"/>
              <a:t>Include other relevant details</a:t>
            </a:r>
          </a:p>
          <a:p>
            <a:pPr marL="0" indent="0" eaLnBrk="1" hangingPunct="1">
              <a:buNone/>
            </a:pPr>
            <a:endParaRPr lang="en-US" altLang="en-US" sz="2800" dirty="0" smtClean="0"/>
          </a:p>
        </p:txBody>
      </p:sp>
      <p:sp>
        <p:nvSpPr>
          <p:cNvPr id="4" name="AutoShape 6"/>
          <p:cNvSpPr>
            <a:spLocks noChangeArrowheads="1"/>
          </p:cNvSpPr>
          <p:nvPr/>
        </p:nvSpPr>
        <p:spPr bwMode="auto">
          <a:xfrm>
            <a:off x="520277" y="1501112"/>
            <a:ext cx="381000" cy="381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A50021"/>
          </a:solidFill>
          <a:ln w="9525">
            <a:solidFill>
              <a:schemeClr val="tx1"/>
            </a:solidFill>
            <a:miter lim="800000"/>
            <a:headEnd/>
            <a:tailEnd/>
          </a:ln>
        </p:spPr>
        <p:txBody>
          <a:bodyPr wrap="none" anchor="ctr"/>
          <a:lstStyle/>
          <a:p>
            <a:endParaRPr lang="en-NZ"/>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252" y="3288367"/>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252" y="3793192"/>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252" y="4296429"/>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11"/>
          <p:cNvSpPr>
            <a:spLocks noChangeArrowheads="1"/>
          </p:cNvSpPr>
          <p:nvPr/>
        </p:nvSpPr>
        <p:spPr bwMode="auto">
          <a:xfrm>
            <a:off x="520277" y="2004350"/>
            <a:ext cx="381000" cy="381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A50021"/>
          </a:solidFill>
          <a:ln w="9525">
            <a:solidFill>
              <a:schemeClr val="tx1"/>
            </a:solidFill>
            <a:miter lim="800000"/>
            <a:headEnd/>
            <a:tailEnd/>
          </a:ln>
        </p:spPr>
        <p:txBody>
          <a:bodyPr wrap="none" anchor="ctr"/>
          <a:lstStyle/>
          <a:p>
            <a:endParaRPr lang="en-NZ"/>
          </a:p>
        </p:txBody>
      </p:sp>
      <p:sp>
        <p:nvSpPr>
          <p:cNvPr id="9" name="AutoShape 12"/>
          <p:cNvSpPr>
            <a:spLocks noChangeArrowheads="1"/>
          </p:cNvSpPr>
          <p:nvPr/>
        </p:nvSpPr>
        <p:spPr bwMode="auto">
          <a:xfrm>
            <a:off x="498052" y="2509175"/>
            <a:ext cx="381000" cy="381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A50021"/>
          </a:solidFill>
          <a:ln w="9525">
            <a:solidFill>
              <a:schemeClr val="tx1"/>
            </a:solidFill>
            <a:miter lim="800000"/>
            <a:headEnd/>
            <a:tailEnd/>
          </a:ln>
        </p:spPr>
        <p:txBody>
          <a:bodyPr wrap="none" anchor="ctr"/>
          <a:lstStyle/>
          <a:p>
            <a:endParaRPr lang="en-NZ"/>
          </a:p>
        </p:txBody>
      </p:sp>
      <p:pic>
        <p:nvPicPr>
          <p:cNvPr id="10" name="Picture 9" descr="https://kristinconradi.files.wordpress.com/2013/05/calvin_writing2.jpg"/>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bwMode="auto">
          <a:xfrm>
            <a:off x="4877176" y="3798270"/>
            <a:ext cx="4231056" cy="2729139"/>
          </a:xfrm>
          <a:prstGeom prst="rect">
            <a:avLst/>
          </a:prstGeom>
          <a:noFill/>
          <a:ln>
            <a:noFill/>
          </a:ln>
        </p:spPr>
      </p:pic>
      <p:sp>
        <p:nvSpPr>
          <p:cNvPr id="2" name="Cloud Callout 1"/>
          <p:cNvSpPr/>
          <p:nvPr/>
        </p:nvSpPr>
        <p:spPr>
          <a:xfrm>
            <a:off x="4712677" y="872197"/>
            <a:ext cx="4164037" cy="2180492"/>
          </a:xfrm>
          <a:prstGeom prst="cloudCallout">
            <a:avLst>
              <a:gd name="adj1" fmla="val -94217"/>
              <a:gd name="adj2" fmla="val 124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NZ" sz="2400" dirty="0" smtClean="0"/>
              <a:t>Ideas matter!  </a:t>
            </a:r>
          </a:p>
          <a:p>
            <a:pPr algn="ctr"/>
            <a:r>
              <a:rPr lang="en-NZ" sz="2400" dirty="0" smtClean="0"/>
              <a:t>Style should be invisible.</a:t>
            </a:r>
            <a:endParaRPr lang="en-NZ" sz="2400" dirty="0"/>
          </a:p>
        </p:txBody>
      </p:sp>
    </p:spTree>
    <p:extLst>
      <p:ext uri="{BB962C8B-B14F-4D97-AF65-F5344CB8AC3E}">
        <p14:creationId xmlns:p14="http://schemas.microsoft.com/office/powerpoint/2010/main" val="196972330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4.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0</TotalTime>
  <Words>1949</Words>
  <Application>Microsoft Office PowerPoint</Application>
  <PresentationFormat>On-screen Show (4:3)</PresentationFormat>
  <Paragraphs>340</Paragraphs>
  <Slides>35</Slides>
  <Notes>20</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35</vt:i4>
      </vt:variant>
    </vt:vector>
  </HeadingPairs>
  <TitlesOfParts>
    <vt:vector size="52" baseType="lpstr">
      <vt:lpstr>Arial</vt:lpstr>
      <vt:lpstr>Calibri</vt:lpstr>
      <vt:lpstr>Century Gothic</vt:lpstr>
      <vt:lpstr>Comic Sans MS</vt:lpstr>
      <vt:lpstr>Forte</vt:lpstr>
      <vt:lpstr>Franklin Gothic Book</vt:lpstr>
      <vt:lpstr>Franklin Gothic Medium</vt:lpstr>
      <vt:lpstr>Georgia</vt:lpstr>
      <vt:lpstr>Symbol</vt:lpstr>
      <vt:lpstr>Tahoma</vt:lpstr>
      <vt:lpstr>Times New Roman</vt:lpstr>
      <vt:lpstr>Wingdings</vt:lpstr>
      <vt:lpstr>Wingdings 2</vt:lpstr>
      <vt:lpstr>Office Theme</vt:lpstr>
      <vt:lpstr>Austin</vt:lpstr>
      <vt:lpstr>Trek</vt:lpstr>
      <vt:lpstr>Civic</vt:lpstr>
      <vt:lpstr>ENGR101 Foundations of Engineering Lecture 7 2017 report writing</vt:lpstr>
      <vt:lpstr>What we going to cover</vt:lpstr>
      <vt:lpstr>Goal of Report Writing</vt:lpstr>
      <vt:lpstr>Report Writing</vt:lpstr>
      <vt:lpstr>Title Page</vt:lpstr>
      <vt:lpstr>Title Page</vt:lpstr>
      <vt:lpstr>Title Page</vt:lpstr>
      <vt:lpstr>Title Page</vt:lpstr>
      <vt:lpstr>Title Page</vt:lpstr>
      <vt:lpstr>PowerPoint Presentation</vt:lpstr>
      <vt:lpstr>Summary (or Abstract)</vt:lpstr>
      <vt:lpstr>PowerPoint Presentation</vt:lpstr>
      <vt:lpstr>PowerPoint Presentation</vt:lpstr>
      <vt:lpstr>Introduction &amp; Background sections</vt:lpstr>
      <vt:lpstr>References</vt:lpstr>
      <vt:lpstr>PowerPoint Presentation</vt:lpstr>
      <vt:lpstr>Other sections</vt:lpstr>
      <vt:lpstr>Formatting – tables &amp; figures</vt:lpstr>
      <vt:lpstr>Formatting – tables &amp; figures</vt:lpstr>
      <vt:lpstr>PowerPoint Presentation</vt:lpstr>
      <vt:lpstr>PowerPoint Presentation</vt:lpstr>
      <vt:lpstr>Conclusions</vt:lpstr>
      <vt:lpstr>Conclusions Example</vt:lpstr>
      <vt:lpstr>Paragraph style for Conclusions</vt:lpstr>
      <vt:lpstr>Writing style - paragraphs</vt:lpstr>
      <vt:lpstr>Writing style - sentences</vt:lpstr>
      <vt:lpstr>Avoid Long Sentences</vt:lpstr>
      <vt:lpstr>Avoid Long Sentences </vt:lpstr>
      <vt:lpstr>Short sentences not always best</vt:lpstr>
      <vt:lpstr>Avoid “get” when another verb would be more precise</vt:lpstr>
      <vt:lpstr>No contractions</vt:lpstr>
      <vt:lpstr>Signs of a Possible Passive Sentence</vt:lpstr>
      <vt:lpstr>Examples</vt:lpstr>
      <vt:lpstr>Report Writing</vt:lpstr>
      <vt:lpstr>EndNote8</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2017-03-07T02:07:01Z</dcterms:created>
  <dcterms:modified xsi:type="dcterms:W3CDTF">2017-03-16T23:06:40Z</dcterms:modified>
</cp:coreProperties>
</file>