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5" r:id="rId3"/>
    <p:sldId id="286" r:id="rId4"/>
    <p:sldId id="256" r:id="rId5"/>
    <p:sldId id="257" r:id="rId6"/>
    <p:sldId id="258" r:id="rId7"/>
    <p:sldId id="259" r:id="rId8"/>
    <p:sldId id="276" r:id="rId9"/>
    <p:sldId id="277" r:id="rId10"/>
    <p:sldId id="278" r:id="rId11"/>
    <p:sldId id="279" r:id="rId12"/>
    <p:sldId id="280" r:id="rId13"/>
    <p:sldId id="281" r:id="rId14"/>
    <p:sldId id="260" r:id="rId15"/>
    <p:sldId id="261" r:id="rId16"/>
    <p:sldId id="282" r:id="rId17"/>
    <p:sldId id="262" r:id="rId18"/>
    <p:sldId id="263" r:id="rId19"/>
    <p:sldId id="264" r:id="rId20"/>
    <p:sldId id="287" r:id="rId21"/>
    <p:sldId id="288" r:id="rId22"/>
    <p:sldId id="290" r:id="rId23"/>
    <p:sldId id="291" r:id="rId24"/>
    <p:sldId id="289" r:id="rId25"/>
    <p:sldId id="292" r:id="rId26"/>
    <p:sldId id="265" r:id="rId27"/>
    <p:sldId id="293" r:id="rId28"/>
    <p:sldId id="294" r:id="rId29"/>
    <p:sldId id="268" r:id="rId30"/>
    <p:sldId id="269" r:id="rId31"/>
    <p:sldId id="270" r:id="rId32"/>
    <p:sldId id="271" r:id="rId33"/>
    <p:sldId id="272" r:id="rId34"/>
    <p:sldId id="273" r:id="rId35"/>
    <p:sldId id="283" r:id="rId36"/>
    <p:sldId id="284" r:id="rId37"/>
    <p:sldId id="274" r:id="rId38"/>
    <p:sldId id="295" r:id="rId39"/>
    <p:sldId id="296" r:id="rId40"/>
    <p:sldId id="297" r:id="rId41"/>
    <p:sldId id="298" r:id="rId42"/>
    <p:sldId id="299" r:id="rId43"/>
    <p:sldId id="303" r:id="rId44"/>
    <p:sldId id="300" r:id="rId45"/>
    <p:sldId id="301" r:id="rId46"/>
    <p:sldId id="30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0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4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64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1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7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90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170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F3A631-66FD-41E4-A8B4-8B997E8A876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C47756-0B78-4812-B733-87FA7F53BA2F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ENGR 101					Test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32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BUILD AND DELIVER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9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OPERATE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07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END OF LIFE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90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 SOLVING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1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MIND MAPS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Good for organising ideas, causes of problems, structure of an 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Very creative way to get all ideas down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43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FISHBONE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Known as cause and effect or Ishikawa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Both fishbone and mind maps essentially break big things down into smaller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They both identify relationships between ideas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94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DUNKER DIAGRAMS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REPORT WRITING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39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8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PROBLEMS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70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Title page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Simple informative and concise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Staple top left corner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Name is on the front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All other necessary details easy to see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No word 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No coloured folders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11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Most important part of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Should briefly summarise the whole report and must be able to be read as a standalone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There must be no referencing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There must be specific information. NUMBERS!!!!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Avoid any excessive background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IT IS NOT A TEASER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9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 AND BACKGROUND THEORY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08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SECTIONS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Equations must be numbered at the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Tables have captions above and graphs below. They have to be punctuated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Both need to be referenced before they appear in the text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Figures are graphs, picture, photos, drawings </a:t>
            </a:r>
            <a:r>
              <a:rPr lang="en-NZ" dirty="0" err="1" smtClean="0"/>
              <a:t>etc</a:t>
            </a: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 text in the graph or table should be around the same size as what is in the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Graphs do not need titles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Conclusions is PLURAL!!!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Don’t waffle and be concise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Bullet points are allowed but they need some text before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If it is not mentioned in the report, don’t even mention it here</a:t>
            </a:r>
          </a:p>
        </p:txBody>
      </p:sp>
    </p:spTree>
    <p:extLst>
      <p:ext uri="{BB962C8B-B14F-4D97-AF65-F5344CB8AC3E}">
        <p14:creationId xmlns:p14="http://schemas.microsoft.com/office/powerpoint/2010/main" val="9915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05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01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A paragraph is: Topic + supporting sentence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No 1 or 2 sentence paragraphs and none that are way too 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Keep the tense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Never use personal pronouns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0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8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45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LAW OF UNINTENDED CONSEQUENCES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80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Individual preferences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Team oriented – makes sure the team works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Task oriented – getting specific things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Data oriented – collecting/analysing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Process oriented – identifying/facilitating solutions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48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04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DECISION MAKING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4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 T DIAGRAM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bias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3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33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ETHICS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56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set of understood or explicit regulations, policies or principles governing behaviour/conduct within a particular activity or sphere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00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laws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A system of rules that a particular country or community recognises as regulating the actions of its members and may enforce by the imposition of penalties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69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ENGINEERING PROCESS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49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Personal standards of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Influenced by: culture, religion, family, education, peer pressure, observed behaviour of others and the consequences of their actions</a:t>
            </a:r>
          </a:p>
        </p:txBody>
      </p:sp>
    </p:spTree>
    <p:extLst>
      <p:ext uri="{BB962C8B-B14F-4D97-AF65-F5344CB8AC3E}">
        <p14:creationId xmlns:p14="http://schemas.microsoft.com/office/powerpoint/2010/main" val="4982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ethics?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 code of moral principles and values that govern the behaviours of a person or group with respect to what is “RIGHT” or “WRONG”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17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cheating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Plagiarism: copying parts of text without referencing. Presenting the work of another person without their knowing. All actions are done only by you</a:t>
            </a:r>
          </a:p>
          <a:p>
            <a:endParaRPr lang="en-NZ" dirty="0"/>
          </a:p>
          <a:p>
            <a:r>
              <a:rPr lang="en-NZ" dirty="0" smtClean="0"/>
              <a:t>Collusion: when someone allows you to copy their work and you don’t reference them. Having someone else do your work for you or you doing it for them</a:t>
            </a:r>
          </a:p>
          <a:p>
            <a:r>
              <a:rPr lang="en-NZ" dirty="0" smtClean="0"/>
              <a:t>Fabricating data</a:t>
            </a:r>
          </a:p>
          <a:p>
            <a:r>
              <a:rPr lang="en-NZ" dirty="0" smtClean="0"/>
              <a:t>Impersonating someone to do their test for them </a:t>
            </a:r>
          </a:p>
          <a:p>
            <a:r>
              <a:rPr lang="en-NZ" dirty="0" smtClean="0"/>
              <a:t>Using unauthorized notes</a:t>
            </a:r>
          </a:p>
          <a:p>
            <a:r>
              <a:rPr lang="en-NZ" dirty="0" smtClean="0"/>
              <a:t>Bribing or trying to bribe people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64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05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ethics: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b="1" dirty="0" smtClean="0"/>
              <a:t>Teleology: </a:t>
            </a:r>
            <a:r>
              <a:rPr lang="en-NZ" dirty="0" smtClean="0"/>
              <a:t>the belief that an act can be judged moral or immoral based on their </a:t>
            </a:r>
            <a:r>
              <a:rPr lang="en-NZ" b="1" dirty="0" smtClean="0"/>
              <a:t>consequences</a:t>
            </a:r>
            <a:r>
              <a:rPr lang="en-NZ" dirty="0" smtClean="0"/>
              <a:t> i.e. Death . The ends justify the means (Utilitarianism)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 smtClean="0"/>
              <a:t>Deontology</a:t>
            </a:r>
            <a:r>
              <a:rPr lang="en-NZ" dirty="0" smtClean="0"/>
              <a:t>: the </a:t>
            </a:r>
            <a:r>
              <a:rPr lang="en-NZ" b="1" dirty="0" smtClean="0"/>
              <a:t>rule based</a:t>
            </a:r>
            <a:r>
              <a:rPr lang="en-NZ" dirty="0" smtClean="0"/>
              <a:t> ethics. Morality of acts are judged on whether they are the right thing to do regardless of the consequence. Especially the golden rule</a:t>
            </a:r>
          </a:p>
          <a:p>
            <a:pPr marL="0" indent="0">
              <a:buNone/>
            </a:pPr>
            <a:r>
              <a:rPr lang="en-NZ" dirty="0" smtClean="0"/>
              <a:t>Known as Duty ethics, rights ethics, justice ethics, the golden rule and code-based ethics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Virtues: based on being a good person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43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Teleology – consequence based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Acts are ethical when they achieve the greatest good for the greatest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 job is to maximise happiness and minimise sadness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Shortcomings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It only considers the overall happiness/ suffering and not the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It is difficult to quantify happiness and suffering (cognitive bias)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08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Deontology – rules based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Acts are ethical if they are conducted out of duty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There are duties that ought to be performed even though they might not produce the most good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It only focuses on doing what is right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Shortcomings - </a:t>
            </a:r>
            <a:r>
              <a:rPr lang="en-NZ" dirty="0"/>
              <a:t>What are those duties? The law?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Kant’s categorical imperative (universal laws)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Divine command (word of God)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75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Rules: Weinstein’s 5 ethical principles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Prevent/do no harm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Make things better by doing good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Respect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Be fair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Be compassionate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85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0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plus model for evaluating actions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Policies of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Universal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Self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62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8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solve an ethical dilemma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Define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List all potential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Evaluate each according to their consequences – identify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Evaluate each according to the rules – plus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Make a decision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7749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 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662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833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Life cycle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3707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sustainability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Improving the quality of life while living within the carrying capacity of supporting eco-systems.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874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Environmental impact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Resource depletion – using up a majority of non-renewable resources not sustainable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Pollution – primary : air, water, land = eventually toxic to people and ecosystem       </a:t>
            </a:r>
            <a:r>
              <a:rPr lang="en-NZ" sz="2200" dirty="0" smtClean="0"/>
              <a:t>Secondary </a:t>
            </a:r>
            <a:r>
              <a:rPr lang="en-NZ" sz="2200" dirty="0"/>
              <a:t>: ozone </a:t>
            </a:r>
            <a:r>
              <a:rPr lang="en-NZ" sz="2200" dirty="0" smtClean="0"/>
              <a:t>depletion from chlorofluorocarbons, </a:t>
            </a:r>
            <a:r>
              <a:rPr lang="en-NZ" sz="2200" dirty="0"/>
              <a:t>global warming from CO2, landfill </a:t>
            </a:r>
            <a:r>
              <a:rPr lang="en-NZ" sz="2200" dirty="0" smtClean="0"/>
              <a:t>leachate</a:t>
            </a: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sz="2200" dirty="0" smtClean="0"/>
              <a:t>Land degradation – mining, farming, forestry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Biodiversity loss – human activity can lower this</a:t>
            </a:r>
            <a:endParaRPr lang="en-NZ" sz="2200" dirty="0" smtClean="0"/>
          </a:p>
          <a:p>
            <a:pPr marL="1225296" lvl="8" indent="0">
              <a:buNone/>
            </a:pPr>
            <a:endParaRPr lang="en-NZ" sz="2200" dirty="0"/>
          </a:p>
          <a:p>
            <a:pPr lvl="8">
              <a:buFont typeface="Arial" panose="020B0604020202020204" pitchFamily="34" charset="0"/>
              <a:buChar char="•"/>
            </a:pPr>
            <a:endParaRPr lang="en-NZ" sz="2200" dirty="0" smtClean="0"/>
          </a:p>
        </p:txBody>
      </p:sp>
    </p:spTree>
    <p:extLst>
      <p:ext uri="{BB962C8B-B14F-4D97-AF65-F5344CB8AC3E}">
        <p14:creationId xmlns:p14="http://schemas.microsoft.com/office/powerpoint/2010/main" val="304225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Life cycle analysis (LCA)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Measure of sustainability of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Cradle to grave – raw materials, energy/water, pollution, energy during all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Just an introduction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98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35496" y="2132856"/>
            <a:ext cx="1788111" cy="3096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/>
            <a:r>
              <a:rPr lang="en-NZ" sz="2400" b="1" dirty="0" smtClean="0"/>
              <a:t>Materials</a:t>
            </a:r>
          </a:p>
          <a:p>
            <a:pPr marL="361950" lvl="1" indent="-188913"/>
            <a:r>
              <a:rPr lang="en-NZ" sz="2400" b="1" dirty="0"/>
              <a:t>p</a:t>
            </a:r>
            <a:r>
              <a:rPr lang="en-NZ" sz="2400" b="1" dirty="0" smtClean="0"/>
              <a:t>rimary</a:t>
            </a:r>
          </a:p>
          <a:p>
            <a:pPr marL="361950" lvl="1" indent="-188913"/>
            <a:r>
              <a:rPr lang="en-NZ" sz="2400" b="1" dirty="0"/>
              <a:t>r</a:t>
            </a:r>
            <a:r>
              <a:rPr lang="en-NZ" sz="2400" b="1" dirty="0" smtClean="0"/>
              <a:t>ecycled</a:t>
            </a:r>
          </a:p>
          <a:p>
            <a:pPr marL="361950" lvl="1" indent="-188913">
              <a:spcAft>
                <a:spcPts val="600"/>
              </a:spcAft>
            </a:pPr>
            <a:r>
              <a:rPr lang="en-NZ" sz="2400" b="1" dirty="0" smtClean="0"/>
              <a:t>renewable</a:t>
            </a:r>
          </a:p>
          <a:p>
            <a:pPr marL="173038" indent="-173038"/>
            <a:r>
              <a:rPr lang="en-NZ" sz="2400" b="1" dirty="0" smtClean="0"/>
              <a:t>Energy</a:t>
            </a:r>
          </a:p>
          <a:p>
            <a:pPr marL="361950" lvl="1" indent="-188913"/>
            <a:r>
              <a:rPr lang="en-NZ" sz="2400" b="1" dirty="0" smtClean="0"/>
              <a:t>Fossil</a:t>
            </a:r>
          </a:p>
          <a:p>
            <a:pPr marL="361950" lvl="1" indent="-188913"/>
            <a:r>
              <a:rPr lang="en-NZ" sz="2400" b="1" dirty="0" smtClean="0"/>
              <a:t>renewable</a:t>
            </a:r>
          </a:p>
          <a:p>
            <a:pPr marL="173038" indent="-173038"/>
            <a:endParaRPr lang="en-NZ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58982" y="1628800"/>
            <a:ext cx="5061290" cy="4345999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Content Placeholder 18"/>
          <p:cNvSpPr txBox="1">
            <a:spLocks/>
          </p:cNvSpPr>
          <p:nvPr/>
        </p:nvSpPr>
        <p:spPr>
          <a:xfrm>
            <a:off x="2987824" y="3358724"/>
            <a:ext cx="2952328" cy="10783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b="1" dirty="0" smtClean="0"/>
              <a:t>The “Product”</a:t>
            </a:r>
          </a:p>
          <a:p>
            <a:pPr marL="0" indent="0" algn="ctr">
              <a:buNone/>
            </a:pPr>
            <a:r>
              <a:rPr lang="en-NZ" b="1" dirty="0"/>
              <a:t>c</a:t>
            </a:r>
            <a:r>
              <a:rPr lang="en-NZ" b="1" dirty="0" smtClean="0"/>
              <a:t>radle-to-grave</a:t>
            </a:r>
            <a:endParaRPr lang="en-NZ" b="1" dirty="0"/>
          </a:p>
        </p:txBody>
      </p:sp>
      <p:sp>
        <p:nvSpPr>
          <p:cNvPr id="7" name="Content Placeholder 18"/>
          <p:cNvSpPr txBox="1">
            <a:spLocks/>
          </p:cNvSpPr>
          <p:nvPr/>
        </p:nvSpPr>
        <p:spPr>
          <a:xfrm>
            <a:off x="3145944" y="6016679"/>
            <a:ext cx="2952328" cy="6480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b="1" dirty="0" smtClean="0"/>
              <a:t>System boundary</a:t>
            </a:r>
            <a:endParaRPr lang="en-NZ" b="1" dirty="0"/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7236296" y="2945037"/>
            <a:ext cx="1799184" cy="20742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/>
            <a:r>
              <a:rPr lang="en-NZ" sz="2400" b="1" smtClean="0"/>
              <a:t>Pollution</a:t>
            </a:r>
          </a:p>
          <a:p>
            <a:pPr marL="173038" indent="-173038"/>
            <a:r>
              <a:rPr lang="en-NZ" sz="2400" b="1" smtClean="0"/>
              <a:t>Solid waste</a:t>
            </a:r>
          </a:p>
          <a:p>
            <a:pPr marL="173038" indent="-173038"/>
            <a:r>
              <a:rPr lang="en-NZ" sz="2400" b="1" smtClean="0"/>
              <a:t>External recycle</a:t>
            </a:r>
          </a:p>
          <a:p>
            <a:pPr marL="173038" indent="-173038"/>
            <a:r>
              <a:rPr lang="en-NZ" sz="2400" b="1" smtClean="0"/>
              <a:t>Co-products</a:t>
            </a:r>
            <a:endParaRPr lang="en-NZ" sz="2400" b="1" dirty="0"/>
          </a:p>
        </p:txBody>
      </p:sp>
    </p:spTree>
    <p:extLst>
      <p:ext uri="{BB962C8B-B14F-4D97-AF65-F5344CB8AC3E}">
        <p14:creationId xmlns:p14="http://schemas.microsoft.com/office/powerpoint/2010/main" val="73757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reeform 3"/>
          <p:cNvSpPr/>
          <p:nvPr/>
        </p:nvSpPr>
        <p:spPr>
          <a:xfrm>
            <a:off x="1724844" y="160822"/>
            <a:ext cx="1355893" cy="1394195"/>
          </a:xfrm>
          <a:custGeom>
            <a:avLst/>
            <a:gdLst>
              <a:gd name="connsiteX0" fmla="*/ 0 w 1394194"/>
              <a:gd name="connsiteY0" fmla="*/ 0 h 975935"/>
              <a:gd name="connsiteX1" fmla="*/ 906227 w 1394194"/>
              <a:gd name="connsiteY1" fmla="*/ 0 h 975935"/>
              <a:gd name="connsiteX2" fmla="*/ 1394194 w 1394194"/>
              <a:gd name="connsiteY2" fmla="*/ 487968 h 975935"/>
              <a:gd name="connsiteX3" fmla="*/ 906227 w 1394194"/>
              <a:gd name="connsiteY3" fmla="*/ 975935 h 975935"/>
              <a:gd name="connsiteX4" fmla="*/ 0 w 1394194"/>
              <a:gd name="connsiteY4" fmla="*/ 975935 h 975935"/>
              <a:gd name="connsiteX5" fmla="*/ 487968 w 1394194"/>
              <a:gd name="connsiteY5" fmla="*/ 487968 h 975935"/>
              <a:gd name="connsiteX6" fmla="*/ 0 w 1394194"/>
              <a:gd name="connsiteY6" fmla="*/ 0 h 97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94" h="975935">
                <a:moveTo>
                  <a:pt x="1394193" y="0"/>
                </a:moveTo>
                <a:lnTo>
                  <a:pt x="1394193" y="634358"/>
                </a:lnTo>
                <a:lnTo>
                  <a:pt x="697096" y="975935"/>
                </a:lnTo>
                <a:lnTo>
                  <a:pt x="1" y="634358"/>
                </a:lnTo>
                <a:lnTo>
                  <a:pt x="1" y="0"/>
                </a:lnTo>
                <a:lnTo>
                  <a:pt x="697096" y="341577"/>
                </a:lnTo>
                <a:lnTo>
                  <a:pt x="1394193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496859" rIns="8890" bIns="49685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ts val="1200"/>
              </a:spcBef>
            </a:pPr>
            <a:endParaRPr lang="en-NZ" sz="700" b="1" kern="1200" dirty="0" smtClean="0"/>
          </a:p>
          <a:p>
            <a:pPr lvl="0" algn="ctr" defTabSz="622300">
              <a:lnSpc>
                <a:spcPct val="90000"/>
              </a:lnSpc>
              <a:spcBef>
                <a:spcPts val="300"/>
              </a:spcBef>
            </a:pPr>
            <a:r>
              <a:rPr lang="en-NZ" b="1" kern="1200" dirty="0" smtClean="0"/>
              <a:t>Raw material processing</a:t>
            </a:r>
            <a:endParaRPr lang="en-NZ" b="1" kern="1200" dirty="0"/>
          </a:p>
        </p:txBody>
      </p:sp>
      <p:sp>
        <p:nvSpPr>
          <p:cNvPr id="5" name="Freeform 4"/>
          <p:cNvSpPr/>
          <p:nvPr/>
        </p:nvSpPr>
        <p:spPr>
          <a:xfrm>
            <a:off x="3080736" y="160824"/>
            <a:ext cx="7141052" cy="1002020"/>
          </a:xfrm>
          <a:custGeom>
            <a:avLst/>
            <a:gdLst>
              <a:gd name="connsiteX0" fmla="*/ 151120 w 906702"/>
              <a:gd name="connsiteY0" fmla="*/ 0 h 6656912"/>
              <a:gd name="connsiteX1" fmla="*/ 755582 w 906702"/>
              <a:gd name="connsiteY1" fmla="*/ 0 h 6656912"/>
              <a:gd name="connsiteX2" fmla="*/ 906702 w 906702"/>
              <a:gd name="connsiteY2" fmla="*/ 151120 h 6656912"/>
              <a:gd name="connsiteX3" fmla="*/ 906702 w 906702"/>
              <a:gd name="connsiteY3" fmla="*/ 6656912 h 6656912"/>
              <a:gd name="connsiteX4" fmla="*/ 906702 w 906702"/>
              <a:gd name="connsiteY4" fmla="*/ 6656912 h 6656912"/>
              <a:gd name="connsiteX5" fmla="*/ 0 w 906702"/>
              <a:gd name="connsiteY5" fmla="*/ 6656912 h 6656912"/>
              <a:gd name="connsiteX6" fmla="*/ 0 w 906702"/>
              <a:gd name="connsiteY6" fmla="*/ 6656912 h 6656912"/>
              <a:gd name="connsiteX7" fmla="*/ 0 w 906702"/>
              <a:gd name="connsiteY7" fmla="*/ 151120 h 6656912"/>
              <a:gd name="connsiteX8" fmla="*/ 151120 w 906702"/>
              <a:gd name="connsiteY8" fmla="*/ 0 h 665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702" h="6656912">
                <a:moveTo>
                  <a:pt x="906702" y="1109510"/>
                </a:moveTo>
                <a:lnTo>
                  <a:pt x="906702" y="5547402"/>
                </a:lnTo>
                <a:cubicBezTo>
                  <a:pt x="906702" y="6160164"/>
                  <a:pt x="897487" y="6656908"/>
                  <a:pt x="886119" y="6656908"/>
                </a:cubicBezTo>
                <a:lnTo>
                  <a:pt x="0" y="6656908"/>
                </a:lnTo>
                <a:lnTo>
                  <a:pt x="0" y="6656908"/>
                </a:lnTo>
                <a:lnTo>
                  <a:pt x="0" y="4"/>
                </a:lnTo>
                <a:lnTo>
                  <a:pt x="0" y="4"/>
                </a:lnTo>
                <a:lnTo>
                  <a:pt x="886119" y="4"/>
                </a:lnTo>
                <a:cubicBezTo>
                  <a:pt x="897487" y="4"/>
                  <a:pt x="906702" y="496748"/>
                  <a:pt x="906702" y="110951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55057" rIns="55057" bIns="55057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Plastic for parts needs oil extracted, refined, polymerisation</a:t>
            </a:r>
            <a:endParaRPr lang="en-NZ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Milk powder needs dairy cows, fertiliser/water for grass</a:t>
            </a:r>
            <a:endParaRPr lang="en-NZ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Car needs iron ore mined, smelter, </a:t>
            </a:r>
            <a:r>
              <a:rPr lang="en-NZ" sz="2000" kern="1200" dirty="0" err="1" smtClean="0"/>
              <a:t>etc</a:t>
            </a:r>
            <a:endParaRPr lang="en-NZ" sz="2000" kern="1200" dirty="0"/>
          </a:p>
        </p:txBody>
      </p:sp>
      <p:sp>
        <p:nvSpPr>
          <p:cNvPr id="6" name="Freeform 5"/>
          <p:cNvSpPr/>
          <p:nvPr/>
        </p:nvSpPr>
        <p:spPr>
          <a:xfrm>
            <a:off x="1724843" y="1440564"/>
            <a:ext cx="1355894" cy="1394195"/>
          </a:xfrm>
          <a:custGeom>
            <a:avLst/>
            <a:gdLst>
              <a:gd name="connsiteX0" fmla="*/ 0 w 1394194"/>
              <a:gd name="connsiteY0" fmla="*/ 0 h 975935"/>
              <a:gd name="connsiteX1" fmla="*/ 906227 w 1394194"/>
              <a:gd name="connsiteY1" fmla="*/ 0 h 975935"/>
              <a:gd name="connsiteX2" fmla="*/ 1394194 w 1394194"/>
              <a:gd name="connsiteY2" fmla="*/ 487968 h 975935"/>
              <a:gd name="connsiteX3" fmla="*/ 906227 w 1394194"/>
              <a:gd name="connsiteY3" fmla="*/ 975935 h 975935"/>
              <a:gd name="connsiteX4" fmla="*/ 0 w 1394194"/>
              <a:gd name="connsiteY4" fmla="*/ 975935 h 975935"/>
              <a:gd name="connsiteX5" fmla="*/ 487968 w 1394194"/>
              <a:gd name="connsiteY5" fmla="*/ 487968 h 975935"/>
              <a:gd name="connsiteX6" fmla="*/ 0 w 1394194"/>
              <a:gd name="connsiteY6" fmla="*/ 0 h 97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94" h="975935">
                <a:moveTo>
                  <a:pt x="1394193" y="0"/>
                </a:moveTo>
                <a:lnTo>
                  <a:pt x="1394193" y="634358"/>
                </a:lnTo>
                <a:lnTo>
                  <a:pt x="697096" y="975935"/>
                </a:lnTo>
                <a:lnTo>
                  <a:pt x="1" y="634358"/>
                </a:lnTo>
                <a:lnTo>
                  <a:pt x="1" y="0"/>
                </a:lnTo>
                <a:lnTo>
                  <a:pt x="697096" y="341577"/>
                </a:lnTo>
                <a:lnTo>
                  <a:pt x="1394193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496859" rIns="8890" bIns="49685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NZ" b="1" kern="1200" dirty="0" smtClean="0"/>
              <a:t>Productions &amp; assembly</a:t>
            </a:r>
            <a:endParaRPr lang="en-NZ" b="1" kern="1200" dirty="0"/>
          </a:p>
        </p:txBody>
      </p:sp>
      <p:sp>
        <p:nvSpPr>
          <p:cNvPr id="7" name="Freeform 6"/>
          <p:cNvSpPr/>
          <p:nvPr/>
        </p:nvSpPr>
        <p:spPr>
          <a:xfrm>
            <a:off x="3080736" y="1440566"/>
            <a:ext cx="7141052" cy="906226"/>
          </a:xfrm>
          <a:custGeom>
            <a:avLst/>
            <a:gdLst>
              <a:gd name="connsiteX0" fmla="*/ 151041 w 906226"/>
              <a:gd name="connsiteY0" fmla="*/ 0 h 6656912"/>
              <a:gd name="connsiteX1" fmla="*/ 755185 w 906226"/>
              <a:gd name="connsiteY1" fmla="*/ 0 h 6656912"/>
              <a:gd name="connsiteX2" fmla="*/ 906226 w 906226"/>
              <a:gd name="connsiteY2" fmla="*/ 151041 h 6656912"/>
              <a:gd name="connsiteX3" fmla="*/ 906226 w 906226"/>
              <a:gd name="connsiteY3" fmla="*/ 6656912 h 6656912"/>
              <a:gd name="connsiteX4" fmla="*/ 906226 w 906226"/>
              <a:gd name="connsiteY4" fmla="*/ 6656912 h 6656912"/>
              <a:gd name="connsiteX5" fmla="*/ 0 w 906226"/>
              <a:gd name="connsiteY5" fmla="*/ 6656912 h 6656912"/>
              <a:gd name="connsiteX6" fmla="*/ 0 w 906226"/>
              <a:gd name="connsiteY6" fmla="*/ 6656912 h 6656912"/>
              <a:gd name="connsiteX7" fmla="*/ 0 w 906226"/>
              <a:gd name="connsiteY7" fmla="*/ 151041 h 6656912"/>
              <a:gd name="connsiteX8" fmla="*/ 151041 w 906226"/>
              <a:gd name="connsiteY8" fmla="*/ 0 h 665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226" h="6656912">
                <a:moveTo>
                  <a:pt x="906226" y="1109512"/>
                </a:moveTo>
                <a:lnTo>
                  <a:pt x="906226" y="5547400"/>
                </a:lnTo>
                <a:cubicBezTo>
                  <a:pt x="906226" y="6160167"/>
                  <a:pt x="897020" y="6656908"/>
                  <a:pt x="885664" y="6656908"/>
                </a:cubicBezTo>
                <a:lnTo>
                  <a:pt x="0" y="6656908"/>
                </a:lnTo>
                <a:lnTo>
                  <a:pt x="0" y="6656908"/>
                </a:lnTo>
                <a:lnTo>
                  <a:pt x="0" y="4"/>
                </a:lnTo>
                <a:lnTo>
                  <a:pt x="0" y="4"/>
                </a:lnTo>
                <a:lnTo>
                  <a:pt x="885664" y="4"/>
                </a:lnTo>
                <a:cubicBezTo>
                  <a:pt x="897020" y="4"/>
                  <a:pt x="906226" y="496745"/>
                  <a:pt x="906226" y="1109512"/>
                </a:cubicBez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55033" rIns="55033" bIns="55033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Energy use during production (</a:t>
            </a:r>
            <a:r>
              <a:rPr lang="en-NZ" sz="2000" kern="1200" smtClean="0"/>
              <a:t>renewable energy </a:t>
            </a:r>
            <a:r>
              <a:rPr lang="en-NZ" sz="2000" kern="1200" dirty="0" smtClean="0"/>
              <a:t>vs </a:t>
            </a:r>
            <a:r>
              <a:rPr lang="en-NZ" sz="2000" kern="1200" smtClean="0"/>
              <a:t>fossil fuels)</a:t>
            </a:r>
            <a:endParaRPr lang="en-NZ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Air, water, solid pollution from production</a:t>
            </a:r>
            <a:endParaRPr lang="en-NZ" sz="2000" kern="1200" dirty="0"/>
          </a:p>
        </p:txBody>
      </p:sp>
      <p:sp>
        <p:nvSpPr>
          <p:cNvPr id="8" name="Freeform 7"/>
          <p:cNvSpPr/>
          <p:nvPr/>
        </p:nvSpPr>
        <p:spPr>
          <a:xfrm>
            <a:off x="1724842" y="2720306"/>
            <a:ext cx="1355895" cy="1394195"/>
          </a:xfrm>
          <a:custGeom>
            <a:avLst/>
            <a:gdLst>
              <a:gd name="connsiteX0" fmla="*/ 0 w 1394194"/>
              <a:gd name="connsiteY0" fmla="*/ 0 h 975935"/>
              <a:gd name="connsiteX1" fmla="*/ 906227 w 1394194"/>
              <a:gd name="connsiteY1" fmla="*/ 0 h 975935"/>
              <a:gd name="connsiteX2" fmla="*/ 1394194 w 1394194"/>
              <a:gd name="connsiteY2" fmla="*/ 487968 h 975935"/>
              <a:gd name="connsiteX3" fmla="*/ 906227 w 1394194"/>
              <a:gd name="connsiteY3" fmla="*/ 975935 h 975935"/>
              <a:gd name="connsiteX4" fmla="*/ 0 w 1394194"/>
              <a:gd name="connsiteY4" fmla="*/ 975935 h 975935"/>
              <a:gd name="connsiteX5" fmla="*/ 487968 w 1394194"/>
              <a:gd name="connsiteY5" fmla="*/ 487968 h 975935"/>
              <a:gd name="connsiteX6" fmla="*/ 0 w 1394194"/>
              <a:gd name="connsiteY6" fmla="*/ 0 h 97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94" h="975935">
                <a:moveTo>
                  <a:pt x="1394193" y="0"/>
                </a:moveTo>
                <a:lnTo>
                  <a:pt x="1394193" y="634358"/>
                </a:lnTo>
                <a:lnTo>
                  <a:pt x="697096" y="975935"/>
                </a:lnTo>
                <a:lnTo>
                  <a:pt x="1" y="634358"/>
                </a:lnTo>
                <a:lnTo>
                  <a:pt x="1" y="0"/>
                </a:lnTo>
                <a:lnTo>
                  <a:pt x="697096" y="341577"/>
                </a:lnTo>
                <a:lnTo>
                  <a:pt x="1394193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496859" rIns="8890" bIns="49685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NZ" b="1" kern="1200" dirty="0" smtClean="0"/>
              <a:t>Distribution</a:t>
            </a:r>
            <a:endParaRPr lang="en-NZ" b="1" kern="1200" dirty="0"/>
          </a:p>
        </p:txBody>
      </p:sp>
      <p:sp>
        <p:nvSpPr>
          <p:cNvPr id="9" name="Freeform 8"/>
          <p:cNvSpPr/>
          <p:nvPr/>
        </p:nvSpPr>
        <p:spPr>
          <a:xfrm>
            <a:off x="3080736" y="2720307"/>
            <a:ext cx="7141052" cy="906226"/>
          </a:xfrm>
          <a:custGeom>
            <a:avLst/>
            <a:gdLst>
              <a:gd name="connsiteX0" fmla="*/ 151041 w 906226"/>
              <a:gd name="connsiteY0" fmla="*/ 0 h 6656912"/>
              <a:gd name="connsiteX1" fmla="*/ 755185 w 906226"/>
              <a:gd name="connsiteY1" fmla="*/ 0 h 6656912"/>
              <a:gd name="connsiteX2" fmla="*/ 906226 w 906226"/>
              <a:gd name="connsiteY2" fmla="*/ 151041 h 6656912"/>
              <a:gd name="connsiteX3" fmla="*/ 906226 w 906226"/>
              <a:gd name="connsiteY3" fmla="*/ 6656912 h 6656912"/>
              <a:gd name="connsiteX4" fmla="*/ 906226 w 906226"/>
              <a:gd name="connsiteY4" fmla="*/ 6656912 h 6656912"/>
              <a:gd name="connsiteX5" fmla="*/ 0 w 906226"/>
              <a:gd name="connsiteY5" fmla="*/ 6656912 h 6656912"/>
              <a:gd name="connsiteX6" fmla="*/ 0 w 906226"/>
              <a:gd name="connsiteY6" fmla="*/ 6656912 h 6656912"/>
              <a:gd name="connsiteX7" fmla="*/ 0 w 906226"/>
              <a:gd name="connsiteY7" fmla="*/ 151041 h 6656912"/>
              <a:gd name="connsiteX8" fmla="*/ 151041 w 906226"/>
              <a:gd name="connsiteY8" fmla="*/ 0 h 665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226" h="6656912">
                <a:moveTo>
                  <a:pt x="906226" y="1109512"/>
                </a:moveTo>
                <a:lnTo>
                  <a:pt x="906226" y="5547400"/>
                </a:lnTo>
                <a:cubicBezTo>
                  <a:pt x="906226" y="6160167"/>
                  <a:pt x="897020" y="6656908"/>
                  <a:pt x="885664" y="6656908"/>
                </a:cubicBezTo>
                <a:lnTo>
                  <a:pt x="0" y="6656908"/>
                </a:lnTo>
                <a:lnTo>
                  <a:pt x="0" y="6656908"/>
                </a:lnTo>
                <a:lnTo>
                  <a:pt x="0" y="4"/>
                </a:lnTo>
                <a:lnTo>
                  <a:pt x="0" y="4"/>
                </a:lnTo>
                <a:lnTo>
                  <a:pt x="885664" y="4"/>
                </a:lnTo>
                <a:cubicBezTo>
                  <a:pt x="897020" y="4"/>
                  <a:pt x="906226" y="496745"/>
                  <a:pt x="906226" y="1109512"/>
                </a:cubicBez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55033" rIns="55033" bIns="55033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Ship to customer – energy and pollution</a:t>
            </a:r>
            <a:endParaRPr lang="en-NZ" sz="2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724841" y="4000047"/>
            <a:ext cx="1355896" cy="1394195"/>
          </a:xfrm>
          <a:custGeom>
            <a:avLst/>
            <a:gdLst>
              <a:gd name="connsiteX0" fmla="*/ 0 w 1394194"/>
              <a:gd name="connsiteY0" fmla="*/ 0 h 975935"/>
              <a:gd name="connsiteX1" fmla="*/ 906227 w 1394194"/>
              <a:gd name="connsiteY1" fmla="*/ 0 h 975935"/>
              <a:gd name="connsiteX2" fmla="*/ 1394194 w 1394194"/>
              <a:gd name="connsiteY2" fmla="*/ 487968 h 975935"/>
              <a:gd name="connsiteX3" fmla="*/ 906227 w 1394194"/>
              <a:gd name="connsiteY3" fmla="*/ 975935 h 975935"/>
              <a:gd name="connsiteX4" fmla="*/ 0 w 1394194"/>
              <a:gd name="connsiteY4" fmla="*/ 975935 h 975935"/>
              <a:gd name="connsiteX5" fmla="*/ 487968 w 1394194"/>
              <a:gd name="connsiteY5" fmla="*/ 487968 h 975935"/>
              <a:gd name="connsiteX6" fmla="*/ 0 w 1394194"/>
              <a:gd name="connsiteY6" fmla="*/ 0 h 97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94" h="975935">
                <a:moveTo>
                  <a:pt x="1394193" y="0"/>
                </a:moveTo>
                <a:lnTo>
                  <a:pt x="1394193" y="634358"/>
                </a:lnTo>
                <a:lnTo>
                  <a:pt x="697096" y="975935"/>
                </a:lnTo>
                <a:lnTo>
                  <a:pt x="1" y="634358"/>
                </a:lnTo>
                <a:lnTo>
                  <a:pt x="1" y="0"/>
                </a:lnTo>
                <a:lnTo>
                  <a:pt x="697096" y="341577"/>
                </a:lnTo>
                <a:lnTo>
                  <a:pt x="1394193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496859" rIns="8890" bIns="49685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NZ" b="1" kern="1200" dirty="0" smtClean="0"/>
              <a:t>Product use</a:t>
            </a:r>
            <a:endParaRPr lang="en-NZ" b="1" kern="1200" dirty="0"/>
          </a:p>
        </p:txBody>
      </p:sp>
      <p:sp>
        <p:nvSpPr>
          <p:cNvPr id="11" name="Freeform 10"/>
          <p:cNvSpPr/>
          <p:nvPr/>
        </p:nvSpPr>
        <p:spPr>
          <a:xfrm>
            <a:off x="3080736" y="4000048"/>
            <a:ext cx="7141052" cy="1051228"/>
          </a:xfrm>
          <a:custGeom>
            <a:avLst/>
            <a:gdLst>
              <a:gd name="connsiteX0" fmla="*/ 151041 w 906226"/>
              <a:gd name="connsiteY0" fmla="*/ 0 h 6656912"/>
              <a:gd name="connsiteX1" fmla="*/ 755185 w 906226"/>
              <a:gd name="connsiteY1" fmla="*/ 0 h 6656912"/>
              <a:gd name="connsiteX2" fmla="*/ 906226 w 906226"/>
              <a:gd name="connsiteY2" fmla="*/ 151041 h 6656912"/>
              <a:gd name="connsiteX3" fmla="*/ 906226 w 906226"/>
              <a:gd name="connsiteY3" fmla="*/ 6656912 h 6656912"/>
              <a:gd name="connsiteX4" fmla="*/ 906226 w 906226"/>
              <a:gd name="connsiteY4" fmla="*/ 6656912 h 6656912"/>
              <a:gd name="connsiteX5" fmla="*/ 0 w 906226"/>
              <a:gd name="connsiteY5" fmla="*/ 6656912 h 6656912"/>
              <a:gd name="connsiteX6" fmla="*/ 0 w 906226"/>
              <a:gd name="connsiteY6" fmla="*/ 6656912 h 6656912"/>
              <a:gd name="connsiteX7" fmla="*/ 0 w 906226"/>
              <a:gd name="connsiteY7" fmla="*/ 151041 h 6656912"/>
              <a:gd name="connsiteX8" fmla="*/ 151041 w 906226"/>
              <a:gd name="connsiteY8" fmla="*/ 0 h 665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226" h="6656912">
                <a:moveTo>
                  <a:pt x="906226" y="1109512"/>
                </a:moveTo>
                <a:lnTo>
                  <a:pt x="906226" y="5547400"/>
                </a:lnTo>
                <a:cubicBezTo>
                  <a:pt x="906226" y="6160167"/>
                  <a:pt x="897020" y="6656908"/>
                  <a:pt x="885664" y="6656908"/>
                </a:cubicBezTo>
                <a:lnTo>
                  <a:pt x="0" y="6656908"/>
                </a:lnTo>
                <a:lnTo>
                  <a:pt x="0" y="6656908"/>
                </a:lnTo>
                <a:lnTo>
                  <a:pt x="0" y="4"/>
                </a:lnTo>
                <a:lnTo>
                  <a:pt x="0" y="4"/>
                </a:lnTo>
                <a:lnTo>
                  <a:pt x="885664" y="4"/>
                </a:lnTo>
                <a:cubicBezTo>
                  <a:pt x="897020" y="4"/>
                  <a:pt x="906226" y="496745"/>
                  <a:pt x="906226" y="1109512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55033" rIns="55033" bIns="55034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ts val="60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Cars consume petrol,</a:t>
            </a:r>
            <a:endParaRPr lang="en-NZ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Cars emit CO</a:t>
            </a:r>
            <a:r>
              <a:rPr lang="en-NZ" sz="2000" kern="1200" baseline="-25000" dirty="0" smtClean="0"/>
              <a:t>2</a:t>
            </a:r>
            <a:endParaRPr lang="en-NZ" sz="2000" kern="1200" baseline="-250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TVs consume electricity</a:t>
            </a:r>
            <a:endParaRPr lang="en-NZ" sz="20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724840" y="5279789"/>
            <a:ext cx="1355897" cy="1394195"/>
          </a:xfrm>
          <a:custGeom>
            <a:avLst/>
            <a:gdLst>
              <a:gd name="connsiteX0" fmla="*/ 0 w 1394194"/>
              <a:gd name="connsiteY0" fmla="*/ 0 h 975935"/>
              <a:gd name="connsiteX1" fmla="*/ 906227 w 1394194"/>
              <a:gd name="connsiteY1" fmla="*/ 0 h 975935"/>
              <a:gd name="connsiteX2" fmla="*/ 1394194 w 1394194"/>
              <a:gd name="connsiteY2" fmla="*/ 487968 h 975935"/>
              <a:gd name="connsiteX3" fmla="*/ 906227 w 1394194"/>
              <a:gd name="connsiteY3" fmla="*/ 975935 h 975935"/>
              <a:gd name="connsiteX4" fmla="*/ 0 w 1394194"/>
              <a:gd name="connsiteY4" fmla="*/ 975935 h 975935"/>
              <a:gd name="connsiteX5" fmla="*/ 487968 w 1394194"/>
              <a:gd name="connsiteY5" fmla="*/ 487968 h 975935"/>
              <a:gd name="connsiteX6" fmla="*/ 0 w 1394194"/>
              <a:gd name="connsiteY6" fmla="*/ 0 h 97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94" h="975935">
                <a:moveTo>
                  <a:pt x="1394193" y="0"/>
                </a:moveTo>
                <a:lnTo>
                  <a:pt x="1394193" y="634358"/>
                </a:lnTo>
                <a:lnTo>
                  <a:pt x="697096" y="975935"/>
                </a:lnTo>
                <a:lnTo>
                  <a:pt x="1" y="634358"/>
                </a:lnTo>
                <a:lnTo>
                  <a:pt x="1" y="0"/>
                </a:lnTo>
                <a:lnTo>
                  <a:pt x="697096" y="341577"/>
                </a:lnTo>
                <a:lnTo>
                  <a:pt x="1394193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496859" rIns="8890" bIns="49685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NZ" b="1" kern="1200" dirty="0" smtClean="0"/>
              <a:t>Disposal or Recycle</a:t>
            </a:r>
            <a:endParaRPr lang="en-NZ" b="1" kern="1200" dirty="0"/>
          </a:p>
        </p:txBody>
      </p:sp>
      <p:sp>
        <p:nvSpPr>
          <p:cNvPr id="13" name="Freeform 12"/>
          <p:cNvSpPr/>
          <p:nvPr/>
        </p:nvSpPr>
        <p:spPr>
          <a:xfrm>
            <a:off x="3080736" y="5279790"/>
            <a:ext cx="7141052" cy="1051228"/>
          </a:xfrm>
          <a:custGeom>
            <a:avLst/>
            <a:gdLst>
              <a:gd name="connsiteX0" fmla="*/ 151041 w 906226"/>
              <a:gd name="connsiteY0" fmla="*/ 0 h 6656912"/>
              <a:gd name="connsiteX1" fmla="*/ 755185 w 906226"/>
              <a:gd name="connsiteY1" fmla="*/ 0 h 6656912"/>
              <a:gd name="connsiteX2" fmla="*/ 906226 w 906226"/>
              <a:gd name="connsiteY2" fmla="*/ 151041 h 6656912"/>
              <a:gd name="connsiteX3" fmla="*/ 906226 w 906226"/>
              <a:gd name="connsiteY3" fmla="*/ 6656912 h 6656912"/>
              <a:gd name="connsiteX4" fmla="*/ 906226 w 906226"/>
              <a:gd name="connsiteY4" fmla="*/ 6656912 h 6656912"/>
              <a:gd name="connsiteX5" fmla="*/ 0 w 906226"/>
              <a:gd name="connsiteY5" fmla="*/ 6656912 h 6656912"/>
              <a:gd name="connsiteX6" fmla="*/ 0 w 906226"/>
              <a:gd name="connsiteY6" fmla="*/ 6656912 h 6656912"/>
              <a:gd name="connsiteX7" fmla="*/ 0 w 906226"/>
              <a:gd name="connsiteY7" fmla="*/ 151041 h 6656912"/>
              <a:gd name="connsiteX8" fmla="*/ 151041 w 906226"/>
              <a:gd name="connsiteY8" fmla="*/ 0 h 665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226" h="6656912">
                <a:moveTo>
                  <a:pt x="906226" y="1109512"/>
                </a:moveTo>
                <a:lnTo>
                  <a:pt x="906226" y="5547400"/>
                </a:lnTo>
                <a:cubicBezTo>
                  <a:pt x="906226" y="6160167"/>
                  <a:pt x="897020" y="6656908"/>
                  <a:pt x="885664" y="6656908"/>
                </a:cubicBezTo>
                <a:lnTo>
                  <a:pt x="0" y="6656908"/>
                </a:lnTo>
                <a:lnTo>
                  <a:pt x="0" y="6656908"/>
                </a:lnTo>
                <a:lnTo>
                  <a:pt x="0" y="4"/>
                </a:lnTo>
                <a:lnTo>
                  <a:pt x="0" y="4"/>
                </a:lnTo>
                <a:lnTo>
                  <a:pt x="885664" y="4"/>
                </a:lnTo>
                <a:cubicBezTo>
                  <a:pt x="897020" y="4"/>
                  <a:pt x="906226" y="496745"/>
                  <a:pt x="906226" y="1109512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55033" rIns="55033" bIns="55034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Landfill</a:t>
            </a:r>
            <a:endParaRPr lang="en-NZ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Pull apart &amp; recycle</a:t>
            </a:r>
            <a:endParaRPr lang="en-NZ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NZ" sz="2000" kern="1200" dirty="0" smtClean="0"/>
              <a:t>2</a:t>
            </a:r>
            <a:r>
              <a:rPr lang="en-NZ" sz="2000" kern="1200" baseline="30000" dirty="0" smtClean="0"/>
              <a:t>nd</a:t>
            </a:r>
            <a:r>
              <a:rPr lang="en-NZ" sz="2000" kern="1200" dirty="0" smtClean="0"/>
              <a:t> hand cars from Japan</a:t>
            </a:r>
            <a:endParaRPr lang="en-NZ" sz="2000" kern="1200" dirty="0"/>
          </a:p>
        </p:txBody>
      </p:sp>
    </p:spTree>
    <p:extLst>
      <p:ext uri="{BB962C8B-B14F-4D97-AF65-F5344CB8AC3E}">
        <p14:creationId xmlns:p14="http://schemas.microsoft.com/office/powerpoint/2010/main" val="4013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DEFINE SUCCESS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1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Inputs – minerals and fossil fuels, water, land transformation</a:t>
            </a:r>
          </a:p>
          <a:p>
            <a:r>
              <a:rPr lang="en-NZ" dirty="0" smtClean="0"/>
              <a:t>Outputs – global warming, water pollution, smog, ozone depletion, human toxicity/health, eco toxicity</a:t>
            </a:r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714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NZ" sz="2800" smtClean="0"/>
              <a:t>Eight internationally recognised standards for LCA. </a:t>
            </a:r>
            <a:br>
              <a:rPr lang="en-NZ" sz="2800" smtClean="0"/>
            </a:br>
            <a:r>
              <a:rPr lang="en-NZ" sz="2800" smtClean="0"/>
              <a:t/>
            </a:r>
            <a:br>
              <a:rPr lang="en-NZ" sz="2800" smtClean="0"/>
            </a:br>
            <a:r>
              <a:rPr lang="en-NZ" sz="2800" smtClean="0"/>
              <a:t>Australian inputs/outputs for LCA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495735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use </a:t>
            </a:r>
            <a:r>
              <a:rPr lang="en-NZ" dirty="0" err="1" smtClean="0"/>
              <a:t>lca</a:t>
            </a:r>
            <a:r>
              <a:rPr lang="en-NZ" dirty="0" smtClean="0"/>
              <a:t>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Basic economics – as price of raw materials increase, businesses try use 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Philosophical  - company wants its products or operation to be more sustainable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Marketing – </a:t>
            </a:r>
            <a:r>
              <a:rPr lang="en-NZ" dirty="0" err="1" smtClean="0"/>
              <a:t>sustainabliility</a:t>
            </a:r>
            <a:r>
              <a:rPr lang="en-NZ" dirty="0" smtClean="0"/>
              <a:t> sells, differentiate from other producers e.g. Boeing Dreamliner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Customer/society demand – dairy farmers in regard to water pollution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Professional society – IPENZ requires this in curriculum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Environmental legislation –  resource management act (NZ) allows activity if there are no adverse environmental impact or these impacts can be remanded or mitigated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5243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024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biculturalism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Manawhenua</a:t>
            </a:r>
            <a:r>
              <a:rPr lang="en-NZ" dirty="0" smtClean="0"/>
              <a:t> – the right of a Maori tribe to manage a particular area of land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Tangata</a:t>
            </a:r>
            <a:r>
              <a:rPr lang="en-NZ" dirty="0" smtClean="0"/>
              <a:t> </a:t>
            </a:r>
            <a:r>
              <a:rPr lang="en-NZ" dirty="0" err="1" smtClean="0"/>
              <a:t>Tiriti</a:t>
            </a:r>
            <a:r>
              <a:rPr lang="en-NZ" dirty="0" smtClean="0"/>
              <a:t> – all settlers before 1840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Tangata</a:t>
            </a:r>
            <a:r>
              <a:rPr lang="en-NZ" dirty="0" smtClean="0"/>
              <a:t> whenua – iwi, </a:t>
            </a:r>
            <a:r>
              <a:rPr lang="en-NZ" dirty="0" err="1" smtClean="0"/>
              <a:t>hapu</a:t>
            </a:r>
            <a:r>
              <a:rPr lang="en-NZ" dirty="0" smtClean="0"/>
              <a:t>, whanau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4431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Statutory requirements – when applying for resource content, recognise land, water </a:t>
            </a:r>
            <a:r>
              <a:rPr lang="en-NZ" dirty="0" err="1" smtClean="0"/>
              <a:t>etc</a:t>
            </a:r>
            <a:r>
              <a:rPr lang="en-NZ" dirty="0" smtClean="0"/>
              <a:t> has relationship with Maori.</a:t>
            </a:r>
          </a:p>
          <a:p>
            <a:pPr lvl="1" algn="just"/>
            <a:r>
              <a:rPr lang="en-NZ" dirty="0" smtClean="0"/>
              <a:t>Greater Christchurch regeneration act 2016: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Rūnanga</a:t>
            </a:r>
            <a:r>
              <a:rPr lang="en-US" sz="2600" dirty="0"/>
              <a:t> o </a:t>
            </a:r>
            <a:r>
              <a:rPr lang="en-US" sz="2600" dirty="0" err="1"/>
              <a:t>Ngāi</a:t>
            </a:r>
            <a:r>
              <a:rPr lang="en-US" sz="2600" dirty="0"/>
              <a:t> </a:t>
            </a:r>
            <a:r>
              <a:rPr lang="en-US" sz="2600" dirty="0" err="1"/>
              <a:t>Tahu</a:t>
            </a:r>
            <a:r>
              <a:rPr lang="en-US" sz="2600" dirty="0"/>
              <a:t> are a Strategic Partner.</a:t>
            </a:r>
          </a:p>
          <a:p>
            <a:pPr lvl="1" algn="just"/>
            <a:r>
              <a:rPr lang="en-US" sz="2600" dirty="0" err="1"/>
              <a:t>Ngāi</a:t>
            </a:r>
            <a:r>
              <a:rPr lang="en-US" sz="2600" dirty="0"/>
              <a:t> </a:t>
            </a:r>
            <a:r>
              <a:rPr lang="en-US" sz="2600" dirty="0" err="1"/>
              <a:t>Tahu</a:t>
            </a:r>
            <a:r>
              <a:rPr lang="en-US" sz="2600" dirty="0"/>
              <a:t> representation on the Board of Regenerate Christchurch.</a:t>
            </a:r>
          </a:p>
          <a:p>
            <a:pPr lvl="1" algn="just"/>
            <a:r>
              <a:rPr lang="en-US" sz="2600" dirty="0" err="1"/>
              <a:t>Matapopore</a:t>
            </a:r>
            <a:r>
              <a:rPr lang="en-US" sz="2600" dirty="0"/>
              <a:t> (</a:t>
            </a:r>
            <a:r>
              <a:rPr lang="en-US" sz="2600" dirty="0" err="1"/>
              <a:t>Ngāi</a:t>
            </a:r>
            <a:r>
              <a:rPr lang="en-US" sz="2600" dirty="0"/>
              <a:t> </a:t>
            </a:r>
            <a:r>
              <a:rPr lang="en-US" sz="2600" dirty="0" err="1"/>
              <a:t>Tūāhuriri</a:t>
            </a:r>
            <a:r>
              <a:rPr lang="en-US" sz="2600" dirty="0"/>
              <a:t> earthquake recovery steering group).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1289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Mihi</a:t>
            </a:r>
            <a:r>
              <a:rPr lang="en-NZ" dirty="0" smtClean="0"/>
              <a:t> 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Mihi</a:t>
            </a:r>
            <a:r>
              <a:rPr lang="en-NZ" dirty="0" smtClean="0"/>
              <a:t> – initial greeting and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Whakawhanaungtanga</a:t>
            </a:r>
            <a:r>
              <a:rPr lang="en-NZ" dirty="0" smtClean="0"/>
              <a:t> – connection (genealogy, place, life experiences)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Kaupapa</a:t>
            </a:r>
            <a:r>
              <a:rPr lang="en-NZ" dirty="0" smtClean="0"/>
              <a:t> – the reason for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err="1" smtClean="0"/>
              <a:t>Poroporaki</a:t>
            </a:r>
            <a:r>
              <a:rPr lang="en-NZ" dirty="0" smtClean="0"/>
              <a:t> – check for understanding, what will happen next, clear about 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218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Treaty key points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123" y="2286000"/>
            <a:ext cx="630589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SOLUTIONS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68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52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DECIDE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77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1257</Words>
  <Application>Microsoft Office PowerPoint</Application>
  <PresentationFormat>Widescreen</PresentationFormat>
  <Paragraphs>198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Tw Cen MT</vt:lpstr>
      <vt:lpstr>Tw Cen MT Condensed</vt:lpstr>
      <vt:lpstr>Wingdings 3</vt:lpstr>
      <vt:lpstr>Integral</vt:lpstr>
      <vt:lpstr>ENGR 101     Test 1</vt:lpstr>
      <vt:lpstr>TYPES OF PROBLEMS</vt:lpstr>
      <vt:lpstr>LAW OF UNINTENDED CONSEQUENCES</vt:lpstr>
      <vt:lpstr>ENGINEERING PROCESS</vt:lpstr>
      <vt:lpstr>THE PROBLEM</vt:lpstr>
      <vt:lpstr>DEFINE SUCCESS </vt:lpstr>
      <vt:lpstr>FIND SOLUTIONS</vt:lpstr>
      <vt:lpstr>TEST</vt:lpstr>
      <vt:lpstr>DECIDE</vt:lpstr>
      <vt:lpstr>BUILD AND DELIVER</vt:lpstr>
      <vt:lpstr>OPERATE</vt:lpstr>
      <vt:lpstr>END OF LIFE</vt:lpstr>
      <vt:lpstr>PowerPoint Presentation</vt:lpstr>
      <vt:lpstr>PROBLEM SOLVING</vt:lpstr>
      <vt:lpstr>MIND MAPS</vt:lpstr>
      <vt:lpstr>FISHBONE</vt:lpstr>
      <vt:lpstr>DUNKER DIAGRAMS</vt:lpstr>
      <vt:lpstr>REPORT WRITING</vt:lpstr>
      <vt:lpstr>STRUCTURE</vt:lpstr>
      <vt:lpstr>Title page</vt:lpstr>
      <vt:lpstr>Summary </vt:lpstr>
      <vt:lpstr>Introduction AND BACKGROUND THEORY</vt:lpstr>
      <vt:lpstr>OTHER SECTIONS </vt:lpstr>
      <vt:lpstr>conclusions</vt:lpstr>
      <vt:lpstr>PowerPoint Presentation</vt:lpstr>
      <vt:lpstr>STYLE</vt:lpstr>
      <vt:lpstr>structure</vt:lpstr>
      <vt:lpstr>PowerPoint Presentation</vt:lpstr>
      <vt:lpstr>TEAMWORK</vt:lpstr>
      <vt:lpstr>Individual preferences</vt:lpstr>
      <vt:lpstr>PowerPoint Presentation</vt:lpstr>
      <vt:lpstr>PowerPoint Presentation</vt:lpstr>
      <vt:lpstr>DECISION MAKING</vt:lpstr>
      <vt:lpstr>K T DIAGRAM</vt:lpstr>
      <vt:lpstr>Types of bias</vt:lpstr>
      <vt:lpstr>PowerPoint Presentation</vt:lpstr>
      <vt:lpstr>ETHICS</vt:lpstr>
      <vt:lpstr>Rules</vt:lpstr>
      <vt:lpstr>laws</vt:lpstr>
      <vt:lpstr>morals</vt:lpstr>
      <vt:lpstr>What is ethics?</vt:lpstr>
      <vt:lpstr>Types of cheating</vt:lpstr>
      <vt:lpstr>PowerPoint Presentation</vt:lpstr>
      <vt:lpstr>Types of ethics:</vt:lpstr>
      <vt:lpstr>Teleology – consequence based</vt:lpstr>
      <vt:lpstr>Deontology – rules based</vt:lpstr>
      <vt:lpstr>Rules: Weinstein’s 5 ethical principles</vt:lpstr>
      <vt:lpstr>PowerPoint Presentation</vt:lpstr>
      <vt:lpstr>The plus model for evaluating actions</vt:lpstr>
      <vt:lpstr>How to solve an ethical dilemma</vt:lpstr>
      <vt:lpstr>PowerPoint Presentation</vt:lpstr>
      <vt:lpstr>Team Work</vt:lpstr>
      <vt:lpstr>PowerPoint Presentation</vt:lpstr>
      <vt:lpstr>Life cycle analysis</vt:lpstr>
      <vt:lpstr>sustainability</vt:lpstr>
      <vt:lpstr>Environmental impact</vt:lpstr>
      <vt:lpstr>Life cycle analysis (LCA)</vt:lpstr>
      <vt:lpstr>PowerPoint Presentation</vt:lpstr>
      <vt:lpstr>PowerPoint Presentation</vt:lpstr>
      <vt:lpstr>PowerPoint Presentation</vt:lpstr>
      <vt:lpstr>Why use lca?</vt:lpstr>
      <vt:lpstr>PowerPoint Presentation</vt:lpstr>
      <vt:lpstr>biculturalism</vt:lpstr>
      <vt:lpstr>Why?</vt:lpstr>
      <vt:lpstr>Mihi method</vt:lpstr>
      <vt:lpstr>Treaty key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101     Test 1</dc:title>
  <dc:creator>Windows User</dc:creator>
  <cp:lastModifiedBy>Windows User</cp:lastModifiedBy>
  <cp:revision>11</cp:revision>
  <dcterms:created xsi:type="dcterms:W3CDTF">2017-03-29T06:35:48Z</dcterms:created>
  <dcterms:modified xsi:type="dcterms:W3CDTF">2017-06-12T05:30:22Z</dcterms:modified>
</cp:coreProperties>
</file>