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6"/>
  </p:notesMasterIdLst>
  <p:handoutMasterIdLst>
    <p:handoutMasterId r:id="rId24"/>
  </p:handoutMasterIdLst>
  <p:sldIdLst>
    <p:sldId id="834" r:id="rId4"/>
    <p:sldId id="434" r:id="rId5"/>
    <p:sldId id="836" r:id="rId7"/>
    <p:sldId id="837" r:id="rId8"/>
    <p:sldId id="838" r:id="rId9"/>
    <p:sldId id="839" r:id="rId10"/>
    <p:sldId id="840" r:id="rId11"/>
    <p:sldId id="841" r:id="rId12"/>
    <p:sldId id="842" r:id="rId13"/>
    <p:sldId id="843" r:id="rId14"/>
    <p:sldId id="844" r:id="rId15"/>
    <p:sldId id="845" r:id="rId16"/>
    <p:sldId id="846" r:id="rId17"/>
    <p:sldId id="847" r:id="rId18"/>
    <p:sldId id="848" r:id="rId19"/>
    <p:sldId id="849" r:id="rId20"/>
    <p:sldId id="850" r:id="rId21"/>
    <p:sldId id="851" r:id="rId22"/>
    <p:sldId id="852" r:id="rId2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guo"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327B"/>
    <a:srgbClr val="E0E0E0"/>
    <a:srgbClr val="EFEFEF"/>
    <a:srgbClr val="2E4864"/>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852" autoAdjust="0"/>
  </p:normalViewPr>
  <p:slideViewPr>
    <p:cSldViewPr snapToGrid="0" showGuides="1">
      <p:cViewPr varScale="1">
        <p:scale>
          <a:sx n="128" d="100"/>
          <a:sy n="128" d="100"/>
        </p:scale>
        <p:origin x="72" y="134"/>
      </p:cViewPr>
      <p:guideLst>
        <p:guide orient="horz" pos="3108"/>
        <p:guide pos="329"/>
        <p:guide orient="horz" pos="175"/>
        <p:guide pos="2985"/>
        <p:guide orient="horz" pos="1592"/>
        <p:guide pos="5471"/>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cxnSp>
        <p:nvCxnSpPr>
          <p:cNvPr id="19" name="直接连接符 18"/>
          <p:cNvCxnSpPr/>
          <p:nvPr userDrawn="1"/>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cxnSp>
        <p:nvCxnSpPr>
          <p:cNvPr id="21" name="直接连接符 20"/>
          <p:cNvCxnSpPr/>
          <p:nvPr userDrawn="1"/>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图片 3" descr="66-0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289157" y="4365625"/>
            <a:ext cx="9080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1670" y="1661265"/>
            <a:ext cx="38557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2400" b="1" dirty="0">
                <a:solidFill>
                  <a:schemeClr val="accent1"/>
                </a:solidFill>
                <a:ea typeface="方正兰亭黑_GBK"/>
                <a:sym typeface="+mn-ea"/>
              </a:rPr>
              <a:t>互联网大厂的未来架构之道</a:t>
            </a:r>
            <a:endParaRPr lang="zh-CN" sz="2400" b="1" dirty="0">
              <a:solidFill>
                <a:schemeClr val="accent1"/>
              </a:solidFill>
              <a:ea typeface="方正兰亭黑_GBK"/>
            </a:endParaRPr>
          </a:p>
          <a:p>
            <a:pPr algn="ctr" fontAlgn="base">
              <a:spcBef>
                <a:spcPct val="0"/>
              </a:spcBef>
              <a:spcAft>
                <a:spcPct val="0"/>
              </a:spcAft>
              <a:defRPr/>
            </a:pPr>
            <a:r>
              <a:rPr lang="en-US" altLang="zh-CN" sz="2400" b="1" dirty="0">
                <a:solidFill>
                  <a:schemeClr val="accent1"/>
                </a:solidFill>
                <a:ea typeface="方正兰亭黑_GBK"/>
                <a:sym typeface="+mn-ea"/>
              </a:rPr>
              <a:t>DDD</a:t>
            </a:r>
            <a:r>
              <a:rPr lang="zh-CN" altLang="en-US" sz="2400" b="1" dirty="0">
                <a:solidFill>
                  <a:schemeClr val="accent1"/>
                </a:solidFill>
                <a:ea typeface="方正兰亭黑_GBK"/>
                <a:sym typeface="+mn-ea"/>
              </a:rPr>
              <a:t>领域驱动设计实战</a:t>
            </a:r>
            <a:endParaRPr lang="zh-CN" altLang="en-US" sz="2400" b="1" dirty="0">
              <a:solidFill>
                <a:schemeClr val="accent1"/>
              </a:solidFill>
              <a:ea typeface="方正兰亭黑_GBK"/>
            </a:endParaRPr>
          </a:p>
        </p:txBody>
      </p:sp>
      <p:cxnSp>
        <p:nvCxnSpPr>
          <p:cNvPr id="30" name="直接连接符 29"/>
          <p:cNvCxnSpPr/>
          <p:nvPr/>
        </p:nvCxnSpPr>
        <p:spPr>
          <a:xfrm>
            <a:off x="547105" y="2636516"/>
            <a:ext cx="2737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6204" y="3378615"/>
            <a:ext cx="250444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400" dirty="0">
                <a:solidFill>
                  <a:schemeClr val="accent1"/>
                </a:solidFill>
                <a:latin typeface="Arial" panose="020B0604020202020204"/>
                <a:ea typeface="方正兰亭黑_GBK" panose="02000000000000000000" pitchFamily="2" charset="-122"/>
                <a:sym typeface="Calibri" panose="020F0502020204030204" pitchFamily="34" charset="0"/>
              </a:rPr>
              <a:t>主讲人 </a:t>
            </a:r>
            <a:r>
              <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rPr>
              <a:t>: </a:t>
            </a:r>
            <a:r>
              <a:rPr lang="zh-CN" altLang="en-US" sz="1400" dirty="0">
                <a:solidFill>
                  <a:schemeClr val="accent1"/>
                </a:solidFill>
                <a:latin typeface="Arial" panose="020B0604020202020204"/>
                <a:ea typeface="方正兰亭黑_GBK" panose="02000000000000000000" pitchFamily="2" charset="-122"/>
                <a:sym typeface="Calibri" panose="020F0502020204030204" pitchFamily="34" charset="0"/>
              </a:rPr>
              <a:t>图灵学院 </a:t>
            </a:r>
            <a:r>
              <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rPr>
              <a:t>-- </a:t>
            </a:r>
            <a:r>
              <a:rPr lang="zh-CN" altLang="en-US" sz="1400" dirty="0">
                <a:solidFill>
                  <a:schemeClr val="accent1"/>
                </a:solidFill>
                <a:latin typeface="Arial" panose="020B0604020202020204"/>
                <a:ea typeface="方正兰亭黑_GBK" panose="02000000000000000000" pitchFamily="2" charset="-122"/>
                <a:sym typeface="Calibri" panose="020F0502020204030204" pitchFamily="34" charset="0"/>
              </a:rPr>
              <a:t>楼兰</a:t>
            </a:r>
            <a:r>
              <a:rPr lang="zh-CN" altLang="en-US" sz="1400" dirty="0">
                <a:solidFill>
                  <a:schemeClr val="accent1"/>
                </a:solidFill>
                <a:latin typeface="Arial" panose="020B0604020202020204"/>
                <a:ea typeface="方正兰亭黑_GBK" panose="02000000000000000000" pitchFamily="2" charset="-122"/>
                <a:sym typeface="Calibri" panose="020F0502020204030204" pitchFamily="34" charset="0"/>
              </a:rPr>
              <a:t>老师</a:t>
            </a:r>
            <a:endPar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grpSp>
        <p:nvGrpSpPr>
          <p:cNvPr id="19" name="组合 18"/>
          <p:cNvGrpSpPr/>
          <p:nvPr/>
        </p:nvGrpSpPr>
        <p:grpSpPr>
          <a:xfrm>
            <a:off x="4252595" y="647700"/>
            <a:ext cx="1720215" cy="306705"/>
            <a:chOff x="6702" y="1020"/>
            <a:chExt cx="2709" cy="483"/>
          </a:xfrm>
        </p:grpSpPr>
        <p:sp>
          <p:nvSpPr>
            <p:cNvPr id="10" name="椭圆 9"/>
            <p:cNvSpPr/>
            <p:nvPr/>
          </p:nvSpPr>
          <p:spPr>
            <a:xfrm>
              <a:off x="6702" y="1044"/>
              <a:ext cx="365" cy="36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050" y="1020"/>
              <a:ext cx="2361" cy="483"/>
            </a:xfrm>
            <a:prstGeom prst="rect">
              <a:avLst/>
            </a:prstGeom>
          </p:spPr>
          <p:txBody>
            <a:bodyPr wrap="none">
              <a:spAutoFit/>
            </a:bodyPr>
            <a:p>
              <a:pPr algn="l"/>
              <a:r>
                <a:rPr lang="en-US" altLang="zh-CN" sz="1400" dirty="0">
                  <a:solidFill>
                    <a:schemeClr val="accent1"/>
                  </a:solidFill>
                  <a:latin typeface="+mj-ea"/>
                  <a:ea typeface="+mj-ea"/>
                </a:rPr>
                <a:t>1. </a:t>
              </a:r>
              <a:r>
                <a:rPr lang="zh-CN" altLang="en-US" sz="1400" dirty="0">
                  <a:solidFill>
                    <a:schemeClr val="accent1"/>
                  </a:solidFill>
                  <a:latin typeface="+mj-ea"/>
                  <a:ea typeface="+mj-ea"/>
                </a:rPr>
                <a:t>什么是</a:t>
              </a:r>
              <a:r>
                <a:rPr lang="en-US" altLang="zh-CN" sz="1400" dirty="0">
                  <a:solidFill>
                    <a:schemeClr val="accent1"/>
                  </a:solidFill>
                  <a:latin typeface="+mj-ea"/>
                  <a:ea typeface="+mj-ea"/>
                </a:rPr>
                <a:t>DDD</a:t>
              </a:r>
              <a:r>
                <a:rPr lang="zh-CN" altLang="en-US" sz="1400" dirty="0">
                  <a:solidFill>
                    <a:schemeClr val="accent1"/>
                  </a:solidFill>
                  <a:latin typeface="+mj-ea"/>
                  <a:ea typeface="+mj-ea"/>
                </a:rPr>
                <a:t>？</a:t>
              </a:r>
              <a:endParaRPr lang="zh-CN" altLang="en-US" sz="1400" dirty="0">
                <a:solidFill>
                  <a:schemeClr val="accent1"/>
                </a:solidFill>
                <a:latin typeface="+mj-ea"/>
                <a:ea typeface="+mj-ea"/>
              </a:endParaRPr>
            </a:p>
          </p:txBody>
        </p:sp>
      </p:grpSp>
      <p:grpSp>
        <p:nvGrpSpPr>
          <p:cNvPr id="17" name="组合 16"/>
          <p:cNvGrpSpPr/>
          <p:nvPr/>
        </p:nvGrpSpPr>
        <p:grpSpPr>
          <a:xfrm>
            <a:off x="4252595" y="1963420"/>
            <a:ext cx="3581400" cy="306705"/>
            <a:chOff x="6720" y="2900"/>
            <a:chExt cx="5640" cy="483"/>
          </a:xfrm>
        </p:grpSpPr>
        <p:sp>
          <p:nvSpPr>
            <p:cNvPr id="12" name="椭圆 11"/>
            <p:cNvSpPr/>
            <p:nvPr/>
          </p:nvSpPr>
          <p:spPr>
            <a:xfrm>
              <a:off x="6720" y="2961"/>
              <a:ext cx="365" cy="36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7103" y="2900"/>
              <a:ext cx="5257" cy="483"/>
            </a:xfrm>
            <a:prstGeom prst="rect">
              <a:avLst/>
            </a:prstGeom>
          </p:spPr>
          <p:txBody>
            <a:bodyPr wrap="none">
              <a:spAutoFit/>
            </a:bodyPr>
            <a:p>
              <a:pPr algn="l"/>
              <a:r>
                <a:rPr lang="en-US" altLang="zh-CN" sz="1400" dirty="0">
                  <a:solidFill>
                    <a:schemeClr val="accent1"/>
                  </a:solidFill>
                  <a:latin typeface="+mj-ea"/>
                  <a:ea typeface="+mj-ea"/>
                </a:rPr>
                <a:t>3.</a:t>
              </a:r>
              <a:r>
                <a:rPr lang="en-US" altLang="zh-CN" sz="1400" dirty="0"/>
                <a:t> “</a:t>
              </a:r>
              <a:r>
                <a:rPr lang="en-US" sz="1400" dirty="0">
                  <a:solidFill>
                    <a:schemeClr val="accent1"/>
                  </a:solidFill>
                  <a:latin typeface="+mj-ea"/>
                  <a:ea typeface="+mj-ea"/>
                </a:rPr>
                <a:t>DDD”VS  DDD  </a:t>
              </a:r>
              <a:r>
                <a:rPr lang="zh-CN" altLang="en-US" sz="1400" dirty="0">
                  <a:solidFill>
                    <a:schemeClr val="accent1"/>
                  </a:solidFill>
                  <a:latin typeface="+mj-ea"/>
                  <a:ea typeface="+mj-ea"/>
                </a:rPr>
                <a:t>项目</a:t>
              </a:r>
              <a:r>
                <a:rPr lang="zh-CN" altLang="en-US" sz="1400" dirty="0">
                  <a:solidFill>
                    <a:schemeClr val="accent1"/>
                  </a:solidFill>
                  <a:latin typeface="+mj-ea"/>
                  <a:ea typeface="+mj-ea"/>
                </a:rPr>
                <a:t>优化改造实战</a:t>
              </a:r>
              <a:r>
                <a:rPr lang="en-US" sz="1400" dirty="0">
                  <a:solidFill>
                    <a:schemeClr val="accent1"/>
                  </a:solidFill>
                  <a:latin typeface="+mj-ea"/>
                  <a:ea typeface="+mj-ea"/>
                </a:rPr>
                <a:t> </a:t>
              </a:r>
              <a:endParaRPr lang="en-US" sz="1400" dirty="0">
                <a:solidFill>
                  <a:schemeClr val="accent1"/>
                </a:solidFill>
                <a:latin typeface="+mj-ea"/>
                <a:ea typeface="+mj-ea"/>
              </a:endParaRPr>
            </a:p>
          </p:txBody>
        </p:sp>
      </p:grpSp>
      <p:grpSp>
        <p:nvGrpSpPr>
          <p:cNvPr id="15" name="组合 14"/>
          <p:cNvGrpSpPr/>
          <p:nvPr/>
        </p:nvGrpSpPr>
        <p:grpSpPr>
          <a:xfrm>
            <a:off x="4252595" y="3279140"/>
            <a:ext cx="2798445" cy="306705"/>
            <a:chOff x="6707" y="4996"/>
            <a:chExt cx="4407" cy="483"/>
          </a:xfrm>
        </p:grpSpPr>
        <p:sp>
          <p:nvSpPr>
            <p:cNvPr id="14" name="矩形 13"/>
            <p:cNvSpPr/>
            <p:nvPr/>
          </p:nvSpPr>
          <p:spPr>
            <a:xfrm>
              <a:off x="7073" y="4996"/>
              <a:ext cx="4041" cy="483"/>
            </a:xfrm>
            <a:prstGeom prst="rect">
              <a:avLst/>
            </a:prstGeom>
          </p:spPr>
          <p:txBody>
            <a:bodyPr wrap="none">
              <a:spAutoFit/>
            </a:bodyPr>
            <a:p>
              <a:pPr algn="l"/>
              <a:r>
                <a:rPr lang="en-US" altLang="zh-CN" sz="1400" dirty="0">
                  <a:solidFill>
                    <a:schemeClr val="accent1"/>
                  </a:solidFill>
                  <a:latin typeface="+mj-ea"/>
                  <a:ea typeface="+mj-ea"/>
                </a:rPr>
                <a:t>5. </a:t>
              </a:r>
              <a:r>
                <a:rPr lang="zh-CN" altLang="en-US" sz="1400" dirty="0">
                  <a:solidFill>
                    <a:schemeClr val="accent1"/>
                  </a:solidFill>
                  <a:latin typeface="+mj-ea"/>
                  <a:ea typeface="+mj-ea"/>
                </a:rPr>
                <a:t>中台，</a:t>
              </a:r>
              <a:r>
                <a:rPr lang="en-US" altLang="zh-CN" sz="1400" dirty="0">
                  <a:solidFill>
                    <a:schemeClr val="accent1"/>
                  </a:solidFill>
                  <a:latin typeface="+mj-ea"/>
                  <a:ea typeface="+mj-ea"/>
                </a:rPr>
                <a:t>DDD</a:t>
              </a:r>
              <a:r>
                <a:rPr lang="zh-CN" altLang="en-US" sz="1400" dirty="0">
                  <a:solidFill>
                    <a:schemeClr val="accent1"/>
                  </a:solidFill>
                  <a:latin typeface="+mj-ea"/>
                  <a:ea typeface="+mj-ea"/>
                </a:rPr>
                <a:t>的另个一处</a:t>
              </a:r>
              <a:r>
                <a:rPr lang="zh-CN" altLang="en-US" sz="1400" dirty="0">
                  <a:solidFill>
                    <a:schemeClr val="accent1"/>
                  </a:solidFill>
                  <a:latin typeface="+mj-ea"/>
                  <a:ea typeface="+mj-ea"/>
                </a:rPr>
                <a:t>战场</a:t>
              </a:r>
              <a:endParaRPr lang="zh-CN" altLang="en-US" sz="1400" dirty="0">
                <a:solidFill>
                  <a:schemeClr val="accent1"/>
                </a:solidFill>
                <a:latin typeface="+mj-ea"/>
                <a:ea typeface="+mj-ea"/>
              </a:endParaRPr>
            </a:p>
          </p:txBody>
        </p:sp>
        <p:sp>
          <p:nvSpPr>
            <p:cNvPr id="16" name="椭圆 15"/>
            <p:cNvSpPr/>
            <p:nvPr/>
          </p:nvSpPr>
          <p:spPr>
            <a:xfrm>
              <a:off x="6707" y="5070"/>
              <a:ext cx="365" cy="36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a:off x="4252595" y="1305560"/>
            <a:ext cx="3101975" cy="306705"/>
            <a:chOff x="6690" y="1920"/>
            <a:chExt cx="4885" cy="483"/>
          </a:xfrm>
        </p:grpSpPr>
        <p:sp>
          <p:nvSpPr>
            <p:cNvPr id="20" name="椭圆 19"/>
            <p:cNvSpPr/>
            <p:nvPr/>
          </p:nvSpPr>
          <p:spPr>
            <a:xfrm>
              <a:off x="6690" y="1981"/>
              <a:ext cx="365" cy="36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7073" y="1920"/>
              <a:ext cx="4502" cy="483"/>
            </a:xfrm>
            <a:prstGeom prst="rect">
              <a:avLst/>
            </a:prstGeom>
          </p:spPr>
          <p:txBody>
            <a:bodyPr wrap="none">
              <a:spAutoFit/>
            </a:bodyPr>
            <a:p>
              <a:r>
                <a:rPr lang="en-US" altLang="zh-CN" sz="1400" dirty="0">
                  <a:solidFill>
                    <a:schemeClr val="accent1"/>
                  </a:solidFill>
                  <a:latin typeface="+mj-ea"/>
                  <a:ea typeface="+mj-ea"/>
                </a:rPr>
                <a:t>2.</a:t>
              </a:r>
              <a:r>
                <a:rPr lang="en-US" altLang="zh-CN" sz="1400" dirty="0"/>
                <a:t> </a:t>
              </a:r>
              <a:r>
                <a:rPr lang="zh-CN" altLang="en-US" sz="1400" dirty="0">
                  <a:solidFill>
                    <a:schemeClr val="accent1"/>
                  </a:solidFill>
                  <a:latin typeface="+mj-ea"/>
                  <a:ea typeface="+mj-ea"/>
                </a:rPr>
                <a:t>你和大神的代码差距到底在</a:t>
              </a:r>
              <a:r>
                <a:rPr lang="zh-CN" altLang="en-US" sz="1400" dirty="0">
                  <a:solidFill>
                    <a:schemeClr val="accent1"/>
                  </a:solidFill>
                  <a:latin typeface="+mj-ea"/>
                  <a:ea typeface="+mj-ea"/>
                </a:rPr>
                <a:t>哪？</a:t>
              </a:r>
              <a:endParaRPr lang="zh-CN" altLang="en-US" sz="1400" dirty="0">
                <a:solidFill>
                  <a:schemeClr val="accent1"/>
                </a:solidFill>
                <a:latin typeface="+mj-ea"/>
                <a:ea typeface="+mj-ea"/>
              </a:endParaRPr>
            </a:p>
          </p:txBody>
        </p:sp>
      </p:grpSp>
      <p:grpSp>
        <p:nvGrpSpPr>
          <p:cNvPr id="26" name="组合 25"/>
          <p:cNvGrpSpPr/>
          <p:nvPr/>
        </p:nvGrpSpPr>
        <p:grpSpPr>
          <a:xfrm>
            <a:off x="4252595" y="2621280"/>
            <a:ext cx="2798445" cy="306705"/>
            <a:chOff x="6697" y="3876"/>
            <a:chExt cx="4407" cy="483"/>
          </a:xfrm>
        </p:grpSpPr>
        <p:sp>
          <p:nvSpPr>
            <p:cNvPr id="27" name="矩形 26"/>
            <p:cNvSpPr/>
            <p:nvPr/>
          </p:nvSpPr>
          <p:spPr>
            <a:xfrm>
              <a:off x="7063" y="3876"/>
              <a:ext cx="4041" cy="483"/>
            </a:xfrm>
            <a:prstGeom prst="rect">
              <a:avLst/>
            </a:prstGeom>
          </p:spPr>
          <p:txBody>
            <a:bodyPr wrap="none">
              <a:spAutoFit/>
            </a:bodyPr>
            <a:p>
              <a:pPr algn="l"/>
              <a:r>
                <a:rPr lang="en-US" altLang="zh-CN" sz="1400" dirty="0">
                  <a:solidFill>
                    <a:schemeClr val="accent1"/>
                  </a:solidFill>
                  <a:latin typeface="+mj-ea"/>
                  <a:ea typeface="+mj-ea"/>
                </a:rPr>
                <a:t>4. DDD</a:t>
              </a:r>
              <a:r>
                <a:rPr lang="zh-CN" altLang="en-US" sz="1400" dirty="0">
                  <a:solidFill>
                    <a:schemeClr val="accent1"/>
                  </a:solidFill>
                  <a:latin typeface="+mj-ea"/>
                  <a:ea typeface="+mj-ea"/>
                </a:rPr>
                <a:t>视角下的软件架构</a:t>
              </a:r>
              <a:r>
                <a:rPr lang="zh-CN" altLang="en-US" sz="1400" dirty="0">
                  <a:solidFill>
                    <a:schemeClr val="accent1"/>
                  </a:solidFill>
                  <a:latin typeface="+mj-ea"/>
                  <a:ea typeface="+mj-ea"/>
                </a:rPr>
                <a:t>问题</a:t>
              </a:r>
              <a:endParaRPr lang="zh-CN" altLang="en-US" sz="1400" dirty="0">
                <a:solidFill>
                  <a:schemeClr val="accent1"/>
                </a:solidFill>
                <a:latin typeface="+mj-ea"/>
                <a:ea typeface="+mj-ea"/>
              </a:endParaRPr>
            </a:p>
          </p:txBody>
        </p:sp>
        <p:sp>
          <p:nvSpPr>
            <p:cNvPr id="29" name="椭圆 28"/>
            <p:cNvSpPr/>
            <p:nvPr/>
          </p:nvSpPr>
          <p:spPr>
            <a:xfrm>
              <a:off x="6697" y="3950"/>
              <a:ext cx="365" cy="36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42722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b="1">
                <a:sym typeface="+mn-ea"/>
              </a:rPr>
              <a:t>动手改造第四步：用领域服务封装多实体逻辑</a:t>
            </a:r>
            <a:endParaRPr lang="zh-CN" altLang="en-US" sz="1600" b="1">
              <a:sym typeface="+mn-ea"/>
            </a:endParaRPr>
          </a:p>
          <a:p>
            <a:pPr algn="l" fontAlgn="base">
              <a:spcBef>
                <a:spcPct val="0"/>
              </a:spcBef>
              <a:spcAft>
                <a:spcPct val="0"/>
              </a:spcAft>
              <a:defRPr/>
            </a:pP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2" name="图片 1"/>
          <p:cNvPicPr>
            <a:picLocks noChangeAspect="1"/>
          </p:cNvPicPr>
          <p:nvPr/>
        </p:nvPicPr>
        <p:blipFill>
          <a:blip r:embed="rId1"/>
          <a:stretch>
            <a:fillRect/>
          </a:stretch>
        </p:blipFill>
        <p:spPr>
          <a:xfrm>
            <a:off x="3935095" y="969010"/>
            <a:ext cx="4802505" cy="3428365"/>
          </a:xfrm>
          <a:prstGeom prst="rect">
            <a:avLst/>
          </a:prstGeom>
        </p:spPr>
      </p:pic>
      <p:sp>
        <p:nvSpPr>
          <p:cNvPr id="6" name="文本框 5"/>
          <p:cNvSpPr txBox="1"/>
          <p:nvPr/>
        </p:nvSpPr>
        <p:spPr>
          <a:xfrm>
            <a:off x="359410" y="1714500"/>
            <a:ext cx="3274060" cy="1938020"/>
          </a:xfrm>
          <a:prstGeom prst="rect">
            <a:avLst/>
          </a:prstGeom>
          <a:noFill/>
        </p:spPr>
        <p:txBody>
          <a:bodyPr wrap="square" rtlCol="0">
            <a:spAutoFit/>
          </a:bodyPr>
          <a:p>
            <a:r>
              <a:rPr lang="zh-CN" altLang="en-US" sz="1000"/>
              <a:t>public interface AccountTransferService{</a:t>
            </a:r>
            <a:endParaRPr lang="zh-CN" altLang="en-US" sz="1000"/>
          </a:p>
          <a:p>
            <a:r>
              <a:rPr lang="zh-CN" altLang="en-US" sz="1000"/>
              <a:t>    void transfer(Account sourceAccount,Account targetAccount,Money money);</a:t>
            </a:r>
            <a:endParaRPr lang="zh-CN" altLang="en-US" sz="1000"/>
          </a:p>
          <a:p>
            <a:r>
              <a:rPr lang="zh-CN" altLang="en-US" sz="1000"/>
              <a:t>}</a:t>
            </a:r>
            <a:endParaRPr lang="zh-CN" altLang="en-US" sz="1000"/>
          </a:p>
          <a:p>
            <a:r>
              <a:rPr lang="zh-CN" altLang="en-US" sz="1000"/>
              <a:t>public class AccountTransferServiceImpl implements AccountTransferService{</a:t>
            </a:r>
            <a:endParaRPr lang="zh-CN" altLang="en-US" sz="1000"/>
          </a:p>
          <a:p>
            <a:r>
              <a:rPr lang="zh-CN" altLang="en-US" sz="1000"/>
              <a:t>    public  void transfer(Account sourceAccount,Account targetAccount,Money money){</a:t>
            </a:r>
            <a:endParaRPr lang="zh-CN" altLang="en-US" sz="1000"/>
          </a:p>
          <a:p>
            <a:r>
              <a:rPr lang="zh-CN" altLang="en-US" sz="1000"/>
              <a:t>        sourceAccount.deposit(money);</a:t>
            </a:r>
            <a:endParaRPr lang="zh-CN" altLang="en-US" sz="1000"/>
          </a:p>
          <a:p>
            <a:r>
              <a:rPr lang="zh-CN" altLang="en-US" sz="1000"/>
              <a:t>        targetAccount.withdraw(money);</a:t>
            </a:r>
            <a:endParaRPr lang="zh-CN" altLang="en-US" sz="1000"/>
          </a:p>
          <a:p>
            <a:r>
              <a:rPr lang="zh-CN" altLang="en-US" sz="1000"/>
              <a:t>    }</a:t>
            </a:r>
            <a:endParaRPr lang="zh-CN" altLang="en-US" sz="1000"/>
          </a:p>
          <a:p>
            <a:r>
              <a:rPr lang="zh-CN" altLang="en-US" sz="1000"/>
              <a:t>}</a:t>
            </a:r>
            <a:endParaRPr lang="zh-CN" altLang="en-US" sz="1000"/>
          </a:p>
        </p:txBody>
      </p:sp>
      <p:sp>
        <p:nvSpPr>
          <p:cNvPr id="7" name="矩形 6"/>
          <p:cNvSpPr/>
          <p:nvPr/>
        </p:nvSpPr>
        <p:spPr>
          <a:xfrm>
            <a:off x="297180" y="1013460"/>
            <a:ext cx="3336925" cy="368300"/>
          </a:xfrm>
          <a:prstGeom prst="rect">
            <a:avLst/>
          </a:prstGeom>
          <a:noFill/>
          <a:ln>
            <a:noFill/>
          </a:ln>
        </p:spPr>
        <p:txBody>
          <a:bodyPr wrap="square" rtlCol="0" anchor="t">
            <a:spAutoFit/>
          </a:bodyPr>
          <a:p>
            <a:pPr algn="l"/>
            <a:r>
              <a:rPr lang="en-US" sz="1800" b="1">
                <a:solidFill>
                  <a:schemeClr val="tx1"/>
                </a:solidFill>
                <a:effectLst>
                  <a:outerShdw blurRad="38100" dist="19050" dir="2700000" algn="tl" rotWithShape="0">
                    <a:schemeClr val="dk1">
                      <a:alpha val="40000"/>
                    </a:schemeClr>
                  </a:outerShdw>
                </a:effectLst>
              </a:rPr>
              <a:t>DDD </a:t>
            </a:r>
            <a:r>
              <a:rPr lang="zh-CN" altLang="en-US" sz="1800" b="1">
                <a:solidFill>
                  <a:schemeClr val="tx1"/>
                </a:solidFill>
                <a:effectLst>
                  <a:outerShdw blurRad="38100" dist="19050" dir="2700000" algn="tl" rotWithShape="0">
                    <a:schemeClr val="dk1">
                      <a:alpha val="40000"/>
                    </a:schemeClr>
                  </a:outerShdw>
                </a:effectLst>
              </a:rPr>
              <a:t>妙招：</a:t>
            </a:r>
            <a:r>
              <a:rPr lang="zh-CN" altLang="en-US" sz="1800" b="1">
                <a:solidFill>
                  <a:srgbClr val="FF0000"/>
                </a:solidFill>
                <a:effectLst>
                  <a:outerShdw blurRad="38100" dist="19050" dir="2700000" algn="tl" rotWithShape="0">
                    <a:schemeClr val="dk1">
                      <a:alpha val="40000"/>
                    </a:schemeClr>
                  </a:outerShdw>
                </a:effectLst>
              </a:rPr>
              <a:t>领域服务</a:t>
            </a:r>
            <a:r>
              <a:rPr lang="en-US" altLang="zh-CN" sz="1800" b="1">
                <a:solidFill>
                  <a:srgbClr val="FF0000"/>
                </a:solidFill>
                <a:effectLst>
                  <a:outerShdw blurRad="38100" dist="19050" dir="2700000" algn="tl" rotWithShape="0">
                    <a:schemeClr val="dk1">
                      <a:alpha val="40000"/>
                    </a:schemeClr>
                  </a:outerShdw>
                </a:effectLst>
              </a:rPr>
              <a:t> </a:t>
            </a:r>
            <a:r>
              <a:rPr lang="zh-CN" altLang="en-US" sz="1800" b="1">
                <a:solidFill>
                  <a:srgbClr val="FF0000"/>
                </a:solidFill>
                <a:effectLst>
                  <a:outerShdw blurRad="38100" dist="19050" dir="2700000" algn="tl" rotWithShape="0">
                    <a:schemeClr val="dk1">
                      <a:alpha val="40000"/>
                    </a:schemeClr>
                  </a:outerShdw>
                </a:effectLst>
              </a:rPr>
              <a:t>隔离</a:t>
            </a:r>
            <a:r>
              <a:rPr lang="zh-CN" altLang="en-US" sz="1800" b="1">
                <a:solidFill>
                  <a:srgbClr val="FF0000"/>
                </a:solidFill>
                <a:effectLst>
                  <a:outerShdw blurRad="38100" dist="19050" dir="2700000" algn="tl" rotWithShape="0">
                    <a:schemeClr val="dk1">
                      <a:alpha val="40000"/>
                    </a:schemeClr>
                  </a:outerShdw>
                </a:effectLst>
              </a:rPr>
              <a:t>实体</a:t>
            </a:r>
            <a:endParaRPr lang="zh-CN" altLang="en-US" sz="1800" b="1">
              <a:solidFill>
                <a:srgbClr val="FF0000"/>
              </a:solidFill>
              <a:effectLst>
                <a:outerShdw blurRad="38100" dist="19050" dir="2700000" algn="tl" rotWithShape="0">
                  <a:schemeClr val="dk1">
                    <a:alpha val="40000"/>
                  </a:schemeClr>
                </a:outerShdw>
              </a:effectLst>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37223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b="1">
                <a:sym typeface="+mn-ea"/>
              </a:rPr>
              <a:t>DDD</a:t>
            </a:r>
            <a:r>
              <a:rPr lang="zh-CN" altLang="en-US" sz="1600" b="1">
                <a:sym typeface="+mn-ea"/>
              </a:rPr>
              <a:t>四层架构</a:t>
            </a: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9" name="文本框 8"/>
          <p:cNvSpPr txBox="1"/>
          <p:nvPr/>
        </p:nvSpPr>
        <p:spPr>
          <a:xfrm>
            <a:off x="479425" y="779780"/>
            <a:ext cx="1640205" cy="306705"/>
          </a:xfrm>
          <a:prstGeom prst="rect">
            <a:avLst/>
          </a:prstGeom>
          <a:noFill/>
        </p:spPr>
        <p:txBody>
          <a:bodyPr wrap="square" rtlCol="0">
            <a:spAutoFit/>
          </a:bodyPr>
          <a:p>
            <a:r>
              <a:rPr lang="zh-CN" altLang="en-US" sz="1400" b="1">
                <a:solidFill>
                  <a:srgbClr val="FF0000"/>
                </a:solidFill>
              </a:rPr>
              <a:t>重新编排后的代码</a:t>
            </a:r>
            <a:endParaRPr lang="zh-CN" altLang="en-US" sz="1400" b="1">
              <a:solidFill>
                <a:srgbClr val="FF0000"/>
              </a:solidFill>
            </a:endParaRPr>
          </a:p>
        </p:txBody>
      </p:sp>
      <p:sp>
        <p:nvSpPr>
          <p:cNvPr id="2" name="文本框 1"/>
          <p:cNvSpPr txBox="1"/>
          <p:nvPr/>
        </p:nvSpPr>
        <p:spPr>
          <a:xfrm>
            <a:off x="420370" y="1049020"/>
            <a:ext cx="3705225" cy="3907790"/>
          </a:xfrm>
          <a:prstGeom prst="rect">
            <a:avLst/>
          </a:prstGeom>
          <a:noFill/>
        </p:spPr>
        <p:txBody>
          <a:bodyPr wrap="none" rtlCol="0">
            <a:spAutoFit/>
          </a:bodyPr>
          <a:p>
            <a:pPr algn="l"/>
            <a:r>
              <a:rPr lang="en-US" altLang="zh-CN" sz="800"/>
              <a:t>public </a:t>
            </a:r>
            <a:r>
              <a:rPr lang="zh-CN" altLang="en-US" sz="800"/>
              <a:t>class PayServiceImpl extends PayService {</a:t>
            </a:r>
            <a:endParaRPr lang="zh-CN" altLang="en-US" sz="800"/>
          </a:p>
          <a:p>
            <a:pPr algn="l"/>
            <a:r>
              <a:rPr lang="zh-CN" altLang="en-US" sz="800"/>
              <a:t>    private AccountRepository accountRepository;</a:t>
            </a:r>
            <a:endParaRPr lang="zh-CN" altLang="en-US" sz="800"/>
          </a:p>
          <a:p>
            <a:pPr algn="l"/>
            <a:r>
              <a:rPr lang="zh-CN" altLang="en-US" sz="800"/>
              <a:t>    private AuditMessageProducer auditMessageProducer;</a:t>
            </a:r>
            <a:endParaRPr lang="zh-CN" altLang="en-US" sz="800"/>
          </a:p>
          <a:p>
            <a:pPr algn="l"/>
            <a:r>
              <a:rPr lang="zh-CN" altLang="en-US" sz="800"/>
              <a:t>    private BusiSafeService busiSafeService;</a:t>
            </a:r>
            <a:endParaRPr lang="zh-CN" altLang="en-US" sz="800"/>
          </a:p>
          <a:p>
            <a:pPr algn="l"/>
            <a:r>
              <a:rPr lang="zh-CN" altLang="en-US" sz="800"/>
              <a:t>    private AccountTransferService accountTransferService;</a:t>
            </a:r>
            <a:endParaRPr lang="zh-CN" altLang="en-US" sz="800"/>
          </a:p>
          <a:p>
            <a:pPr algn="l"/>
            <a:endParaRPr lang="zh-CN" altLang="en-US" sz="800"/>
          </a:p>
          <a:p>
            <a:pPr algn="l"/>
            <a:r>
              <a:rPr lang="zh-CN" altLang="en-US" sz="800"/>
              <a:t>    public Result pay(Long userId, String merchantAccount, BigDecimal amount) {</a:t>
            </a:r>
            <a:endParaRPr lang="zh-CN" altLang="en-US" sz="800"/>
          </a:p>
          <a:p>
            <a:pPr algn="l"/>
            <a:r>
              <a:rPr lang="en-US" altLang="zh-CN" sz="800"/>
              <a:t>        </a:t>
            </a:r>
            <a:r>
              <a:rPr lang="zh-CN" altLang="en-US" sz="800"/>
              <a:t>// 参数校验</a:t>
            </a:r>
            <a:endParaRPr lang="zh-CN" altLang="en-US" sz="800"/>
          </a:p>
          <a:p>
            <a:pPr algn="l"/>
            <a:r>
              <a:rPr lang="zh-CN" altLang="en-US" sz="800"/>
              <a:t>        Money money = new Money(amount);</a:t>
            </a:r>
            <a:endParaRPr lang="zh-CN" altLang="en-US" sz="800"/>
          </a:p>
          <a:p>
            <a:pPr algn="l"/>
            <a:r>
              <a:rPr lang="zh-CN" altLang="en-US" sz="800"/>
              <a:t>        UserId clientId = new UserId(userId);</a:t>
            </a:r>
            <a:endParaRPr lang="zh-CN" altLang="en-US" sz="800"/>
          </a:p>
          <a:p>
            <a:pPr algn="l"/>
            <a:r>
              <a:rPr lang="zh-CN" altLang="en-US" sz="800"/>
              <a:t>        AccountNumber merchantNumber = new AccountNumber(merchantAccount);</a:t>
            </a:r>
            <a:endParaRPr lang="zh-CN" altLang="en-US" sz="800"/>
          </a:p>
          <a:p>
            <a:pPr algn="l"/>
            <a:r>
              <a:rPr lang="en-US" altLang="zh-CN" sz="800"/>
              <a:t>        </a:t>
            </a:r>
            <a:r>
              <a:rPr lang="zh-CN" altLang="en-US" sz="800"/>
              <a:t>// </a:t>
            </a:r>
            <a:r>
              <a:rPr lang="zh-CN" altLang="en-US" sz="800"/>
              <a:t>加载数据</a:t>
            </a:r>
            <a:endParaRPr lang="zh-CN" altLang="en-US" sz="800"/>
          </a:p>
          <a:p>
            <a:pPr algn="l"/>
            <a:r>
              <a:rPr lang="zh-CN" altLang="en-US" sz="800"/>
              <a:t>        Account clientAccount = accountRepository.find(clientId);</a:t>
            </a:r>
            <a:endParaRPr lang="zh-CN" altLang="en-US" sz="800"/>
          </a:p>
          <a:p>
            <a:pPr algn="l"/>
            <a:r>
              <a:rPr lang="zh-CN" altLang="en-US" sz="800"/>
              <a:t>        Account merAccount = accountRepository.find(merchantNumber);</a:t>
            </a:r>
            <a:endParaRPr lang="zh-CN" altLang="en-US" sz="800"/>
          </a:p>
          <a:p>
            <a:pPr algn="l"/>
            <a:r>
              <a:rPr lang="en-US" altLang="zh-CN" sz="800"/>
              <a:t>        </a:t>
            </a:r>
            <a:r>
              <a:rPr lang="zh-CN" altLang="en-US" sz="800"/>
              <a:t>// 交易检查</a:t>
            </a:r>
            <a:endParaRPr lang="zh-CN" altLang="en-US" sz="800"/>
          </a:p>
          <a:p>
            <a:pPr algn="l"/>
            <a:r>
              <a:rPr lang="zh-CN" altLang="en-US" sz="800"/>
              <a:t>        Result preCheck = busiSafeService</a:t>
            </a:r>
            <a:r>
              <a:rPr lang="en-US" altLang="zh-CN" sz="800"/>
              <a:t>.</a:t>
            </a:r>
            <a:r>
              <a:rPr lang="zh-CN" altLang="en-US" sz="800"/>
              <a:t>checkBusi(clientAccount, merAccount, money);</a:t>
            </a:r>
            <a:endParaRPr lang="zh-CN" altLang="en-US" sz="800"/>
          </a:p>
          <a:p>
            <a:pPr algn="l"/>
            <a:r>
              <a:rPr lang="zh-CN" altLang="en-US" sz="800"/>
              <a:t>        if (preCheck ！=Result.SUCCESS){</a:t>
            </a:r>
            <a:endParaRPr lang="zh-CN" altLang="en-US" sz="800"/>
          </a:p>
          <a:p>
            <a:pPr algn="l"/>
            <a:r>
              <a:rPr lang="zh-CN" altLang="en-US" sz="800"/>
              <a:t>            return Result.REJECT;</a:t>
            </a:r>
            <a:endParaRPr lang="zh-CN" altLang="en-US" sz="800"/>
          </a:p>
          <a:p>
            <a:pPr algn="l"/>
            <a:r>
              <a:rPr lang="zh-CN" altLang="en-US" sz="800"/>
              <a:t>        }</a:t>
            </a:r>
            <a:endParaRPr lang="zh-CN" altLang="en-US" sz="800"/>
          </a:p>
          <a:p>
            <a:pPr algn="l"/>
            <a:r>
              <a:rPr lang="en-US" altLang="zh-CN" sz="800"/>
              <a:t>        </a:t>
            </a:r>
            <a:r>
              <a:rPr lang="zh-CN" altLang="en-US" sz="800"/>
              <a:t>// 转账</a:t>
            </a:r>
            <a:r>
              <a:rPr lang="zh-CN" altLang="en-US" sz="800"/>
              <a:t>业务</a:t>
            </a:r>
            <a:endParaRPr lang="zh-CN" altLang="en-US" sz="800"/>
          </a:p>
          <a:p>
            <a:pPr algn="l"/>
            <a:r>
              <a:rPr lang="zh-CN" altLang="en-US" sz="800"/>
              <a:t>        accountTransferService.transfer(clientAccount, merAccount, money);</a:t>
            </a:r>
            <a:endParaRPr lang="zh-CN" altLang="en-US" sz="800"/>
          </a:p>
          <a:p>
            <a:pPr algn="l"/>
            <a:r>
              <a:rPr lang="en-US" altLang="zh-CN" sz="800"/>
              <a:t>        </a:t>
            </a:r>
            <a:r>
              <a:rPr lang="zh-CN" altLang="en-US" sz="800"/>
              <a:t>// 保存数据</a:t>
            </a:r>
            <a:endParaRPr lang="zh-CN" altLang="en-US" sz="800"/>
          </a:p>
          <a:p>
            <a:pPr algn="l"/>
            <a:r>
              <a:rPr lang="zh-CN" altLang="en-US" sz="800"/>
              <a:t>        accountRepository.save(clientAccount);</a:t>
            </a:r>
            <a:endParaRPr lang="zh-CN" altLang="en-US" sz="800"/>
          </a:p>
          <a:p>
            <a:pPr algn="l"/>
            <a:r>
              <a:rPr lang="zh-CN" altLang="en-US" sz="800"/>
              <a:t>        accountRepository.save(merAccount);</a:t>
            </a:r>
            <a:endParaRPr lang="zh-CN" altLang="en-US" sz="800"/>
          </a:p>
          <a:p>
            <a:pPr algn="l"/>
            <a:r>
              <a:rPr lang="en-US" altLang="zh-CN" sz="800"/>
              <a:t>        </a:t>
            </a:r>
            <a:r>
              <a:rPr lang="zh-CN" altLang="en-US" sz="800"/>
              <a:t>// 发送审计消息</a:t>
            </a:r>
            <a:endParaRPr lang="zh-CN" altLang="en-US" sz="800"/>
          </a:p>
          <a:p>
            <a:pPr algn="l"/>
            <a:r>
              <a:rPr lang="zh-CN" altLang="en-US" sz="800"/>
              <a:t>        AuditMessage message = new AuditMessage(clientAccount,</a:t>
            </a:r>
            <a:endParaRPr lang="zh-CN" altLang="en-US" sz="800"/>
          </a:p>
          <a:p>
            <a:pPr algn="l"/>
            <a:r>
              <a:rPr lang="zh-CN" altLang="en-US" sz="800"/>
              <a:t>                merAccount, money);</a:t>
            </a:r>
            <a:endParaRPr lang="zh-CN" altLang="en-US" sz="800"/>
          </a:p>
          <a:p>
            <a:pPr algn="l"/>
            <a:r>
              <a:rPr lang="zh-CN" altLang="en-US" sz="800"/>
              <a:t>        auditMessageProducer.send(message);</a:t>
            </a:r>
            <a:endParaRPr lang="zh-CN" altLang="en-US" sz="800"/>
          </a:p>
          <a:p>
            <a:pPr algn="l"/>
            <a:r>
              <a:rPr lang="zh-CN" altLang="en-US" sz="800"/>
              <a:t>        return Result.SUCCESS;</a:t>
            </a:r>
            <a:endParaRPr lang="zh-CN" altLang="en-US" sz="800"/>
          </a:p>
          <a:p>
            <a:pPr algn="l"/>
            <a:r>
              <a:rPr lang="zh-CN" altLang="en-US" sz="800"/>
              <a:t>    }</a:t>
            </a:r>
            <a:endParaRPr lang="zh-CN" altLang="en-US" sz="800"/>
          </a:p>
          <a:p>
            <a:pPr algn="l"/>
            <a:r>
              <a:rPr lang="zh-CN" altLang="en-US" sz="800"/>
              <a:t>}</a:t>
            </a:r>
            <a:endParaRPr lang="zh-CN" altLang="en-US" sz="800"/>
          </a:p>
        </p:txBody>
      </p:sp>
      <p:sp>
        <p:nvSpPr>
          <p:cNvPr id="3" name="文本框 2"/>
          <p:cNvSpPr txBox="1"/>
          <p:nvPr/>
        </p:nvSpPr>
        <p:spPr>
          <a:xfrm>
            <a:off x="3855720" y="781685"/>
            <a:ext cx="5457825" cy="1229995"/>
          </a:xfrm>
          <a:prstGeom prst="rect">
            <a:avLst/>
          </a:prstGeom>
          <a:noFill/>
        </p:spPr>
        <p:txBody>
          <a:bodyPr wrap="none" rtlCol="0">
            <a:spAutoFit/>
          </a:bodyPr>
          <a:p>
            <a:r>
              <a:rPr lang="zh-CN" altLang="en-US" sz="1400" b="1">
                <a:solidFill>
                  <a:srgbClr val="FF0000"/>
                </a:solidFill>
              </a:rPr>
              <a:t>同样的功能，这样重新编排后有什么</a:t>
            </a:r>
            <a:r>
              <a:rPr lang="zh-CN" altLang="en-US" sz="1400" b="1">
                <a:solidFill>
                  <a:srgbClr val="FF0000"/>
                </a:solidFill>
              </a:rPr>
              <a:t>好处？</a:t>
            </a:r>
            <a:r>
              <a:rPr lang="en-US" altLang="zh-CN" sz="1400" b="1">
                <a:solidFill>
                  <a:srgbClr val="FF0000"/>
                </a:solidFill>
              </a:rPr>
              <a:t>-针对开篇的四大问题</a:t>
            </a:r>
            <a:endParaRPr lang="zh-CN" altLang="en-US" sz="1400"/>
          </a:p>
          <a:p>
            <a:r>
              <a:rPr lang="en-US" altLang="zh-CN" sz="1000"/>
              <a:t>1</a:t>
            </a:r>
            <a:r>
              <a:rPr lang="zh-CN" altLang="en-US" sz="1000"/>
              <a:t>、需求更容易</a:t>
            </a:r>
            <a:r>
              <a:rPr lang="zh-CN" altLang="en-US" sz="1000"/>
              <a:t>梳理：业务逻辑纯净清晰，没有了业务逻辑与实现细节之间的复杂</a:t>
            </a:r>
            <a:r>
              <a:rPr lang="zh-CN" altLang="en-US" sz="1000"/>
              <a:t>转换。</a:t>
            </a:r>
            <a:endParaRPr lang="zh-CN" altLang="en-US" sz="1000"/>
          </a:p>
          <a:p>
            <a:r>
              <a:rPr lang="en-US" altLang="zh-CN" sz="1000"/>
              <a:t>2</a:t>
            </a:r>
            <a:r>
              <a:rPr lang="zh-CN" altLang="en-US" sz="1000"/>
              <a:t>、更容易单元测试：业务与基础设施隔离，没有基础设施，依然很容易设计单元测试</a:t>
            </a:r>
            <a:r>
              <a:rPr lang="zh-CN" altLang="en-US" sz="1000"/>
              <a:t>案例。</a:t>
            </a:r>
            <a:endParaRPr lang="zh-CN" altLang="en-US" sz="1000"/>
          </a:p>
          <a:p>
            <a:r>
              <a:rPr lang="en-US" altLang="zh-CN" sz="1000"/>
              <a:t>	</a:t>
            </a:r>
            <a:r>
              <a:rPr lang="zh-CN" altLang="en-US" sz="1000"/>
              <a:t>各个功能组件的依赖都是独立</a:t>
            </a:r>
            <a:r>
              <a:rPr lang="zh-CN" altLang="en-US" sz="1000"/>
              <a:t>的。可以编写单元测试案例，单独</a:t>
            </a:r>
            <a:r>
              <a:rPr lang="zh-CN" altLang="en-US" sz="1000"/>
              <a:t>测试。</a:t>
            </a:r>
            <a:endParaRPr lang="zh-CN" altLang="en-US" sz="1000"/>
          </a:p>
          <a:p>
            <a:r>
              <a:rPr lang="en-US" altLang="zh-CN" sz="1000"/>
              <a:t>3</a:t>
            </a:r>
            <a:r>
              <a:rPr lang="zh-CN" altLang="en-US" sz="1000"/>
              <a:t>、更容易开发：领域内服务自治，不用担心其他模块的影响。下单模块的</a:t>
            </a:r>
            <a:r>
              <a:rPr lang="en-US" altLang="zh-CN" sz="1000"/>
              <a:t>Account</a:t>
            </a:r>
            <a:r>
              <a:rPr lang="zh-CN" altLang="en-US" sz="1000"/>
              <a:t>与</a:t>
            </a:r>
            <a:r>
              <a:rPr lang="zh-CN" altLang="en-US" sz="1000"/>
              <a:t>账务</a:t>
            </a:r>
            <a:endParaRPr lang="zh-CN" altLang="en-US" sz="1000"/>
          </a:p>
          <a:p>
            <a:r>
              <a:rPr lang="en-US" altLang="zh-CN" sz="1000"/>
              <a:t>	</a:t>
            </a:r>
            <a:r>
              <a:rPr lang="zh-CN" altLang="en-US" sz="1000"/>
              <a:t>管理模块的</a:t>
            </a:r>
            <a:r>
              <a:rPr lang="en-US" altLang="zh-CN" sz="1000"/>
              <a:t>Account</a:t>
            </a:r>
            <a:r>
              <a:rPr lang="zh-CN" altLang="en-US" sz="1000"/>
              <a:t>属性与方法都可以安全不同，没有任务直接</a:t>
            </a:r>
            <a:r>
              <a:rPr lang="zh-CN" altLang="en-US" sz="1000"/>
              <a:t>关联。</a:t>
            </a:r>
            <a:endParaRPr lang="zh-CN" altLang="en-US" sz="1000"/>
          </a:p>
          <a:p>
            <a:r>
              <a:rPr lang="en-US" altLang="zh-CN" sz="1000"/>
              <a:t>4</a:t>
            </a:r>
            <a:r>
              <a:rPr lang="zh-CN" altLang="en-US" sz="1000"/>
              <a:t>、技术容易更新：业务与数据隔离很清晰，改</a:t>
            </a:r>
            <a:r>
              <a:rPr lang="en-US" altLang="zh-CN" sz="1000"/>
              <a:t>ORM</a:t>
            </a:r>
            <a:r>
              <a:rPr lang="zh-CN" altLang="en-US" sz="1000"/>
              <a:t>技术只需要改仓库层实现，对业务无</a:t>
            </a:r>
            <a:r>
              <a:rPr lang="zh-CN" altLang="en-US" sz="1000"/>
              <a:t>影响。</a:t>
            </a:r>
            <a:endParaRPr lang="zh-CN" altLang="en-US" sz="1000"/>
          </a:p>
        </p:txBody>
      </p:sp>
      <p:pic>
        <p:nvPicPr>
          <p:cNvPr id="5" name="图片 4"/>
          <p:cNvPicPr>
            <a:picLocks noChangeAspect="1"/>
          </p:cNvPicPr>
          <p:nvPr/>
        </p:nvPicPr>
        <p:blipFill>
          <a:blip r:embed="rId1"/>
          <a:stretch>
            <a:fillRect/>
          </a:stretch>
        </p:blipFill>
        <p:spPr>
          <a:xfrm>
            <a:off x="4048125" y="2011680"/>
            <a:ext cx="4352290" cy="2521585"/>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37223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b="1">
                <a:sym typeface="+mn-ea"/>
              </a:rPr>
              <a:t>DDD</a:t>
            </a:r>
            <a:r>
              <a:rPr lang="zh-CN" altLang="en-US" sz="1600" b="1">
                <a:sym typeface="+mn-ea"/>
              </a:rPr>
              <a:t>四层架构</a:t>
            </a: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3" name="图片 2"/>
          <p:cNvPicPr>
            <a:picLocks noChangeAspect="1"/>
          </p:cNvPicPr>
          <p:nvPr/>
        </p:nvPicPr>
        <p:blipFill>
          <a:blip r:embed="rId1"/>
          <a:stretch>
            <a:fillRect/>
          </a:stretch>
        </p:blipFill>
        <p:spPr>
          <a:xfrm>
            <a:off x="179070" y="925830"/>
            <a:ext cx="3439160" cy="2350135"/>
          </a:xfrm>
          <a:prstGeom prst="rect">
            <a:avLst/>
          </a:prstGeom>
        </p:spPr>
      </p:pic>
      <p:sp>
        <p:nvSpPr>
          <p:cNvPr id="7" name="文本框 6"/>
          <p:cNvSpPr txBox="1"/>
          <p:nvPr/>
        </p:nvSpPr>
        <p:spPr>
          <a:xfrm>
            <a:off x="1108075" y="574675"/>
            <a:ext cx="1198880" cy="299085"/>
          </a:xfrm>
          <a:prstGeom prst="rect">
            <a:avLst/>
          </a:prstGeom>
          <a:noFill/>
        </p:spPr>
        <p:txBody>
          <a:bodyPr wrap="none" rtlCol="0">
            <a:spAutoFit/>
          </a:bodyPr>
          <a:p>
            <a:r>
              <a:rPr lang="zh-CN" altLang="en-US"/>
              <a:t>传统</a:t>
            </a:r>
            <a:r>
              <a:rPr lang="en-US" altLang="zh-CN"/>
              <a:t>MVC</a:t>
            </a:r>
            <a:r>
              <a:rPr lang="zh-CN" altLang="en-US"/>
              <a:t>架构</a:t>
            </a:r>
            <a:endParaRPr lang="zh-CN" altLang="en-US"/>
          </a:p>
        </p:txBody>
      </p:sp>
      <p:sp>
        <p:nvSpPr>
          <p:cNvPr id="11" name="文本框 10"/>
          <p:cNvSpPr txBox="1"/>
          <p:nvPr/>
        </p:nvSpPr>
        <p:spPr>
          <a:xfrm>
            <a:off x="5269230" y="575945"/>
            <a:ext cx="1181100" cy="299085"/>
          </a:xfrm>
          <a:prstGeom prst="rect">
            <a:avLst/>
          </a:prstGeom>
          <a:noFill/>
        </p:spPr>
        <p:txBody>
          <a:bodyPr wrap="none" rtlCol="0">
            <a:spAutoFit/>
          </a:bodyPr>
          <a:p>
            <a:r>
              <a:rPr lang="en-US" altLang="zh-CN"/>
              <a:t>DDD</a:t>
            </a:r>
            <a:r>
              <a:rPr lang="zh-CN" altLang="en-US"/>
              <a:t>四层</a:t>
            </a:r>
            <a:r>
              <a:rPr lang="zh-CN" altLang="en-US"/>
              <a:t>架构</a:t>
            </a:r>
            <a:endParaRPr lang="zh-CN" altLang="en-US"/>
          </a:p>
        </p:txBody>
      </p:sp>
      <p:pic>
        <p:nvPicPr>
          <p:cNvPr id="12" name="图片 11"/>
          <p:cNvPicPr>
            <a:picLocks noChangeAspect="1"/>
          </p:cNvPicPr>
          <p:nvPr/>
        </p:nvPicPr>
        <p:blipFill>
          <a:blip r:embed="rId2"/>
          <a:stretch>
            <a:fillRect/>
          </a:stretch>
        </p:blipFill>
        <p:spPr>
          <a:xfrm>
            <a:off x="4633595" y="925830"/>
            <a:ext cx="2836545" cy="2550795"/>
          </a:xfrm>
          <a:prstGeom prst="rect">
            <a:avLst/>
          </a:prstGeom>
        </p:spPr>
      </p:pic>
      <p:sp>
        <p:nvSpPr>
          <p:cNvPr id="22" name="文本框 21"/>
          <p:cNvSpPr txBox="1"/>
          <p:nvPr/>
        </p:nvSpPr>
        <p:spPr>
          <a:xfrm>
            <a:off x="179070" y="3552825"/>
            <a:ext cx="1763395" cy="1198880"/>
          </a:xfrm>
          <a:prstGeom prst="rect">
            <a:avLst/>
          </a:prstGeom>
          <a:noFill/>
          <a:ln>
            <a:solidFill>
              <a:schemeClr val="tx1"/>
            </a:solidFill>
          </a:ln>
        </p:spPr>
        <p:txBody>
          <a:bodyPr wrap="square" rtlCol="0">
            <a:spAutoFit/>
          </a:bodyPr>
          <a:p>
            <a:r>
              <a:rPr lang="en-US" altLang="zh-CN" sz="1800" b="1">
                <a:solidFill>
                  <a:srgbClr val="FF0000"/>
                </a:solidFill>
              </a:rPr>
              <a:t>DDD</a:t>
            </a:r>
            <a:r>
              <a:rPr lang="zh-CN" altLang="en-US" sz="1800" b="1">
                <a:solidFill>
                  <a:srgbClr val="FF0000"/>
                </a:solidFill>
              </a:rPr>
              <a:t>的</a:t>
            </a:r>
            <a:r>
              <a:rPr lang="zh-CN" altLang="en-US" sz="1800" b="1">
                <a:solidFill>
                  <a:srgbClr val="FF0000"/>
                </a:solidFill>
              </a:rPr>
              <a:t>基础概念</a:t>
            </a:r>
            <a:endParaRPr lang="zh-CN" altLang="en-US" sz="1800" b="1">
              <a:solidFill>
                <a:srgbClr val="FF0000"/>
              </a:solidFill>
            </a:endParaRPr>
          </a:p>
          <a:p>
            <a:endParaRPr lang="zh-CN" altLang="en-US" sz="1800" b="1">
              <a:solidFill>
                <a:srgbClr val="FF0000"/>
              </a:solidFill>
            </a:endParaRPr>
          </a:p>
          <a:p>
            <a:pPr algn="l">
              <a:buClrTx/>
              <a:buSzTx/>
              <a:buNone/>
            </a:pPr>
            <a:r>
              <a:rPr lang="zh-CN" altLang="en-US" sz="1200"/>
              <a:t>实体、值对象、聚合、领域服务、防腐层、仓库、工厂</a:t>
            </a:r>
            <a:endParaRPr lang="zh-CN" altLang="en-US" sz="1200"/>
          </a:p>
        </p:txBody>
      </p:sp>
      <p:sp>
        <p:nvSpPr>
          <p:cNvPr id="2" name="文本框 1"/>
          <p:cNvSpPr txBox="1"/>
          <p:nvPr/>
        </p:nvSpPr>
        <p:spPr>
          <a:xfrm>
            <a:off x="2097405" y="3527425"/>
            <a:ext cx="5786755" cy="1291590"/>
          </a:xfrm>
          <a:prstGeom prst="rect">
            <a:avLst/>
          </a:prstGeom>
          <a:noFill/>
          <a:ln>
            <a:solidFill>
              <a:schemeClr val="tx1"/>
            </a:solidFill>
          </a:ln>
        </p:spPr>
        <p:txBody>
          <a:bodyPr wrap="square" rtlCol="0">
            <a:spAutoFit/>
          </a:bodyPr>
          <a:p>
            <a:r>
              <a:rPr lang="en-US" altLang="zh-CN" sz="1800" b="1">
                <a:solidFill>
                  <a:srgbClr val="FF0000"/>
                </a:solidFill>
              </a:rPr>
              <a:t>DDD</a:t>
            </a:r>
            <a:r>
              <a:rPr lang="zh-CN" altLang="en-US" sz="1800" b="1">
                <a:solidFill>
                  <a:srgbClr val="FF0000"/>
                </a:solidFill>
              </a:rPr>
              <a:t>四层架构</a:t>
            </a:r>
            <a:r>
              <a:rPr lang="zh-CN" altLang="en-US" sz="1800" b="1">
                <a:solidFill>
                  <a:srgbClr val="FF0000"/>
                </a:solidFill>
              </a:rPr>
              <a:t>规范：</a:t>
            </a:r>
            <a:endParaRPr lang="zh-CN" altLang="en-US" sz="1800" b="1">
              <a:solidFill>
                <a:srgbClr val="FF0000"/>
              </a:solidFill>
            </a:endParaRPr>
          </a:p>
          <a:p>
            <a:pPr algn="l">
              <a:buClrTx/>
              <a:buSzTx/>
              <a:buFontTx/>
            </a:pPr>
            <a:r>
              <a:rPr lang="zh-CN" altLang="en-US" sz="1200"/>
              <a:t>1、领域中的对象由实体和值对象组成。对值对象的访问必须经由所属的实体对象。</a:t>
            </a:r>
            <a:endParaRPr lang="zh-CN" altLang="en-US" sz="1200"/>
          </a:p>
          <a:p>
            <a:pPr algn="l">
              <a:buClrTx/>
              <a:buSzTx/>
              <a:buFontTx/>
            </a:pPr>
            <a:r>
              <a:rPr lang="en-US" altLang="zh-CN" sz="1200"/>
              <a:t>2</a:t>
            </a:r>
            <a:r>
              <a:rPr lang="zh-CN" altLang="en-US" sz="1200"/>
              <a:t>、相关联的一组实体与值对象组成聚合。对聚合内对象的访问必须经由聚合根</a:t>
            </a:r>
            <a:r>
              <a:rPr lang="zh-CN" altLang="en-US" sz="1200"/>
              <a:t>对象。</a:t>
            </a:r>
            <a:endParaRPr lang="zh-CN" altLang="en-US" sz="1200"/>
          </a:p>
          <a:p>
            <a:pPr algn="l">
              <a:buClrTx/>
              <a:buSzTx/>
              <a:buFontTx/>
            </a:pPr>
            <a:r>
              <a:rPr lang="en-US" altLang="zh-CN" sz="1200"/>
              <a:t>3</a:t>
            </a:r>
            <a:r>
              <a:rPr lang="zh-CN" altLang="en-US" sz="1200"/>
              <a:t>、跨实体的操作必须经由领域</a:t>
            </a:r>
            <a:r>
              <a:rPr lang="zh-CN" altLang="en-US" sz="1200"/>
              <a:t>服务。</a:t>
            </a:r>
            <a:endParaRPr lang="zh-CN" altLang="en-US" sz="1200"/>
          </a:p>
          <a:p>
            <a:pPr algn="l">
              <a:buClrTx/>
              <a:buSzTx/>
              <a:buFontTx/>
            </a:pPr>
            <a:r>
              <a:rPr lang="en-US" altLang="zh-CN" sz="1200"/>
              <a:t>4</a:t>
            </a:r>
            <a:r>
              <a:rPr lang="zh-CN" altLang="en-US" sz="1200"/>
              <a:t>、应用服务层只通过领域服务或者聚合根来组织业务，自身不带任务实现</a:t>
            </a:r>
            <a:r>
              <a:rPr lang="zh-CN" altLang="en-US" sz="1200"/>
              <a:t>逻辑。</a:t>
            </a:r>
            <a:endParaRPr lang="zh-CN" altLang="en-US" sz="1200"/>
          </a:p>
          <a:p>
            <a:pPr algn="l">
              <a:buClrTx/>
              <a:buSzTx/>
              <a:buFontTx/>
            </a:pPr>
            <a:r>
              <a:rPr lang="en-US" altLang="zh-CN" sz="1200"/>
              <a:t>5</a:t>
            </a:r>
            <a:r>
              <a:rPr lang="zh-CN" altLang="en-US" sz="1200"/>
              <a:t>、</a:t>
            </a:r>
            <a:r>
              <a:rPr lang="zh-CN" altLang="en-US" sz="1200">
                <a:sym typeface="+mn-ea"/>
              </a:rPr>
              <a:t>业务与数据隔离。</a:t>
            </a:r>
            <a:r>
              <a:rPr lang="zh-CN" altLang="en-US" sz="1200"/>
              <a:t>领域层只关注业务，数据支撑全部交由基础设施层。</a:t>
            </a:r>
            <a:endParaRPr lang="zh-CN" altLang="en-US" sz="1200"/>
          </a:p>
        </p:txBody>
      </p:sp>
      <p:sp>
        <p:nvSpPr>
          <p:cNvPr id="9" name="右箭头 8"/>
          <p:cNvSpPr/>
          <p:nvPr/>
        </p:nvSpPr>
        <p:spPr>
          <a:xfrm>
            <a:off x="3654425" y="177228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934511" y="183664"/>
            <a:ext cx="332486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3.</a:t>
            </a:r>
            <a:r>
              <a:rPr lang="en-US" altLang="zh-CN" sz="1600" dirty="0">
                <a:sym typeface="+mn-ea"/>
              </a:rPr>
              <a:t> “</a:t>
            </a:r>
            <a:r>
              <a:rPr lang="en-US" sz="1600" dirty="0">
                <a:solidFill>
                  <a:schemeClr val="accent1"/>
                </a:solidFill>
                <a:latin typeface="+mj-ea"/>
                <a:ea typeface="+mj-ea"/>
                <a:sym typeface="+mn-ea"/>
              </a:rPr>
              <a:t>DDD”VS  DDD  </a:t>
            </a:r>
            <a:r>
              <a:rPr lang="zh-CN" altLang="en-US" sz="1600" dirty="0">
                <a:solidFill>
                  <a:schemeClr val="accent1"/>
                </a:solidFill>
                <a:latin typeface="+mj-ea"/>
                <a:ea typeface="+mj-ea"/>
                <a:sym typeface="+mn-ea"/>
              </a:rPr>
              <a:t>项目改造实战</a:t>
            </a:r>
            <a:endParaRPr lang="zh-CN" altLang="en-US" sz="1600" dirty="0">
              <a:solidFill>
                <a:schemeClr val="accent1"/>
              </a:solidFill>
              <a:latin typeface="方正兰亭黑_GBK"/>
            </a:endParaRPr>
          </a:p>
        </p:txBody>
      </p:sp>
      <p:cxnSp>
        <p:nvCxnSpPr>
          <p:cNvPr id="4" name="直接连接符 3"/>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7511" y="183664"/>
            <a:ext cx="528375" cy="484787"/>
            <a:chOff x="1417110" y="1933669"/>
            <a:chExt cx="1827515" cy="1676757"/>
          </a:xfrm>
        </p:grpSpPr>
        <p:sp>
          <p:nvSpPr>
            <p:cNvPr id="6" name="椭圆 5"/>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13" name="图片 12"/>
          <p:cNvPicPr>
            <a:picLocks noChangeAspect="1"/>
          </p:cNvPicPr>
          <p:nvPr/>
        </p:nvPicPr>
        <p:blipFill>
          <a:blip r:embed="rId1"/>
          <a:stretch>
            <a:fillRect/>
          </a:stretch>
        </p:blipFill>
        <p:spPr>
          <a:xfrm>
            <a:off x="415290" y="1200150"/>
            <a:ext cx="3869055" cy="1807845"/>
          </a:xfrm>
          <a:prstGeom prst="rect">
            <a:avLst/>
          </a:prstGeom>
        </p:spPr>
      </p:pic>
      <p:sp>
        <p:nvSpPr>
          <p:cNvPr id="14" name="文本框 13"/>
          <p:cNvSpPr txBox="1"/>
          <p:nvPr/>
        </p:nvSpPr>
        <p:spPr>
          <a:xfrm>
            <a:off x="1177925" y="774700"/>
            <a:ext cx="1097280" cy="299085"/>
          </a:xfrm>
          <a:prstGeom prst="rect">
            <a:avLst/>
          </a:prstGeom>
          <a:noFill/>
        </p:spPr>
        <p:txBody>
          <a:bodyPr wrap="none" rtlCol="0">
            <a:spAutoFit/>
          </a:bodyPr>
          <a:p>
            <a:r>
              <a:rPr lang="en-US" altLang="zh-CN"/>
              <a:t>GenSI</a:t>
            </a:r>
            <a:r>
              <a:rPr lang="zh-CN" altLang="en-US"/>
              <a:t>改造前</a:t>
            </a:r>
            <a:endParaRPr lang="zh-CN" altLang="en-US"/>
          </a:p>
        </p:txBody>
      </p:sp>
      <p:pic>
        <p:nvPicPr>
          <p:cNvPr id="16" name="图片 15"/>
          <p:cNvPicPr>
            <a:picLocks noChangeAspect="1"/>
          </p:cNvPicPr>
          <p:nvPr/>
        </p:nvPicPr>
        <p:blipFill>
          <a:blip r:embed="rId2"/>
          <a:stretch>
            <a:fillRect/>
          </a:stretch>
        </p:blipFill>
        <p:spPr>
          <a:xfrm>
            <a:off x="5579745" y="1073785"/>
            <a:ext cx="2651760" cy="4038600"/>
          </a:xfrm>
          <a:prstGeom prst="rect">
            <a:avLst/>
          </a:prstGeom>
        </p:spPr>
      </p:pic>
      <p:sp>
        <p:nvSpPr>
          <p:cNvPr id="17" name="文本框 16"/>
          <p:cNvSpPr txBox="1"/>
          <p:nvPr/>
        </p:nvSpPr>
        <p:spPr>
          <a:xfrm>
            <a:off x="6301105" y="774700"/>
            <a:ext cx="1494790" cy="299085"/>
          </a:xfrm>
          <a:prstGeom prst="rect">
            <a:avLst/>
          </a:prstGeom>
          <a:noFill/>
        </p:spPr>
        <p:txBody>
          <a:bodyPr wrap="none" rtlCol="0">
            <a:spAutoFit/>
          </a:bodyPr>
          <a:p>
            <a:r>
              <a:rPr lang="en-US" altLang="zh-CN"/>
              <a:t>GenSI_DDD</a:t>
            </a:r>
            <a:r>
              <a:rPr lang="zh-CN" altLang="en-US"/>
              <a:t>改造</a:t>
            </a:r>
            <a:r>
              <a:rPr lang="zh-CN" altLang="en-US"/>
              <a:t>后</a:t>
            </a:r>
            <a:endParaRPr lang="zh-CN" altLang="en-US"/>
          </a:p>
        </p:txBody>
      </p:sp>
      <p:cxnSp>
        <p:nvCxnSpPr>
          <p:cNvPr id="18" name="直接连接符 17"/>
          <p:cNvCxnSpPr/>
          <p:nvPr/>
        </p:nvCxnSpPr>
        <p:spPr>
          <a:xfrm>
            <a:off x="5194300" y="810260"/>
            <a:ext cx="0" cy="4302125"/>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3133725"/>
            <a:ext cx="5107940" cy="1753235"/>
          </a:xfrm>
          <a:prstGeom prst="rect">
            <a:avLst/>
          </a:prstGeom>
          <a:noFill/>
        </p:spPr>
        <p:txBody>
          <a:bodyPr wrap="square" rtlCol="0">
            <a:spAutoFit/>
          </a:bodyPr>
          <a:p>
            <a:r>
              <a:rPr lang="zh-CN" altLang="en-US"/>
              <a:t>改造后的效果，从微服务架构</a:t>
            </a:r>
            <a:r>
              <a:rPr lang="zh-CN" altLang="en-US"/>
              <a:t>降级到了单体架构，但是整体代码结构却更加清晰</a:t>
            </a:r>
            <a:r>
              <a:rPr lang="zh-CN" altLang="en-US"/>
              <a:t>了。</a:t>
            </a:r>
            <a:endParaRPr lang="zh-CN" altLang="en-US"/>
          </a:p>
          <a:p>
            <a:r>
              <a:rPr lang="en-US" altLang="zh-CN"/>
              <a:t>1</a:t>
            </a:r>
            <a:r>
              <a:rPr lang="zh-CN" altLang="en-US"/>
              <a:t>、结构清晰：每个领域做自己的事情。系统有什么功能看包名就一目了然，不再需要懂</a:t>
            </a:r>
            <a:r>
              <a:rPr lang="en-US" altLang="zh-CN"/>
              <a:t>Controller</a:t>
            </a:r>
            <a:r>
              <a:rPr lang="zh-CN" altLang="en-US"/>
              <a:t>代码。</a:t>
            </a:r>
            <a:endParaRPr lang="zh-CN" altLang="en-US"/>
          </a:p>
          <a:p>
            <a:r>
              <a:rPr lang="en-US" altLang="zh-CN"/>
              <a:t>2</a:t>
            </a:r>
            <a:r>
              <a:rPr lang="zh-CN" altLang="en-US"/>
              <a:t>、拒绝老化：微核心</a:t>
            </a:r>
            <a:r>
              <a:rPr lang="en-US" altLang="zh-CN"/>
              <a:t>+</a:t>
            </a:r>
            <a:r>
              <a:rPr lang="zh-CN" altLang="en-US"/>
              <a:t>服务扩展。模块之前完整隔离，扩展新服务对核心的服务转发模块没有任何</a:t>
            </a:r>
            <a:r>
              <a:rPr lang="zh-CN" altLang="en-US"/>
              <a:t>影响。</a:t>
            </a:r>
            <a:endParaRPr lang="zh-CN" altLang="en-US"/>
          </a:p>
          <a:p>
            <a:r>
              <a:rPr lang="en-US" altLang="zh-CN"/>
              <a:t>3</a:t>
            </a:r>
            <a:r>
              <a:rPr lang="zh-CN" altLang="en-US"/>
              <a:t>、测试方便：服务模块不需要</a:t>
            </a:r>
            <a:r>
              <a:rPr lang="zh-CN" altLang="en-US"/>
              <a:t>核心转发模块也能很方便</a:t>
            </a:r>
            <a:r>
              <a:rPr lang="zh-CN" altLang="en-US"/>
              <a:t>测试。</a:t>
            </a:r>
            <a:endParaRPr lang="zh-CN" altLang="en-US"/>
          </a:p>
          <a:p>
            <a:r>
              <a:rPr lang="en-US" altLang="zh-CN"/>
              <a:t>4</a:t>
            </a:r>
            <a:r>
              <a:rPr lang="zh-CN" altLang="en-US"/>
              <a:t>、架构拆分方便：单体架构转</a:t>
            </a:r>
            <a:r>
              <a:rPr lang="zh-CN" altLang="en-US"/>
              <a:t>微服务，只需修改</a:t>
            </a:r>
            <a:r>
              <a:rPr lang="en-US" altLang="zh-CN"/>
              <a:t>AsyncBusiService</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332486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3.</a:t>
            </a:r>
            <a:r>
              <a:rPr lang="en-US" altLang="zh-CN" sz="1600" dirty="0">
                <a:sym typeface="+mn-ea"/>
              </a:rPr>
              <a:t> “</a:t>
            </a:r>
            <a:r>
              <a:rPr lang="en-US" sz="1600" dirty="0">
                <a:solidFill>
                  <a:schemeClr val="accent1"/>
                </a:solidFill>
                <a:latin typeface="+mj-ea"/>
                <a:ea typeface="+mj-ea"/>
                <a:sym typeface="+mn-ea"/>
              </a:rPr>
              <a:t>DDD”VS  DDD  </a:t>
            </a:r>
            <a:r>
              <a:rPr lang="zh-CN" altLang="en-US" sz="1600" dirty="0">
                <a:solidFill>
                  <a:schemeClr val="accent1"/>
                </a:solidFill>
                <a:latin typeface="+mj-ea"/>
                <a:ea typeface="+mj-ea"/>
                <a:sym typeface="+mn-ea"/>
              </a:rPr>
              <a:t>项目改造实战</a:t>
            </a:r>
            <a:endParaRPr lang="en-US" sz="1600" dirty="0">
              <a:solidFill>
                <a:schemeClr val="accent1"/>
              </a:solidFill>
              <a:latin typeface="+mj-ea"/>
              <a:ea typeface="+mj-ea"/>
              <a:sym typeface="+mn-ea"/>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3" name="图片 2"/>
          <p:cNvPicPr>
            <a:picLocks noChangeAspect="1"/>
          </p:cNvPicPr>
          <p:nvPr/>
        </p:nvPicPr>
        <p:blipFill>
          <a:blip r:embed="rId1"/>
          <a:stretch>
            <a:fillRect/>
          </a:stretch>
        </p:blipFill>
        <p:spPr>
          <a:xfrm>
            <a:off x="1079500" y="768985"/>
            <a:ext cx="6322060" cy="3989070"/>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954196" y="183664"/>
            <a:ext cx="3459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a:r>
              <a:rPr lang="en-US" altLang="zh-CN" sz="1600" dirty="0">
                <a:solidFill>
                  <a:schemeClr val="accent1"/>
                </a:solidFill>
                <a:latin typeface="+mj-ea"/>
                <a:ea typeface="+mj-ea"/>
                <a:sym typeface="+mn-ea"/>
              </a:rPr>
              <a:t>4. </a:t>
            </a:r>
            <a:r>
              <a:rPr lang="zh-CN" altLang="en-US" sz="1600" dirty="0">
                <a:solidFill>
                  <a:schemeClr val="accent1"/>
                </a:solidFill>
                <a:latin typeface="+mj-ea"/>
                <a:ea typeface="+mj-ea"/>
                <a:sym typeface="+mn-ea"/>
              </a:rPr>
              <a:t>微服务时代，单体架构淘汰了吗？</a:t>
            </a:r>
            <a:endParaRPr lang="zh-CN" altLang="en-US" sz="1600" dirty="0">
              <a:solidFill>
                <a:schemeClr val="accent1"/>
              </a:solidFill>
              <a:latin typeface="方正兰亭黑_GBK"/>
            </a:endParaRPr>
          </a:p>
        </p:txBody>
      </p:sp>
      <p:cxnSp>
        <p:nvCxnSpPr>
          <p:cNvPr id="4" name="直接连接符 3"/>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7511" y="183664"/>
            <a:ext cx="528375" cy="484787"/>
            <a:chOff x="1417110" y="1933669"/>
            <a:chExt cx="1827515" cy="1676757"/>
          </a:xfrm>
        </p:grpSpPr>
        <p:sp>
          <p:nvSpPr>
            <p:cNvPr id="6" name="椭圆 5"/>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15" name="文本框 14"/>
          <p:cNvSpPr txBox="1"/>
          <p:nvPr/>
        </p:nvSpPr>
        <p:spPr>
          <a:xfrm>
            <a:off x="593725" y="574675"/>
            <a:ext cx="4047490" cy="368300"/>
          </a:xfrm>
          <a:prstGeom prst="rect">
            <a:avLst/>
          </a:prstGeom>
          <a:noFill/>
        </p:spPr>
        <p:txBody>
          <a:bodyPr wrap="square" rtlCol="0">
            <a:spAutoFit/>
          </a:bodyPr>
          <a:p>
            <a:r>
              <a:rPr lang="en-US" altLang="zh-CN" sz="1800">
                <a:solidFill>
                  <a:srgbClr val="FF0000"/>
                </a:solidFill>
              </a:rPr>
              <a:t>DDD</a:t>
            </a:r>
            <a:r>
              <a:rPr lang="zh-CN" altLang="en-US" sz="1800">
                <a:solidFill>
                  <a:srgbClr val="FF0000"/>
                </a:solidFill>
              </a:rPr>
              <a:t>整洁</a:t>
            </a:r>
            <a:r>
              <a:rPr lang="zh-CN" altLang="en-US" sz="1800">
                <a:solidFill>
                  <a:srgbClr val="FF0000"/>
                </a:solidFill>
              </a:rPr>
              <a:t>架构</a:t>
            </a:r>
            <a:endParaRPr lang="zh-CN" altLang="en-US" sz="1800">
              <a:solidFill>
                <a:srgbClr val="FF0000"/>
              </a:solidFill>
            </a:endParaRPr>
          </a:p>
        </p:txBody>
      </p:sp>
      <p:sp>
        <p:nvSpPr>
          <p:cNvPr id="14" name="文本框 13"/>
          <p:cNvSpPr txBox="1"/>
          <p:nvPr/>
        </p:nvSpPr>
        <p:spPr>
          <a:xfrm>
            <a:off x="4641215" y="1890395"/>
            <a:ext cx="4047490" cy="368300"/>
          </a:xfrm>
          <a:prstGeom prst="rect">
            <a:avLst/>
          </a:prstGeom>
          <a:noFill/>
        </p:spPr>
        <p:txBody>
          <a:bodyPr wrap="square" rtlCol="0">
            <a:spAutoFit/>
          </a:bodyPr>
          <a:p>
            <a:r>
              <a:rPr lang="zh-CN" altLang="en-US" sz="1800">
                <a:solidFill>
                  <a:srgbClr val="FF0000"/>
                </a:solidFill>
              </a:rPr>
              <a:t>菱形编程</a:t>
            </a:r>
            <a:r>
              <a:rPr lang="zh-CN" altLang="en-US" sz="1800">
                <a:solidFill>
                  <a:srgbClr val="FF0000"/>
                </a:solidFill>
              </a:rPr>
              <a:t>架构</a:t>
            </a:r>
            <a:endParaRPr lang="zh-CN" altLang="en-US" sz="1800">
              <a:solidFill>
                <a:srgbClr val="FF0000"/>
              </a:solidFill>
            </a:endParaRPr>
          </a:p>
        </p:txBody>
      </p:sp>
      <p:pic>
        <p:nvPicPr>
          <p:cNvPr id="2" name="图片 1"/>
          <p:cNvPicPr>
            <a:picLocks noChangeAspect="1"/>
          </p:cNvPicPr>
          <p:nvPr/>
        </p:nvPicPr>
        <p:blipFill>
          <a:blip r:embed="rId1"/>
          <a:stretch>
            <a:fillRect/>
          </a:stretch>
        </p:blipFill>
        <p:spPr>
          <a:xfrm>
            <a:off x="657860" y="1026795"/>
            <a:ext cx="3641725" cy="2047875"/>
          </a:xfrm>
          <a:prstGeom prst="rect">
            <a:avLst/>
          </a:prstGeom>
        </p:spPr>
      </p:pic>
      <p:pic>
        <p:nvPicPr>
          <p:cNvPr id="13" name="图片 12"/>
          <p:cNvPicPr>
            <a:picLocks noChangeAspect="1"/>
          </p:cNvPicPr>
          <p:nvPr/>
        </p:nvPicPr>
        <p:blipFill>
          <a:blip r:embed="rId2"/>
          <a:stretch>
            <a:fillRect/>
          </a:stretch>
        </p:blipFill>
        <p:spPr>
          <a:xfrm>
            <a:off x="4413885" y="2591435"/>
            <a:ext cx="4485640" cy="1869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934511" y="183664"/>
            <a:ext cx="3459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4. </a:t>
            </a:r>
            <a:r>
              <a:rPr lang="zh-CN" altLang="en-US" sz="1600" dirty="0">
                <a:solidFill>
                  <a:schemeClr val="accent1"/>
                </a:solidFill>
                <a:latin typeface="+mj-ea"/>
                <a:ea typeface="+mj-ea"/>
                <a:sym typeface="+mn-ea"/>
              </a:rPr>
              <a:t>微服务时代，单体架构淘汰了吗？</a:t>
            </a:r>
            <a:endParaRPr lang="zh-CN" altLang="en-US" sz="1600" dirty="0">
              <a:solidFill>
                <a:schemeClr val="accent1"/>
              </a:solidFill>
              <a:latin typeface="方正兰亭黑_GBK"/>
            </a:endParaRPr>
          </a:p>
        </p:txBody>
      </p:sp>
      <p:cxnSp>
        <p:nvCxnSpPr>
          <p:cNvPr id="4" name="直接连接符 3"/>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7511" y="183664"/>
            <a:ext cx="528375" cy="484787"/>
            <a:chOff x="1417110" y="1933669"/>
            <a:chExt cx="1827515" cy="1676757"/>
          </a:xfrm>
        </p:grpSpPr>
        <p:sp>
          <p:nvSpPr>
            <p:cNvPr id="6" name="椭圆 5"/>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16" name="图片 15"/>
          <p:cNvPicPr>
            <a:picLocks noChangeAspect="1"/>
          </p:cNvPicPr>
          <p:nvPr/>
        </p:nvPicPr>
        <p:blipFill>
          <a:blip r:embed="rId1"/>
          <a:stretch>
            <a:fillRect/>
          </a:stretch>
        </p:blipFill>
        <p:spPr>
          <a:xfrm>
            <a:off x="1032510" y="1279525"/>
            <a:ext cx="1271270" cy="1271270"/>
          </a:xfrm>
          <a:prstGeom prst="rect">
            <a:avLst/>
          </a:prstGeom>
        </p:spPr>
      </p:pic>
      <p:pic>
        <p:nvPicPr>
          <p:cNvPr id="17" name="图片 16"/>
          <p:cNvPicPr>
            <a:picLocks noChangeAspect="1"/>
          </p:cNvPicPr>
          <p:nvPr/>
        </p:nvPicPr>
        <p:blipFill>
          <a:blip r:embed="rId1"/>
          <a:stretch>
            <a:fillRect/>
          </a:stretch>
        </p:blipFill>
        <p:spPr>
          <a:xfrm>
            <a:off x="2804795" y="1226185"/>
            <a:ext cx="1271270" cy="1271270"/>
          </a:xfrm>
          <a:prstGeom prst="rect">
            <a:avLst/>
          </a:prstGeom>
        </p:spPr>
      </p:pic>
      <p:cxnSp>
        <p:nvCxnSpPr>
          <p:cNvPr id="19" name="肘形连接符 18"/>
          <p:cNvCxnSpPr/>
          <p:nvPr/>
        </p:nvCxnSpPr>
        <p:spPr>
          <a:xfrm flipV="1">
            <a:off x="1775460" y="1619885"/>
            <a:ext cx="1570990" cy="589915"/>
          </a:xfrm>
          <a:prstGeom prst="bentConnector3">
            <a:avLst>
              <a:gd name="adj1" fmla="val 50040"/>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0" name="图片 19"/>
          <p:cNvPicPr>
            <a:picLocks noChangeAspect="1"/>
          </p:cNvPicPr>
          <p:nvPr/>
        </p:nvPicPr>
        <p:blipFill>
          <a:blip r:embed="rId1"/>
          <a:stretch>
            <a:fillRect/>
          </a:stretch>
        </p:blipFill>
        <p:spPr>
          <a:xfrm>
            <a:off x="5535930" y="1256665"/>
            <a:ext cx="1271270" cy="1271270"/>
          </a:xfrm>
          <a:prstGeom prst="rect">
            <a:avLst/>
          </a:prstGeom>
        </p:spPr>
      </p:pic>
      <p:pic>
        <p:nvPicPr>
          <p:cNvPr id="21" name="图片 20"/>
          <p:cNvPicPr>
            <a:picLocks noChangeAspect="1"/>
          </p:cNvPicPr>
          <p:nvPr/>
        </p:nvPicPr>
        <p:blipFill>
          <a:blip r:embed="rId1"/>
          <a:stretch>
            <a:fillRect/>
          </a:stretch>
        </p:blipFill>
        <p:spPr>
          <a:xfrm>
            <a:off x="7308215" y="1203325"/>
            <a:ext cx="1271270" cy="1271270"/>
          </a:xfrm>
          <a:prstGeom prst="rect">
            <a:avLst/>
          </a:prstGeom>
        </p:spPr>
      </p:pic>
      <p:cxnSp>
        <p:nvCxnSpPr>
          <p:cNvPr id="22" name="肘形连接符 21"/>
          <p:cNvCxnSpPr/>
          <p:nvPr/>
        </p:nvCxnSpPr>
        <p:spPr>
          <a:xfrm flipV="1">
            <a:off x="6316345" y="1362075"/>
            <a:ext cx="1537970" cy="981075"/>
          </a:xfrm>
          <a:prstGeom prst="bentConnector3">
            <a:avLst>
              <a:gd name="adj1" fmla="val 5004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3" name="图片 22"/>
          <p:cNvPicPr>
            <a:picLocks noChangeAspect="1"/>
          </p:cNvPicPr>
          <p:nvPr/>
        </p:nvPicPr>
        <p:blipFill>
          <a:blip r:embed="rId1"/>
          <a:stretch>
            <a:fillRect/>
          </a:stretch>
        </p:blipFill>
        <p:spPr>
          <a:xfrm>
            <a:off x="1032510" y="3542665"/>
            <a:ext cx="1271270" cy="1271270"/>
          </a:xfrm>
          <a:prstGeom prst="rect">
            <a:avLst/>
          </a:prstGeom>
        </p:spPr>
      </p:pic>
      <p:pic>
        <p:nvPicPr>
          <p:cNvPr id="24" name="图片 23"/>
          <p:cNvPicPr>
            <a:picLocks noChangeAspect="1"/>
          </p:cNvPicPr>
          <p:nvPr/>
        </p:nvPicPr>
        <p:blipFill>
          <a:blip r:embed="rId1"/>
          <a:stretch>
            <a:fillRect/>
          </a:stretch>
        </p:blipFill>
        <p:spPr>
          <a:xfrm>
            <a:off x="3761105" y="3542665"/>
            <a:ext cx="1271270" cy="1271270"/>
          </a:xfrm>
          <a:prstGeom prst="rect">
            <a:avLst/>
          </a:prstGeom>
        </p:spPr>
      </p:pic>
      <p:sp>
        <p:nvSpPr>
          <p:cNvPr id="26" name="流程图: 直接访问存储器 25"/>
          <p:cNvSpPr/>
          <p:nvPr/>
        </p:nvSpPr>
        <p:spPr>
          <a:xfrm>
            <a:off x="2568575" y="4024630"/>
            <a:ext cx="927735" cy="30734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MQ</a:t>
            </a:r>
            <a:endParaRPr lang="en-US" altLang="zh-CN"/>
          </a:p>
        </p:txBody>
      </p:sp>
      <p:cxnSp>
        <p:nvCxnSpPr>
          <p:cNvPr id="27" name="肘形连接符 26"/>
          <p:cNvCxnSpPr>
            <a:endCxn id="26" idx="1"/>
          </p:cNvCxnSpPr>
          <p:nvPr/>
        </p:nvCxnSpPr>
        <p:spPr>
          <a:xfrm flipV="1">
            <a:off x="1775460" y="4185920"/>
            <a:ext cx="793115" cy="447040"/>
          </a:xfrm>
          <a:prstGeom prst="bentConnector3">
            <a:avLst>
              <a:gd name="adj1" fmla="val 75980"/>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8" name="肘形连接符 27"/>
          <p:cNvCxnSpPr/>
          <p:nvPr/>
        </p:nvCxnSpPr>
        <p:spPr>
          <a:xfrm flipV="1">
            <a:off x="3496310" y="3710940"/>
            <a:ext cx="786130" cy="467360"/>
          </a:xfrm>
          <a:prstGeom prst="bentConnector3">
            <a:avLst>
              <a:gd name="adj1" fmla="val 24798"/>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9" name="文本框 28"/>
          <p:cNvSpPr txBox="1"/>
          <p:nvPr/>
        </p:nvSpPr>
        <p:spPr>
          <a:xfrm>
            <a:off x="1143000" y="792480"/>
            <a:ext cx="1897380" cy="299085"/>
          </a:xfrm>
          <a:prstGeom prst="rect">
            <a:avLst/>
          </a:prstGeom>
          <a:noFill/>
        </p:spPr>
        <p:txBody>
          <a:bodyPr wrap="none" rtlCol="0">
            <a:spAutoFit/>
          </a:bodyPr>
          <a:p>
            <a:r>
              <a:rPr lang="zh-CN" altLang="en-US"/>
              <a:t>单体架构下的领域</a:t>
            </a:r>
            <a:r>
              <a:rPr lang="zh-CN" altLang="en-US"/>
              <a:t>合作</a:t>
            </a:r>
            <a:endParaRPr lang="zh-CN" altLang="en-US"/>
          </a:p>
        </p:txBody>
      </p:sp>
      <p:sp>
        <p:nvSpPr>
          <p:cNvPr id="30" name="文本框 29"/>
          <p:cNvSpPr txBox="1"/>
          <p:nvPr/>
        </p:nvSpPr>
        <p:spPr>
          <a:xfrm>
            <a:off x="5638800" y="853440"/>
            <a:ext cx="2068830" cy="299085"/>
          </a:xfrm>
          <a:prstGeom prst="rect">
            <a:avLst/>
          </a:prstGeom>
          <a:noFill/>
        </p:spPr>
        <p:txBody>
          <a:bodyPr wrap="none" rtlCol="0">
            <a:spAutoFit/>
          </a:bodyPr>
          <a:p>
            <a:r>
              <a:rPr lang="zh-CN" altLang="en-US"/>
              <a:t>微服务架构下的领域</a:t>
            </a:r>
            <a:r>
              <a:rPr lang="zh-CN" altLang="en-US"/>
              <a:t>合作</a:t>
            </a:r>
            <a:endParaRPr lang="zh-CN" altLang="en-US"/>
          </a:p>
        </p:txBody>
      </p:sp>
      <p:sp>
        <p:nvSpPr>
          <p:cNvPr id="31" name="文本框 30"/>
          <p:cNvSpPr txBox="1"/>
          <p:nvPr/>
        </p:nvSpPr>
        <p:spPr>
          <a:xfrm>
            <a:off x="1219200" y="3063240"/>
            <a:ext cx="2240280" cy="299085"/>
          </a:xfrm>
          <a:prstGeom prst="rect">
            <a:avLst/>
          </a:prstGeom>
          <a:noFill/>
        </p:spPr>
        <p:txBody>
          <a:bodyPr wrap="none" rtlCol="0">
            <a:spAutoFit/>
          </a:bodyPr>
          <a:p>
            <a:r>
              <a:rPr lang="zh-CN" altLang="en-US"/>
              <a:t>事件驱动架构下的领域</a:t>
            </a:r>
            <a:r>
              <a:rPr lang="zh-CN" altLang="en-US"/>
              <a:t>合作</a:t>
            </a:r>
            <a:endParaRPr lang="zh-CN" altLang="en-US"/>
          </a:p>
        </p:txBody>
      </p:sp>
      <p:sp>
        <p:nvSpPr>
          <p:cNvPr id="32" name="文本框 31"/>
          <p:cNvSpPr txBox="1"/>
          <p:nvPr/>
        </p:nvSpPr>
        <p:spPr>
          <a:xfrm>
            <a:off x="6846570" y="1619885"/>
            <a:ext cx="422910" cy="275590"/>
          </a:xfrm>
          <a:prstGeom prst="rect">
            <a:avLst/>
          </a:prstGeom>
          <a:noFill/>
        </p:spPr>
        <p:txBody>
          <a:bodyPr wrap="none" rtlCol="0">
            <a:spAutoFit/>
          </a:bodyPr>
          <a:p>
            <a:r>
              <a:rPr lang="en-US" altLang="zh-CN" sz="1200"/>
              <a:t>RPC</a:t>
            </a:r>
            <a:endParaRPr lang="en-US" altLang="zh-CN" sz="1200"/>
          </a:p>
        </p:txBody>
      </p:sp>
      <p:sp>
        <p:nvSpPr>
          <p:cNvPr id="33" name="文本框 32"/>
          <p:cNvSpPr txBox="1"/>
          <p:nvPr/>
        </p:nvSpPr>
        <p:spPr>
          <a:xfrm>
            <a:off x="2342515" y="1344295"/>
            <a:ext cx="487680" cy="275590"/>
          </a:xfrm>
          <a:prstGeom prst="rect">
            <a:avLst/>
          </a:prstGeom>
          <a:noFill/>
        </p:spPr>
        <p:txBody>
          <a:bodyPr wrap="none" rtlCol="0">
            <a:spAutoFit/>
          </a:bodyPr>
          <a:p>
            <a:r>
              <a:rPr lang="zh-CN" altLang="en-US" sz="1200"/>
              <a:t>接口</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940861" y="151279"/>
            <a:ext cx="3459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4. </a:t>
            </a:r>
            <a:r>
              <a:rPr lang="zh-CN" altLang="en-US" sz="1600" dirty="0">
                <a:solidFill>
                  <a:schemeClr val="accent1"/>
                </a:solidFill>
                <a:latin typeface="+mj-ea"/>
                <a:ea typeface="+mj-ea"/>
                <a:sym typeface="+mn-ea"/>
              </a:rPr>
              <a:t>微服务时代，单体架构淘汰了吗？</a:t>
            </a:r>
            <a:endParaRPr lang="zh-CN" altLang="en-US" sz="1600" dirty="0">
              <a:solidFill>
                <a:schemeClr val="accent1"/>
              </a:solidFill>
              <a:latin typeface="方正兰亭黑_GBK"/>
            </a:endParaRPr>
          </a:p>
        </p:txBody>
      </p:sp>
      <p:cxnSp>
        <p:nvCxnSpPr>
          <p:cNvPr id="4" name="直接连接符 3"/>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7511" y="183664"/>
            <a:ext cx="528375" cy="484787"/>
            <a:chOff x="1417110" y="1933669"/>
            <a:chExt cx="1827515" cy="1676757"/>
          </a:xfrm>
        </p:grpSpPr>
        <p:sp>
          <p:nvSpPr>
            <p:cNvPr id="6" name="椭圆 5"/>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2" name="图片 1"/>
          <p:cNvPicPr>
            <a:picLocks noChangeAspect="1"/>
          </p:cNvPicPr>
          <p:nvPr/>
        </p:nvPicPr>
        <p:blipFill>
          <a:blip r:embed="rId1"/>
          <a:stretch>
            <a:fillRect/>
          </a:stretch>
        </p:blipFill>
        <p:spPr>
          <a:xfrm>
            <a:off x="1153795" y="734695"/>
            <a:ext cx="5977255" cy="3041650"/>
          </a:xfrm>
          <a:prstGeom prst="rect">
            <a:avLst/>
          </a:prstGeom>
        </p:spPr>
      </p:pic>
      <p:sp>
        <p:nvSpPr>
          <p:cNvPr id="15" name="矩形 14"/>
          <p:cNvSpPr/>
          <p:nvPr/>
        </p:nvSpPr>
        <p:spPr>
          <a:xfrm>
            <a:off x="1153795" y="3825240"/>
            <a:ext cx="5977255" cy="1014730"/>
          </a:xfrm>
          <a:prstGeom prst="rect">
            <a:avLst/>
          </a:prstGeom>
          <a:noFill/>
          <a:ln>
            <a:noFill/>
          </a:ln>
        </p:spPr>
        <p:txBody>
          <a:bodyPr wrap="square" rtlCol="0" anchor="t">
            <a:spAutoFit/>
          </a:bodyPr>
          <a:p>
            <a:pPr algn="l"/>
            <a:r>
              <a:rPr lang="en-US" altLang="zh-CN" sz="1800" b="1">
                <a:solidFill>
                  <a:schemeClr val="tx1"/>
                </a:solidFill>
                <a:effectLst>
                  <a:outerShdw blurRad="38100" dist="19050" dir="2700000" algn="tl" rotWithShape="0">
                    <a:schemeClr val="dk1">
                      <a:alpha val="40000"/>
                    </a:schemeClr>
                  </a:outerShdw>
                </a:effectLst>
              </a:rPr>
              <a:t>DDD</a:t>
            </a:r>
            <a:r>
              <a:rPr lang="zh-CN" altLang="en-US" sz="1800" b="1">
                <a:solidFill>
                  <a:schemeClr val="tx1"/>
                </a:solidFill>
                <a:effectLst>
                  <a:outerShdw blurRad="38100" dist="19050" dir="2700000" algn="tl" rotWithShape="0">
                    <a:schemeClr val="dk1">
                      <a:alpha val="40000"/>
                    </a:schemeClr>
                  </a:outerShdw>
                </a:effectLst>
              </a:rPr>
              <a:t>下单体架构与微服务架构的统一：</a:t>
            </a:r>
            <a:endParaRPr lang="zh-CN" altLang="en-US" sz="1800" b="1">
              <a:solidFill>
                <a:schemeClr val="tx1"/>
              </a:solidFill>
              <a:effectLst>
                <a:outerShdw blurRad="38100" dist="19050" dir="2700000" algn="tl" rotWithShape="0">
                  <a:schemeClr val="dk1">
                    <a:alpha val="40000"/>
                  </a:schemeClr>
                </a:outerShdw>
              </a:effectLst>
            </a:endParaRPr>
          </a:p>
          <a:p>
            <a:pPr algn="l"/>
            <a:r>
              <a:rPr lang="zh-CN" altLang="en-US" sz="1400" b="1">
                <a:solidFill>
                  <a:schemeClr val="tx1"/>
                </a:solidFill>
                <a:effectLst>
                  <a:outerShdw blurRad="38100" dist="19050" dir="2700000" algn="tl" rotWithShape="0">
                    <a:schemeClr val="dk1">
                      <a:alpha val="40000"/>
                    </a:schemeClr>
                  </a:outerShdw>
                </a:effectLst>
              </a:rPr>
              <a:t>基于领域形成核心业务，单体架构与微服务的区别就只在于领域之间的沟通机制。整体来看，具备核心业务价值的领域层是一样的。单体架构与微服务架构之前可以随着领域不同的组织方式而互相转换。</a:t>
            </a:r>
            <a:endParaRPr lang="zh-CN" altLang="en-US" sz="14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a:spLocks noChangeArrowheads="1"/>
          </p:cNvSpPr>
          <p:nvPr/>
        </p:nvSpPr>
        <p:spPr bwMode="auto">
          <a:xfrm>
            <a:off x="940861" y="151279"/>
            <a:ext cx="270510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5. </a:t>
            </a:r>
            <a:r>
              <a:rPr lang="zh-CN" altLang="en-US" sz="1600" dirty="0">
                <a:solidFill>
                  <a:schemeClr val="accent1"/>
                </a:solidFill>
                <a:latin typeface="+mj-ea"/>
                <a:ea typeface="+mj-ea"/>
                <a:sym typeface="+mn-ea"/>
              </a:rPr>
              <a:t>中台，</a:t>
            </a:r>
            <a:r>
              <a:rPr lang="en-US" altLang="zh-CN" sz="1600" dirty="0">
                <a:solidFill>
                  <a:schemeClr val="accent1"/>
                </a:solidFill>
                <a:latin typeface="+mj-ea"/>
                <a:ea typeface="+mj-ea"/>
                <a:sym typeface="+mn-ea"/>
              </a:rPr>
              <a:t>DDD</a:t>
            </a:r>
            <a:r>
              <a:rPr lang="zh-CN" altLang="en-US" sz="1600" dirty="0">
                <a:solidFill>
                  <a:schemeClr val="accent1"/>
                </a:solidFill>
                <a:latin typeface="+mj-ea"/>
                <a:ea typeface="+mj-ea"/>
                <a:sym typeface="+mn-ea"/>
              </a:rPr>
              <a:t>的另一片</a:t>
            </a:r>
            <a:r>
              <a:rPr lang="zh-CN" altLang="en-US" sz="1600" dirty="0">
                <a:solidFill>
                  <a:schemeClr val="accent1"/>
                </a:solidFill>
                <a:latin typeface="+mj-ea"/>
                <a:ea typeface="+mj-ea"/>
                <a:sym typeface="+mn-ea"/>
              </a:rPr>
              <a:t>战场</a:t>
            </a:r>
            <a:endParaRPr lang="zh-CN" altLang="en-US" sz="1600" dirty="0">
              <a:solidFill>
                <a:schemeClr val="accent1"/>
              </a:solidFill>
              <a:latin typeface="+mj-ea"/>
              <a:ea typeface="+mj-ea"/>
              <a:sym typeface="+mn-ea"/>
            </a:endParaRPr>
          </a:p>
        </p:txBody>
      </p:sp>
      <p:cxnSp>
        <p:nvCxnSpPr>
          <p:cNvPr id="4" name="直接连接符 3"/>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37511" y="183664"/>
            <a:ext cx="528375" cy="484787"/>
            <a:chOff x="1417110" y="1933669"/>
            <a:chExt cx="1827515" cy="1676757"/>
          </a:xfrm>
        </p:grpSpPr>
        <p:sp>
          <p:nvSpPr>
            <p:cNvPr id="6" name="椭圆 5"/>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17" name="文本框 16"/>
          <p:cNvSpPr txBox="1"/>
          <p:nvPr/>
        </p:nvSpPr>
        <p:spPr>
          <a:xfrm>
            <a:off x="337820" y="1075055"/>
            <a:ext cx="3121025" cy="368300"/>
          </a:xfrm>
          <a:prstGeom prst="rect">
            <a:avLst/>
          </a:prstGeom>
          <a:noFill/>
        </p:spPr>
        <p:txBody>
          <a:bodyPr wrap="none" rtlCol="0">
            <a:spAutoFit/>
          </a:bodyPr>
          <a:p>
            <a:r>
              <a:rPr lang="en-US" altLang="zh-CN" sz="1800" b="1">
                <a:solidFill>
                  <a:schemeClr val="tx1"/>
                </a:solidFill>
              </a:rPr>
              <a:t>DDD</a:t>
            </a:r>
            <a:r>
              <a:rPr lang="zh-CN" altLang="en-US" sz="1800" b="1">
                <a:solidFill>
                  <a:schemeClr val="tx1"/>
                </a:solidFill>
              </a:rPr>
              <a:t>只是教你怎么写代码吗</a:t>
            </a:r>
            <a:r>
              <a:rPr lang="zh-CN" altLang="en-US" sz="1800">
                <a:solidFill>
                  <a:schemeClr val="tx1"/>
                </a:solidFill>
              </a:rPr>
              <a:t>？</a:t>
            </a:r>
            <a:endParaRPr lang="zh-CN" altLang="en-US" sz="1800">
              <a:solidFill>
                <a:schemeClr val="tx1"/>
              </a:solidFill>
            </a:endParaRPr>
          </a:p>
        </p:txBody>
      </p:sp>
      <p:sp>
        <p:nvSpPr>
          <p:cNvPr id="19" name="右箭头 18"/>
          <p:cNvSpPr/>
          <p:nvPr/>
        </p:nvSpPr>
        <p:spPr>
          <a:xfrm rot="19620000">
            <a:off x="2948305" y="1842135"/>
            <a:ext cx="957580" cy="26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3654425" y="3691890"/>
            <a:ext cx="4591050" cy="368300"/>
          </a:xfrm>
          <a:prstGeom prst="rect">
            <a:avLst/>
          </a:prstGeom>
          <a:noFill/>
        </p:spPr>
        <p:txBody>
          <a:bodyPr wrap="none" rtlCol="0">
            <a:spAutoFit/>
          </a:bodyPr>
          <a:p>
            <a:r>
              <a:rPr lang="zh-CN" altLang="en-US" sz="1800"/>
              <a:t>企业中台战略实施难。</a:t>
            </a:r>
            <a:r>
              <a:rPr lang="en-US" altLang="zh-CN" sz="1800"/>
              <a:t>DDD</a:t>
            </a:r>
            <a:r>
              <a:rPr lang="zh-CN" altLang="en-US" sz="1800"/>
              <a:t>的另一片战场</a:t>
            </a:r>
            <a:r>
              <a:rPr lang="en-US" altLang="zh-CN" sz="1800"/>
              <a:t>......</a:t>
            </a:r>
            <a:endParaRPr lang="en-US" altLang="zh-CN" sz="1800"/>
          </a:p>
        </p:txBody>
      </p:sp>
      <p:pic>
        <p:nvPicPr>
          <p:cNvPr id="18" name="图片 17"/>
          <p:cNvPicPr>
            <a:picLocks noChangeAspect="1"/>
          </p:cNvPicPr>
          <p:nvPr/>
        </p:nvPicPr>
        <p:blipFill>
          <a:blip r:embed="rId1"/>
          <a:stretch>
            <a:fillRect/>
          </a:stretch>
        </p:blipFill>
        <p:spPr>
          <a:xfrm>
            <a:off x="3900805" y="555625"/>
            <a:ext cx="4609465" cy="3072765"/>
          </a:xfrm>
          <a:prstGeom prst="rect">
            <a:avLst/>
          </a:prstGeom>
        </p:spPr>
      </p:pic>
      <p:pic>
        <p:nvPicPr>
          <p:cNvPr id="2" name="图片 1"/>
          <p:cNvPicPr>
            <a:picLocks noChangeAspect="1"/>
          </p:cNvPicPr>
          <p:nvPr/>
        </p:nvPicPr>
        <p:blipFill>
          <a:blip r:embed="rId2"/>
          <a:stretch>
            <a:fillRect/>
          </a:stretch>
        </p:blipFill>
        <p:spPr>
          <a:xfrm>
            <a:off x="415290" y="1739900"/>
            <a:ext cx="2590165" cy="2787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push/>
      </p:transition>
    </mc:Choice>
    <mc:Fallback>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720" y="183515"/>
            <a:ext cx="3016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DDD</a:t>
            </a:r>
            <a:r>
              <a:rPr lang="zh-CN" altLang="en-US" sz="1600" dirty="0">
                <a:solidFill>
                  <a:schemeClr val="accent1"/>
                </a:solidFill>
                <a:latin typeface="+mj-ea"/>
                <a:ea typeface="+mj-ea"/>
                <a:sym typeface="+mn-ea"/>
              </a:rPr>
              <a:t>带来的挑战与</a:t>
            </a:r>
            <a:r>
              <a:rPr lang="zh-CN" altLang="en-US" sz="1600" dirty="0">
                <a:solidFill>
                  <a:schemeClr val="accent1"/>
                </a:solidFill>
                <a:latin typeface="+mj-ea"/>
                <a:ea typeface="+mj-ea"/>
                <a:sym typeface="+mn-ea"/>
              </a:rPr>
              <a:t>机会</a:t>
            </a:r>
            <a:endParaRPr lang="zh-CN" altLang="en-US" sz="1600" dirty="0">
              <a:solidFill>
                <a:schemeClr val="accent1"/>
              </a:solidFill>
              <a:latin typeface="+mj-ea"/>
              <a:ea typeface="+mj-ea"/>
              <a:sym typeface="+mn-ea"/>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40" name="组合 39"/>
          <p:cNvGrpSpPr/>
          <p:nvPr/>
        </p:nvGrpSpPr>
        <p:grpSpPr>
          <a:xfrm>
            <a:off x="465977" y="1934435"/>
            <a:ext cx="1862027" cy="2216942"/>
            <a:chOff x="465977" y="1463280"/>
            <a:chExt cx="1862027" cy="2216942"/>
          </a:xfrm>
        </p:grpSpPr>
        <p:grpSp>
          <p:nvGrpSpPr>
            <p:cNvPr id="41" name="组合 40"/>
            <p:cNvGrpSpPr/>
            <p:nvPr/>
          </p:nvGrpSpPr>
          <p:grpSpPr>
            <a:xfrm>
              <a:off x="465977" y="1463280"/>
              <a:ext cx="1862027" cy="2216942"/>
              <a:chOff x="1827008" y="2120901"/>
              <a:chExt cx="2298700" cy="2736849"/>
            </a:xfrm>
          </p:grpSpPr>
          <p:sp>
            <p:nvSpPr>
              <p:cNvPr id="42" name="矩形 41"/>
              <p:cNvSpPr/>
              <p:nvPr/>
            </p:nvSpPr>
            <p:spPr>
              <a:xfrm>
                <a:off x="1827008" y="2120901"/>
                <a:ext cx="2298700" cy="44450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43" name="矩形 42"/>
              <p:cNvSpPr/>
              <p:nvPr/>
            </p:nvSpPr>
            <p:spPr>
              <a:xfrm>
                <a:off x="1827008" y="2565400"/>
                <a:ext cx="2298700" cy="2292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
          <p:nvSpPr>
            <p:cNvPr id="44" name="文本框 43"/>
            <p:cNvSpPr txBox="1"/>
            <p:nvPr/>
          </p:nvSpPr>
          <p:spPr>
            <a:xfrm>
              <a:off x="771062" y="1484039"/>
              <a:ext cx="1251857" cy="321945"/>
            </a:xfrm>
            <a:prstGeom prst="rect">
              <a:avLst/>
            </a:prstGeom>
            <a:noFill/>
          </p:spPr>
          <p:txBody>
            <a:bodyPr wrap="square" rtlCol="0">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学习成本</a:t>
              </a:r>
              <a:r>
                <a:rPr lang="zh-CN" altLang="en-US" sz="1500" dirty="0">
                  <a:solidFill>
                    <a:schemeClr val="bg1"/>
                  </a:solidFill>
                  <a:latin typeface="微软雅黑 Light" panose="020B0502040204020203" pitchFamily="34" charset="-122"/>
                  <a:ea typeface="微软雅黑 Light" panose="020B0502040204020203" pitchFamily="34" charset="-122"/>
                </a:rPr>
                <a:t>高</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a:off x="627430" y="2064064"/>
              <a:ext cx="1568516" cy="533400"/>
            </a:xfrm>
            <a:prstGeom prst="rect">
              <a:avLst/>
            </a:prstGeom>
            <a:noFill/>
          </p:spPr>
          <p:txBody>
            <a:bodyPr wrap="square" rtlCol="0">
              <a:spAutoFit/>
            </a:bodyPr>
            <a:p>
              <a:pPr>
                <a:lnSpc>
                  <a:spcPct val="120000"/>
                </a:lnSpc>
              </a:pPr>
              <a:r>
                <a:rPr lang="en-US" altLang="zh-CN" sz="1200" dirty="0">
                  <a:solidFill>
                    <a:schemeClr val="tx1"/>
                  </a:solidFill>
                  <a:latin typeface="+mn-ea"/>
                </a:rPr>
                <a:t>DDD</a:t>
              </a:r>
              <a:r>
                <a:rPr lang="zh-CN" altLang="en-US" sz="1200" dirty="0">
                  <a:solidFill>
                    <a:schemeClr val="tx1"/>
                  </a:solidFill>
                  <a:latin typeface="+mn-ea"/>
                </a:rPr>
                <a:t>比</a:t>
              </a:r>
              <a:r>
                <a:rPr lang="en-US" altLang="zh-CN" sz="1200" dirty="0">
                  <a:solidFill>
                    <a:schemeClr val="tx1"/>
                  </a:solidFill>
                  <a:latin typeface="+mn-ea"/>
                </a:rPr>
                <a:t>MVC</a:t>
              </a:r>
              <a:r>
                <a:rPr lang="zh-CN" altLang="en-US" sz="1200" dirty="0">
                  <a:solidFill>
                    <a:schemeClr val="tx1"/>
                  </a:solidFill>
                  <a:latin typeface="+mn-ea"/>
                </a:rPr>
                <a:t>架构更容易退化</a:t>
              </a:r>
              <a:r>
                <a:rPr lang="en-US" sz="1200" dirty="0">
                  <a:solidFill>
                    <a:schemeClr val="tx1"/>
                  </a:solidFill>
                  <a:latin typeface="+mn-ea"/>
                </a:rPr>
                <a:t>·</a:t>
              </a:r>
              <a:endParaRPr lang="en-US" sz="1200" dirty="0">
                <a:solidFill>
                  <a:schemeClr val="tx1"/>
                </a:solidFill>
                <a:latin typeface="+mn-ea"/>
              </a:endParaRPr>
            </a:p>
          </p:txBody>
        </p:sp>
      </p:grpSp>
      <p:grpSp>
        <p:nvGrpSpPr>
          <p:cNvPr id="46" name="组合 45"/>
          <p:cNvGrpSpPr/>
          <p:nvPr/>
        </p:nvGrpSpPr>
        <p:grpSpPr>
          <a:xfrm>
            <a:off x="2583285" y="1934435"/>
            <a:ext cx="1862027" cy="2216942"/>
            <a:chOff x="2582650" y="1463280"/>
            <a:chExt cx="1862027" cy="2216942"/>
          </a:xfrm>
        </p:grpSpPr>
        <p:grpSp>
          <p:nvGrpSpPr>
            <p:cNvPr id="47" name="组合 46"/>
            <p:cNvGrpSpPr/>
            <p:nvPr/>
          </p:nvGrpSpPr>
          <p:grpSpPr>
            <a:xfrm>
              <a:off x="2582650" y="1463280"/>
              <a:ext cx="1862027" cy="2216942"/>
              <a:chOff x="1827008" y="2120901"/>
              <a:chExt cx="2298700" cy="2736849"/>
            </a:xfrm>
          </p:grpSpPr>
          <p:sp>
            <p:nvSpPr>
              <p:cNvPr id="48" name="矩形 47"/>
              <p:cNvSpPr/>
              <p:nvPr/>
            </p:nvSpPr>
            <p:spPr>
              <a:xfrm>
                <a:off x="1827008" y="2120901"/>
                <a:ext cx="2298700" cy="4445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49" name="矩形 48"/>
              <p:cNvSpPr/>
              <p:nvPr/>
            </p:nvSpPr>
            <p:spPr>
              <a:xfrm>
                <a:off x="1827008" y="2565400"/>
                <a:ext cx="2298700" cy="2292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
          <p:nvSpPr>
            <p:cNvPr id="50" name="文本框 49"/>
            <p:cNvSpPr txBox="1"/>
            <p:nvPr/>
          </p:nvSpPr>
          <p:spPr>
            <a:xfrm>
              <a:off x="2887735" y="1484039"/>
              <a:ext cx="1251857" cy="321945"/>
            </a:xfrm>
            <a:prstGeom prst="rect">
              <a:avLst/>
            </a:prstGeom>
            <a:noFill/>
          </p:spPr>
          <p:txBody>
            <a:bodyPr wrap="square" rtlCol="0">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收效</a:t>
              </a:r>
              <a:r>
                <a:rPr lang="zh-CN" altLang="en-US" sz="1500" dirty="0">
                  <a:solidFill>
                    <a:schemeClr val="bg1"/>
                  </a:solidFill>
                  <a:latin typeface="微软雅黑 Light" panose="020B0502040204020203" pitchFamily="34" charset="-122"/>
                  <a:ea typeface="微软雅黑 Light" panose="020B0502040204020203" pitchFamily="34" charset="-122"/>
                </a:rPr>
                <a:t>缓慢</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51" name="文本框 50"/>
            <p:cNvSpPr txBox="1"/>
            <p:nvPr/>
          </p:nvSpPr>
          <p:spPr>
            <a:xfrm>
              <a:off x="2729404" y="2064064"/>
              <a:ext cx="1715273" cy="755015"/>
            </a:xfrm>
            <a:prstGeom prst="rect">
              <a:avLst/>
            </a:prstGeom>
            <a:noFill/>
          </p:spPr>
          <p:txBody>
            <a:bodyPr wrap="square" rtlCol="0">
              <a:spAutoFit/>
            </a:bodyPr>
            <a:p>
              <a:pPr>
                <a:lnSpc>
                  <a:spcPct val="120000"/>
                </a:lnSpc>
              </a:pPr>
              <a:r>
                <a:rPr lang="zh-CN" altLang="en-US" sz="1200" dirty="0">
                  <a:solidFill>
                    <a:schemeClr val="tx1"/>
                  </a:solidFill>
                </a:rPr>
                <a:t>小项目，</a:t>
              </a:r>
              <a:r>
                <a:rPr lang="en-US" altLang="zh-CN" sz="1200" dirty="0">
                  <a:solidFill>
                    <a:schemeClr val="tx1"/>
                  </a:solidFill>
                </a:rPr>
                <a:t>MVC</a:t>
              </a:r>
              <a:r>
                <a:rPr lang="zh-CN" altLang="en-US" sz="1200" dirty="0">
                  <a:solidFill>
                    <a:schemeClr val="tx1"/>
                  </a:solidFill>
                </a:rPr>
                <a:t>开发短平快。大而长期的项目更能体现</a:t>
              </a:r>
              <a:r>
                <a:rPr lang="en-US" altLang="zh-CN" sz="1200" dirty="0">
                  <a:solidFill>
                    <a:schemeClr val="tx1"/>
                  </a:solidFill>
                </a:rPr>
                <a:t>DDD</a:t>
              </a:r>
              <a:r>
                <a:rPr lang="zh-CN" altLang="en-US" sz="1200" dirty="0">
                  <a:solidFill>
                    <a:schemeClr val="tx1"/>
                  </a:solidFill>
                </a:rPr>
                <a:t>的价值</a:t>
              </a:r>
              <a:endParaRPr lang="zh-CN" altLang="en-US" sz="1200" dirty="0">
                <a:solidFill>
                  <a:schemeClr val="tx1"/>
                </a:solidFill>
              </a:endParaRPr>
            </a:p>
          </p:txBody>
        </p:sp>
      </p:grpSp>
      <p:grpSp>
        <p:nvGrpSpPr>
          <p:cNvPr id="52" name="组合 51"/>
          <p:cNvGrpSpPr/>
          <p:nvPr/>
        </p:nvGrpSpPr>
        <p:grpSpPr>
          <a:xfrm>
            <a:off x="4699324" y="1934435"/>
            <a:ext cx="1862027" cy="2216942"/>
            <a:chOff x="4699324" y="1463280"/>
            <a:chExt cx="1862027" cy="2216942"/>
          </a:xfrm>
        </p:grpSpPr>
        <p:grpSp>
          <p:nvGrpSpPr>
            <p:cNvPr id="53" name="组合 52"/>
            <p:cNvGrpSpPr/>
            <p:nvPr/>
          </p:nvGrpSpPr>
          <p:grpSpPr>
            <a:xfrm>
              <a:off x="4699324" y="1463280"/>
              <a:ext cx="1862027" cy="2216942"/>
              <a:chOff x="1827008" y="2120901"/>
              <a:chExt cx="2298700" cy="2736849"/>
            </a:xfrm>
          </p:grpSpPr>
          <p:sp>
            <p:nvSpPr>
              <p:cNvPr id="54" name="矩形 53"/>
              <p:cNvSpPr/>
              <p:nvPr/>
            </p:nvSpPr>
            <p:spPr>
              <a:xfrm>
                <a:off x="1827008" y="2120901"/>
                <a:ext cx="2298700" cy="44450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55" name="矩形 54"/>
              <p:cNvSpPr/>
              <p:nvPr/>
            </p:nvSpPr>
            <p:spPr>
              <a:xfrm>
                <a:off x="1827008" y="2565400"/>
                <a:ext cx="2298700" cy="2292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
          <p:nvSpPr>
            <p:cNvPr id="56" name="文本框 55"/>
            <p:cNvSpPr txBox="1"/>
            <p:nvPr/>
          </p:nvSpPr>
          <p:spPr>
            <a:xfrm>
              <a:off x="5004409" y="1484039"/>
              <a:ext cx="1251857" cy="321945"/>
            </a:xfrm>
            <a:prstGeom prst="rect">
              <a:avLst/>
            </a:prstGeom>
            <a:noFill/>
          </p:spPr>
          <p:txBody>
            <a:bodyPr wrap="square" rtlCol="0">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技术落地</a:t>
              </a:r>
              <a:r>
                <a:rPr lang="zh-CN" altLang="en-US" sz="1500" dirty="0">
                  <a:solidFill>
                    <a:schemeClr val="bg1"/>
                  </a:solidFill>
                  <a:latin typeface="微软雅黑 Light" panose="020B0502040204020203" pitchFamily="34" charset="-122"/>
                  <a:ea typeface="微软雅黑 Light" panose="020B0502040204020203" pitchFamily="34" charset="-122"/>
                </a:rPr>
                <a:t>难</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57" name="文本框 56"/>
            <p:cNvSpPr txBox="1"/>
            <p:nvPr/>
          </p:nvSpPr>
          <p:spPr>
            <a:xfrm>
              <a:off x="4846079" y="2064064"/>
              <a:ext cx="1568516" cy="810260"/>
            </a:xfrm>
            <a:prstGeom prst="rect">
              <a:avLst/>
            </a:prstGeom>
            <a:noFill/>
          </p:spPr>
          <p:txBody>
            <a:bodyPr wrap="square" rtlCol="0">
              <a:spAutoFit/>
            </a:bodyPr>
            <a:p>
              <a:pPr>
                <a:lnSpc>
                  <a:spcPct val="130000"/>
                </a:lnSpc>
              </a:pPr>
              <a:r>
                <a:rPr lang="en-US" altLang="zh-CN" sz="1200" dirty="0">
                  <a:solidFill>
                    <a:schemeClr val="tx1"/>
                  </a:solidFill>
                  <a:latin typeface="+mn-ea"/>
                </a:rPr>
                <a:t>MVC</a:t>
              </a:r>
              <a:r>
                <a:rPr lang="zh-CN" altLang="en-US" sz="1200" dirty="0">
                  <a:solidFill>
                    <a:schemeClr val="tx1"/>
                  </a:solidFill>
                  <a:latin typeface="+mn-ea"/>
                </a:rPr>
                <a:t>各种架构技术层出不穷。</a:t>
              </a:r>
              <a:r>
                <a:rPr lang="en-US" altLang="zh-CN" sz="1200" dirty="0">
                  <a:solidFill>
                    <a:schemeClr val="tx1"/>
                  </a:solidFill>
                  <a:latin typeface="+mn-ea"/>
                </a:rPr>
                <a:t>DDD</a:t>
              </a:r>
              <a:r>
                <a:rPr lang="zh-CN" altLang="en-US" sz="1200" dirty="0">
                  <a:solidFill>
                    <a:schemeClr val="tx1"/>
                  </a:solidFill>
                  <a:latin typeface="+mn-ea"/>
                </a:rPr>
                <a:t>技术框架少。</a:t>
              </a:r>
              <a:r>
                <a:rPr lang="en-US" altLang="zh-CN" sz="1200" dirty="0">
                  <a:solidFill>
                    <a:schemeClr val="tx1"/>
                  </a:solidFill>
                  <a:latin typeface="+mn-ea"/>
                </a:rPr>
                <a:t>COLA</a:t>
              </a:r>
              <a:endParaRPr lang="en-US" altLang="zh-CN" sz="1200" dirty="0">
                <a:solidFill>
                  <a:schemeClr val="tx1"/>
                </a:solidFill>
                <a:latin typeface="+mn-ea"/>
              </a:endParaRPr>
            </a:p>
          </p:txBody>
        </p:sp>
      </p:grpSp>
      <p:grpSp>
        <p:nvGrpSpPr>
          <p:cNvPr id="58" name="组合 57"/>
          <p:cNvGrpSpPr/>
          <p:nvPr/>
        </p:nvGrpSpPr>
        <p:grpSpPr>
          <a:xfrm>
            <a:off x="6815997" y="1934435"/>
            <a:ext cx="1862027" cy="2216942"/>
            <a:chOff x="6815997" y="1463280"/>
            <a:chExt cx="1862027" cy="2216942"/>
          </a:xfrm>
        </p:grpSpPr>
        <p:grpSp>
          <p:nvGrpSpPr>
            <p:cNvPr id="59" name="组合 58"/>
            <p:cNvGrpSpPr/>
            <p:nvPr/>
          </p:nvGrpSpPr>
          <p:grpSpPr>
            <a:xfrm>
              <a:off x="6815997" y="1463280"/>
              <a:ext cx="1862027" cy="2216942"/>
              <a:chOff x="1827008" y="2120901"/>
              <a:chExt cx="2298700" cy="2736849"/>
            </a:xfrm>
          </p:grpSpPr>
          <p:sp>
            <p:nvSpPr>
              <p:cNvPr id="60" name="矩形 59"/>
              <p:cNvSpPr/>
              <p:nvPr/>
            </p:nvSpPr>
            <p:spPr>
              <a:xfrm>
                <a:off x="1827008" y="2120901"/>
                <a:ext cx="2298700" cy="444500"/>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sp>
            <p:nvSpPr>
              <p:cNvPr id="61" name="矩形 60"/>
              <p:cNvSpPr/>
              <p:nvPr/>
            </p:nvSpPr>
            <p:spPr>
              <a:xfrm>
                <a:off x="1827008" y="2565400"/>
                <a:ext cx="2298700" cy="22923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a:solidFill>
                    <a:schemeClr val="bg1"/>
                  </a:solidFill>
                  <a:latin typeface="微软雅黑 Light" panose="020B0502040204020203" pitchFamily="34" charset="-122"/>
                  <a:ea typeface="微软雅黑 Light" panose="020B0502040204020203" pitchFamily="34" charset="-122"/>
                </a:endParaRPr>
              </a:p>
            </p:txBody>
          </p:sp>
        </p:grpSp>
        <p:sp>
          <p:nvSpPr>
            <p:cNvPr id="62" name="文本框 61"/>
            <p:cNvSpPr txBox="1"/>
            <p:nvPr/>
          </p:nvSpPr>
          <p:spPr>
            <a:xfrm>
              <a:off x="7121082" y="1484039"/>
              <a:ext cx="1251857" cy="321945"/>
            </a:xfrm>
            <a:prstGeom prst="rect">
              <a:avLst/>
            </a:prstGeom>
            <a:noFill/>
          </p:spPr>
          <p:txBody>
            <a:bodyPr wrap="square" rtlCol="0">
              <a:spAutoFit/>
            </a:bodyPr>
            <a:p>
              <a:pPr algn="ctr"/>
              <a:r>
                <a:rPr lang="zh-CN" altLang="en-US" sz="1500" dirty="0">
                  <a:solidFill>
                    <a:schemeClr val="bg1"/>
                  </a:solidFill>
                  <a:latin typeface="微软雅黑 Light" panose="020B0502040204020203" pitchFamily="34" charset="-122"/>
                  <a:ea typeface="微软雅黑 Light" panose="020B0502040204020203" pitchFamily="34" charset="-122"/>
                </a:rPr>
                <a:t>动态</a:t>
              </a:r>
              <a:r>
                <a:rPr lang="zh-CN" altLang="en-US" sz="1500" dirty="0">
                  <a:solidFill>
                    <a:schemeClr val="bg1"/>
                  </a:solidFill>
                  <a:latin typeface="微软雅黑 Light" panose="020B0502040204020203" pitchFamily="34" charset="-122"/>
                  <a:ea typeface="微软雅黑 Light" panose="020B0502040204020203" pitchFamily="34" charset="-122"/>
                </a:rPr>
                <a:t>发展</a:t>
              </a:r>
              <a:endParaRPr lang="zh-CN" altLang="en-US" sz="1500" dirty="0">
                <a:solidFill>
                  <a:schemeClr val="bg1"/>
                </a:solidFill>
                <a:latin typeface="微软雅黑 Light" panose="020B0502040204020203" pitchFamily="34" charset="-122"/>
                <a:ea typeface="微软雅黑 Light" panose="020B0502040204020203" pitchFamily="34" charset="-122"/>
              </a:endParaRPr>
            </a:p>
          </p:txBody>
        </p:sp>
        <p:sp>
          <p:nvSpPr>
            <p:cNvPr id="63" name="文本框 62"/>
            <p:cNvSpPr txBox="1"/>
            <p:nvPr/>
          </p:nvSpPr>
          <p:spPr>
            <a:xfrm>
              <a:off x="6962751" y="2064064"/>
              <a:ext cx="1715271" cy="1196975"/>
            </a:xfrm>
            <a:prstGeom prst="rect">
              <a:avLst/>
            </a:prstGeom>
            <a:noFill/>
          </p:spPr>
          <p:txBody>
            <a:bodyPr wrap="square" rtlCol="0">
              <a:spAutoFit/>
            </a:bodyPr>
            <a:p>
              <a:pPr>
                <a:lnSpc>
                  <a:spcPct val="120000"/>
                </a:lnSpc>
              </a:pPr>
              <a:r>
                <a:rPr lang="en-US" altLang="zh-CN" sz="1200" dirty="0">
                  <a:solidFill>
                    <a:schemeClr val="tx1"/>
                  </a:solidFill>
                </a:rPr>
                <a:t>DDD</a:t>
              </a:r>
              <a:r>
                <a:rPr lang="zh-CN" altLang="en-US" sz="1200" dirty="0">
                  <a:solidFill>
                    <a:schemeClr val="tx1"/>
                  </a:solidFill>
                </a:rPr>
                <a:t>要求与技术无关，意味着不同技术体系下会有不同的表现形式。效果如何依赖于程序员的内功</a:t>
              </a:r>
              <a:endParaRPr lang="en-US" altLang="zh-CN" sz="1200" dirty="0">
                <a:solidFill>
                  <a:schemeClr val="tx1"/>
                </a:solidFill>
              </a:endParaRPr>
            </a:p>
          </p:txBody>
        </p:sp>
      </p:grpSp>
      <p:sp>
        <p:nvSpPr>
          <p:cNvPr id="64" name="文本框 63"/>
          <p:cNvSpPr txBox="1"/>
          <p:nvPr/>
        </p:nvSpPr>
        <p:spPr>
          <a:xfrm>
            <a:off x="1040130" y="894715"/>
            <a:ext cx="6838950" cy="299085"/>
          </a:xfrm>
          <a:prstGeom prst="rect">
            <a:avLst/>
          </a:prstGeom>
          <a:noFill/>
        </p:spPr>
        <p:txBody>
          <a:bodyPr wrap="none" rtlCol="0">
            <a:spAutoFit/>
          </a:bodyPr>
          <a:p>
            <a:r>
              <a:rPr lang="zh-CN" altLang="en-US"/>
              <a:t>践行</a:t>
            </a:r>
            <a:r>
              <a:rPr lang="en-US" altLang="zh-CN"/>
              <a:t>DDD</a:t>
            </a:r>
            <a:r>
              <a:rPr lang="zh-CN" altLang="en-US"/>
              <a:t>，你写的每一行代码，设计的每一个功能，搭建的每一个系统都是在精修</a:t>
            </a:r>
            <a:r>
              <a:rPr lang="zh-CN" altLang="en-US"/>
              <a:t>内功。</a:t>
            </a:r>
            <a:endParaRPr lang="zh-CN" altLang="en-US"/>
          </a:p>
        </p:txBody>
      </p:sp>
      <p:sp>
        <p:nvSpPr>
          <p:cNvPr id="65" name="文本框 64"/>
          <p:cNvSpPr txBox="1"/>
          <p:nvPr/>
        </p:nvSpPr>
        <p:spPr>
          <a:xfrm>
            <a:off x="1052830" y="1411605"/>
            <a:ext cx="4095750" cy="299085"/>
          </a:xfrm>
          <a:prstGeom prst="rect">
            <a:avLst/>
          </a:prstGeom>
          <a:noFill/>
        </p:spPr>
        <p:txBody>
          <a:bodyPr wrap="none" rtlCol="0">
            <a:spAutoFit/>
          </a:bodyPr>
          <a:p>
            <a:r>
              <a:rPr lang="en-US" altLang="zh-CN"/>
              <a:t>DDD</a:t>
            </a:r>
            <a:r>
              <a:rPr lang="zh-CN" altLang="en-US"/>
              <a:t>并非银弹，有收获也有挑战。有挑战就有</a:t>
            </a:r>
            <a:r>
              <a:rPr lang="zh-CN" altLang="en-US"/>
              <a:t>机会。</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t="7817" b="7817"/>
          <a:stretch>
            <a:fillRect/>
          </a:stretch>
        </p:blipFill>
        <p:spPr>
          <a:xfrm flipH="1">
            <a:off x="-14736" y="0"/>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老师介绍</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cxnSp>
        <p:nvCxnSpPr>
          <p:cNvPr id="20" name="直接连接符 19"/>
          <p:cNvCxnSpPr/>
          <p:nvPr/>
        </p:nvCxnSpPr>
        <p:spPr>
          <a:xfrm>
            <a:off x="2651842" y="1175658"/>
            <a:ext cx="0" cy="2892152"/>
          </a:xfrm>
          <a:prstGeom prst="line">
            <a:avLst/>
          </a:prstGeom>
          <a:ln>
            <a:gradFill flip="none" rotWithShape="1">
              <a:gsLst>
                <a:gs pos="38500">
                  <a:srgbClr val="E1E1E2"/>
                </a:gs>
                <a:gs pos="20000">
                  <a:schemeClr val="tx1">
                    <a:lumMod val="50000"/>
                    <a:lumOff val="50000"/>
                  </a:schemeClr>
                </a:gs>
                <a:gs pos="0">
                  <a:schemeClr val="accent1">
                    <a:lumMod val="5000"/>
                    <a:lumOff val="95000"/>
                  </a:schemeClr>
                </a:gs>
                <a:gs pos="85500">
                  <a:schemeClr val="tx1">
                    <a:lumMod val="65000"/>
                    <a:lumOff val="35000"/>
                  </a:schemeClr>
                </a:gs>
                <a:gs pos="71000">
                  <a:schemeClr val="bg1">
                    <a:lumMod val="75000"/>
                  </a:schemeClr>
                </a:gs>
                <a:gs pos="54000">
                  <a:schemeClr val="bg1">
                    <a:lumMod val="85000"/>
                  </a:schemeClr>
                </a:gs>
                <a:gs pos="0">
                  <a:srgbClr val="090D0E"/>
                </a:gs>
                <a:gs pos="99000">
                  <a:srgbClr val="212226"/>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rot="0">
            <a:off x="421005" y="3678555"/>
            <a:ext cx="2101850" cy="649605"/>
            <a:chOff x="4104066" y="2317070"/>
            <a:chExt cx="2420214" cy="265995"/>
          </a:xfrm>
        </p:grpSpPr>
        <p:sp>
          <p:nvSpPr>
            <p:cNvPr id="25" name="矩形: 圆角 24"/>
            <p:cNvSpPr/>
            <p:nvPr/>
          </p:nvSpPr>
          <p:spPr>
            <a:xfrm>
              <a:off x="4104066" y="2317072"/>
              <a:ext cx="760897" cy="26599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华为</a:t>
              </a:r>
              <a:endParaRPr lang="zh-CN" altLang="en-US" sz="1200" dirty="0">
                <a:latin typeface="微软雅黑 Light" panose="020B0502040204020203" pitchFamily="34" charset="-122"/>
                <a:ea typeface="微软雅黑 Light" panose="020B0502040204020203" pitchFamily="34" charset="-122"/>
              </a:endParaRPr>
            </a:p>
          </p:txBody>
        </p:sp>
        <p:sp>
          <p:nvSpPr>
            <p:cNvPr id="26" name="矩形: 圆角 25"/>
            <p:cNvSpPr/>
            <p:nvPr/>
          </p:nvSpPr>
          <p:spPr>
            <a:xfrm>
              <a:off x="5763383" y="2317071"/>
              <a:ext cx="760897" cy="26599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移动</a:t>
              </a:r>
              <a:r>
                <a:rPr lang="en-US" altLang="zh-CN" sz="1200" dirty="0">
                  <a:latin typeface="微软雅黑 Light" panose="020B0502040204020203" pitchFamily="34" charset="-122"/>
                  <a:ea typeface="微软雅黑 Light" panose="020B0502040204020203" pitchFamily="34" charset="-122"/>
                </a:rPr>
                <a:t>BOSS</a:t>
              </a:r>
              <a:endParaRPr lang="en-US" altLang="zh-CN" sz="1200" dirty="0">
                <a:latin typeface="微软雅黑 Light" panose="020B0502040204020203" pitchFamily="34" charset="-122"/>
                <a:ea typeface="微软雅黑 Light" panose="020B0502040204020203" pitchFamily="34" charset="-122"/>
              </a:endParaRPr>
            </a:p>
          </p:txBody>
        </p:sp>
        <p:sp>
          <p:nvSpPr>
            <p:cNvPr id="27" name="矩形: 圆角 26"/>
            <p:cNvSpPr/>
            <p:nvPr/>
          </p:nvSpPr>
          <p:spPr>
            <a:xfrm>
              <a:off x="4933724" y="2317070"/>
              <a:ext cx="760897" cy="26599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1200" dirty="0">
                  <a:latin typeface="微软雅黑 Light" panose="020B0502040204020203" pitchFamily="34" charset="-122"/>
                  <a:ea typeface="微软雅黑 Light" panose="020B0502040204020203" pitchFamily="34" charset="-122"/>
                </a:rPr>
                <a:t>和包支付</a:t>
              </a:r>
              <a:endParaRPr lang="zh-CN" altLang="en-US" sz="1200" dirty="0">
                <a:latin typeface="微软雅黑 Light" panose="020B0502040204020203" pitchFamily="34" charset="-122"/>
                <a:ea typeface="微软雅黑 Light" panose="020B0502040204020203" pitchFamily="34" charset="-122"/>
              </a:endParaRPr>
            </a:p>
          </p:txBody>
        </p:sp>
      </p:grpSp>
      <p:sp>
        <p:nvSpPr>
          <p:cNvPr id="3" name="TextBox 12"/>
          <p:cNvSpPr txBox="1"/>
          <p:nvPr/>
        </p:nvSpPr>
        <p:spPr>
          <a:xfrm>
            <a:off x="2818707" y="1895117"/>
            <a:ext cx="6466205" cy="1783715"/>
          </a:xfrm>
          <a:prstGeom prst="rect">
            <a:avLst/>
          </a:prstGeom>
          <a:noFill/>
        </p:spPr>
        <p:txBody>
          <a:bodyPr wrap="square" rtlCol="0">
            <a:spAutoFit/>
          </a:bodyPr>
          <a:lstStyle/>
          <a:p>
            <a:pPr algn="l">
              <a:lnSpc>
                <a:spcPct val="200000"/>
              </a:lnSpc>
            </a:pPr>
            <a:r>
              <a:rPr lang="zh-CN" sz="1100" dirty="0">
                <a:latin typeface="微软雅黑" panose="020B0503020204020204" pitchFamily="34" charset="-122"/>
                <a:ea typeface="微软雅黑" panose="020B0503020204020204" pitchFamily="34" charset="-122"/>
                <a:cs typeface="微软雅黑" panose="020B0503020204020204" pitchFamily="34" charset="-122"/>
                <a:sym typeface="+mn-ea"/>
              </a:rPr>
              <a:t>十余</a:t>
            </a:r>
            <a:r>
              <a:rPr sz="1100" dirty="0">
                <a:latin typeface="微软雅黑" panose="020B0503020204020204" pitchFamily="34" charset="-122"/>
                <a:ea typeface="微软雅黑" panose="020B0503020204020204" pitchFamily="34" charset="-122"/>
                <a:cs typeface="微软雅黑" panose="020B0503020204020204" pitchFamily="34" charset="-122"/>
                <a:sym typeface="+mn-ea"/>
              </a:rPr>
              <a:t>年互联网</a:t>
            </a:r>
            <a:r>
              <a:rPr lang="zh-CN" sz="1100" dirty="0">
                <a:latin typeface="微软雅黑" panose="020B0503020204020204" pitchFamily="34" charset="-122"/>
                <a:ea typeface="微软雅黑" panose="020B0503020204020204" pitchFamily="34" charset="-122"/>
                <a:cs typeface="微软雅黑" panose="020B0503020204020204" pitchFamily="34" charset="-122"/>
                <a:sym typeface="+mn-ea"/>
              </a:rPr>
              <a:t>大型项目</a:t>
            </a:r>
            <a:r>
              <a:rPr lang="zh-CN" sz="1100" dirty="0">
                <a:latin typeface="微软雅黑" panose="020B0503020204020204" pitchFamily="34" charset="-122"/>
                <a:ea typeface="微软雅黑" panose="020B0503020204020204" pitchFamily="34" charset="-122"/>
                <a:cs typeface="微软雅黑" panose="020B0503020204020204" pitchFamily="34" charset="-122"/>
                <a:sym typeface="+mn-ea"/>
              </a:rPr>
              <a:t>研发</a:t>
            </a:r>
            <a:r>
              <a:rPr sz="1100" dirty="0">
                <a:latin typeface="微软雅黑" panose="020B0503020204020204" pitchFamily="34" charset="-122"/>
                <a:ea typeface="微软雅黑" panose="020B0503020204020204" pitchFamily="34" charset="-122"/>
                <a:cs typeface="微软雅黑" panose="020B0503020204020204" pitchFamily="34" charset="-122"/>
                <a:sym typeface="+mn-ea"/>
              </a:rPr>
              <a:t>经验</a:t>
            </a:r>
            <a:r>
              <a:rPr lang="zh-CN" sz="11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11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200000"/>
              </a:lnSpc>
            </a:pP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1100" dirty="0" err="1">
                <a:latin typeface="微软雅黑" panose="020B0503020204020204" pitchFamily="34" charset="-122"/>
                <a:ea typeface="微软雅黑" panose="020B0503020204020204" pitchFamily="34" charset="-122"/>
                <a:cs typeface="微软雅黑" panose="020B0503020204020204" pitchFamily="34" charset="-122"/>
              </a:rPr>
              <a:t>分布式、高并发场景</a:t>
            </a: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颇有研究</a:t>
            </a:r>
            <a:r>
              <a:rPr sz="11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200000"/>
              </a:lnSpc>
            </a:pP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参与过多个日均千万</a:t>
            </a:r>
            <a:r>
              <a:rPr lang="en-US" altLang="zh-CN" sz="1100" dirty="0">
                <a:latin typeface="微软雅黑" panose="020B0503020204020204" pitchFamily="34" charset="-122"/>
                <a:ea typeface="微软雅黑" panose="020B0503020204020204" pitchFamily="34" charset="-122"/>
                <a:cs typeface="微软雅黑" panose="020B0503020204020204" pitchFamily="34" charset="-122"/>
              </a:rPr>
              <a:t>PV</a:t>
            </a: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项目的设计与搭建</a:t>
            </a: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1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200000"/>
              </a:lnSpc>
            </a:pP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主导过和包支付大数据风控平台服务化改造</a:t>
            </a: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200000"/>
              </a:lnSpc>
            </a:pPr>
            <a:r>
              <a:rPr lang="zh-CN" altLang="en-US" sz="1100" dirty="0">
                <a:latin typeface="微软雅黑" panose="020B0503020204020204" pitchFamily="34" charset="-122"/>
                <a:ea typeface="微软雅黑" panose="020B0503020204020204" pitchFamily="34" charset="-122"/>
                <a:cs typeface="微软雅黑" panose="020B0503020204020204" pitchFamily="34" charset="-122"/>
              </a:rPr>
              <a:t>楼兰，你的神秘技术宝藏！</a:t>
            </a:r>
            <a:endParaRPr lang="zh-CN" altLang="en-US" sz="1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1082040" y="446405"/>
            <a:ext cx="1005840" cy="953135"/>
          </a:xfrm>
          <a:prstGeom prst="rect">
            <a:avLst/>
          </a:prstGeom>
          <a:noFill/>
        </p:spPr>
        <p:txBody>
          <a:bodyPr wrap="square">
            <a:spAutoFit/>
          </a:bodyPr>
          <a:lstStyle/>
          <a:p>
            <a:pPr algn="l">
              <a:lnSpc>
                <a:spcPct val="200000"/>
              </a:lnSpc>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楼兰</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29615" y="1292225"/>
            <a:ext cx="1678305" cy="2331085"/>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720" y="183515"/>
            <a:ext cx="3016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dirty="0">
                <a:solidFill>
                  <a:schemeClr val="accent1"/>
                </a:solidFill>
                <a:latin typeface="+mj-ea"/>
                <a:ea typeface="+mj-ea"/>
                <a:sym typeface="+mn-ea"/>
              </a:rPr>
              <a:t>开篇：什么是</a:t>
            </a:r>
            <a:r>
              <a:rPr lang="en-US" altLang="zh-CN" sz="1600" dirty="0">
                <a:solidFill>
                  <a:schemeClr val="accent1"/>
                </a:solidFill>
                <a:latin typeface="+mj-ea"/>
                <a:ea typeface="+mj-ea"/>
                <a:sym typeface="+mn-ea"/>
              </a:rPr>
              <a:t>DDD</a:t>
            </a:r>
            <a:r>
              <a:rPr lang="zh-CN" altLang="en-US" sz="1600" dirty="0">
                <a:solidFill>
                  <a:schemeClr val="accent1"/>
                </a:solidFill>
                <a:latin typeface="+mj-ea"/>
                <a:ea typeface="+mj-ea"/>
                <a:sym typeface="+mn-ea"/>
              </a:rPr>
              <a:t>？</a:t>
            </a:r>
            <a:endParaRPr lang="zh-CN" altLang="en-US" sz="1600" dirty="0">
              <a:solidFill>
                <a:schemeClr val="accent1"/>
              </a:solidFill>
              <a:latin typeface="+mj-ea"/>
              <a:ea typeface="+mj-ea"/>
              <a:sym typeface="+mn-ea"/>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25" name="iconfont-1043-169336"/>
          <p:cNvSpPr>
            <a:spLocks noChangeAspect="1"/>
          </p:cNvSpPr>
          <p:nvPr/>
        </p:nvSpPr>
        <p:spPr bwMode="auto">
          <a:xfrm>
            <a:off x="352743" y="888831"/>
            <a:ext cx="339112" cy="338392"/>
          </a:xfrm>
          <a:custGeom>
            <a:avLst/>
            <a:gdLst>
              <a:gd name="T0" fmla="*/ 12436 w 12765"/>
              <a:gd name="T1" fmla="*/ 0 h 12739"/>
              <a:gd name="T2" fmla="*/ 4469 w 12765"/>
              <a:gd name="T3" fmla="*/ 7970 h 12739"/>
              <a:gd name="T4" fmla="*/ 1369 w 12765"/>
              <a:gd name="T5" fmla="*/ 5163 h 12739"/>
              <a:gd name="T6" fmla="*/ 0 w 12765"/>
              <a:gd name="T7" fmla="*/ 6438 h 12739"/>
              <a:gd name="T8" fmla="*/ 5357 w 12765"/>
              <a:gd name="T9" fmla="*/ 12739 h 12739"/>
              <a:gd name="T10" fmla="*/ 12765 w 12765"/>
              <a:gd name="T11" fmla="*/ 877 h 12739"/>
              <a:gd name="T12" fmla="*/ 12436 w 12765"/>
              <a:gd name="T13" fmla="*/ 0 h 12739"/>
            </a:gdLst>
            <a:ahLst/>
            <a:cxnLst>
              <a:cxn ang="0">
                <a:pos x="T0" y="T1"/>
              </a:cxn>
              <a:cxn ang="0">
                <a:pos x="T2" y="T3"/>
              </a:cxn>
              <a:cxn ang="0">
                <a:pos x="T4" y="T5"/>
              </a:cxn>
              <a:cxn ang="0">
                <a:pos x="T6" y="T7"/>
              </a:cxn>
              <a:cxn ang="0">
                <a:pos x="T8" y="T9"/>
              </a:cxn>
              <a:cxn ang="0">
                <a:pos x="T10" y="T11"/>
              </a:cxn>
              <a:cxn ang="0">
                <a:pos x="T12" y="T13"/>
              </a:cxn>
            </a:cxnLst>
            <a:rect l="0" t="0" r="r" b="b"/>
            <a:pathLst>
              <a:path w="12765" h="12739">
                <a:moveTo>
                  <a:pt x="12436" y="0"/>
                </a:moveTo>
                <a:cubicBezTo>
                  <a:pt x="8552" y="2754"/>
                  <a:pt x="5734" y="6228"/>
                  <a:pt x="4469" y="7970"/>
                </a:cubicBezTo>
                <a:lnTo>
                  <a:pt x="1369" y="5163"/>
                </a:lnTo>
                <a:lnTo>
                  <a:pt x="0" y="6438"/>
                </a:lnTo>
                <a:lnTo>
                  <a:pt x="5357" y="12739"/>
                </a:lnTo>
                <a:cubicBezTo>
                  <a:pt x="6278" y="10010"/>
                  <a:pt x="9199" y="4669"/>
                  <a:pt x="12765" y="877"/>
                </a:cubicBezTo>
                <a:lnTo>
                  <a:pt x="12436" y="0"/>
                </a:lnTo>
                <a:close/>
              </a:path>
            </a:pathLst>
          </a:custGeom>
          <a:solidFill>
            <a:schemeClr val="accent1"/>
          </a:solidFill>
          <a:ln>
            <a:noFill/>
          </a:ln>
        </p:spPr>
      </p:sp>
      <p:sp>
        <p:nvSpPr>
          <p:cNvPr id="28" name="文本框 27"/>
          <p:cNvSpPr txBox="1"/>
          <p:nvPr/>
        </p:nvSpPr>
        <p:spPr>
          <a:xfrm>
            <a:off x="838835" y="889000"/>
            <a:ext cx="697230" cy="299085"/>
          </a:xfrm>
          <a:prstGeom prst="rect">
            <a:avLst/>
          </a:prstGeom>
          <a:noFill/>
        </p:spPr>
        <p:txBody>
          <a:bodyPr wrap="none" rtlCol="0">
            <a:spAutoFit/>
          </a:bodyPr>
          <a:p>
            <a:r>
              <a:rPr lang="zh-CN" altLang="en-US">
                <a:solidFill>
                  <a:schemeClr val="tx1"/>
                </a:solidFill>
              </a:rPr>
              <a:t>一本书</a:t>
            </a:r>
            <a:endParaRPr lang="zh-CN" altLang="en-US">
              <a:solidFill>
                <a:schemeClr val="tx1"/>
              </a:solidFill>
            </a:endParaRPr>
          </a:p>
        </p:txBody>
      </p:sp>
      <p:pic>
        <p:nvPicPr>
          <p:cNvPr id="31" name="图片 30"/>
          <p:cNvPicPr>
            <a:picLocks noChangeAspect="1"/>
          </p:cNvPicPr>
          <p:nvPr/>
        </p:nvPicPr>
        <p:blipFill>
          <a:blip r:embed="rId1"/>
          <a:stretch>
            <a:fillRect/>
          </a:stretch>
        </p:blipFill>
        <p:spPr>
          <a:xfrm>
            <a:off x="353060" y="1339850"/>
            <a:ext cx="2117090" cy="2771140"/>
          </a:xfrm>
          <a:prstGeom prst="rect">
            <a:avLst/>
          </a:prstGeom>
        </p:spPr>
      </p:pic>
      <p:sp>
        <p:nvSpPr>
          <p:cNvPr id="34" name="iconfont-1043-169336"/>
          <p:cNvSpPr>
            <a:spLocks noChangeAspect="1"/>
          </p:cNvSpPr>
          <p:nvPr/>
        </p:nvSpPr>
        <p:spPr bwMode="auto">
          <a:xfrm>
            <a:off x="2876868" y="893911"/>
            <a:ext cx="339112" cy="338392"/>
          </a:xfrm>
          <a:custGeom>
            <a:avLst/>
            <a:gdLst>
              <a:gd name="T0" fmla="*/ 12436 w 12765"/>
              <a:gd name="T1" fmla="*/ 0 h 12739"/>
              <a:gd name="T2" fmla="*/ 4469 w 12765"/>
              <a:gd name="T3" fmla="*/ 7970 h 12739"/>
              <a:gd name="T4" fmla="*/ 1369 w 12765"/>
              <a:gd name="T5" fmla="*/ 5163 h 12739"/>
              <a:gd name="T6" fmla="*/ 0 w 12765"/>
              <a:gd name="T7" fmla="*/ 6438 h 12739"/>
              <a:gd name="T8" fmla="*/ 5357 w 12765"/>
              <a:gd name="T9" fmla="*/ 12739 h 12739"/>
              <a:gd name="T10" fmla="*/ 12765 w 12765"/>
              <a:gd name="T11" fmla="*/ 877 h 12739"/>
              <a:gd name="T12" fmla="*/ 12436 w 12765"/>
              <a:gd name="T13" fmla="*/ 0 h 12739"/>
            </a:gdLst>
            <a:ahLst/>
            <a:cxnLst>
              <a:cxn ang="0">
                <a:pos x="T0" y="T1"/>
              </a:cxn>
              <a:cxn ang="0">
                <a:pos x="T2" y="T3"/>
              </a:cxn>
              <a:cxn ang="0">
                <a:pos x="T4" y="T5"/>
              </a:cxn>
              <a:cxn ang="0">
                <a:pos x="T6" y="T7"/>
              </a:cxn>
              <a:cxn ang="0">
                <a:pos x="T8" y="T9"/>
              </a:cxn>
              <a:cxn ang="0">
                <a:pos x="T10" y="T11"/>
              </a:cxn>
              <a:cxn ang="0">
                <a:pos x="T12" y="T13"/>
              </a:cxn>
            </a:cxnLst>
            <a:rect l="0" t="0" r="r" b="b"/>
            <a:pathLst>
              <a:path w="12765" h="12739">
                <a:moveTo>
                  <a:pt x="12436" y="0"/>
                </a:moveTo>
                <a:cubicBezTo>
                  <a:pt x="8552" y="2754"/>
                  <a:pt x="5734" y="6228"/>
                  <a:pt x="4469" y="7970"/>
                </a:cubicBezTo>
                <a:lnTo>
                  <a:pt x="1369" y="5163"/>
                </a:lnTo>
                <a:lnTo>
                  <a:pt x="0" y="6438"/>
                </a:lnTo>
                <a:lnTo>
                  <a:pt x="5357" y="12739"/>
                </a:lnTo>
                <a:cubicBezTo>
                  <a:pt x="6278" y="10010"/>
                  <a:pt x="9199" y="4669"/>
                  <a:pt x="12765" y="877"/>
                </a:cubicBezTo>
                <a:lnTo>
                  <a:pt x="12436" y="0"/>
                </a:lnTo>
                <a:close/>
              </a:path>
            </a:pathLst>
          </a:custGeom>
          <a:solidFill>
            <a:schemeClr val="accent1"/>
          </a:solidFill>
          <a:ln>
            <a:noFill/>
          </a:ln>
        </p:spPr>
      </p:sp>
      <p:sp>
        <p:nvSpPr>
          <p:cNvPr id="35" name="文本框 34"/>
          <p:cNvSpPr txBox="1"/>
          <p:nvPr/>
        </p:nvSpPr>
        <p:spPr>
          <a:xfrm>
            <a:off x="3362960" y="894080"/>
            <a:ext cx="868680" cy="299085"/>
          </a:xfrm>
          <a:prstGeom prst="rect">
            <a:avLst/>
          </a:prstGeom>
          <a:noFill/>
        </p:spPr>
        <p:txBody>
          <a:bodyPr wrap="none" rtlCol="0">
            <a:spAutoFit/>
          </a:bodyPr>
          <a:p>
            <a:r>
              <a:rPr lang="zh-CN" altLang="en-US">
                <a:solidFill>
                  <a:schemeClr val="tx1"/>
                </a:solidFill>
              </a:rPr>
              <a:t>三个</a:t>
            </a:r>
            <a:r>
              <a:rPr lang="zh-CN" altLang="en-US">
                <a:solidFill>
                  <a:schemeClr val="tx1"/>
                </a:solidFill>
              </a:rPr>
              <a:t>项目</a:t>
            </a:r>
            <a:endParaRPr lang="zh-CN" altLang="en-US">
              <a:solidFill>
                <a:schemeClr val="tx1"/>
              </a:solidFill>
            </a:endParaRPr>
          </a:p>
        </p:txBody>
      </p:sp>
      <p:sp>
        <p:nvSpPr>
          <p:cNvPr id="37" name="iconfont-1043-169336"/>
          <p:cNvSpPr>
            <a:spLocks noChangeAspect="1"/>
          </p:cNvSpPr>
          <p:nvPr/>
        </p:nvSpPr>
        <p:spPr bwMode="auto">
          <a:xfrm>
            <a:off x="2906713" y="3718391"/>
            <a:ext cx="339112" cy="338392"/>
          </a:xfrm>
          <a:custGeom>
            <a:avLst/>
            <a:gdLst>
              <a:gd name="T0" fmla="*/ 12436 w 12765"/>
              <a:gd name="T1" fmla="*/ 0 h 12739"/>
              <a:gd name="T2" fmla="*/ 4469 w 12765"/>
              <a:gd name="T3" fmla="*/ 7970 h 12739"/>
              <a:gd name="T4" fmla="*/ 1369 w 12765"/>
              <a:gd name="T5" fmla="*/ 5163 h 12739"/>
              <a:gd name="T6" fmla="*/ 0 w 12765"/>
              <a:gd name="T7" fmla="*/ 6438 h 12739"/>
              <a:gd name="T8" fmla="*/ 5357 w 12765"/>
              <a:gd name="T9" fmla="*/ 12739 h 12739"/>
              <a:gd name="T10" fmla="*/ 12765 w 12765"/>
              <a:gd name="T11" fmla="*/ 877 h 12739"/>
              <a:gd name="T12" fmla="*/ 12436 w 12765"/>
              <a:gd name="T13" fmla="*/ 0 h 12739"/>
            </a:gdLst>
            <a:ahLst/>
            <a:cxnLst>
              <a:cxn ang="0">
                <a:pos x="T0" y="T1"/>
              </a:cxn>
              <a:cxn ang="0">
                <a:pos x="T2" y="T3"/>
              </a:cxn>
              <a:cxn ang="0">
                <a:pos x="T4" y="T5"/>
              </a:cxn>
              <a:cxn ang="0">
                <a:pos x="T6" y="T7"/>
              </a:cxn>
              <a:cxn ang="0">
                <a:pos x="T8" y="T9"/>
              </a:cxn>
              <a:cxn ang="0">
                <a:pos x="T10" y="T11"/>
              </a:cxn>
              <a:cxn ang="0">
                <a:pos x="T12" y="T13"/>
              </a:cxn>
            </a:cxnLst>
            <a:rect l="0" t="0" r="r" b="b"/>
            <a:pathLst>
              <a:path w="12765" h="12739">
                <a:moveTo>
                  <a:pt x="12436" y="0"/>
                </a:moveTo>
                <a:cubicBezTo>
                  <a:pt x="8552" y="2754"/>
                  <a:pt x="5734" y="6228"/>
                  <a:pt x="4469" y="7970"/>
                </a:cubicBezTo>
                <a:lnTo>
                  <a:pt x="1369" y="5163"/>
                </a:lnTo>
                <a:lnTo>
                  <a:pt x="0" y="6438"/>
                </a:lnTo>
                <a:lnTo>
                  <a:pt x="5357" y="12739"/>
                </a:lnTo>
                <a:cubicBezTo>
                  <a:pt x="6278" y="10010"/>
                  <a:pt x="9199" y="4669"/>
                  <a:pt x="12765" y="877"/>
                </a:cubicBezTo>
                <a:lnTo>
                  <a:pt x="12436" y="0"/>
                </a:lnTo>
                <a:close/>
              </a:path>
            </a:pathLst>
          </a:custGeom>
          <a:solidFill>
            <a:schemeClr val="accent1"/>
          </a:solidFill>
          <a:ln>
            <a:noFill/>
          </a:ln>
        </p:spPr>
      </p:sp>
      <p:sp>
        <p:nvSpPr>
          <p:cNvPr id="38" name="文本框 37"/>
          <p:cNvSpPr txBox="1"/>
          <p:nvPr/>
        </p:nvSpPr>
        <p:spPr>
          <a:xfrm>
            <a:off x="3392805" y="3718560"/>
            <a:ext cx="868680" cy="299085"/>
          </a:xfrm>
          <a:prstGeom prst="rect">
            <a:avLst/>
          </a:prstGeom>
          <a:noFill/>
        </p:spPr>
        <p:txBody>
          <a:bodyPr wrap="none" rtlCol="0">
            <a:spAutoFit/>
          </a:bodyPr>
          <a:p>
            <a:r>
              <a:rPr lang="zh-CN" altLang="en-US">
                <a:solidFill>
                  <a:schemeClr val="tx1"/>
                </a:solidFill>
              </a:rPr>
              <a:t>一种</a:t>
            </a:r>
            <a:r>
              <a:rPr lang="zh-CN" altLang="en-US">
                <a:solidFill>
                  <a:schemeClr val="tx1"/>
                </a:solidFill>
              </a:rPr>
              <a:t>思潮</a:t>
            </a:r>
            <a:endParaRPr lang="zh-CN" altLang="en-US">
              <a:solidFill>
                <a:schemeClr val="tx1"/>
              </a:solidFill>
            </a:endParaRPr>
          </a:p>
        </p:txBody>
      </p:sp>
      <p:sp>
        <p:nvSpPr>
          <p:cNvPr id="45" name="文本框 44"/>
          <p:cNvSpPr txBox="1"/>
          <p:nvPr/>
        </p:nvSpPr>
        <p:spPr>
          <a:xfrm>
            <a:off x="2954020" y="4152265"/>
            <a:ext cx="4297680" cy="506730"/>
          </a:xfrm>
          <a:prstGeom prst="rect">
            <a:avLst/>
          </a:prstGeom>
          <a:noFill/>
        </p:spPr>
        <p:txBody>
          <a:bodyPr wrap="none" rtlCol="0">
            <a:spAutoFit/>
          </a:bodyPr>
          <a:p>
            <a:r>
              <a:rPr lang="zh-CN" altLang="en-US">
                <a:solidFill>
                  <a:schemeClr val="tx1"/>
                </a:solidFill>
              </a:rPr>
              <a:t>技术主动理解业务，业务如何运行，程序就如何</a:t>
            </a:r>
            <a:r>
              <a:rPr lang="zh-CN" altLang="en-US">
                <a:solidFill>
                  <a:schemeClr val="tx1"/>
                </a:solidFill>
              </a:rPr>
              <a:t>构建。</a:t>
            </a:r>
            <a:endParaRPr lang="zh-CN" altLang="en-US">
              <a:solidFill>
                <a:schemeClr val="tx1"/>
              </a:solidFill>
            </a:endParaRPr>
          </a:p>
          <a:p>
            <a:r>
              <a:rPr lang="zh-CN" altLang="en-US">
                <a:solidFill>
                  <a:schemeClr val="tx1"/>
                </a:solidFill>
              </a:rPr>
              <a:t>让不怎么使用技术语言的领域专家一起参与软件建设</a:t>
            </a:r>
            <a:endParaRPr lang="zh-CN" altLang="en-US">
              <a:solidFill>
                <a:schemeClr val="tx1"/>
              </a:solidFill>
            </a:endParaRPr>
          </a:p>
        </p:txBody>
      </p:sp>
      <p:sp>
        <p:nvSpPr>
          <p:cNvPr id="7" name="文本框 6"/>
          <p:cNvSpPr txBox="1"/>
          <p:nvPr/>
        </p:nvSpPr>
        <p:spPr>
          <a:xfrm>
            <a:off x="2877185" y="1305560"/>
            <a:ext cx="5878830" cy="2168525"/>
          </a:xfrm>
          <a:prstGeom prst="rect">
            <a:avLst/>
          </a:prstGeom>
          <a:noFill/>
        </p:spPr>
        <p:txBody>
          <a:bodyPr wrap="none" rtlCol="0">
            <a:spAutoFit/>
          </a:bodyPr>
          <a:p>
            <a:r>
              <a:rPr lang="en-US" altLang="zh-CN">
                <a:solidFill>
                  <a:schemeClr val="tx1"/>
                </a:solidFill>
              </a:rPr>
              <a:t>    </a:t>
            </a:r>
            <a:r>
              <a:rPr lang="zh-CN" altLang="en-US">
                <a:solidFill>
                  <a:schemeClr val="tx1"/>
                </a:solidFill>
              </a:rPr>
              <a:t>至少</a:t>
            </a:r>
            <a:r>
              <a:rPr lang="en-US" altLang="zh-CN">
                <a:solidFill>
                  <a:schemeClr val="tx1"/>
                </a:solidFill>
              </a:rPr>
              <a:t>20</a:t>
            </a:r>
            <a:r>
              <a:rPr lang="zh-CN" altLang="en-US">
                <a:solidFill>
                  <a:schemeClr val="tx1"/>
                </a:solidFill>
              </a:rPr>
              <a:t>年前，一些顶尖的软件设计人员就已经认识到领域建模和设计的</a:t>
            </a:r>
            <a:endParaRPr lang="zh-CN" altLang="en-US">
              <a:solidFill>
                <a:schemeClr val="tx1"/>
              </a:solidFill>
            </a:endParaRPr>
          </a:p>
          <a:p>
            <a:r>
              <a:rPr lang="zh-CN" altLang="en-US">
                <a:solidFill>
                  <a:schemeClr val="tx1"/>
                </a:solidFill>
              </a:rPr>
              <a:t>重要性，但令人惊讶的是，这么长时间以来几乎没有人写出点什么，告诉</a:t>
            </a:r>
            <a:endParaRPr lang="zh-CN" altLang="en-US">
              <a:solidFill>
                <a:schemeClr val="tx1"/>
              </a:solidFill>
            </a:endParaRPr>
          </a:p>
          <a:p>
            <a:r>
              <a:rPr lang="zh-CN" altLang="en-US">
                <a:solidFill>
                  <a:schemeClr val="tx1"/>
                </a:solidFill>
              </a:rPr>
              <a:t>大家应该要哪些工作或如何去做。尽管这些工作还没有被清楚的表述出来，</a:t>
            </a:r>
            <a:endParaRPr lang="zh-CN" altLang="en-US">
              <a:solidFill>
                <a:schemeClr val="tx1"/>
              </a:solidFill>
            </a:endParaRPr>
          </a:p>
          <a:p>
            <a:r>
              <a:rPr lang="zh-CN" altLang="en-US">
                <a:solidFill>
                  <a:schemeClr val="tx1"/>
                </a:solidFill>
              </a:rPr>
              <a:t>但一种新的思潮已经形成，它像一股暗流一样在对象社区中涌动，我把这种</a:t>
            </a:r>
            <a:endParaRPr lang="zh-CN" altLang="en-US">
              <a:solidFill>
                <a:schemeClr val="tx1"/>
              </a:solidFill>
            </a:endParaRPr>
          </a:p>
          <a:p>
            <a:r>
              <a:rPr lang="zh-CN" altLang="en-US">
                <a:solidFill>
                  <a:schemeClr val="tx1"/>
                </a:solidFill>
              </a:rPr>
              <a:t>思潮称为领域驱动设计</a:t>
            </a:r>
            <a:r>
              <a:rPr lang="en-US" altLang="zh-CN">
                <a:solidFill>
                  <a:schemeClr val="tx1"/>
                </a:solidFill>
              </a:rPr>
              <a:t>(Domain-Driven Design)</a:t>
            </a:r>
            <a:endParaRPr lang="en-US" altLang="zh-CN">
              <a:solidFill>
                <a:schemeClr val="tx1"/>
              </a:solidFill>
            </a:endParaRPr>
          </a:p>
          <a:p>
            <a:r>
              <a:rPr lang="en-US" altLang="zh-CN">
                <a:solidFill>
                  <a:schemeClr val="tx1"/>
                </a:solidFill>
              </a:rPr>
              <a:t>    </a:t>
            </a:r>
            <a:r>
              <a:rPr lang="zh-CN" altLang="en-US">
                <a:solidFill>
                  <a:schemeClr val="tx1"/>
                </a:solidFill>
              </a:rPr>
              <a:t>过去</a:t>
            </a:r>
            <a:r>
              <a:rPr lang="en-US" altLang="zh-CN">
                <a:solidFill>
                  <a:schemeClr val="tx1"/>
                </a:solidFill>
              </a:rPr>
              <a:t>10</a:t>
            </a:r>
            <a:r>
              <a:rPr lang="zh-CN" altLang="en-US">
                <a:solidFill>
                  <a:schemeClr val="tx1"/>
                </a:solidFill>
              </a:rPr>
              <a:t>年中，我在几个业务和技术领域开发了一些复杂的系统。我在设计</a:t>
            </a:r>
            <a:endParaRPr lang="zh-CN" altLang="en-US">
              <a:solidFill>
                <a:schemeClr val="tx1"/>
              </a:solidFill>
            </a:endParaRPr>
          </a:p>
          <a:p>
            <a:r>
              <a:rPr lang="zh-CN" altLang="en-US">
                <a:solidFill>
                  <a:schemeClr val="tx1"/>
                </a:solidFill>
              </a:rPr>
              <a:t>和开发过程中尝试了一些最佳实践，它们都是面向对象开发高手用过的领先</a:t>
            </a:r>
            <a:endParaRPr lang="zh-CN" altLang="en-US">
              <a:solidFill>
                <a:schemeClr val="tx1"/>
              </a:solidFill>
            </a:endParaRPr>
          </a:p>
          <a:p>
            <a:r>
              <a:rPr lang="zh-CN" altLang="en-US">
                <a:solidFill>
                  <a:schemeClr val="tx1"/>
                </a:solidFill>
              </a:rPr>
              <a:t>技术。有些项目非常成功，但有几个项目却失败了。成功的项目有一个共同</a:t>
            </a:r>
            <a:endParaRPr lang="zh-CN" altLang="en-US">
              <a:solidFill>
                <a:schemeClr val="tx1"/>
              </a:solidFill>
            </a:endParaRPr>
          </a:p>
          <a:p>
            <a:r>
              <a:rPr lang="zh-CN" altLang="en-US">
                <a:solidFill>
                  <a:schemeClr val="tx1"/>
                </a:solidFill>
              </a:rPr>
              <a:t>的特征，那就是都有一个丰富的领域模型，这个模型在迭代设计的过程中不</a:t>
            </a:r>
            <a:endParaRPr lang="zh-CN" altLang="en-US">
              <a:solidFill>
                <a:schemeClr val="tx1"/>
              </a:solidFill>
            </a:endParaRPr>
          </a:p>
          <a:p>
            <a:r>
              <a:rPr lang="zh-CN" altLang="en-US">
                <a:solidFill>
                  <a:schemeClr val="tx1"/>
                </a:solidFill>
              </a:rPr>
              <a:t>断演变，而且成为项目不可分割的一部分。</a:t>
            </a:r>
            <a:endParaRPr lang="zh-CN" altLang="en-US">
              <a:solidFill>
                <a:schemeClr val="tx1"/>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720" y="183515"/>
            <a:ext cx="3016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1. </a:t>
            </a:r>
            <a:r>
              <a:rPr lang="zh-CN" altLang="en-US" sz="1600" dirty="0">
                <a:solidFill>
                  <a:schemeClr val="accent1"/>
                </a:solidFill>
                <a:latin typeface="+mj-ea"/>
                <a:ea typeface="+mj-ea"/>
                <a:sym typeface="+mn-ea"/>
              </a:rPr>
              <a:t>系统</a:t>
            </a:r>
            <a:r>
              <a:rPr lang="en-US" altLang="zh-CN" sz="1600" dirty="0">
                <a:solidFill>
                  <a:schemeClr val="accent1"/>
                </a:solidFill>
                <a:latin typeface="+mj-ea"/>
                <a:ea typeface="+mj-ea"/>
                <a:sym typeface="+mn-ea"/>
              </a:rPr>
              <a:t>“</a:t>
            </a:r>
            <a:r>
              <a:rPr lang="zh-CN" altLang="en-US" sz="1600" dirty="0">
                <a:solidFill>
                  <a:schemeClr val="accent1"/>
                </a:solidFill>
                <a:latin typeface="+mj-ea"/>
                <a:ea typeface="+mj-ea"/>
                <a:sym typeface="+mn-ea"/>
              </a:rPr>
              <a:t>老化</a:t>
            </a:r>
            <a:r>
              <a:rPr lang="en-US" altLang="zh-CN" sz="1600" dirty="0">
                <a:solidFill>
                  <a:schemeClr val="accent1"/>
                </a:solidFill>
                <a:latin typeface="+mj-ea"/>
                <a:ea typeface="+mj-ea"/>
                <a:sym typeface="+mn-ea"/>
              </a:rPr>
              <a:t>”</a:t>
            </a:r>
            <a:r>
              <a:rPr lang="zh-CN" altLang="en-US" sz="1600" dirty="0">
                <a:solidFill>
                  <a:schemeClr val="accent1"/>
                </a:solidFill>
                <a:latin typeface="+mj-ea"/>
                <a:ea typeface="+mj-ea"/>
                <a:sym typeface="+mn-ea"/>
              </a:rPr>
              <a:t>是谁的锅？</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grpSp>
        <p:nvGrpSpPr>
          <p:cNvPr id="26" name="组合 25"/>
          <p:cNvGrpSpPr/>
          <p:nvPr/>
        </p:nvGrpSpPr>
        <p:grpSpPr>
          <a:xfrm>
            <a:off x="842010" y="1600994"/>
            <a:ext cx="1945557" cy="299085"/>
            <a:chOff x="842010" y="1550194"/>
            <a:chExt cx="1945557" cy="299085"/>
          </a:xfrm>
        </p:grpSpPr>
        <p:sp>
          <p:nvSpPr>
            <p:cNvPr id="6" name="矩形 5"/>
            <p:cNvSpPr/>
            <p:nvPr/>
          </p:nvSpPr>
          <p:spPr>
            <a:xfrm>
              <a:off x="879567" y="1819275"/>
              <a:ext cx="1908000" cy="72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8" name="文本框 16"/>
            <p:cNvSpPr txBox="1"/>
            <p:nvPr/>
          </p:nvSpPr>
          <p:spPr>
            <a:xfrm>
              <a:off x="842010" y="1550194"/>
              <a:ext cx="1470660" cy="29908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rPr>
                <a:t>新需求越来越难</a:t>
              </a:r>
              <a:endPar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grpSp>
      <p:grpSp>
        <p:nvGrpSpPr>
          <p:cNvPr id="7" name="组合 6"/>
          <p:cNvGrpSpPr/>
          <p:nvPr/>
        </p:nvGrpSpPr>
        <p:grpSpPr>
          <a:xfrm>
            <a:off x="842010" y="3202385"/>
            <a:ext cx="1908000" cy="299085"/>
            <a:chOff x="1415873" y="3151585"/>
            <a:chExt cx="1908000" cy="299085"/>
          </a:xfrm>
        </p:grpSpPr>
        <p:sp>
          <p:nvSpPr>
            <p:cNvPr id="9" name="矩形 8"/>
            <p:cNvSpPr/>
            <p:nvPr/>
          </p:nvSpPr>
          <p:spPr>
            <a:xfrm>
              <a:off x="1415873" y="3438525"/>
              <a:ext cx="1908000" cy="72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11" name="文本框 17"/>
            <p:cNvSpPr txBox="1"/>
            <p:nvPr/>
          </p:nvSpPr>
          <p:spPr>
            <a:xfrm>
              <a:off x="1453107" y="3151585"/>
              <a:ext cx="1661160" cy="29908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rPr>
                <a:t>技术创新越来越难</a:t>
              </a:r>
              <a:endPar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grpSp>
      <p:grpSp>
        <p:nvGrpSpPr>
          <p:cNvPr id="29" name="组合 28"/>
          <p:cNvGrpSpPr/>
          <p:nvPr/>
        </p:nvGrpSpPr>
        <p:grpSpPr>
          <a:xfrm>
            <a:off x="6235065" y="1583135"/>
            <a:ext cx="2065417" cy="299085"/>
            <a:chOff x="5674630" y="1532335"/>
            <a:chExt cx="2065417" cy="299085"/>
          </a:xfrm>
        </p:grpSpPr>
        <p:sp>
          <p:nvSpPr>
            <p:cNvPr id="12" name="矩形 11"/>
            <p:cNvSpPr/>
            <p:nvPr/>
          </p:nvSpPr>
          <p:spPr>
            <a:xfrm>
              <a:off x="5674630" y="1819275"/>
              <a:ext cx="1908000" cy="72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20" name="文本框 18"/>
            <p:cNvSpPr txBox="1"/>
            <p:nvPr/>
          </p:nvSpPr>
          <p:spPr>
            <a:xfrm>
              <a:off x="6459887" y="1532335"/>
              <a:ext cx="1280160" cy="29908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rPr>
                <a:t>开发越来越难</a:t>
              </a:r>
              <a:endPar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grpSp>
      <p:grpSp>
        <p:nvGrpSpPr>
          <p:cNvPr id="30" name="组合 29"/>
          <p:cNvGrpSpPr/>
          <p:nvPr/>
        </p:nvGrpSpPr>
        <p:grpSpPr>
          <a:xfrm>
            <a:off x="6283120" y="3202385"/>
            <a:ext cx="2065417" cy="312000"/>
            <a:chOff x="5758082" y="3151585"/>
            <a:chExt cx="2065417" cy="312000"/>
          </a:xfrm>
        </p:grpSpPr>
        <p:sp>
          <p:nvSpPr>
            <p:cNvPr id="22" name="矩形 21"/>
            <p:cNvSpPr/>
            <p:nvPr/>
          </p:nvSpPr>
          <p:spPr>
            <a:xfrm>
              <a:off x="5758082" y="3456385"/>
              <a:ext cx="1908000" cy="72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23" name="文本框 19"/>
            <p:cNvSpPr txBox="1"/>
            <p:nvPr/>
          </p:nvSpPr>
          <p:spPr>
            <a:xfrm>
              <a:off x="6543339" y="3151585"/>
              <a:ext cx="1280160" cy="29908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rPr>
                <a:t>测试越来越难</a:t>
              </a:r>
              <a:endParaRPr lang="zh-CN" altLang="en-US" sz="15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grpSp>
      <p:sp>
        <p:nvSpPr>
          <p:cNvPr id="24" name="文本框 20"/>
          <p:cNvSpPr txBox="1"/>
          <p:nvPr/>
        </p:nvSpPr>
        <p:spPr>
          <a:xfrm>
            <a:off x="4470986" y="2402370"/>
            <a:ext cx="264160" cy="437515"/>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zh-CN" altLang="en-US" sz="2400" b="1"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25" name="矩形 24"/>
          <p:cNvSpPr/>
          <p:nvPr/>
        </p:nvSpPr>
        <p:spPr>
          <a:xfrm>
            <a:off x="793577" y="1873648"/>
            <a:ext cx="2306811" cy="51054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solidFill>
              </a:rPr>
              <a:t>我又不懂你这系统怎么实现的，</a:t>
            </a:r>
            <a:endParaRPr lang="zh-CN" altLang="en-US" sz="1200" dirty="0">
              <a:solidFill>
                <a:schemeClr val="tx1"/>
              </a:solidFill>
            </a:endParaRPr>
          </a:p>
          <a:p>
            <a:pPr>
              <a:lnSpc>
                <a:spcPct val="120000"/>
              </a:lnSpc>
            </a:pPr>
            <a:r>
              <a:rPr lang="zh-CN" altLang="en-US" sz="1200" dirty="0">
                <a:solidFill>
                  <a:schemeClr val="tx1"/>
                </a:solidFill>
              </a:rPr>
              <a:t>系统越来越复杂，需求要怎么提？</a:t>
            </a:r>
            <a:endParaRPr lang="zh-CN" altLang="en-US" sz="1200" dirty="0">
              <a:solidFill>
                <a:schemeClr val="tx1"/>
              </a:solidFill>
            </a:endParaRPr>
          </a:p>
        </p:txBody>
      </p:sp>
      <p:sp>
        <p:nvSpPr>
          <p:cNvPr id="27" name="矩形 26"/>
          <p:cNvSpPr/>
          <p:nvPr/>
        </p:nvSpPr>
        <p:spPr>
          <a:xfrm>
            <a:off x="784052" y="3494088"/>
            <a:ext cx="2306811" cy="51054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solidFill>
              </a:rPr>
              <a:t>外面新技术越来越多，我们这个</a:t>
            </a:r>
            <a:endParaRPr lang="zh-CN" altLang="en-US" sz="1200" dirty="0">
              <a:solidFill>
                <a:schemeClr val="tx1"/>
              </a:solidFill>
            </a:endParaRPr>
          </a:p>
          <a:p>
            <a:pPr>
              <a:lnSpc>
                <a:spcPct val="120000"/>
              </a:lnSpc>
            </a:pPr>
            <a:r>
              <a:rPr lang="zh-CN" altLang="en-US" sz="1200" dirty="0">
                <a:solidFill>
                  <a:schemeClr val="tx1"/>
                </a:solidFill>
              </a:rPr>
              <a:t>老系统没时间重构，越拖越烂。</a:t>
            </a:r>
            <a:endParaRPr lang="zh-CN" altLang="en-US" sz="1200" dirty="0">
              <a:solidFill>
                <a:schemeClr val="tx1"/>
              </a:solidFill>
            </a:endParaRPr>
          </a:p>
        </p:txBody>
      </p:sp>
      <p:sp>
        <p:nvSpPr>
          <p:cNvPr id="28" name="矩形 27"/>
          <p:cNvSpPr/>
          <p:nvPr/>
        </p:nvSpPr>
        <p:spPr>
          <a:xfrm>
            <a:off x="6080523" y="1892698"/>
            <a:ext cx="2402749" cy="51054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solidFill>
              </a:rPr>
              <a:t>一个类上千行代码，这怎么看？</a:t>
            </a:r>
            <a:endParaRPr lang="zh-CN" altLang="en-US" sz="1200" dirty="0">
              <a:solidFill>
                <a:schemeClr val="tx1"/>
              </a:solidFill>
            </a:endParaRPr>
          </a:p>
          <a:p>
            <a:pPr>
              <a:lnSpc>
                <a:spcPct val="120000"/>
              </a:lnSpc>
            </a:pPr>
            <a:r>
              <a:rPr lang="zh-CN" altLang="en-US" sz="1200" dirty="0">
                <a:solidFill>
                  <a:schemeClr val="tx1"/>
                </a:solidFill>
              </a:rPr>
              <a:t>这段代码有什么用？能不能去掉？</a:t>
            </a:r>
            <a:endParaRPr lang="zh-CN" altLang="en-US" sz="1200" dirty="0">
              <a:solidFill>
                <a:schemeClr val="tx1"/>
              </a:solidFill>
            </a:endParaRPr>
          </a:p>
        </p:txBody>
      </p:sp>
      <p:sp>
        <p:nvSpPr>
          <p:cNvPr id="31" name="矩形 30"/>
          <p:cNvSpPr/>
          <p:nvPr/>
        </p:nvSpPr>
        <p:spPr>
          <a:xfrm>
            <a:off x="6117431" y="3520281"/>
            <a:ext cx="2277351" cy="510540"/>
          </a:xfrm>
          <a:prstGeom prst="rect">
            <a:avLst/>
          </a:prstGeom>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solidFill>
              </a:rPr>
              <a:t>没办法单元测试，一个小需求又</a:t>
            </a:r>
            <a:endParaRPr lang="zh-CN" altLang="en-US" sz="1200" dirty="0">
              <a:solidFill>
                <a:schemeClr val="tx1"/>
              </a:solidFill>
            </a:endParaRPr>
          </a:p>
          <a:p>
            <a:pPr>
              <a:lnSpc>
                <a:spcPct val="120000"/>
              </a:lnSpc>
            </a:pPr>
            <a:r>
              <a:rPr lang="zh-CN" altLang="en-US" sz="1200" dirty="0">
                <a:solidFill>
                  <a:schemeClr val="tx1"/>
                </a:solidFill>
              </a:rPr>
              <a:t>要回归测试。累死了。</a:t>
            </a:r>
            <a:endParaRPr lang="zh-CN" altLang="en-US" sz="1200" dirty="0">
              <a:solidFill>
                <a:schemeClr val="tx1"/>
              </a:solidFill>
            </a:endParaRPr>
          </a:p>
        </p:txBody>
      </p:sp>
      <p:grpSp>
        <p:nvGrpSpPr>
          <p:cNvPr id="32" name="组合 31"/>
          <p:cNvGrpSpPr/>
          <p:nvPr/>
        </p:nvGrpSpPr>
        <p:grpSpPr>
          <a:xfrm>
            <a:off x="3134916" y="1341438"/>
            <a:ext cx="2827734" cy="2826544"/>
            <a:chOff x="3134916" y="1290638"/>
            <a:chExt cx="2827734" cy="2826544"/>
          </a:xfrm>
        </p:grpSpPr>
        <p:sp>
          <p:nvSpPr>
            <p:cNvPr id="33" name="箭头1"/>
            <p:cNvSpPr>
              <a:spLocks noChangeAspect="1"/>
            </p:cNvSpPr>
            <p:nvPr/>
          </p:nvSpPr>
          <p:spPr bwMode="auto">
            <a:xfrm>
              <a:off x="4572000" y="1290638"/>
              <a:ext cx="1390650" cy="1601391"/>
            </a:xfrm>
            <a:custGeom>
              <a:avLst/>
              <a:gdLst>
                <a:gd name="T0" fmla="*/ 35 w 1260"/>
                <a:gd name="T1" fmla="*/ 1 h 1451"/>
                <a:gd name="T2" fmla="*/ 100 w 1260"/>
                <a:gd name="T3" fmla="*/ 6 h 1451"/>
                <a:gd name="T4" fmla="*/ 162 w 1260"/>
                <a:gd name="T5" fmla="*/ 13 h 1451"/>
                <a:gd name="T6" fmla="*/ 225 w 1260"/>
                <a:gd name="T7" fmla="*/ 23 h 1451"/>
                <a:gd name="T8" fmla="*/ 285 w 1260"/>
                <a:gd name="T9" fmla="*/ 37 h 1451"/>
                <a:gd name="T10" fmla="*/ 345 w 1260"/>
                <a:gd name="T11" fmla="*/ 53 h 1451"/>
                <a:gd name="T12" fmla="*/ 404 w 1260"/>
                <a:gd name="T13" fmla="*/ 72 h 1451"/>
                <a:gd name="T14" fmla="*/ 461 w 1260"/>
                <a:gd name="T15" fmla="*/ 94 h 1451"/>
                <a:gd name="T16" fmla="*/ 517 w 1260"/>
                <a:gd name="T17" fmla="*/ 119 h 1451"/>
                <a:gd name="T18" fmla="*/ 572 w 1260"/>
                <a:gd name="T19" fmla="*/ 145 h 1451"/>
                <a:gd name="T20" fmla="*/ 625 w 1260"/>
                <a:gd name="T21" fmla="*/ 175 h 1451"/>
                <a:gd name="T22" fmla="*/ 676 w 1260"/>
                <a:gd name="T23" fmla="*/ 206 h 1451"/>
                <a:gd name="T24" fmla="*/ 726 w 1260"/>
                <a:gd name="T25" fmla="*/ 240 h 1451"/>
                <a:gd name="T26" fmla="*/ 774 w 1260"/>
                <a:gd name="T27" fmla="*/ 277 h 1451"/>
                <a:gd name="T28" fmla="*/ 820 w 1260"/>
                <a:gd name="T29" fmla="*/ 316 h 1451"/>
                <a:gd name="T30" fmla="*/ 866 w 1260"/>
                <a:gd name="T31" fmla="*/ 356 h 1451"/>
                <a:gd name="T32" fmla="*/ 908 w 1260"/>
                <a:gd name="T33" fmla="*/ 398 h 1451"/>
                <a:gd name="T34" fmla="*/ 948 w 1260"/>
                <a:gd name="T35" fmla="*/ 444 h 1451"/>
                <a:gd name="T36" fmla="*/ 986 w 1260"/>
                <a:gd name="T37" fmla="*/ 490 h 1451"/>
                <a:gd name="T38" fmla="*/ 1023 w 1260"/>
                <a:gd name="T39" fmla="*/ 538 h 1451"/>
                <a:gd name="T40" fmla="*/ 1057 w 1260"/>
                <a:gd name="T41" fmla="*/ 589 h 1451"/>
                <a:gd name="T42" fmla="*/ 1088 w 1260"/>
                <a:gd name="T43" fmla="*/ 640 h 1451"/>
                <a:gd name="T44" fmla="*/ 1117 w 1260"/>
                <a:gd name="T45" fmla="*/ 693 h 1451"/>
                <a:gd name="T46" fmla="*/ 1144 w 1260"/>
                <a:gd name="T47" fmla="*/ 748 h 1451"/>
                <a:gd name="T48" fmla="*/ 1168 w 1260"/>
                <a:gd name="T49" fmla="*/ 804 h 1451"/>
                <a:gd name="T50" fmla="*/ 1190 w 1260"/>
                <a:gd name="T51" fmla="*/ 861 h 1451"/>
                <a:gd name="T52" fmla="*/ 1209 w 1260"/>
                <a:gd name="T53" fmla="*/ 921 h 1451"/>
                <a:gd name="T54" fmla="*/ 1224 w 1260"/>
                <a:gd name="T55" fmla="*/ 980 h 1451"/>
                <a:gd name="T56" fmla="*/ 1237 w 1260"/>
                <a:gd name="T57" fmla="*/ 1042 h 1451"/>
                <a:gd name="T58" fmla="*/ 1248 w 1260"/>
                <a:gd name="T59" fmla="*/ 1104 h 1451"/>
                <a:gd name="T60" fmla="*/ 1255 w 1260"/>
                <a:gd name="T61" fmla="*/ 1166 h 1451"/>
                <a:gd name="T62" fmla="*/ 1259 w 1260"/>
                <a:gd name="T63" fmla="*/ 1231 h 1451"/>
                <a:gd name="T64" fmla="*/ 921 w 1260"/>
                <a:gd name="T65" fmla="*/ 1451 h 1451"/>
                <a:gd name="T66" fmla="*/ 622 w 1260"/>
                <a:gd name="T67" fmla="*/ 1231 h 1451"/>
                <a:gd name="T68" fmla="*/ 616 w 1260"/>
                <a:gd name="T69" fmla="*/ 1184 h 1451"/>
                <a:gd name="T70" fmla="*/ 608 w 1260"/>
                <a:gd name="T71" fmla="*/ 1139 h 1451"/>
                <a:gd name="T72" fmla="*/ 597 w 1260"/>
                <a:gd name="T73" fmla="*/ 1096 h 1451"/>
                <a:gd name="T74" fmla="*/ 588 w 1260"/>
                <a:gd name="T75" fmla="*/ 1067 h 1451"/>
                <a:gd name="T76" fmla="*/ 572 w 1260"/>
                <a:gd name="T77" fmla="*/ 1025 h 1451"/>
                <a:gd name="T78" fmla="*/ 559 w 1260"/>
                <a:gd name="T79" fmla="*/ 998 h 1451"/>
                <a:gd name="T80" fmla="*/ 539 w 1260"/>
                <a:gd name="T81" fmla="*/ 959 h 1451"/>
                <a:gd name="T82" fmla="*/ 523 w 1260"/>
                <a:gd name="T83" fmla="*/ 934 h 1451"/>
                <a:gd name="T84" fmla="*/ 498 w 1260"/>
                <a:gd name="T85" fmla="*/ 898 h 1451"/>
                <a:gd name="T86" fmla="*/ 480 w 1260"/>
                <a:gd name="T87" fmla="*/ 874 h 1451"/>
                <a:gd name="T88" fmla="*/ 461 w 1260"/>
                <a:gd name="T89" fmla="*/ 852 h 1451"/>
                <a:gd name="T90" fmla="*/ 431 w 1260"/>
                <a:gd name="T91" fmla="*/ 821 h 1451"/>
                <a:gd name="T92" fmla="*/ 399 w 1260"/>
                <a:gd name="T93" fmla="*/ 791 h 1451"/>
                <a:gd name="T94" fmla="*/ 375 w 1260"/>
                <a:gd name="T95" fmla="*/ 773 h 1451"/>
                <a:gd name="T96" fmla="*/ 352 w 1260"/>
                <a:gd name="T97" fmla="*/ 755 h 1451"/>
                <a:gd name="T98" fmla="*/ 328 w 1260"/>
                <a:gd name="T99" fmla="*/ 739 h 1451"/>
                <a:gd name="T100" fmla="*/ 290 w 1260"/>
                <a:gd name="T101" fmla="*/ 716 h 1451"/>
                <a:gd name="T102" fmla="*/ 264 w 1260"/>
                <a:gd name="T103" fmla="*/ 702 h 1451"/>
                <a:gd name="T104" fmla="*/ 223 w 1260"/>
                <a:gd name="T105" fmla="*/ 684 h 1451"/>
                <a:gd name="T106" fmla="*/ 181 w 1260"/>
                <a:gd name="T107" fmla="*/ 669 h 1451"/>
                <a:gd name="T108" fmla="*/ 137 w 1260"/>
                <a:gd name="T109" fmla="*/ 656 h 1451"/>
                <a:gd name="T110" fmla="*/ 108 w 1260"/>
                <a:gd name="T111" fmla="*/ 649 h 1451"/>
                <a:gd name="T112" fmla="*/ 63 w 1260"/>
                <a:gd name="T113" fmla="*/ 642 h 1451"/>
                <a:gd name="T114" fmla="*/ 31 w 1260"/>
                <a:gd name="T115" fmla="*/ 639 h 1451"/>
                <a:gd name="T116" fmla="*/ 0 w 1260"/>
                <a:gd name="T117" fmla="*/ 637 h 1451"/>
                <a:gd name="T118" fmla="*/ 3 w 1260"/>
                <a:gd name="T119" fmla="*/ 0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zh-CN" altLang="en-US" sz="2800" b="1" dirty="0">
                <a:solidFill>
                  <a:schemeClr val="tx1"/>
                </a:solidFill>
                <a:latin typeface="微软雅黑 Light" panose="020B0502040204020203" pitchFamily="34" charset="-122"/>
                <a:ea typeface="微软雅黑 Light" panose="020B0502040204020203" pitchFamily="34" charset="-122"/>
                <a:cs typeface="+mn-ea"/>
                <a:sym typeface="+mn-lt"/>
              </a:endParaRPr>
            </a:p>
            <a:p>
              <a:pPr algn="ctr" eaLnBrk="1" fontAlgn="auto" hangingPunct="1">
                <a:spcBef>
                  <a:spcPts val="0"/>
                </a:spcBef>
                <a:spcAft>
                  <a:spcPts val="0"/>
                </a:spcAft>
                <a:defRPr/>
              </a:pPr>
              <a:endParaRPr lang="zh-CN" altLang="en-US" sz="2800" b="1"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4" name="箭头4"/>
            <p:cNvSpPr>
              <a:spLocks noChangeAspect="1"/>
            </p:cNvSpPr>
            <p:nvPr/>
          </p:nvSpPr>
          <p:spPr bwMode="auto">
            <a:xfrm>
              <a:off x="3134916" y="1291828"/>
              <a:ext cx="1578769" cy="1460897"/>
            </a:xfrm>
            <a:custGeom>
              <a:avLst/>
              <a:gdLst>
                <a:gd name="T0" fmla="*/ 637 w 1431"/>
                <a:gd name="T1" fmla="*/ 1302 h 1325"/>
                <a:gd name="T2" fmla="*/ 637 w 1431"/>
                <a:gd name="T3" fmla="*/ 1248 h 1325"/>
                <a:gd name="T4" fmla="*/ 640 w 1431"/>
                <a:gd name="T5" fmla="*/ 1217 h 1325"/>
                <a:gd name="T6" fmla="*/ 646 w 1431"/>
                <a:gd name="T7" fmla="*/ 1170 h 1325"/>
                <a:gd name="T8" fmla="*/ 655 w 1431"/>
                <a:gd name="T9" fmla="*/ 1125 h 1325"/>
                <a:gd name="T10" fmla="*/ 663 w 1431"/>
                <a:gd name="T11" fmla="*/ 1095 h 1325"/>
                <a:gd name="T12" fmla="*/ 678 w 1431"/>
                <a:gd name="T13" fmla="*/ 1052 h 1325"/>
                <a:gd name="T14" fmla="*/ 689 w 1431"/>
                <a:gd name="T15" fmla="*/ 1024 h 1325"/>
                <a:gd name="T16" fmla="*/ 708 w 1431"/>
                <a:gd name="T17" fmla="*/ 983 h 1325"/>
                <a:gd name="T18" fmla="*/ 724 w 1431"/>
                <a:gd name="T19" fmla="*/ 957 h 1325"/>
                <a:gd name="T20" fmla="*/ 739 w 1431"/>
                <a:gd name="T21" fmla="*/ 932 h 1325"/>
                <a:gd name="T22" fmla="*/ 756 w 1431"/>
                <a:gd name="T23" fmla="*/ 907 h 1325"/>
                <a:gd name="T24" fmla="*/ 773 w 1431"/>
                <a:gd name="T25" fmla="*/ 884 h 1325"/>
                <a:gd name="T26" fmla="*/ 792 w 1431"/>
                <a:gd name="T27" fmla="*/ 860 h 1325"/>
                <a:gd name="T28" fmla="*/ 822 w 1431"/>
                <a:gd name="T29" fmla="*/ 827 h 1325"/>
                <a:gd name="T30" fmla="*/ 843 w 1431"/>
                <a:gd name="T31" fmla="*/ 807 h 1325"/>
                <a:gd name="T32" fmla="*/ 877 w 1431"/>
                <a:gd name="T33" fmla="*/ 778 h 1325"/>
                <a:gd name="T34" fmla="*/ 901 w 1431"/>
                <a:gd name="T35" fmla="*/ 760 h 1325"/>
                <a:gd name="T36" fmla="*/ 938 w 1431"/>
                <a:gd name="T37" fmla="*/ 735 h 1325"/>
                <a:gd name="T38" fmla="*/ 976 w 1431"/>
                <a:gd name="T39" fmla="*/ 711 h 1325"/>
                <a:gd name="T40" fmla="*/ 1003 w 1431"/>
                <a:gd name="T41" fmla="*/ 698 h 1325"/>
                <a:gd name="T42" fmla="*/ 1030 w 1431"/>
                <a:gd name="T43" fmla="*/ 686 h 1325"/>
                <a:gd name="T44" fmla="*/ 1059 w 1431"/>
                <a:gd name="T45" fmla="*/ 675 h 1325"/>
                <a:gd name="T46" fmla="*/ 1117 w 1431"/>
                <a:gd name="T47" fmla="*/ 657 h 1325"/>
                <a:gd name="T48" fmla="*/ 1147 w 1431"/>
                <a:gd name="T49" fmla="*/ 649 h 1325"/>
                <a:gd name="T50" fmla="*/ 1192 w 1431"/>
                <a:gd name="T51" fmla="*/ 642 h 1325"/>
                <a:gd name="T52" fmla="*/ 1224 w 1431"/>
                <a:gd name="T53" fmla="*/ 638 h 1325"/>
                <a:gd name="T54" fmla="*/ 1431 w 1431"/>
                <a:gd name="T55" fmla="*/ 334 h 1325"/>
                <a:gd name="T56" fmla="*/ 1207 w 1431"/>
                <a:gd name="T57" fmla="*/ 1 h 1325"/>
                <a:gd name="T58" fmla="*/ 1142 w 1431"/>
                <a:gd name="T59" fmla="*/ 6 h 1325"/>
                <a:gd name="T60" fmla="*/ 1080 w 1431"/>
                <a:gd name="T61" fmla="*/ 15 h 1325"/>
                <a:gd name="T62" fmla="*/ 1018 w 1431"/>
                <a:gd name="T63" fmla="*/ 26 h 1325"/>
                <a:gd name="T64" fmla="*/ 957 w 1431"/>
                <a:gd name="T65" fmla="*/ 40 h 1325"/>
                <a:gd name="T66" fmla="*/ 898 w 1431"/>
                <a:gd name="T67" fmla="*/ 57 h 1325"/>
                <a:gd name="T68" fmla="*/ 839 w 1431"/>
                <a:gd name="T69" fmla="*/ 76 h 1325"/>
                <a:gd name="T70" fmla="*/ 783 w 1431"/>
                <a:gd name="T71" fmla="*/ 100 h 1325"/>
                <a:gd name="T72" fmla="*/ 728 w 1431"/>
                <a:gd name="T73" fmla="*/ 125 h 1325"/>
                <a:gd name="T74" fmla="*/ 673 w 1431"/>
                <a:gd name="T75" fmla="*/ 152 h 1325"/>
                <a:gd name="T76" fmla="*/ 620 w 1431"/>
                <a:gd name="T77" fmla="*/ 182 h 1325"/>
                <a:gd name="T78" fmla="*/ 570 w 1431"/>
                <a:gd name="T79" fmla="*/ 214 h 1325"/>
                <a:gd name="T80" fmla="*/ 520 w 1431"/>
                <a:gd name="T81" fmla="*/ 250 h 1325"/>
                <a:gd name="T82" fmla="*/ 472 w 1431"/>
                <a:gd name="T83" fmla="*/ 287 h 1325"/>
                <a:gd name="T84" fmla="*/ 427 w 1431"/>
                <a:gd name="T85" fmla="*/ 325 h 1325"/>
                <a:gd name="T86" fmla="*/ 382 w 1431"/>
                <a:gd name="T87" fmla="*/ 366 h 1325"/>
                <a:gd name="T88" fmla="*/ 341 w 1431"/>
                <a:gd name="T89" fmla="*/ 410 h 1325"/>
                <a:gd name="T90" fmla="*/ 301 w 1431"/>
                <a:gd name="T91" fmla="*/ 455 h 1325"/>
                <a:gd name="T92" fmla="*/ 263 w 1431"/>
                <a:gd name="T93" fmla="*/ 502 h 1325"/>
                <a:gd name="T94" fmla="*/ 227 w 1431"/>
                <a:gd name="T95" fmla="*/ 550 h 1325"/>
                <a:gd name="T96" fmla="*/ 194 w 1431"/>
                <a:gd name="T97" fmla="*/ 602 h 1325"/>
                <a:gd name="T98" fmla="*/ 163 w 1431"/>
                <a:gd name="T99" fmla="*/ 653 h 1325"/>
                <a:gd name="T100" fmla="*/ 135 w 1431"/>
                <a:gd name="T101" fmla="*/ 707 h 1325"/>
                <a:gd name="T102" fmla="*/ 109 w 1431"/>
                <a:gd name="T103" fmla="*/ 762 h 1325"/>
                <a:gd name="T104" fmla="*/ 86 w 1431"/>
                <a:gd name="T105" fmla="*/ 819 h 1325"/>
                <a:gd name="T106" fmla="*/ 64 w 1431"/>
                <a:gd name="T107" fmla="*/ 876 h 1325"/>
                <a:gd name="T108" fmla="*/ 47 w 1431"/>
                <a:gd name="T109" fmla="*/ 936 h 1325"/>
                <a:gd name="T110" fmla="*/ 31 w 1431"/>
                <a:gd name="T111" fmla="*/ 996 h 1325"/>
                <a:gd name="T112" fmla="*/ 19 w 1431"/>
                <a:gd name="T113" fmla="*/ 1058 h 1325"/>
                <a:gd name="T114" fmla="*/ 10 w 1431"/>
                <a:gd name="T115" fmla="*/ 1120 h 1325"/>
                <a:gd name="T116" fmla="*/ 4 w 1431"/>
                <a:gd name="T117" fmla="*/ 1183 h 1325"/>
                <a:gd name="T118" fmla="*/ 1 w 1431"/>
                <a:gd name="T119" fmla="*/ 1247 h 1325"/>
                <a:gd name="T120" fmla="*/ 1 w 1431"/>
                <a:gd name="T121" fmla="*/ 1302 h 1325"/>
                <a:gd name="T122" fmla="*/ 335 w 1431"/>
                <a:gd name="T123" fmla="*/ 1129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5" name="箭头3"/>
            <p:cNvSpPr>
              <a:spLocks noChangeAspect="1"/>
            </p:cNvSpPr>
            <p:nvPr/>
          </p:nvSpPr>
          <p:spPr bwMode="auto">
            <a:xfrm>
              <a:off x="3139679" y="2611042"/>
              <a:ext cx="1431131" cy="1506140"/>
            </a:xfrm>
            <a:custGeom>
              <a:avLst/>
              <a:gdLst>
                <a:gd name="T0" fmla="*/ 1096 w 1295"/>
                <a:gd name="T1" fmla="*/ 1023 h 1364"/>
                <a:gd name="T2" fmla="*/ 1276 w 1295"/>
                <a:gd name="T3" fmla="*/ 728 h 1364"/>
                <a:gd name="T4" fmla="*/ 1232 w 1295"/>
                <a:gd name="T5" fmla="*/ 726 h 1364"/>
                <a:gd name="T6" fmla="*/ 1187 w 1295"/>
                <a:gd name="T7" fmla="*/ 722 h 1364"/>
                <a:gd name="T8" fmla="*/ 1131 w 1295"/>
                <a:gd name="T9" fmla="*/ 711 h 1364"/>
                <a:gd name="T10" fmla="*/ 1103 w 1295"/>
                <a:gd name="T11" fmla="*/ 704 h 1364"/>
                <a:gd name="T12" fmla="*/ 1050 w 1295"/>
                <a:gd name="T13" fmla="*/ 687 h 1364"/>
                <a:gd name="T14" fmla="*/ 1023 w 1295"/>
                <a:gd name="T15" fmla="*/ 677 h 1364"/>
                <a:gd name="T16" fmla="*/ 973 w 1295"/>
                <a:gd name="T17" fmla="*/ 653 h 1364"/>
                <a:gd name="T18" fmla="*/ 949 w 1295"/>
                <a:gd name="T19" fmla="*/ 638 h 1364"/>
                <a:gd name="T20" fmla="*/ 902 w 1295"/>
                <a:gd name="T21" fmla="*/ 608 h 1364"/>
                <a:gd name="T22" fmla="*/ 880 w 1295"/>
                <a:gd name="T23" fmla="*/ 591 h 1364"/>
                <a:gd name="T24" fmla="*/ 837 w 1295"/>
                <a:gd name="T25" fmla="*/ 556 h 1364"/>
                <a:gd name="T26" fmla="*/ 799 w 1295"/>
                <a:gd name="T27" fmla="*/ 517 h 1364"/>
                <a:gd name="T28" fmla="*/ 781 w 1295"/>
                <a:gd name="T29" fmla="*/ 496 h 1364"/>
                <a:gd name="T30" fmla="*/ 747 w 1295"/>
                <a:gd name="T31" fmla="*/ 451 h 1364"/>
                <a:gd name="T32" fmla="*/ 725 w 1295"/>
                <a:gd name="T33" fmla="*/ 417 h 1364"/>
                <a:gd name="T34" fmla="*/ 703 w 1295"/>
                <a:gd name="T35" fmla="*/ 380 h 1364"/>
                <a:gd name="T36" fmla="*/ 680 w 1295"/>
                <a:gd name="T37" fmla="*/ 330 h 1364"/>
                <a:gd name="T38" fmla="*/ 670 w 1295"/>
                <a:gd name="T39" fmla="*/ 303 h 1364"/>
                <a:gd name="T40" fmla="*/ 657 w 1295"/>
                <a:gd name="T41" fmla="*/ 263 h 1364"/>
                <a:gd name="T42" fmla="*/ 646 w 1295"/>
                <a:gd name="T43" fmla="*/ 221 h 1364"/>
                <a:gd name="T44" fmla="*/ 322 w 1295"/>
                <a:gd name="T45" fmla="*/ 0 h 1364"/>
                <a:gd name="T46" fmla="*/ 2 w 1295"/>
                <a:gd name="T47" fmla="*/ 222 h 1364"/>
                <a:gd name="T48" fmla="*/ 10 w 1295"/>
                <a:gd name="T49" fmla="*/ 282 h 1364"/>
                <a:gd name="T50" fmla="*/ 21 w 1295"/>
                <a:gd name="T51" fmla="*/ 343 h 1364"/>
                <a:gd name="T52" fmla="*/ 35 w 1295"/>
                <a:gd name="T53" fmla="*/ 401 h 1364"/>
                <a:gd name="T54" fmla="*/ 51 w 1295"/>
                <a:gd name="T55" fmla="*/ 458 h 1364"/>
                <a:gd name="T56" fmla="*/ 69 w 1295"/>
                <a:gd name="T57" fmla="*/ 516 h 1364"/>
                <a:gd name="T58" fmla="*/ 91 w 1295"/>
                <a:gd name="T59" fmla="*/ 571 h 1364"/>
                <a:gd name="T60" fmla="*/ 115 w 1295"/>
                <a:gd name="T61" fmla="*/ 624 h 1364"/>
                <a:gd name="T62" fmla="*/ 141 w 1295"/>
                <a:gd name="T63" fmla="*/ 678 h 1364"/>
                <a:gd name="T64" fmla="*/ 169 w 1295"/>
                <a:gd name="T65" fmla="*/ 729 h 1364"/>
                <a:gd name="T66" fmla="*/ 200 w 1295"/>
                <a:gd name="T67" fmla="*/ 779 h 1364"/>
                <a:gd name="T68" fmla="*/ 233 w 1295"/>
                <a:gd name="T69" fmla="*/ 828 h 1364"/>
                <a:gd name="T70" fmla="*/ 268 w 1295"/>
                <a:gd name="T71" fmla="*/ 874 h 1364"/>
                <a:gd name="T72" fmla="*/ 305 w 1295"/>
                <a:gd name="T73" fmla="*/ 919 h 1364"/>
                <a:gd name="T74" fmla="*/ 344 w 1295"/>
                <a:gd name="T75" fmla="*/ 962 h 1364"/>
                <a:gd name="T76" fmla="*/ 385 w 1295"/>
                <a:gd name="T77" fmla="*/ 1004 h 1364"/>
                <a:gd name="T78" fmla="*/ 428 w 1295"/>
                <a:gd name="T79" fmla="*/ 1043 h 1364"/>
                <a:gd name="T80" fmla="*/ 473 w 1295"/>
                <a:gd name="T81" fmla="*/ 1081 h 1364"/>
                <a:gd name="T82" fmla="*/ 519 w 1295"/>
                <a:gd name="T83" fmla="*/ 1116 h 1364"/>
                <a:gd name="T84" fmla="*/ 567 w 1295"/>
                <a:gd name="T85" fmla="*/ 1151 h 1364"/>
                <a:gd name="T86" fmla="*/ 616 w 1295"/>
                <a:gd name="T87" fmla="*/ 1182 h 1364"/>
                <a:gd name="T88" fmla="*/ 667 w 1295"/>
                <a:gd name="T89" fmla="*/ 1211 h 1364"/>
                <a:gd name="T90" fmla="*/ 720 w 1295"/>
                <a:gd name="T91" fmla="*/ 1237 h 1364"/>
                <a:gd name="T92" fmla="*/ 774 w 1295"/>
                <a:gd name="T93" fmla="*/ 1262 h 1364"/>
                <a:gd name="T94" fmla="*/ 828 w 1295"/>
                <a:gd name="T95" fmla="*/ 1283 h 1364"/>
                <a:gd name="T96" fmla="*/ 885 w 1295"/>
                <a:gd name="T97" fmla="*/ 1304 h 1364"/>
                <a:gd name="T98" fmla="*/ 942 w 1295"/>
                <a:gd name="T99" fmla="*/ 1321 h 1364"/>
                <a:gd name="T100" fmla="*/ 1001 w 1295"/>
                <a:gd name="T101" fmla="*/ 1335 h 1364"/>
                <a:gd name="T102" fmla="*/ 1061 w 1295"/>
                <a:gd name="T103" fmla="*/ 1346 h 1364"/>
                <a:gd name="T104" fmla="*/ 1121 w 1295"/>
                <a:gd name="T105" fmla="*/ 1355 h 1364"/>
                <a:gd name="T106" fmla="*/ 1182 w 1295"/>
                <a:gd name="T107" fmla="*/ 1361 h 1364"/>
                <a:gd name="T108" fmla="*/ 1245 w 1295"/>
                <a:gd name="T109" fmla="*/ 1364 h 1364"/>
                <a:gd name="T110" fmla="*/ 1281 w 1295"/>
                <a:gd name="T111" fmla="*/ 1364 h 1364"/>
                <a:gd name="T112" fmla="*/ 1290 w 1295"/>
                <a:gd name="T113" fmla="*/ 1362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6" name="箭头2"/>
            <p:cNvSpPr>
              <a:spLocks noChangeAspect="1"/>
            </p:cNvSpPr>
            <p:nvPr/>
          </p:nvSpPr>
          <p:spPr bwMode="auto">
            <a:xfrm>
              <a:off x="4431506" y="2752725"/>
              <a:ext cx="1528763" cy="1360885"/>
            </a:xfrm>
            <a:custGeom>
              <a:avLst/>
              <a:gdLst>
                <a:gd name="T0" fmla="*/ 0 w 1385"/>
                <a:gd name="T1" fmla="*/ 903 h 1233"/>
                <a:gd name="T2" fmla="*/ 221 w 1385"/>
                <a:gd name="T3" fmla="*/ 588 h 1233"/>
                <a:gd name="T4" fmla="*/ 262 w 1385"/>
                <a:gd name="T5" fmla="*/ 579 h 1233"/>
                <a:gd name="T6" fmla="*/ 302 w 1385"/>
                <a:gd name="T7" fmla="*/ 567 h 1233"/>
                <a:gd name="T8" fmla="*/ 354 w 1385"/>
                <a:gd name="T9" fmla="*/ 548 h 1233"/>
                <a:gd name="T10" fmla="*/ 391 w 1385"/>
                <a:gd name="T11" fmla="*/ 531 h 1233"/>
                <a:gd name="T12" fmla="*/ 427 w 1385"/>
                <a:gd name="T13" fmla="*/ 511 h 1233"/>
                <a:gd name="T14" fmla="*/ 472 w 1385"/>
                <a:gd name="T15" fmla="*/ 482 h 1233"/>
                <a:gd name="T16" fmla="*/ 506 w 1385"/>
                <a:gd name="T17" fmla="*/ 458 h 1233"/>
                <a:gd name="T18" fmla="*/ 526 w 1385"/>
                <a:gd name="T19" fmla="*/ 441 h 1233"/>
                <a:gd name="T20" fmla="*/ 546 w 1385"/>
                <a:gd name="T21" fmla="*/ 423 h 1233"/>
                <a:gd name="T22" fmla="*/ 565 w 1385"/>
                <a:gd name="T23" fmla="*/ 405 h 1233"/>
                <a:gd name="T24" fmla="*/ 584 w 1385"/>
                <a:gd name="T25" fmla="*/ 385 h 1233"/>
                <a:gd name="T26" fmla="*/ 610 w 1385"/>
                <a:gd name="T27" fmla="*/ 353 h 1233"/>
                <a:gd name="T28" fmla="*/ 642 w 1385"/>
                <a:gd name="T29" fmla="*/ 310 h 1233"/>
                <a:gd name="T30" fmla="*/ 671 w 1385"/>
                <a:gd name="T31" fmla="*/ 264 h 1233"/>
                <a:gd name="T32" fmla="*/ 689 w 1385"/>
                <a:gd name="T33" fmla="*/ 228 h 1233"/>
                <a:gd name="T34" fmla="*/ 705 w 1385"/>
                <a:gd name="T35" fmla="*/ 189 h 1233"/>
                <a:gd name="T36" fmla="*/ 723 w 1385"/>
                <a:gd name="T37" fmla="*/ 138 h 1233"/>
                <a:gd name="T38" fmla="*/ 737 w 1385"/>
                <a:gd name="T39" fmla="*/ 84 h 1233"/>
                <a:gd name="T40" fmla="*/ 746 w 1385"/>
                <a:gd name="T41" fmla="*/ 28 h 1233"/>
                <a:gd name="T42" fmla="*/ 748 w 1385"/>
                <a:gd name="T43" fmla="*/ 0 h 1233"/>
                <a:gd name="T44" fmla="*/ 1385 w 1385"/>
                <a:gd name="T45" fmla="*/ 4 h 1233"/>
                <a:gd name="T46" fmla="*/ 1382 w 1385"/>
                <a:gd name="T47" fmla="*/ 66 h 1233"/>
                <a:gd name="T48" fmla="*/ 1375 w 1385"/>
                <a:gd name="T49" fmla="*/ 126 h 1233"/>
                <a:gd name="T50" fmla="*/ 1366 w 1385"/>
                <a:gd name="T51" fmla="*/ 185 h 1233"/>
                <a:gd name="T52" fmla="*/ 1354 w 1385"/>
                <a:gd name="T53" fmla="*/ 245 h 1233"/>
                <a:gd name="T54" fmla="*/ 1339 w 1385"/>
                <a:gd name="T55" fmla="*/ 302 h 1233"/>
                <a:gd name="T56" fmla="*/ 1322 w 1385"/>
                <a:gd name="T57" fmla="*/ 359 h 1233"/>
                <a:gd name="T58" fmla="*/ 1301 w 1385"/>
                <a:gd name="T59" fmla="*/ 414 h 1233"/>
                <a:gd name="T60" fmla="*/ 1279 w 1385"/>
                <a:gd name="T61" fmla="*/ 468 h 1233"/>
                <a:gd name="T62" fmla="*/ 1255 w 1385"/>
                <a:gd name="T63" fmla="*/ 522 h 1233"/>
                <a:gd name="T64" fmla="*/ 1228 w 1385"/>
                <a:gd name="T65" fmla="*/ 573 h 1233"/>
                <a:gd name="T66" fmla="*/ 1200 w 1385"/>
                <a:gd name="T67" fmla="*/ 623 h 1233"/>
                <a:gd name="T68" fmla="*/ 1169 w 1385"/>
                <a:gd name="T69" fmla="*/ 671 h 1233"/>
                <a:gd name="T70" fmla="*/ 1135 w 1385"/>
                <a:gd name="T71" fmla="*/ 719 h 1233"/>
                <a:gd name="T72" fmla="*/ 1099 w 1385"/>
                <a:gd name="T73" fmla="*/ 764 h 1233"/>
                <a:gd name="T74" fmla="*/ 1062 w 1385"/>
                <a:gd name="T75" fmla="*/ 808 h 1233"/>
                <a:gd name="T76" fmla="*/ 1023 w 1385"/>
                <a:gd name="T77" fmla="*/ 851 h 1233"/>
                <a:gd name="T78" fmla="*/ 982 w 1385"/>
                <a:gd name="T79" fmla="*/ 891 h 1233"/>
                <a:gd name="T80" fmla="*/ 939 w 1385"/>
                <a:gd name="T81" fmla="*/ 929 h 1233"/>
                <a:gd name="T82" fmla="*/ 895 w 1385"/>
                <a:gd name="T83" fmla="*/ 965 h 1233"/>
                <a:gd name="T84" fmla="*/ 849 w 1385"/>
                <a:gd name="T85" fmla="*/ 1000 h 1233"/>
                <a:gd name="T86" fmla="*/ 801 w 1385"/>
                <a:gd name="T87" fmla="*/ 1032 h 1233"/>
                <a:gd name="T88" fmla="*/ 752 w 1385"/>
                <a:gd name="T89" fmla="*/ 1063 h 1233"/>
                <a:gd name="T90" fmla="*/ 701 w 1385"/>
                <a:gd name="T91" fmla="*/ 1090 h 1233"/>
                <a:gd name="T92" fmla="*/ 649 w 1385"/>
                <a:gd name="T93" fmla="*/ 1116 h 1233"/>
                <a:gd name="T94" fmla="*/ 595 w 1385"/>
                <a:gd name="T95" fmla="*/ 1139 h 1233"/>
                <a:gd name="T96" fmla="*/ 541 w 1385"/>
                <a:gd name="T97" fmla="*/ 1161 h 1233"/>
                <a:gd name="T98" fmla="*/ 485 w 1385"/>
                <a:gd name="T99" fmla="*/ 1180 h 1233"/>
                <a:gd name="T100" fmla="*/ 428 w 1385"/>
                <a:gd name="T101" fmla="*/ 1196 h 1233"/>
                <a:gd name="T102" fmla="*/ 370 w 1385"/>
                <a:gd name="T103" fmla="*/ 1209 h 1233"/>
                <a:gd name="T104" fmla="*/ 311 w 1385"/>
                <a:gd name="T105" fmla="*/ 1220 h 1233"/>
                <a:gd name="T106" fmla="*/ 251 w 1385"/>
                <a:gd name="T107" fmla="*/ 1228 h 1233"/>
                <a:gd name="T108" fmla="*/ 191 w 1385"/>
                <a:gd name="T109" fmla="*/ 1233 h 1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5000" tIns="270000" rIns="68580" bIns="34290"/>
            <a:lstStyle/>
            <a:p>
              <a:pPr algn="ctr" eaLnBrk="1" fontAlgn="auto" hangingPunct="1">
                <a:spcBef>
                  <a:spcPts val="0"/>
                </a:spcBef>
                <a:spcAft>
                  <a:spcPts val="0"/>
                </a:spcAft>
                <a:defRPr/>
              </a:pPr>
              <a:endParaRPr lang="en-US" sz="41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7" name="文本框 16"/>
            <p:cNvSpPr txBox="1"/>
            <p:nvPr/>
          </p:nvSpPr>
          <p:spPr>
            <a:xfrm>
              <a:off x="4855687" y="3287475"/>
              <a:ext cx="822960" cy="34544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rPr>
                <a:t>测试难</a:t>
              </a:r>
              <a:endPar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8" name="文本框 16"/>
            <p:cNvSpPr txBox="1"/>
            <p:nvPr/>
          </p:nvSpPr>
          <p:spPr>
            <a:xfrm>
              <a:off x="3349863" y="3260012"/>
              <a:ext cx="822960" cy="34544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rPr>
                <a:t>创新难</a:t>
              </a:r>
              <a:endPar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39" name="文本框 16"/>
            <p:cNvSpPr txBox="1"/>
            <p:nvPr/>
          </p:nvSpPr>
          <p:spPr>
            <a:xfrm>
              <a:off x="3363754" y="1850153"/>
              <a:ext cx="822960" cy="34544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dirty="0">
                  <a:solidFill>
                    <a:schemeClr val="tx1"/>
                  </a:solidFill>
                  <a:latin typeface="微软雅黑 Light" panose="020B0502040204020203" pitchFamily="34" charset="-122"/>
                  <a:ea typeface="微软雅黑 Light" panose="020B0502040204020203" pitchFamily="34" charset="-122"/>
                  <a:cs typeface="+mn-ea"/>
                  <a:sym typeface="+mn-lt"/>
                </a:rPr>
                <a:t>需求难</a:t>
              </a:r>
              <a:endParaRPr lang="zh-CN" altLang="en-US"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40" name="文本框 16"/>
            <p:cNvSpPr txBox="1"/>
            <p:nvPr/>
          </p:nvSpPr>
          <p:spPr>
            <a:xfrm>
              <a:off x="4956176" y="1849755"/>
              <a:ext cx="822960" cy="345440"/>
            </a:xfrm>
            <a:prstGeom prst="rect">
              <a:avLst/>
            </a:prstGeom>
            <a:noFill/>
          </p:spPr>
          <p:txBody>
            <a:bodyPr wrap="non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rPr>
                <a:t>开发难</a:t>
              </a:r>
              <a:endParaRPr lang="zh-CN" altLang="en-US" sz="1800"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grpSp>
      <p:sp>
        <p:nvSpPr>
          <p:cNvPr id="41" name="文本框 40"/>
          <p:cNvSpPr txBox="1"/>
          <p:nvPr/>
        </p:nvSpPr>
        <p:spPr>
          <a:xfrm>
            <a:off x="3972560" y="2543810"/>
            <a:ext cx="1198880" cy="398780"/>
          </a:xfrm>
          <a:prstGeom prst="rect">
            <a:avLst/>
          </a:prstGeom>
          <a:noFill/>
        </p:spPr>
        <p:txBody>
          <a:bodyPr wrap="none" rtlCol="0">
            <a:spAutoFit/>
          </a:bodyPr>
          <a:p>
            <a:r>
              <a:rPr lang="zh-CN" altLang="en-US" sz="2000">
                <a:solidFill>
                  <a:schemeClr val="tx1"/>
                </a:solidFill>
              </a:rPr>
              <a:t>系统老化</a:t>
            </a:r>
            <a:endParaRPr lang="zh-CN" altLang="en-US" sz="200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400" fill="hold"/>
                                        <p:tgtEl>
                                          <p:spTgt spid="24"/>
                                        </p:tgtEl>
                                        <p:attrNameLst>
                                          <p:attrName>ppt_w</p:attrName>
                                        </p:attrNameLst>
                                      </p:cBhvr>
                                      <p:tavLst>
                                        <p:tav tm="0">
                                          <p:val>
                                            <p:fltVal val="0"/>
                                          </p:val>
                                        </p:tav>
                                        <p:tav tm="100000">
                                          <p:val>
                                            <p:strVal val="#ppt_w"/>
                                          </p:val>
                                        </p:tav>
                                      </p:tavLst>
                                    </p:anim>
                                    <p:anim calcmode="lin" valueType="num">
                                      <p:cBhvr>
                                        <p:cTn id="8" dur="400" fill="hold"/>
                                        <p:tgtEl>
                                          <p:spTgt spid="24"/>
                                        </p:tgtEl>
                                        <p:attrNameLst>
                                          <p:attrName>ppt_h</p:attrName>
                                        </p:attrNameLst>
                                      </p:cBhvr>
                                      <p:tavLst>
                                        <p:tav tm="0">
                                          <p:val>
                                            <p:fltVal val="0"/>
                                          </p:val>
                                        </p:tav>
                                        <p:tav tm="100000">
                                          <p:val>
                                            <p:strVal val="#ppt_h"/>
                                          </p:val>
                                        </p:tav>
                                      </p:tavLst>
                                    </p:anim>
                                    <p:animEffect transition="in" filter="fade">
                                      <p:cBhvr>
                                        <p:cTn id="9" dur="400"/>
                                        <p:tgtEl>
                                          <p:spTgt spid="24"/>
                                        </p:tgtEl>
                                      </p:cBhvr>
                                    </p:animEffect>
                                  </p:childTnLst>
                                </p:cTn>
                              </p:par>
                            </p:childTnLst>
                          </p:cTn>
                        </p:par>
                        <p:par>
                          <p:cTn id="10" fill="hold">
                            <p:stCondLst>
                              <p:cond delay="500"/>
                            </p:stCondLst>
                            <p:childTnLst>
                              <p:par>
                                <p:cTn id="11" presetID="49" presetClass="entr" presetSubtype="0" decel="100000"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750" fill="hold"/>
                                        <p:tgtEl>
                                          <p:spTgt spid="32"/>
                                        </p:tgtEl>
                                        <p:attrNameLst>
                                          <p:attrName>ppt_w</p:attrName>
                                        </p:attrNameLst>
                                      </p:cBhvr>
                                      <p:tavLst>
                                        <p:tav tm="0">
                                          <p:val>
                                            <p:fltVal val="0"/>
                                          </p:val>
                                        </p:tav>
                                        <p:tav tm="100000">
                                          <p:val>
                                            <p:strVal val="#ppt_w"/>
                                          </p:val>
                                        </p:tav>
                                      </p:tavLst>
                                    </p:anim>
                                    <p:anim calcmode="lin" valueType="num">
                                      <p:cBhvr>
                                        <p:cTn id="14" dur="750" fill="hold"/>
                                        <p:tgtEl>
                                          <p:spTgt spid="32"/>
                                        </p:tgtEl>
                                        <p:attrNameLst>
                                          <p:attrName>ppt_h</p:attrName>
                                        </p:attrNameLst>
                                      </p:cBhvr>
                                      <p:tavLst>
                                        <p:tav tm="0">
                                          <p:val>
                                            <p:fltVal val="0"/>
                                          </p:val>
                                        </p:tav>
                                        <p:tav tm="100000">
                                          <p:val>
                                            <p:strVal val="#ppt_h"/>
                                          </p:val>
                                        </p:tav>
                                      </p:tavLst>
                                    </p:anim>
                                    <p:anim calcmode="lin" valueType="num">
                                      <p:cBhvr>
                                        <p:cTn id="15" dur="750" fill="hold"/>
                                        <p:tgtEl>
                                          <p:spTgt spid="32"/>
                                        </p:tgtEl>
                                        <p:attrNameLst>
                                          <p:attrName>style.rotation</p:attrName>
                                        </p:attrNameLst>
                                      </p:cBhvr>
                                      <p:tavLst>
                                        <p:tav tm="0">
                                          <p:val>
                                            <p:fltVal val="360"/>
                                          </p:val>
                                        </p:tav>
                                        <p:tav tm="100000">
                                          <p:val>
                                            <p:fltVal val="0"/>
                                          </p:val>
                                        </p:tav>
                                      </p:tavLst>
                                    </p:anim>
                                    <p:animEffect transition="in" filter="fade">
                                      <p:cBhvr>
                                        <p:cTn id="16" dur="750"/>
                                        <p:tgtEl>
                                          <p:spTgt spid="3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up)">
                                      <p:cBhvr>
                                        <p:cTn id="20" dur="500"/>
                                        <p:tgtEl>
                                          <p:spTgt spid="2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p:tgtEl>
                                          <p:spTgt spid="28"/>
                                        </p:tgtEl>
                                        <p:attrNameLst>
                                          <p:attrName>ppt_y</p:attrName>
                                        </p:attrNameLst>
                                      </p:cBhvr>
                                      <p:tavLst>
                                        <p:tav tm="0">
                                          <p:val>
                                            <p:strVal val="#ppt_y+#ppt_h*1.125000"/>
                                          </p:val>
                                        </p:tav>
                                        <p:tav tm="100000">
                                          <p:val>
                                            <p:strVal val="#ppt_y"/>
                                          </p:val>
                                        </p:tav>
                                      </p:tavLst>
                                    </p:anim>
                                    <p:animEffect transition="in" filter="wipe(up)">
                                      <p:cBhvr>
                                        <p:cTn id="24" dur="500"/>
                                        <p:tgtEl>
                                          <p:spTgt spid="2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p:tgtEl>
                                          <p:spTgt spid="27"/>
                                        </p:tgtEl>
                                        <p:attrNameLst>
                                          <p:attrName>ppt_y</p:attrName>
                                        </p:attrNameLst>
                                      </p:cBhvr>
                                      <p:tavLst>
                                        <p:tav tm="0">
                                          <p:val>
                                            <p:strVal val="#ppt_y+#ppt_h*1.125000"/>
                                          </p:val>
                                        </p:tav>
                                        <p:tav tm="100000">
                                          <p:val>
                                            <p:strVal val="#ppt_y"/>
                                          </p:val>
                                        </p:tav>
                                      </p:tavLst>
                                    </p:anim>
                                    <p:animEffect transition="in" filter="wipe(up)">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28"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720" y="183515"/>
            <a:ext cx="30168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1. </a:t>
            </a:r>
            <a:r>
              <a:rPr lang="zh-CN" altLang="en-US" sz="1600" dirty="0">
                <a:solidFill>
                  <a:schemeClr val="accent1"/>
                </a:solidFill>
                <a:latin typeface="+mj-ea"/>
                <a:ea typeface="+mj-ea"/>
                <a:sym typeface="+mn-ea"/>
              </a:rPr>
              <a:t>系统</a:t>
            </a:r>
            <a:r>
              <a:rPr lang="en-US" altLang="zh-CN" sz="1600" dirty="0">
                <a:solidFill>
                  <a:schemeClr val="accent1"/>
                </a:solidFill>
                <a:latin typeface="+mj-ea"/>
                <a:ea typeface="+mj-ea"/>
                <a:sym typeface="+mn-ea"/>
              </a:rPr>
              <a:t>“</a:t>
            </a:r>
            <a:r>
              <a:rPr lang="zh-CN" altLang="en-US" sz="1600" dirty="0">
                <a:solidFill>
                  <a:schemeClr val="accent1"/>
                </a:solidFill>
                <a:latin typeface="+mj-ea"/>
                <a:ea typeface="+mj-ea"/>
                <a:sym typeface="+mn-ea"/>
              </a:rPr>
              <a:t>老化</a:t>
            </a:r>
            <a:r>
              <a:rPr lang="en-US" altLang="zh-CN" sz="1600" dirty="0">
                <a:solidFill>
                  <a:schemeClr val="accent1"/>
                </a:solidFill>
                <a:latin typeface="+mj-ea"/>
                <a:ea typeface="+mj-ea"/>
                <a:sym typeface="+mn-ea"/>
              </a:rPr>
              <a:t>”</a:t>
            </a:r>
            <a:r>
              <a:rPr lang="zh-CN" altLang="en-US" sz="1600" dirty="0">
                <a:solidFill>
                  <a:schemeClr val="accent1"/>
                </a:solidFill>
                <a:latin typeface="+mj-ea"/>
                <a:ea typeface="+mj-ea"/>
                <a:sym typeface="+mn-ea"/>
              </a:rPr>
              <a:t>是谁的</a:t>
            </a:r>
            <a:r>
              <a:rPr lang="zh-CN" altLang="en-US" sz="1600" dirty="0">
                <a:solidFill>
                  <a:schemeClr val="accent1"/>
                </a:solidFill>
                <a:latin typeface="+mj-ea"/>
                <a:ea typeface="+mj-ea"/>
                <a:sym typeface="+mn-ea"/>
              </a:rPr>
              <a:t>锅？</a:t>
            </a:r>
            <a:endParaRPr lang="zh-CN" altLang="en-US" sz="1600" dirty="0">
              <a:solidFill>
                <a:schemeClr val="accent1"/>
              </a:solidFill>
              <a:latin typeface="+mj-ea"/>
              <a:ea typeface="+mj-ea"/>
              <a:sym typeface="+mn-ea"/>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cxnSp>
        <p:nvCxnSpPr>
          <p:cNvPr id="5" name="直接连接符 4"/>
          <p:cNvCxnSpPr/>
          <p:nvPr/>
        </p:nvCxnSpPr>
        <p:spPr>
          <a:xfrm>
            <a:off x="5427980" y="737235"/>
            <a:ext cx="0" cy="3890010"/>
          </a:xfrm>
          <a:prstGeom prst="line">
            <a:avLst/>
          </a:prstGeom>
        </p:spPr>
        <p:style>
          <a:lnRef idx="1">
            <a:schemeClr val="accent5"/>
          </a:lnRef>
          <a:fillRef idx="0">
            <a:schemeClr val="accent5"/>
          </a:fillRef>
          <a:effectRef idx="0">
            <a:schemeClr val="accent5"/>
          </a:effectRef>
          <a:fontRef idx="minor">
            <a:schemeClr val="tx1"/>
          </a:fontRef>
        </p:style>
      </p:cxnSp>
      <p:pic>
        <p:nvPicPr>
          <p:cNvPr id="6" name="图片 5"/>
          <p:cNvPicPr>
            <a:picLocks noChangeAspect="1"/>
          </p:cNvPicPr>
          <p:nvPr/>
        </p:nvPicPr>
        <p:blipFill>
          <a:blip r:embed="rId1"/>
          <a:stretch>
            <a:fillRect/>
          </a:stretch>
        </p:blipFill>
        <p:spPr>
          <a:xfrm>
            <a:off x="86360" y="1118870"/>
            <a:ext cx="2610485" cy="1640840"/>
          </a:xfrm>
          <a:prstGeom prst="rect">
            <a:avLst/>
          </a:prstGeom>
        </p:spPr>
      </p:pic>
      <p:pic>
        <p:nvPicPr>
          <p:cNvPr id="7" name="图片 6"/>
          <p:cNvPicPr>
            <a:picLocks noChangeAspect="1"/>
          </p:cNvPicPr>
          <p:nvPr/>
        </p:nvPicPr>
        <p:blipFill>
          <a:blip r:embed="rId1"/>
          <a:stretch>
            <a:fillRect/>
          </a:stretch>
        </p:blipFill>
        <p:spPr>
          <a:xfrm>
            <a:off x="219075" y="3081020"/>
            <a:ext cx="1477645" cy="928370"/>
          </a:xfrm>
          <a:prstGeom prst="rect">
            <a:avLst/>
          </a:prstGeom>
        </p:spPr>
      </p:pic>
      <p:pic>
        <p:nvPicPr>
          <p:cNvPr id="8" name="图片 7"/>
          <p:cNvPicPr>
            <a:picLocks noChangeAspect="1"/>
          </p:cNvPicPr>
          <p:nvPr/>
        </p:nvPicPr>
        <p:blipFill>
          <a:blip r:embed="rId1"/>
          <a:stretch>
            <a:fillRect/>
          </a:stretch>
        </p:blipFill>
        <p:spPr>
          <a:xfrm>
            <a:off x="2178685" y="3039110"/>
            <a:ext cx="2526665" cy="1588135"/>
          </a:xfrm>
          <a:prstGeom prst="rect">
            <a:avLst/>
          </a:prstGeom>
        </p:spPr>
      </p:pic>
      <p:cxnSp>
        <p:nvCxnSpPr>
          <p:cNvPr id="9" name="直接箭头连接符 8"/>
          <p:cNvCxnSpPr>
            <a:stCxn id="6" idx="2"/>
            <a:endCxn id="7" idx="0"/>
          </p:cNvCxnSpPr>
          <p:nvPr/>
        </p:nvCxnSpPr>
        <p:spPr>
          <a:xfrm flipH="1">
            <a:off x="958215" y="2759710"/>
            <a:ext cx="433705" cy="321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8" idx="0"/>
          </p:cNvCxnSpPr>
          <p:nvPr/>
        </p:nvCxnSpPr>
        <p:spPr>
          <a:xfrm>
            <a:off x="1391920" y="2759710"/>
            <a:ext cx="2050415" cy="27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34720" y="676910"/>
            <a:ext cx="2802255" cy="299085"/>
          </a:xfrm>
          <a:prstGeom prst="rect">
            <a:avLst/>
          </a:prstGeom>
          <a:noFill/>
        </p:spPr>
        <p:txBody>
          <a:bodyPr wrap="none" rtlCol="0">
            <a:spAutoFit/>
          </a:bodyPr>
          <a:p>
            <a:r>
              <a:rPr lang="zh-CN" altLang="en-US"/>
              <a:t>微服务架构能够防止系统变</a:t>
            </a:r>
            <a:r>
              <a:rPr lang="en-US" altLang="zh-CN"/>
              <a:t>”</a:t>
            </a:r>
            <a:r>
              <a:rPr lang="zh-CN" altLang="en-US"/>
              <a:t>老</a:t>
            </a:r>
            <a:r>
              <a:rPr lang="en-US" altLang="zh-CN"/>
              <a:t>”</a:t>
            </a:r>
            <a:r>
              <a:rPr lang="zh-CN" altLang="en-US"/>
              <a:t>吗</a:t>
            </a:r>
            <a:r>
              <a:rPr lang="en-US" altLang="zh-CN"/>
              <a:t>?</a:t>
            </a:r>
            <a:endParaRPr lang="en-US" altLang="zh-CN"/>
          </a:p>
        </p:txBody>
      </p:sp>
      <p:pic>
        <p:nvPicPr>
          <p:cNvPr id="23" name="图片 22"/>
          <p:cNvPicPr>
            <a:picLocks noChangeAspect="1"/>
          </p:cNvPicPr>
          <p:nvPr/>
        </p:nvPicPr>
        <p:blipFill>
          <a:blip r:embed="rId2"/>
          <a:stretch>
            <a:fillRect/>
          </a:stretch>
        </p:blipFill>
        <p:spPr>
          <a:xfrm>
            <a:off x="5828030" y="1297940"/>
            <a:ext cx="2502535" cy="3025775"/>
          </a:xfrm>
          <a:prstGeom prst="rect">
            <a:avLst/>
          </a:prstGeom>
        </p:spPr>
      </p:pic>
      <p:sp>
        <p:nvSpPr>
          <p:cNvPr id="24" name="文本框 23"/>
          <p:cNvSpPr txBox="1"/>
          <p:nvPr/>
        </p:nvSpPr>
        <p:spPr>
          <a:xfrm>
            <a:off x="5904230" y="676910"/>
            <a:ext cx="2552700" cy="299085"/>
          </a:xfrm>
          <a:prstGeom prst="rect">
            <a:avLst/>
          </a:prstGeom>
          <a:noFill/>
        </p:spPr>
        <p:txBody>
          <a:bodyPr wrap="none" rtlCol="0">
            <a:spAutoFit/>
          </a:bodyPr>
          <a:p>
            <a:r>
              <a:rPr lang="en-US" altLang="zh-CN"/>
              <a:t>DDD</a:t>
            </a:r>
            <a:r>
              <a:rPr lang="zh-CN" altLang="en-US"/>
              <a:t>被认为是目前</a:t>
            </a:r>
            <a:r>
              <a:rPr lang="zh-CN" altLang="en-US"/>
              <a:t>最理想的</a:t>
            </a:r>
            <a:r>
              <a:rPr lang="zh-CN" altLang="en-US"/>
              <a:t>方式</a:t>
            </a:r>
            <a:endParaRPr lang="zh-CN" altLang="en-US"/>
          </a:p>
        </p:txBody>
      </p:sp>
      <p:sp>
        <p:nvSpPr>
          <p:cNvPr id="2" name="文本框 1"/>
          <p:cNvSpPr txBox="1"/>
          <p:nvPr/>
        </p:nvSpPr>
        <p:spPr>
          <a:xfrm>
            <a:off x="934720" y="1212215"/>
            <a:ext cx="525780" cy="299085"/>
          </a:xfrm>
          <a:prstGeom prst="rect">
            <a:avLst/>
          </a:prstGeom>
          <a:noFill/>
        </p:spPr>
        <p:txBody>
          <a:bodyPr wrap="none" rtlCol="0">
            <a:spAutoFit/>
          </a:bodyPr>
          <a:p>
            <a:r>
              <a:rPr lang="zh-CN" altLang="en-US"/>
              <a:t>电商</a:t>
            </a:r>
            <a:endParaRPr lang="zh-CN" altLang="en-US"/>
          </a:p>
        </p:txBody>
      </p:sp>
      <p:sp>
        <p:nvSpPr>
          <p:cNvPr id="3" name="文本框 2"/>
          <p:cNvSpPr txBox="1"/>
          <p:nvPr/>
        </p:nvSpPr>
        <p:spPr>
          <a:xfrm>
            <a:off x="2916555" y="3121660"/>
            <a:ext cx="525780" cy="299085"/>
          </a:xfrm>
          <a:prstGeom prst="rect">
            <a:avLst/>
          </a:prstGeom>
          <a:noFill/>
        </p:spPr>
        <p:txBody>
          <a:bodyPr wrap="none" rtlCol="0">
            <a:spAutoFit/>
          </a:bodyPr>
          <a:p>
            <a:r>
              <a:rPr lang="zh-CN" altLang="en-US"/>
              <a:t>下单</a:t>
            </a:r>
            <a:endParaRPr lang="zh-CN" altLang="en-US"/>
          </a:p>
        </p:txBody>
      </p:sp>
      <p:sp>
        <p:nvSpPr>
          <p:cNvPr id="20" name="文本框 19"/>
          <p:cNvSpPr txBox="1"/>
          <p:nvPr/>
        </p:nvSpPr>
        <p:spPr>
          <a:xfrm>
            <a:off x="499745" y="3081020"/>
            <a:ext cx="525780" cy="299085"/>
          </a:xfrm>
          <a:prstGeom prst="rect">
            <a:avLst/>
          </a:prstGeom>
          <a:noFill/>
        </p:spPr>
        <p:txBody>
          <a:bodyPr wrap="none" rtlCol="0">
            <a:spAutoFit/>
          </a:bodyPr>
          <a:p>
            <a:r>
              <a:rPr lang="zh-CN" altLang="en-US"/>
              <a:t>用户</a:t>
            </a:r>
            <a:endParaRPr lang="zh-CN" altLang="en-US"/>
          </a:p>
        </p:txBody>
      </p:sp>
      <p:sp>
        <p:nvSpPr>
          <p:cNvPr id="25" name="文本框 24"/>
          <p:cNvSpPr txBox="1"/>
          <p:nvPr/>
        </p:nvSpPr>
        <p:spPr>
          <a:xfrm>
            <a:off x="2696845" y="1338580"/>
            <a:ext cx="2816225" cy="1129665"/>
          </a:xfrm>
          <a:prstGeom prst="rect">
            <a:avLst/>
          </a:prstGeom>
          <a:noFill/>
        </p:spPr>
        <p:txBody>
          <a:bodyPr wrap="square" rtlCol="0">
            <a:spAutoFit/>
          </a:bodyPr>
          <a:p>
            <a:r>
              <a:rPr lang="zh-CN" altLang="en-US"/>
              <a:t>单体架构局部业务</a:t>
            </a:r>
            <a:r>
              <a:rPr lang="zh-CN" altLang="en-US"/>
              <a:t>膨胀，</a:t>
            </a:r>
            <a:r>
              <a:rPr lang="zh-CN" altLang="en-US"/>
              <a:t>可以拆成微服务。</a:t>
            </a:r>
            <a:endParaRPr lang="zh-CN" altLang="en-US"/>
          </a:p>
          <a:p>
            <a:endParaRPr lang="zh-CN" altLang="en-US"/>
          </a:p>
          <a:p>
            <a:r>
              <a:rPr lang="zh-CN" altLang="en-US"/>
              <a:t>微服务局部业务</a:t>
            </a:r>
            <a:r>
              <a:rPr lang="zh-CN" altLang="en-US"/>
              <a:t>膨胀，拆成什么？</a:t>
            </a:r>
            <a:r>
              <a:rPr lang="zh-CN" altLang="en-US"/>
              <a:t>重构？</a:t>
            </a:r>
            <a:endParaRPr lang="zh-CN" alt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324167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1600" dirty="0">
                <a:solidFill>
                  <a:schemeClr val="accent1"/>
                </a:solidFill>
                <a:latin typeface="+mj-ea"/>
                <a:ea typeface="+mj-ea"/>
                <a:sym typeface="+mn-ea"/>
              </a:rPr>
              <a:t>2.</a:t>
            </a:r>
            <a:r>
              <a:rPr lang="en-US" altLang="zh-CN" sz="1600" dirty="0">
                <a:sym typeface="+mn-ea"/>
              </a:rPr>
              <a:t> </a:t>
            </a:r>
            <a:r>
              <a:rPr lang="zh-CN" altLang="en-US" sz="1600" dirty="0">
                <a:solidFill>
                  <a:schemeClr val="accent1"/>
                </a:solidFill>
                <a:latin typeface="+mj-ea"/>
                <a:ea typeface="+mj-ea"/>
                <a:sym typeface="+mn-ea"/>
              </a:rPr>
              <a:t>你和大神的代码差距到底在哪？</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3" name="文本框 2"/>
          <p:cNvSpPr txBox="1"/>
          <p:nvPr/>
        </p:nvSpPr>
        <p:spPr>
          <a:xfrm>
            <a:off x="419735" y="869950"/>
            <a:ext cx="3383280" cy="275590"/>
          </a:xfrm>
          <a:prstGeom prst="rect">
            <a:avLst/>
          </a:prstGeom>
          <a:noFill/>
          <a:ln>
            <a:solidFill>
              <a:schemeClr val="tx1"/>
            </a:solidFill>
          </a:ln>
        </p:spPr>
        <p:txBody>
          <a:bodyPr wrap="none" rtlCol="0">
            <a:spAutoFit/>
          </a:bodyPr>
          <a:p>
            <a:pPr algn="l"/>
            <a:r>
              <a:rPr lang="zh-CN" altLang="en-US" sz="1200">
                <a:solidFill>
                  <a:srgbClr val="FF0000"/>
                </a:solidFill>
              </a:rPr>
              <a:t>业务需求</a:t>
            </a:r>
            <a:r>
              <a:rPr lang="zh-CN" altLang="en-US" sz="1200"/>
              <a:t>：用户购买商品后，向商家进行支付。</a:t>
            </a:r>
            <a:endParaRPr lang="zh-CN" altLang="en-US" sz="1200"/>
          </a:p>
        </p:txBody>
      </p:sp>
      <p:sp>
        <p:nvSpPr>
          <p:cNvPr id="6" name="文本框 5"/>
          <p:cNvSpPr txBox="1"/>
          <p:nvPr/>
        </p:nvSpPr>
        <p:spPr>
          <a:xfrm>
            <a:off x="415290" y="1631315"/>
            <a:ext cx="4375150" cy="1014730"/>
          </a:xfrm>
          <a:prstGeom prst="rect">
            <a:avLst/>
          </a:prstGeom>
          <a:noFill/>
          <a:ln>
            <a:solidFill>
              <a:schemeClr val="tx1"/>
            </a:solidFill>
          </a:ln>
        </p:spPr>
        <p:txBody>
          <a:bodyPr wrap="none" rtlCol="0">
            <a:spAutoFit/>
          </a:bodyPr>
          <a:p>
            <a:pPr algn="l"/>
            <a:r>
              <a:rPr lang="zh-CN" altLang="en-US" sz="1200">
                <a:solidFill>
                  <a:srgbClr val="FF0000"/>
                </a:solidFill>
              </a:rPr>
              <a:t>产品设计</a:t>
            </a:r>
            <a:r>
              <a:rPr lang="zh-CN" altLang="en-US" sz="1200"/>
              <a:t>：实现步骤拆解：</a:t>
            </a:r>
            <a:endParaRPr lang="zh-CN" altLang="en-US" sz="1200"/>
          </a:p>
          <a:p>
            <a:pPr algn="l"/>
            <a:r>
              <a:rPr lang="zh-CN" altLang="en-US" sz="1200"/>
              <a:t>1、 从数据库中查出用户和商户的账户信息。</a:t>
            </a:r>
            <a:endParaRPr lang="zh-CN" altLang="en-US" sz="1200"/>
          </a:p>
          <a:p>
            <a:pPr algn="l"/>
            <a:r>
              <a:rPr lang="zh-CN" altLang="en-US" sz="1200"/>
              <a:t>2、调用风控系统的微服务，进行风险评估。</a:t>
            </a:r>
            <a:endParaRPr lang="zh-CN" altLang="en-US" sz="1200"/>
          </a:p>
          <a:p>
            <a:pPr algn="l"/>
            <a:r>
              <a:rPr lang="zh-CN" altLang="en-US" sz="1200"/>
              <a:t>3、实现转入转出操作，计算双方的金额变化，保存到数据库。</a:t>
            </a:r>
            <a:endParaRPr lang="zh-CN" altLang="en-US" sz="1200"/>
          </a:p>
          <a:p>
            <a:pPr algn="l"/>
            <a:r>
              <a:rPr lang="zh-CN" altLang="en-US" sz="1200"/>
              <a:t>4、发送交易情况给kafka，进行后续审计和风控。</a:t>
            </a:r>
            <a:endParaRPr lang="zh-CN" altLang="en-US" sz="1200"/>
          </a:p>
        </p:txBody>
      </p:sp>
      <p:sp>
        <p:nvSpPr>
          <p:cNvPr id="8" name="文本框 7"/>
          <p:cNvSpPr txBox="1"/>
          <p:nvPr/>
        </p:nvSpPr>
        <p:spPr>
          <a:xfrm>
            <a:off x="269240" y="3605530"/>
            <a:ext cx="1837690" cy="275590"/>
          </a:xfrm>
          <a:prstGeom prst="rect">
            <a:avLst/>
          </a:prstGeom>
          <a:noFill/>
          <a:ln>
            <a:solidFill>
              <a:schemeClr val="tx1"/>
            </a:solidFill>
          </a:ln>
        </p:spPr>
        <p:txBody>
          <a:bodyPr wrap="square" rtlCol="0">
            <a:spAutoFit/>
          </a:bodyPr>
          <a:p>
            <a:r>
              <a:rPr lang="zh-CN" altLang="en-US" sz="1200">
                <a:solidFill>
                  <a:srgbClr val="FF0000"/>
                </a:solidFill>
              </a:rPr>
              <a:t>开发</a:t>
            </a:r>
            <a:r>
              <a:rPr lang="zh-CN" altLang="en-US" sz="1200"/>
              <a:t>：</a:t>
            </a:r>
            <a:r>
              <a:rPr lang="en-US" altLang="zh-CN" sz="1200"/>
              <a:t>MVC </a:t>
            </a:r>
            <a:r>
              <a:rPr lang="zh-CN" altLang="en-US" sz="1200"/>
              <a:t>随手就</a:t>
            </a:r>
            <a:r>
              <a:rPr lang="zh-CN" altLang="en-US" sz="1200"/>
              <a:t>来</a:t>
            </a:r>
            <a:endParaRPr lang="zh-CN" altLang="en-US" sz="1200"/>
          </a:p>
        </p:txBody>
      </p:sp>
      <p:sp>
        <p:nvSpPr>
          <p:cNvPr id="7" name="文本框 6"/>
          <p:cNvSpPr txBox="1"/>
          <p:nvPr/>
        </p:nvSpPr>
        <p:spPr>
          <a:xfrm>
            <a:off x="2315845" y="2655570"/>
            <a:ext cx="2434590" cy="2614930"/>
          </a:xfrm>
          <a:prstGeom prst="rect">
            <a:avLst/>
          </a:prstGeom>
          <a:noFill/>
          <a:ln>
            <a:solidFill>
              <a:schemeClr val="tx1"/>
            </a:solidFill>
          </a:ln>
        </p:spPr>
        <p:txBody>
          <a:bodyPr wrap="square" rtlCol="0">
            <a:spAutoFit/>
          </a:bodyPr>
          <a:p>
            <a:pPr algn="l"/>
            <a:r>
              <a:rPr lang="zh-CN" altLang="en-US" sz="400"/>
              <a:t>public class PaymentController{</a:t>
            </a:r>
            <a:endParaRPr lang="zh-CN" altLang="en-US" sz="400"/>
          </a:p>
          <a:p>
            <a:pPr algn="l"/>
            <a:r>
              <a:rPr lang="zh-CN" altLang="en-US" sz="400"/>
              <a:t>    private PayService payService;</a:t>
            </a:r>
            <a:endParaRPr lang="zh-CN" altLang="en-US" sz="400"/>
          </a:p>
          <a:p>
            <a:pPr algn="l"/>
            <a:r>
              <a:rPr lang="zh-CN" altLang="en-US" sz="400"/>
              <a:t>    public Result pay(String merchantAccount,BigDecimal amount){</a:t>
            </a:r>
            <a:endParaRPr lang="zh-CN" altLang="en-US" sz="400"/>
          </a:p>
          <a:p>
            <a:pPr algn="l"/>
            <a:r>
              <a:rPr lang="zh-CN" altLang="en-US" sz="400"/>
              <a:t>        Long userId = (Long) session.getAttribute("userId");</a:t>
            </a:r>
            <a:endParaRPr lang="zh-CN" altLang="en-US" sz="400"/>
          </a:p>
          <a:p>
            <a:pPr algn="l"/>
            <a:r>
              <a:rPr lang="en-US" altLang="zh-CN" sz="400"/>
              <a:t>       </a:t>
            </a:r>
            <a:r>
              <a:rPr lang="zh-CN" altLang="en-US" sz="400"/>
              <a:t>return payService.pay(userId, merchantAccount, amount);</a:t>
            </a:r>
            <a:endParaRPr lang="zh-CN" altLang="en-US" sz="400"/>
          </a:p>
          <a:p>
            <a:pPr algn="l"/>
            <a:r>
              <a:rPr lang="zh-CN" altLang="en-US" sz="400"/>
              <a:t>    }</a:t>
            </a:r>
            <a:endParaRPr lang="zh-CN" altLang="en-US" sz="400"/>
          </a:p>
          <a:p>
            <a:pPr algn="l"/>
            <a:r>
              <a:rPr lang="zh-CN" altLang="en-US" sz="400"/>
              <a:t>}</a:t>
            </a:r>
            <a:endParaRPr lang="zh-CN" altLang="en-US" sz="400"/>
          </a:p>
          <a:p>
            <a:pPr algn="l"/>
            <a:endParaRPr lang="zh-CN" altLang="en-US" sz="400"/>
          </a:p>
          <a:p>
            <a:pPr algn="l"/>
            <a:r>
              <a:rPr lang="zh-CN" altLang="en-US" sz="400"/>
              <a:t>public class PayServiceImpl extends PayService{</a:t>
            </a:r>
            <a:endParaRPr lang="zh-CN" altLang="en-US" sz="400"/>
          </a:p>
          <a:p>
            <a:pPr algn="l"/>
            <a:r>
              <a:rPr lang="zh-CN" altLang="en-US" sz="400"/>
              <a:t>    private AccountDao accountDao;//操作数据库</a:t>
            </a:r>
            <a:endParaRPr lang="zh-CN" altLang="en-US" sz="400"/>
          </a:p>
          <a:p>
            <a:pPr algn="l"/>
            <a:r>
              <a:rPr lang="zh-CN" altLang="en-US" sz="400"/>
              <a:t>    private KafkaTemplate&lt;String, String&gt; kafkaTemplate;//操作kafka</a:t>
            </a:r>
            <a:endParaRPr lang="zh-CN" altLang="en-US" sz="400"/>
          </a:p>
          <a:p>
            <a:pPr algn="l"/>
            <a:r>
              <a:rPr lang="zh-CN" altLang="en-US" sz="400"/>
              <a:t>    private RiskCheckService riskCheckService;//风控微服务接口</a:t>
            </a:r>
            <a:endParaRPr lang="zh-CN" altLang="en-US" sz="400"/>
          </a:p>
          <a:p>
            <a:pPr algn="l"/>
            <a:r>
              <a:rPr lang="zh-CN" altLang="en-US" sz="400"/>
              <a:t>    public Result pay(Long userId,String merchantAccount,BigDecimal amount){</a:t>
            </a:r>
            <a:endParaRPr lang="zh-CN" altLang="en-US" sz="400"/>
          </a:p>
          <a:p>
            <a:pPr algn="l"/>
            <a:r>
              <a:rPr lang="zh-CN" altLang="en-US" sz="400"/>
              <a:t>        // 1. 从数据库读取数据</a:t>
            </a:r>
            <a:endParaRPr lang="zh-CN" altLang="en-US" sz="400"/>
          </a:p>
          <a:p>
            <a:pPr algn="l"/>
            <a:r>
              <a:rPr lang="zh-CN" altLang="en-US" sz="400"/>
              <a:t>        AccountDO clientDO = accountDAO.selectByUserId(userId);</a:t>
            </a:r>
            <a:endParaRPr lang="zh-CN" altLang="en-US" sz="400"/>
          </a:p>
          <a:p>
            <a:pPr algn="l"/>
            <a:r>
              <a:rPr lang="zh-CN" altLang="en-US" sz="400"/>
              <a:t>        AccountDO merchantDO =</a:t>
            </a:r>
            <a:endParaRPr lang="zh-CN" altLang="en-US" sz="400"/>
          </a:p>
          <a:p>
            <a:pPr algn="l"/>
            <a:r>
              <a:rPr lang="zh-CN" altLang="en-US" sz="400"/>
              <a:t>        accountDAO.selectByAccountNumber(merchantAccount);</a:t>
            </a:r>
            <a:endParaRPr lang="zh-CN" altLang="en-US" sz="400"/>
          </a:p>
          <a:p>
            <a:pPr algn="l"/>
            <a:r>
              <a:rPr lang="zh-CN" altLang="en-US" sz="400"/>
              <a:t>        // 2. 业务参数校验</a:t>
            </a:r>
            <a:endParaRPr lang="zh-CN" altLang="en-US" sz="400"/>
          </a:p>
          <a:p>
            <a:pPr algn="l"/>
            <a:r>
              <a:rPr lang="zh-CN" altLang="en-US" sz="400"/>
              <a:t>        if (amount&gt;(clientDO.getAvailable()) {</a:t>
            </a:r>
            <a:endParaRPr lang="zh-CN" altLang="en-US" sz="400"/>
          </a:p>
          <a:p>
            <a:pPr algn="l"/>
            <a:r>
              <a:rPr lang="zh-CN" altLang="en-US" sz="400"/>
              <a:t>        	throw new NoMoneyException();</a:t>
            </a:r>
            <a:endParaRPr lang="zh-CN" altLang="en-US" sz="400"/>
          </a:p>
          <a:p>
            <a:pPr algn="l"/>
            <a:r>
              <a:rPr lang="zh-CN" altLang="en-US" sz="400"/>
              <a:t>        }</a:t>
            </a:r>
            <a:endParaRPr lang="zh-CN" altLang="en-US" sz="400"/>
          </a:p>
          <a:p>
            <a:pPr algn="l"/>
            <a:r>
              <a:rPr lang="zh-CN" altLang="en-US" sz="400"/>
              <a:t>        // 3. 调用风控微服务</a:t>
            </a:r>
            <a:endParaRPr lang="zh-CN" altLang="en-US" sz="400"/>
          </a:p>
          <a:p>
            <a:pPr algn="l"/>
            <a:r>
              <a:rPr lang="zh-CN" altLang="en-US" sz="400"/>
              <a:t>        RiskCode riskCode = riskCheckService.checkPayment(...);</a:t>
            </a:r>
            <a:endParaRPr lang="zh-CN" altLang="en-US" sz="400"/>
          </a:p>
          <a:p>
            <a:pPr algn="l"/>
            <a:r>
              <a:rPr lang="zh-CN" altLang="en-US" sz="400"/>
              <a:t>        // 4. 检查交易合法性</a:t>
            </a:r>
            <a:endParaRPr lang="zh-CN" altLang="en-US" sz="400"/>
          </a:p>
          <a:p>
            <a:pPr algn="l"/>
            <a:r>
              <a:rPr lang="zh-CN" altLang="en-US" sz="400"/>
              <a:t>        if("0000"!= riskCode){</a:t>
            </a:r>
            <a:endParaRPr lang="zh-CN" altLang="en-US" sz="400"/>
          </a:p>
          <a:p>
            <a:pPr algn="l"/>
            <a:r>
              <a:rPr lang="zh-CN" altLang="en-US" sz="400"/>
              <a:t>            throw new InvalideOperException();</a:t>
            </a:r>
            <a:endParaRPr lang="zh-CN" altLang="en-US" sz="400"/>
          </a:p>
          <a:p>
            <a:pPr algn="l"/>
            <a:r>
              <a:rPr lang="zh-CN" altLang="en-US" sz="400"/>
              <a:t>        }</a:t>
            </a:r>
            <a:endParaRPr lang="zh-CN" altLang="en-US" sz="400"/>
          </a:p>
          <a:p>
            <a:pPr algn="l"/>
            <a:r>
              <a:rPr lang="zh-CN" altLang="en-US" sz="400"/>
              <a:t>        // 5. 计算新值，并且更新字段</a:t>
            </a:r>
            <a:endParaRPr lang="zh-CN" altLang="en-US" sz="400"/>
          </a:p>
          <a:p>
            <a:pPr algn="l"/>
            <a:r>
              <a:rPr lang="zh-CN" altLang="en-US" sz="400"/>
              <a:t>        BigDecimal newSource = clientDO.getAvailable().subtract(amount);</a:t>
            </a:r>
            <a:endParaRPr lang="zh-CN" altLang="en-US" sz="400"/>
          </a:p>
          <a:p>
            <a:pPr algn="l"/>
            <a:r>
              <a:rPr lang="zh-CN" altLang="en-US" sz="400"/>
              <a:t>        BigDecimal newTarget = merchantDO.getAvailable().add(amount);</a:t>
            </a:r>
            <a:endParaRPr lang="zh-CN" altLang="en-US" sz="400"/>
          </a:p>
          <a:p>
            <a:pPr algn="l"/>
            <a:r>
              <a:rPr lang="zh-CN" altLang="en-US" sz="400"/>
              <a:t>        clientDO.setAvailable(newSource);</a:t>
            </a:r>
            <a:endParaRPr lang="zh-CN" altLang="en-US" sz="400"/>
          </a:p>
          <a:p>
            <a:pPr algn="l"/>
            <a:r>
              <a:rPr lang="zh-CN" altLang="en-US" sz="400"/>
              <a:t>        merchantDO.setAvailable(newTarget);</a:t>
            </a:r>
            <a:endParaRPr lang="zh-CN" altLang="en-US" sz="400"/>
          </a:p>
          <a:p>
            <a:pPr algn="l"/>
            <a:r>
              <a:rPr lang="zh-CN" altLang="en-US" sz="400"/>
              <a:t>        // 6. 更新到数据库</a:t>
            </a:r>
            <a:endParaRPr lang="zh-CN" altLang="en-US" sz="400"/>
          </a:p>
          <a:p>
            <a:pPr algn="l"/>
            <a:r>
              <a:rPr lang="zh-CN" altLang="en-US" sz="400"/>
              <a:t>        accountDAO.update(clientDO);</a:t>
            </a:r>
            <a:endParaRPr lang="zh-CN" altLang="en-US" sz="400"/>
          </a:p>
          <a:p>
            <a:pPr algn="l"/>
            <a:r>
              <a:rPr lang="zh-CN" altLang="en-US" sz="400"/>
              <a:t>        accountDAO.update(merchantDO);</a:t>
            </a:r>
            <a:endParaRPr lang="zh-CN" altLang="en-US" sz="400"/>
          </a:p>
          <a:p>
            <a:pPr algn="l"/>
            <a:r>
              <a:rPr lang="zh-CN" altLang="en-US" sz="400"/>
              <a:t>        // 7. 发送审计消息</a:t>
            </a:r>
            <a:endParaRPr lang="zh-CN" altLang="en-US" sz="400"/>
          </a:p>
          <a:p>
            <a:pPr algn="l"/>
            <a:r>
              <a:rPr lang="zh-CN" altLang="en-US" sz="400"/>
              <a:t>        String message = sourceUserId + "," + targetAccountNumber + "," + targetAmount;</a:t>
            </a:r>
            <a:endParaRPr lang="zh-CN" altLang="en-US" sz="400"/>
          </a:p>
          <a:p>
            <a:pPr algn="l"/>
            <a:r>
              <a:rPr lang="zh-CN" altLang="en-US" sz="400"/>
              <a:t>        kafkaTemplate.send(TOPIC_AUDIT_LOG, message);</a:t>
            </a:r>
            <a:endParaRPr lang="zh-CN" altLang="en-US" sz="400"/>
          </a:p>
          <a:p>
            <a:pPr algn="l"/>
            <a:r>
              <a:rPr lang="zh-CN" altLang="en-US" sz="400"/>
              <a:t>        return Result.SUCCESS;</a:t>
            </a:r>
            <a:endParaRPr lang="zh-CN" altLang="en-US" sz="400"/>
          </a:p>
          <a:p>
            <a:pPr algn="l"/>
            <a:r>
              <a:rPr lang="zh-CN" altLang="en-US" sz="400"/>
              <a:t>    }</a:t>
            </a:r>
            <a:endParaRPr lang="zh-CN" altLang="en-US" sz="400"/>
          </a:p>
          <a:p>
            <a:pPr algn="l"/>
            <a:r>
              <a:rPr lang="zh-CN" altLang="en-US" sz="400"/>
              <a:t>}</a:t>
            </a:r>
            <a:endParaRPr lang="zh-CN" altLang="en-US" sz="400"/>
          </a:p>
        </p:txBody>
      </p:sp>
      <p:sp>
        <p:nvSpPr>
          <p:cNvPr id="20" name="下箭头 19"/>
          <p:cNvSpPr/>
          <p:nvPr/>
        </p:nvSpPr>
        <p:spPr>
          <a:xfrm>
            <a:off x="866140" y="1185545"/>
            <a:ext cx="229870" cy="436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下箭头 21"/>
          <p:cNvSpPr/>
          <p:nvPr/>
        </p:nvSpPr>
        <p:spPr>
          <a:xfrm>
            <a:off x="842645" y="2749550"/>
            <a:ext cx="229870" cy="752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5401945" y="730250"/>
            <a:ext cx="3434080" cy="583565"/>
          </a:xfrm>
          <a:prstGeom prst="rect">
            <a:avLst/>
          </a:prstGeom>
          <a:noFill/>
        </p:spPr>
        <p:txBody>
          <a:bodyPr wrap="none" rtlCol="0">
            <a:spAutoFit/>
          </a:bodyPr>
          <a:p>
            <a:r>
              <a:rPr lang="zh-CN" altLang="en-US" sz="3200">
                <a:solidFill>
                  <a:srgbClr val="FF0000"/>
                </a:solidFill>
                <a:latin typeface="隶书" panose="02010509060101010101" charset="-122"/>
                <a:ea typeface="隶书" panose="02010509060101010101" charset="-122"/>
              </a:rPr>
              <a:t>这代码有问题吗？</a:t>
            </a:r>
            <a:endParaRPr lang="zh-CN" altLang="en-US" sz="1200">
              <a:solidFill>
                <a:schemeClr val="tx1"/>
              </a:solidFill>
            </a:endParaRPr>
          </a:p>
        </p:txBody>
      </p:sp>
      <p:sp>
        <p:nvSpPr>
          <p:cNvPr id="2" name="文本框 1"/>
          <p:cNvSpPr txBox="1"/>
          <p:nvPr/>
        </p:nvSpPr>
        <p:spPr>
          <a:xfrm>
            <a:off x="5479415" y="1762760"/>
            <a:ext cx="3698875" cy="2584450"/>
          </a:xfrm>
          <a:prstGeom prst="rect">
            <a:avLst/>
          </a:prstGeom>
          <a:noFill/>
        </p:spPr>
        <p:txBody>
          <a:bodyPr wrap="none" rtlCol="0">
            <a:spAutoFit/>
          </a:bodyPr>
          <a:p>
            <a:r>
              <a:rPr lang="zh-CN" altLang="en-US"/>
              <a:t>高质量代码的标准：</a:t>
            </a:r>
            <a:r>
              <a:rPr lang="en-US" altLang="zh-CN"/>
              <a:t> </a:t>
            </a:r>
            <a:r>
              <a:rPr lang="zh-CN" altLang="en-US"/>
              <a:t>高内聚，</a:t>
            </a:r>
            <a:r>
              <a:rPr lang="zh-CN" altLang="en-US"/>
              <a:t>低耦合。</a:t>
            </a:r>
            <a:endParaRPr lang="zh-CN" altLang="en-US"/>
          </a:p>
          <a:p>
            <a:endParaRPr lang="zh-CN" altLang="en-US"/>
          </a:p>
          <a:p>
            <a:r>
              <a:rPr lang="zh-CN" altLang="en-US">
                <a:solidFill>
                  <a:srgbClr val="FF0000"/>
                </a:solidFill>
              </a:rPr>
              <a:t>问题</a:t>
            </a:r>
            <a:r>
              <a:rPr lang="en-US" altLang="zh-CN">
                <a:solidFill>
                  <a:srgbClr val="FF0000"/>
                </a:solidFill>
              </a:rPr>
              <a:t>1</a:t>
            </a:r>
            <a:r>
              <a:rPr lang="zh-CN" altLang="en-US"/>
              <a:t>：可维护性差：很多与业务无关的模块</a:t>
            </a:r>
            <a:endParaRPr lang="zh-CN" altLang="en-US"/>
          </a:p>
          <a:p>
            <a:r>
              <a:rPr lang="zh-CN" altLang="en-US"/>
              <a:t>都会影响这一部分</a:t>
            </a:r>
            <a:r>
              <a:rPr lang="zh-CN" altLang="en-US"/>
              <a:t>业务。</a:t>
            </a:r>
            <a:endParaRPr lang="zh-CN" altLang="en-US"/>
          </a:p>
          <a:p>
            <a:r>
              <a:rPr lang="zh-CN" altLang="en-US">
                <a:solidFill>
                  <a:srgbClr val="FF0000"/>
                </a:solidFill>
              </a:rPr>
              <a:t>问题</a:t>
            </a:r>
            <a:r>
              <a:rPr lang="en-US" altLang="zh-CN">
                <a:solidFill>
                  <a:srgbClr val="FF0000"/>
                </a:solidFill>
              </a:rPr>
              <a:t>2</a:t>
            </a:r>
            <a:r>
              <a:rPr lang="zh-CN" altLang="en-US"/>
              <a:t>：可拓展性差：业务逻辑与数据存储相互</a:t>
            </a:r>
            <a:endParaRPr lang="zh-CN" altLang="en-US"/>
          </a:p>
          <a:p>
            <a:r>
              <a:rPr lang="zh-CN" altLang="en-US"/>
              <a:t>依赖，基本无法</a:t>
            </a:r>
            <a:r>
              <a:rPr lang="zh-CN" altLang="en-US"/>
              <a:t>复用</a:t>
            </a:r>
            <a:endParaRPr lang="zh-CN" altLang="en-US"/>
          </a:p>
          <a:p>
            <a:r>
              <a:rPr lang="zh-CN" altLang="en-US">
                <a:solidFill>
                  <a:srgbClr val="FF0000"/>
                </a:solidFill>
              </a:rPr>
              <a:t>问题</a:t>
            </a:r>
            <a:r>
              <a:rPr lang="en-US" altLang="zh-CN">
                <a:solidFill>
                  <a:srgbClr val="FF0000"/>
                </a:solidFill>
              </a:rPr>
              <a:t>3</a:t>
            </a:r>
            <a:r>
              <a:rPr lang="zh-CN" altLang="en-US"/>
              <a:t>：可测试性差：系统与基础设施强耦合，</a:t>
            </a:r>
            <a:endParaRPr lang="zh-CN" altLang="en-US"/>
          </a:p>
          <a:p>
            <a:r>
              <a:rPr lang="zh-CN" altLang="en-US"/>
              <a:t>测试环境难搭建。流水帐式的业务代码，</a:t>
            </a:r>
            <a:r>
              <a:rPr lang="zh-CN" altLang="en-US"/>
              <a:t>无法</a:t>
            </a:r>
            <a:endParaRPr lang="zh-CN" altLang="en-US"/>
          </a:p>
          <a:p>
            <a:r>
              <a:rPr lang="zh-CN" altLang="en-US"/>
              <a:t>单元</a:t>
            </a:r>
            <a:r>
              <a:rPr lang="zh-CN" altLang="en-US"/>
              <a:t>测试。</a:t>
            </a:r>
            <a:endParaRPr lang="zh-CN" altLang="en-US"/>
          </a:p>
          <a:p>
            <a:endParaRPr lang="zh-CN" altLang="en-US"/>
          </a:p>
          <a:p>
            <a:r>
              <a:rPr lang="zh-CN" altLang="en-US">
                <a:solidFill>
                  <a:srgbClr val="FF0000"/>
                </a:solidFill>
              </a:rPr>
              <a:t>最后的结果</a:t>
            </a:r>
            <a:r>
              <a:rPr lang="zh-CN" altLang="en-US"/>
              <a:t>：几次迭代以后，这段代码将</a:t>
            </a:r>
            <a:r>
              <a:rPr lang="zh-CN" altLang="en-US"/>
              <a:t>成为</a:t>
            </a:r>
            <a:endParaRPr lang="zh-CN" altLang="en-US"/>
          </a:p>
          <a:p>
            <a:r>
              <a:rPr lang="zh-CN" altLang="en-US"/>
              <a:t>一个可怕的</a:t>
            </a:r>
            <a:r>
              <a:rPr lang="zh-CN" altLang="en-US"/>
              <a:t>黑洞。</a:t>
            </a:r>
            <a:endParaRPr lang="zh-CN" altLang="en-US"/>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32499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b="1">
                <a:sym typeface="+mn-ea"/>
              </a:rPr>
              <a:t>动手改造第一步：抽象数据存储层</a:t>
            </a:r>
            <a:endParaRPr lang="zh-CN" altLang="en-US" sz="1600" b="1">
              <a:solidFill>
                <a:schemeClr val="tx1"/>
              </a:solidFill>
            </a:endParaRPr>
          </a:p>
          <a:p>
            <a:pPr algn="l" fontAlgn="base">
              <a:spcBef>
                <a:spcPct val="0"/>
              </a:spcBef>
              <a:spcAft>
                <a:spcPct val="0"/>
              </a:spcAft>
              <a:defRPr/>
            </a:pP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pic>
        <p:nvPicPr>
          <p:cNvPr id="5" name="图片 4"/>
          <p:cNvPicPr>
            <a:picLocks noChangeAspect="1"/>
          </p:cNvPicPr>
          <p:nvPr/>
        </p:nvPicPr>
        <p:blipFill>
          <a:blip r:embed="rId1"/>
          <a:stretch>
            <a:fillRect/>
          </a:stretch>
        </p:blipFill>
        <p:spPr>
          <a:xfrm>
            <a:off x="3840480" y="555625"/>
            <a:ext cx="4673600" cy="4164965"/>
          </a:xfrm>
          <a:prstGeom prst="rect">
            <a:avLst/>
          </a:prstGeom>
        </p:spPr>
      </p:pic>
      <p:sp>
        <p:nvSpPr>
          <p:cNvPr id="9" name="矩形 8"/>
          <p:cNvSpPr/>
          <p:nvPr/>
        </p:nvSpPr>
        <p:spPr>
          <a:xfrm>
            <a:off x="729298" y="737870"/>
            <a:ext cx="1713230" cy="1076325"/>
          </a:xfrm>
          <a:prstGeom prst="rect">
            <a:avLst/>
          </a:prstGeom>
          <a:noFill/>
          <a:ln>
            <a:noFill/>
          </a:ln>
        </p:spPr>
        <p:txBody>
          <a:bodyPr wrap="none" rtlCol="0" anchor="t">
            <a:spAutoFit/>
          </a:bodyPr>
          <a:p>
            <a:pPr algn="l"/>
            <a:r>
              <a:rPr lang="en-US" sz="1600" b="1">
                <a:solidFill>
                  <a:schemeClr val="tx1"/>
                </a:solidFill>
                <a:effectLst>
                  <a:outerShdw blurRad="38100" dist="19050" dir="2700000" algn="tl" rotWithShape="0">
                    <a:schemeClr val="dk1">
                      <a:alpha val="40000"/>
                    </a:schemeClr>
                  </a:outerShdw>
                </a:effectLst>
              </a:rPr>
              <a:t>DDD </a:t>
            </a:r>
            <a:r>
              <a:rPr lang="zh-CN" altLang="en-US" sz="1600" b="1">
                <a:solidFill>
                  <a:schemeClr val="tx1"/>
                </a:solidFill>
                <a:effectLst>
                  <a:outerShdw blurRad="38100" dist="19050" dir="2700000" algn="tl" rotWithShape="0">
                    <a:schemeClr val="dk1">
                      <a:alpha val="40000"/>
                    </a:schemeClr>
                  </a:outerShdw>
                </a:effectLst>
              </a:rPr>
              <a:t>妙招</a:t>
            </a:r>
            <a:endParaRPr lang="zh-CN" altLang="en-US" sz="1600" b="1">
              <a:solidFill>
                <a:schemeClr val="tx1"/>
              </a:solidFill>
              <a:effectLst>
                <a:outerShdw blurRad="38100" dist="19050" dir="2700000" algn="tl" rotWithShape="0">
                  <a:schemeClr val="dk1">
                    <a:alpha val="40000"/>
                  </a:schemeClr>
                </a:outerShdw>
              </a:effectLst>
            </a:endParaRPr>
          </a:p>
          <a:p>
            <a:pPr algn="l"/>
            <a:r>
              <a:rPr lang="en-US" altLang="zh-CN" sz="1600" b="1">
                <a:solidFill>
                  <a:schemeClr val="tx1"/>
                </a:solidFill>
                <a:effectLst>
                  <a:outerShdw blurRad="38100" dist="19050" dir="2700000" algn="tl" rotWithShape="0">
                    <a:schemeClr val="dk1">
                      <a:alpha val="40000"/>
                    </a:schemeClr>
                  </a:outerShdw>
                </a:effectLst>
              </a:rPr>
              <a:t>1</a:t>
            </a:r>
            <a:r>
              <a:rPr lang="zh-CN" altLang="en-US" sz="1600" b="1">
                <a:solidFill>
                  <a:schemeClr val="tx1"/>
                </a:solidFill>
                <a:effectLst>
                  <a:outerShdw blurRad="38100" dist="19050" dir="2700000" algn="tl" rotWithShape="0">
                    <a:schemeClr val="dk1">
                      <a:alpha val="40000"/>
                    </a:schemeClr>
                  </a:outerShdw>
                </a:effectLst>
              </a:rPr>
              <a:t>、</a:t>
            </a:r>
            <a:r>
              <a:rPr lang="zh-CN" altLang="en-US" sz="1600" b="1">
                <a:solidFill>
                  <a:srgbClr val="FF0000"/>
                </a:solidFill>
                <a:effectLst>
                  <a:outerShdw blurRad="38100" dist="19050" dir="2700000" algn="tl" rotWithShape="0">
                    <a:schemeClr val="dk1">
                      <a:alpha val="40000"/>
                    </a:schemeClr>
                  </a:outerShdw>
                </a:effectLst>
              </a:rPr>
              <a:t>实体、值对象</a:t>
            </a:r>
            <a:endParaRPr lang="zh-CN" altLang="en-US" sz="1600" b="1">
              <a:solidFill>
                <a:srgbClr val="FF0000"/>
              </a:solidFill>
              <a:effectLst>
                <a:outerShdw blurRad="38100" dist="19050" dir="2700000" algn="tl" rotWithShape="0">
                  <a:schemeClr val="dk1">
                    <a:alpha val="40000"/>
                  </a:schemeClr>
                </a:outerShdw>
              </a:effectLst>
            </a:endParaRPr>
          </a:p>
          <a:p>
            <a:pPr algn="l"/>
            <a:r>
              <a:rPr lang="en-US" altLang="zh-CN" sz="1600" b="1">
                <a:solidFill>
                  <a:schemeClr val="tx1"/>
                </a:solidFill>
                <a:effectLst>
                  <a:outerShdw blurRad="38100" dist="19050" dir="2700000" algn="tl" rotWithShape="0">
                    <a:schemeClr val="dk1">
                      <a:alpha val="40000"/>
                    </a:schemeClr>
                  </a:outerShdw>
                </a:effectLst>
              </a:rPr>
              <a:t>2</a:t>
            </a:r>
            <a:r>
              <a:rPr lang="zh-CN" altLang="en-US" sz="1600" b="1">
                <a:solidFill>
                  <a:schemeClr val="tx1"/>
                </a:solidFill>
                <a:effectLst>
                  <a:outerShdw blurRad="38100" dist="19050" dir="2700000" algn="tl" rotWithShape="0">
                    <a:schemeClr val="dk1">
                      <a:alpha val="40000"/>
                    </a:schemeClr>
                  </a:outerShdw>
                </a:effectLst>
              </a:rPr>
              <a:t>、</a:t>
            </a:r>
            <a:r>
              <a:rPr lang="zh-CN" altLang="en-US" sz="1600" b="1">
                <a:solidFill>
                  <a:srgbClr val="FF0000"/>
                </a:solidFill>
                <a:effectLst>
                  <a:outerShdw blurRad="38100" dist="19050" dir="2700000" algn="tl" rotWithShape="0">
                    <a:schemeClr val="dk1">
                      <a:alpha val="40000"/>
                    </a:schemeClr>
                  </a:outerShdw>
                </a:effectLst>
              </a:rPr>
              <a:t>贫血模型</a:t>
            </a:r>
            <a:endParaRPr lang="zh-CN" altLang="en-US" sz="1600" b="1">
              <a:solidFill>
                <a:schemeClr val="tx1"/>
              </a:solidFill>
              <a:effectLst>
                <a:outerShdw blurRad="38100" dist="19050" dir="2700000" algn="tl" rotWithShape="0">
                  <a:schemeClr val="dk1">
                    <a:alpha val="40000"/>
                  </a:schemeClr>
                </a:outerShdw>
              </a:effectLst>
            </a:endParaRPr>
          </a:p>
          <a:p>
            <a:pPr algn="l"/>
            <a:r>
              <a:rPr lang="en-US" altLang="zh-CN" sz="1600" b="1">
                <a:solidFill>
                  <a:schemeClr val="tx1"/>
                </a:solidFill>
                <a:effectLst>
                  <a:outerShdw blurRad="38100" dist="19050" dir="2700000" algn="tl" rotWithShape="0">
                    <a:schemeClr val="dk1">
                      <a:alpha val="40000"/>
                    </a:schemeClr>
                  </a:outerShdw>
                </a:effectLst>
              </a:rPr>
              <a:t>3</a:t>
            </a:r>
            <a:r>
              <a:rPr lang="zh-CN" altLang="en-US" sz="1600" b="1">
                <a:solidFill>
                  <a:schemeClr val="tx1"/>
                </a:solidFill>
                <a:effectLst>
                  <a:outerShdw blurRad="38100" dist="19050" dir="2700000" algn="tl" rotWithShape="0">
                    <a:schemeClr val="dk1">
                      <a:alpha val="40000"/>
                    </a:schemeClr>
                  </a:outerShdw>
                </a:effectLst>
              </a:rPr>
              <a:t>、</a:t>
            </a:r>
            <a:r>
              <a:rPr lang="zh-CN" altLang="en-US" sz="1600" b="1">
                <a:solidFill>
                  <a:srgbClr val="FF0000"/>
                </a:solidFill>
                <a:effectLst>
                  <a:outerShdw blurRad="38100" dist="19050" dir="2700000" algn="tl" rotWithShape="0">
                    <a:schemeClr val="dk1">
                      <a:alpha val="40000"/>
                    </a:schemeClr>
                  </a:outerShdw>
                </a:effectLst>
              </a:rPr>
              <a:t>仓库与工厂</a:t>
            </a:r>
            <a:endParaRPr lang="zh-CN" altLang="en-US" sz="1600" b="1">
              <a:solidFill>
                <a:srgbClr val="FF0000"/>
              </a:solidFill>
              <a:effectLst>
                <a:outerShdw blurRad="38100" dist="19050" dir="2700000" algn="tl" rotWithShape="0">
                  <a:schemeClr val="dk1">
                    <a:alpha val="40000"/>
                  </a:schemeClr>
                </a:outerShdw>
              </a:effectLst>
            </a:endParaRPr>
          </a:p>
        </p:txBody>
      </p:sp>
      <p:sp>
        <p:nvSpPr>
          <p:cNvPr id="11" name="文本框 10"/>
          <p:cNvSpPr txBox="1"/>
          <p:nvPr/>
        </p:nvSpPr>
        <p:spPr>
          <a:xfrm>
            <a:off x="218440" y="2764790"/>
            <a:ext cx="1441450" cy="1398905"/>
          </a:xfrm>
          <a:prstGeom prst="rect">
            <a:avLst/>
          </a:prstGeom>
          <a:noFill/>
          <a:ln>
            <a:solidFill>
              <a:schemeClr val="tx1"/>
            </a:solidFill>
          </a:ln>
        </p:spPr>
        <p:txBody>
          <a:bodyPr wrap="none" rtlCol="0">
            <a:spAutoFit/>
          </a:bodyPr>
          <a:p>
            <a:pPr algn="l"/>
            <a:r>
              <a:rPr lang="zh-CN" altLang="en-US" sz="500"/>
              <a:t>public class Account{</a:t>
            </a:r>
            <a:endParaRPr lang="zh-CN" altLang="en-US" sz="500"/>
          </a:p>
          <a:p>
            <a:pPr algn="l"/>
            <a:r>
              <a:rPr lang="zh-CN" altLang="en-US" sz="500"/>
              <a:t>    private Long id;</a:t>
            </a:r>
            <a:endParaRPr lang="zh-CN" altLang="en-US" sz="500"/>
          </a:p>
          <a:p>
            <a:pPr algn="l"/>
            <a:r>
              <a:rPr lang="zh-CN" altLang="en-US" sz="500"/>
              <a:t>    private Long accountNumber;</a:t>
            </a:r>
            <a:endParaRPr lang="zh-CN" altLang="en-US" sz="500"/>
          </a:p>
          <a:p>
            <a:pPr algn="l"/>
            <a:r>
              <a:rPr lang="zh-CN" altLang="en-US" sz="500"/>
              <a:t>    private BigDecimal available;</a:t>
            </a:r>
            <a:endParaRPr lang="zh-CN" altLang="en-US" sz="500"/>
          </a:p>
          <a:p>
            <a:pPr algn="l"/>
            <a:r>
              <a:rPr lang="zh-CN" altLang="en-US" sz="500"/>
              <a:t>    </a:t>
            </a:r>
            <a:endParaRPr lang="zh-CN" altLang="en-US" sz="500"/>
          </a:p>
          <a:p>
            <a:pPr algn="l"/>
            <a:r>
              <a:rPr lang="zh-CN" altLang="en-US" sz="500"/>
              <a:t>    public void withdraw(BigDecimal money){</a:t>
            </a:r>
            <a:endParaRPr lang="zh-CN" altLang="en-US" sz="500"/>
          </a:p>
          <a:p>
            <a:pPr algn="l"/>
            <a:r>
              <a:rPr lang="zh-CN" altLang="en-US" sz="500"/>
              <a:t>        //转入操作</a:t>
            </a:r>
            <a:endParaRPr lang="zh-CN" altLang="en-US" sz="500"/>
          </a:p>
          <a:p>
            <a:pPr algn="l"/>
            <a:r>
              <a:rPr lang="zh-CN" altLang="en-US" sz="500"/>
              <a:t>        available = available + money;</a:t>
            </a:r>
            <a:endParaRPr lang="zh-CN" altLang="en-US" sz="500"/>
          </a:p>
          <a:p>
            <a:pPr algn="l"/>
            <a:r>
              <a:rPr lang="zh-CN" altLang="en-US" sz="500"/>
              <a:t>    }</a:t>
            </a:r>
            <a:endParaRPr lang="zh-CN" altLang="en-US" sz="500"/>
          </a:p>
          <a:p>
            <a:pPr algn="l"/>
            <a:r>
              <a:rPr lang="zh-CN" altLang="en-US" sz="500"/>
              <a:t>    public void deposit(BigDecimal money){</a:t>
            </a:r>
            <a:endParaRPr lang="zh-CN" altLang="en-US" sz="500"/>
          </a:p>
          <a:p>
            <a:pPr algn="l"/>
            <a:r>
              <a:rPr lang="zh-CN" altLang="en-US" sz="500"/>
              <a:t>        //转出操作</a:t>
            </a:r>
            <a:endParaRPr lang="zh-CN" altLang="en-US" sz="500"/>
          </a:p>
          <a:p>
            <a:pPr algn="l"/>
            <a:r>
              <a:rPr lang="zh-CN" altLang="en-US" sz="500"/>
              <a:t>        if(available &lt; money){</a:t>
            </a:r>
            <a:endParaRPr lang="zh-CN" altLang="en-US" sz="500"/>
          </a:p>
          <a:p>
            <a:pPr algn="l"/>
            <a:r>
              <a:rPr lang="zh-CN" altLang="en-US" sz="500"/>
              <a:t>            throws new InsufficientMoneyException();</a:t>
            </a:r>
            <a:endParaRPr lang="zh-CN" altLang="en-US" sz="500"/>
          </a:p>
          <a:p>
            <a:pPr algn="l"/>
            <a:r>
              <a:rPr lang="zh-CN" altLang="en-US" sz="500"/>
              <a:t>        }</a:t>
            </a:r>
            <a:endParaRPr lang="zh-CN" altLang="en-US" sz="500"/>
          </a:p>
          <a:p>
            <a:pPr algn="l"/>
            <a:r>
              <a:rPr lang="zh-CN" altLang="en-US" sz="500"/>
              <a:t>        available = available - money;</a:t>
            </a:r>
            <a:endParaRPr lang="zh-CN" altLang="en-US" sz="500"/>
          </a:p>
          <a:p>
            <a:pPr algn="l"/>
            <a:r>
              <a:rPr lang="zh-CN" altLang="en-US" sz="500"/>
              <a:t>    }</a:t>
            </a:r>
            <a:endParaRPr lang="zh-CN" altLang="en-US" sz="500"/>
          </a:p>
          <a:p>
            <a:pPr algn="l"/>
            <a:r>
              <a:rPr lang="zh-CN" altLang="en-US" sz="500"/>
              <a:t>}</a:t>
            </a:r>
            <a:endParaRPr lang="zh-CN" altLang="en-US" sz="500"/>
          </a:p>
        </p:txBody>
      </p:sp>
      <p:sp>
        <p:nvSpPr>
          <p:cNvPr id="12" name="文本框 11"/>
          <p:cNvSpPr txBox="1"/>
          <p:nvPr/>
        </p:nvSpPr>
        <p:spPr>
          <a:xfrm>
            <a:off x="1699895" y="1936750"/>
            <a:ext cx="1960245" cy="2630170"/>
          </a:xfrm>
          <a:prstGeom prst="rect">
            <a:avLst/>
          </a:prstGeom>
          <a:noFill/>
          <a:ln>
            <a:solidFill>
              <a:schemeClr val="tx1"/>
            </a:solidFill>
          </a:ln>
        </p:spPr>
        <p:txBody>
          <a:bodyPr wrap="square" rtlCol="0">
            <a:spAutoFit/>
          </a:bodyPr>
          <a:p>
            <a:pPr algn="l"/>
            <a:r>
              <a:rPr lang="zh-CN" altLang="en-US" sz="500"/>
              <a:t>public interface AccountRepository {</a:t>
            </a:r>
            <a:endParaRPr lang="zh-CN" altLang="en-US" sz="500"/>
          </a:p>
          <a:p>
            <a:pPr algn="l"/>
            <a:r>
              <a:rPr lang="zh-CN" altLang="en-US" sz="500"/>
              <a:t>    .......</a:t>
            </a:r>
            <a:endParaRPr lang="zh-CN" altLang="en-US" sz="500"/>
          </a:p>
          <a:p>
            <a:pPr algn="l"/>
            <a:r>
              <a:rPr lang="zh-CN" altLang="en-US" sz="500"/>
              <a:t>}</a:t>
            </a:r>
            <a:endParaRPr lang="zh-CN" altLang="en-US" sz="500"/>
          </a:p>
          <a:p>
            <a:pPr algn="l"/>
            <a:r>
              <a:rPr lang="zh-CN" altLang="en-US" sz="500"/>
              <a:t>public class AccountRepositoryImpl implements AccountRepository {</a:t>
            </a:r>
            <a:endParaRPr lang="zh-CN" altLang="en-US" sz="500"/>
          </a:p>
          <a:p>
            <a:pPr algn="l"/>
            <a:r>
              <a:rPr lang="zh-CN" altLang="en-US" sz="500"/>
              <a:t>    @Autowired</a:t>
            </a:r>
            <a:endParaRPr lang="zh-CN" altLang="en-US" sz="500"/>
          </a:p>
          <a:p>
            <a:pPr algn="l"/>
            <a:r>
              <a:rPr lang="zh-CN" altLang="en-US" sz="500"/>
              <a:t>    private AccountDao accountDAO;</a:t>
            </a:r>
            <a:endParaRPr lang="zh-CN" altLang="en-US" sz="500"/>
          </a:p>
          <a:p>
            <a:pPr algn="l"/>
            <a:r>
              <a:rPr lang="zh-CN" altLang="en-US" sz="500"/>
              <a:t>    @Autowired</a:t>
            </a:r>
            <a:endParaRPr lang="zh-CN" altLang="en-US" sz="500"/>
          </a:p>
          <a:p>
            <a:pPr algn="l"/>
            <a:r>
              <a:rPr lang="zh-CN" altLang="en-US" sz="500"/>
              <a:t>    private AccountBuilder accountBuilder;</a:t>
            </a:r>
            <a:endParaRPr lang="zh-CN" altLang="en-US" sz="500"/>
          </a:p>
          <a:p>
            <a:pPr algn="l"/>
            <a:r>
              <a:rPr lang="zh-CN" altLang="en-US" sz="500"/>
              <a:t>    @Override</a:t>
            </a:r>
            <a:endParaRPr lang="zh-CN" altLang="en-US" sz="500"/>
          </a:p>
          <a:p>
            <a:pPr algn="l"/>
            <a:r>
              <a:rPr lang="zh-CN" altLang="en-US" sz="500"/>
              <a:t>    public Account find(Long id) {</a:t>
            </a:r>
            <a:endParaRPr lang="zh-CN" altLang="en-US" sz="500"/>
          </a:p>
          <a:p>
            <a:pPr algn="l"/>
            <a:r>
              <a:rPr lang="zh-CN" altLang="en-US" sz="500"/>
              <a:t>    	AccountDO accountDO = accountDAO.selectById(id);</a:t>
            </a:r>
            <a:endParaRPr lang="zh-CN" altLang="en-US" sz="500"/>
          </a:p>
          <a:p>
            <a:pPr algn="l"/>
            <a:r>
              <a:rPr lang="zh-CN" altLang="en-US" sz="500"/>
              <a:t>    	return accountBuilder.toAccount(accountDO);</a:t>
            </a:r>
            <a:endParaRPr lang="zh-CN" altLang="en-US" sz="500"/>
          </a:p>
          <a:p>
            <a:pPr algn="l"/>
            <a:r>
              <a:rPr lang="zh-CN" altLang="en-US" sz="500"/>
              <a:t>    }</a:t>
            </a:r>
            <a:endParaRPr lang="zh-CN" altLang="en-US" sz="500"/>
          </a:p>
          <a:p>
            <a:pPr algn="l"/>
            <a:r>
              <a:rPr lang="zh-CN" altLang="en-US" sz="500"/>
              <a:t>    @Override</a:t>
            </a:r>
            <a:endParaRPr lang="zh-CN" altLang="en-US" sz="500"/>
          </a:p>
          <a:p>
            <a:pPr algn="l"/>
            <a:r>
              <a:rPr lang="zh-CN" altLang="en-US" sz="500"/>
              <a:t>    public Account find(Long accountNumber) {</a:t>
            </a:r>
            <a:endParaRPr lang="zh-CN" altLang="en-US" sz="500"/>
          </a:p>
          <a:p>
            <a:pPr algn="l"/>
            <a:r>
              <a:rPr lang="zh-CN" altLang="en-US" sz="500"/>
              <a:t>    	AccountDO accountDO = accountDAO.selectByAccountNumber(accountNumber);</a:t>
            </a:r>
            <a:endParaRPr lang="zh-CN" altLang="en-US" sz="500"/>
          </a:p>
          <a:p>
            <a:pPr algn="l"/>
            <a:r>
              <a:rPr lang="zh-CN" altLang="en-US" sz="500"/>
              <a:t>    	return accountBuilder.toAccount(accountDO);</a:t>
            </a:r>
            <a:endParaRPr lang="zh-CN" altLang="en-US" sz="500"/>
          </a:p>
          <a:p>
            <a:pPr algn="l"/>
            <a:r>
              <a:rPr lang="zh-CN" altLang="en-US" sz="500"/>
              <a:t>    }</a:t>
            </a:r>
            <a:endParaRPr lang="zh-CN" altLang="en-US" sz="500"/>
          </a:p>
          <a:p>
            <a:pPr algn="l"/>
            <a:r>
              <a:rPr lang="zh-CN" altLang="en-US" sz="500"/>
              <a:t>    @Override</a:t>
            </a:r>
            <a:endParaRPr lang="zh-CN" altLang="en-US" sz="500"/>
          </a:p>
          <a:p>
            <a:pPr algn="l"/>
            <a:r>
              <a:rPr lang="zh-CN" altLang="en-US" sz="500"/>
              <a:t>    public Account save(Account account) {</a:t>
            </a:r>
            <a:endParaRPr lang="zh-CN" altLang="en-US" sz="500"/>
          </a:p>
          <a:p>
            <a:pPr algn="l"/>
            <a:r>
              <a:rPr lang="zh-CN" altLang="en-US" sz="500"/>
              <a:t>	    AccountDO accountDO = accountBuilder.fromAccount(account);</a:t>
            </a:r>
            <a:endParaRPr lang="zh-CN" altLang="en-US" sz="500"/>
          </a:p>
          <a:p>
            <a:pPr algn="l"/>
            <a:r>
              <a:rPr lang="zh-CN" altLang="en-US" sz="500"/>
              <a:t>        if (accountDO.getId() == null) {</a:t>
            </a:r>
            <a:endParaRPr lang="zh-CN" altLang="en-US" sz="500"/>
          </a:p>
          <a:p>
            <a:pPr algn="l"/>
            <a:r>
              <a:rPr lang="zh-CN" altLang="en-US" sz="500"/>
              <a:t>        	accountDAO.insert(accountDO);</a:t>
            </a:r>
            <a:endParaRPr lang="zh-CN" altLang="en-US" sz="500"/>
          </a:p>
          <a:p>
            <a:pPr algn="l"/>
            <a:r>
              <a:rPr lang="zh-CN" altLang="en-US" sz="500"/>
              <a:t>        } else {</a:t>
            </a:r>
            <a:endParaRPr lang="zh-CN" altLang="en-US" sz="500"/>
          </a:p>
          <a:p>
            <a:pPr algn="l"/>
            <a:r>
              <a:rPr lang="zh-CN" altLang="en-US" sz="500"/>
              <a:t>        	accountDAO.update(accountDO);</a:t>
            </a:r>
            <a:endParaRPr lang="zh-CN" altLang="en-US" sz="500"/>
          </a:p>
          <a:p>
            <a:pPr algn="l"/>
            <a:r>
              <a:rPr lang="zh-CN" altLang="en-US" sz="500"/>
              <a:t>        }</a:t>
            </a:r>
            <a:endParaRPr lang="zh-CN" altLang="en-US" sz="500"/>
          </a:p>
          <a:p>
            <a:pPr algn="l"/>
            <a:r>
              <a:rPr lang="zh-CN" altLang="en-US" sz="500"/>
              <a:t>    return accountBuilder.toAccount(accountDO);</a:t>
            </a:r>
            <a:endParaRPr lang="zh-CN" altLang="en-US" sz="500"/>
          </a:p>
          <a:p>
            <a:pPr algn="l"/>
            <a:r>
              <a:rPr lang="zh-CN" altLang="en-US" sz="500"/>
              <a:t>}</a:t>
            </a:r>
            <a:endParaRPr lang="zh-CN" altLang="en-US" sz="5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324993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b="1">
                <a:sym typeface="+mn-ea"/>
              </a:rPr>
              <a:t>动手改造第</a:t>
            </a:r>
            <a:r>
              <a:rPr lang="zh-CN" altLang="en-US" sz="1600" b="1">
                <a:sym typeface="+mn-ea"/>
              </a:rPr>
              <a:t>二步：抽象第三方服务</a:t>
            </a:r>
            <a:endParaRPr lang="zh-CN" altLang="en-US" sz="1600" b="1">
              <a:sym typeface="+mn-ea"/>
            </a:endParaRPr>
          </a:p>
          <a:p>
            <a:pPr algn="l" fontAlgn="base">
              <a:spcBef>
                <a:spcPct val="0"/>
              </a:spcBef>
              <a:spcAft>
                <a:spcPct val="0"/>
              </a:spcAft>
              <a:defRPr/>
            </a:pP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9" name="矩形 8"/>
          <p:cNvSpPr/>
          <p:nvPr/>
        </p:nvSpPr>
        <p:spPr>
          <a:xfrm>
            <a:off x="540068" y="880110"/>
            <a:ext cx="3507105" cy="368300"/>
          </a:xfrm>
          <a:prstGeom prst="rect">
            <a:avLst/>
          </a:prstGeom>
          <a:noFill/>
          <a:ln>
            <a:noFill/>
          </a:ln>
        </p:spPr>
        <p:txBody>
          <a:bodyPr wrap="none" rtlCol="0" anchor="t">
            <a:spAutoFit/>
          </a:bodyPr>
          <a:p>
            <a:pPr algn="l"/>
            <a:r>
              <a:rPr lang="en-US" sz="1800" b="1">
                <a:solidFill>
                  <a:schemeClr val="tx1"/>
                </a:solidFill>
                <a:effectLst>
                  <a:outerShdw blurRad="38100" dist="19050" dir="2700000" algn="tl" rotWithShape="0">
                    <a:schemeClr val="dk1">
                      <a:alpha val="40000"/>
                    </a:schemeClr>
                  </a:outerShdw>
                </a:effectLst>
              </a:rPr>
              <a:t>DDD </a:t>
            </a:r>
            <a:r>
              <a:rPr lang="zh-CN" altLang="en-US" sz="1800" b="1">
                <a:solidFill>
                  <a:schemeClr val="tx1"/>
                </a:solidFill>
                <a:effectLst>
                  <a:outerShdw blurRad="38100" dist="19050" dir="2700000" algn="tl" rotWithShape="0">
                    <a:schemeClr val="dk1">
                      <a:alpha val="40000"/>
                    </a:schemeClr>
                  </a:outerShdw>
                </a:effectLst>
              </a:rPr>
              <a:t>妙招：</a:t>
            </a:r>
            <a:r>
              <a:rPr lang="zh-CN" altLang="en-US" sz="1800" b="1">
                <a:solidFill>
                  <a:srgbClr val="FF0000"/>
                </a:solidFill>
                <a:effectLst>
                  <a:outerShdw blurRad="38100" dist="19050" dir="2700000" algn="tl" rotWithShape="0">
                    <a:schemeClr val="dk1">
                      <a:alpha val="40000"/>
                    </a:schemeClr>
                  </a:outerShdw>
                </a:effectLst>
              </a:rPr>
              <a:t>防腐层</a:t>
            </a:r>
            <a:r>
              <a:rPr lang="en-US" altLang="zh-CN" sz="1800" b="1">
                <a:solidFill>
                  <a:srgbClr val="FF0000"/>
                </a:solidFill>
                <a:effectLst>
                  <a:outerShdw blurRad="38100" dist="19050" dir="2700000" algn="tl" rotWithShape="0">
                    <a:schemeClr val="dk1">
                      <a:alpha val="40000"/>
                    </a:schemeClr>
                  </a:outerShdw>
                </a:effectLst>
              </a:rPr>
              <a:t> </a:t>
            </a:r>
            <a:r>
              <a:rPr lang="zh-CN" altLang="en-US" sz="1800" b="1">
                <a:solidFill>
                  <a:srgbClr val="FF0000"/>
                </a:solidFill>
                <a:effectLst>
                  <a:outerShdw blurRad="38100" dist="19050" dir="2700000" algn="tl" rotWithShape="0">
                    <a:schemeClr val="dk1">
                      <a:alpha val="40000"/>
                    </a:schemeClr>
                  </a:outerShdw>
                </a:effectLst>
              </a:rPr>
              <a:t>隔离外部服务</a:t>
            </a:r>
            <a:r>
              <a:rPr lang="en-US" altLang="zh-CN" sz="1800" b="1">
                <a:solidFill>
                  <a:srgbClr val="FF0000"/>
                </a:solidFill>
                <a:effectLst>
                  <a:outerShdw blurRad="38100" dist="19050" dir="2700000" algn="tl" rotWithShape="0">
                    <a:schemeClr val="dk1">
                      <a:alpha val="40000"/>
                    </a:schemeClr>
                  </a:outerShdw>
                </a:effectLst>
              </a:rPr>
              <a:t> </a:t>
            </a:r>
            <a:endParaRPr lang="en-US" altLang="zh-CN" sz="1800" b="1">
              <a:solidFill>
                <a:srgbClr val="FF000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4381500" y="734695"/>
            <a:ext cx="4401820" cy="3485515"/>
          </a:xfrm>
          <a:prstGeom prst="rect">
            <a:avLst/>
          </a:prstGeom>
        </p:spPr>
      </p:pic>
      <p:sp>
        <p:nvSpPr>
          <p:cNvPr id="3" name="文本框 2"/>
          <p:cNvSpPr txBox="1"/>
          <p:nvPr/>
        </p:nvSpPr>
        <p:spPr>
          <a:xfrm>
            <a:off x="231140" y="1337945"/>
            <a:ext cx="3839845" cy="2707005"/>
          </a:xfrm>
          <a:prstGeom prst="rect">
            <a:avLst/>
          </a:prstGeom>
          <a:noFill/>
          <a:ln>
            <a:solidFill>
              <a:schemeClr val="tx1"/>
            </a:solidFill>
          </a:ln>
        </p:spPr>
        <p:txBody>
          <a:bodyPr wrap="square" rtlCol="0">
            <a:spAutoFit/>
          </a:bodyPr>
          <a:p>
            <a:pPr algn="l"/>
            <a:r>
              <a:rPr lang="zh-CN" altLang="en-US" sz="1000"/>
              <a:t>public interface BusiSafeService{</a:t>
            </a:r>
            <a:endParaRPr lang="zh-CN" altLang="en-US" sz="1000"/>
          </a:p>
          <a:p>
            <a:pPr algn="l"/>
            <a:r>
              <a:rPr lang="zh-CN" altLang="en-US" sz="1000"/>
              <a:t>    .......</a:t>
            </a:r>
            <a:endParaRPr lang="zh-CN" altLang="en-US" sz="1000"/>
          </a:p>
          <a:p>
            <a:pPr algn="l"/>
            <a:r>
              <a:rPr lang="zh-CN" altLang="en-US" sz="1000"/>
              <a:t>}</a:t>
            </a:r>
            <a:endParaRPr lang="zh-CN" altLang="en-US" sz="1000"/>
          </a:p>
          <a:p>
            <a:pPr algn="l"/>
            <a:r>
              <a:rPr lang="zh-CN" altLang="en-US" sz="1000"/>
              <a:t>public class BusiSafeServiceImpl implements BusiSafeService{</a:t>
            </a:r>
            <a:endParaRPr lang="zh-CN" altLang="en-US" sz="1000"/>
          </a:p>
          <a:p>
            <a:pPr algn="l"/>
            <a:r>
              <a:rPr lang="zh-CN" altLang="en-US" sz="1000"/>
              <a:t>    @Autowired</a:t>
            </a:r>
            <a:endParaRPr lang="zh-CN" altLang="en-US" sz="1000"/>
          </a:p>
          <a:p>
            <a:pPr algn="l"/>
            <a:r>
              <a:rPr lang="zh-CN" altLang="en-US" sz="1000"/>
              <a:t>    private RiskChkService riskChkService;</a:t>
            </a:r>
            <a:endParaRPr lang="zh-CN" altLang="en-US" sz="1000"/>
          </a:p>
          <a:p>
            <a:pPr algn="l"/>
            <a:r>
              <a:rPr lang="zh-CN" altLang="en-US" sz="1000"/>
              <a:t>    </a:t>
            </a:r>
            <a:endParaRPr lang="zh-CN" altLang="en-US" sz="1000"/>
          </a:p>
          <a:p>
            <a:pPr algn="l"/>
            <a:r>
              <a:rPr lang="zh-CN" altLang="en-US" sz="1000"/>
              <a:t>    public Result checkBusi(Long userId,Long mechantAccount,BigDecimal money){</a:t>
            </a:r>
            <a:endParaRPr lang="zh-CN" altLang="en-US" sz="1000"/>
          </a:p>
          <a:p>
            <a:pPr algn="l"/>
            <a:r>
              <a:rPr lang="zh-CN" altLang="en-US" sz="1000"/>
              <a:t>        //参数封装</a:t>
            </a:r>
            <a:endParaRPr lang="zh-CN" altLang="en-US" sz="1000"/>
          </a:p>
          <a:p>
            <a:pPr algn="l"/>
            <a:r>
              <a:rPr lang="zh-CN" altLang="en-US" sz="1000"/>
              <a:t>        RiskCode riskCode = riskCheckService.checkPayment(...);</a:t>
            </a:r>
            <a:endParaRPr lang="zh-CN" altLang="en-US" sz="1000"/>
          </a:p>
          <a:p>
            <a:pPr algn="l"/>
            <a:r>
              <a:rPr lang="zh-CN" altLang="en-US" sz="1000"/>
              <a:t>        if("0000".equals(reskCode.getCode()){</a:t>
            </a:r>
            <a:endParaRPr lang="zh-CN" altLang="en-US" sz="1000"/>
          </a:p>
          <a:p>
            <a:pPr algn="l"/>
            <a:r>
              <a:rPr lang="zh-CN" altLang="en-US" sz="1000"/>
              <a:t>            return Result.SUCCESS;</a:t>
            </a:r>
            <a:endParaRPr lang="zh-CN" altLang="en-US" sz="1000"/>
          </a:p>
          <a:p>
            <a:pPr algn="l"/>
            <a:r>
              <a:rPr lang="zh-CN" altLang="en-US" sz="1000"/>
              <a:t>        }</a:t>
            </a:r>
            <a:endParaRPr lang="zh-CN" altLang="en-US" sz="1000"/>
          </a:p>
          <a:p>
            <a:pPr algn="l"/>
            <a:r>
              <a:rPr lang="zh-CN" altLang="en-US" sz="1000"/>
              <a:t>        return Result.REJECT;</a:t>
            </a:r>
            <a:endParaRPr lang="zh-CN" altLang="en-US" sz="1000"/>
          </a:p>
          <a:p>
            <a:pPr algn="l"/>
            <a:r>
              <a:rPr lang="zh-CN" altLang="en-US" sz="1000"/>
              <a:t>    }</a:t>
            </a:r>
            <a:endParaRPr lang="zh-CN" altLang="en-US" sz="1000"/>
          </a:p>
          <a:p>
            <a:pPr algn="l"/>
            <a:r>
              <a:rPr lang="zh-CN" altLang="en-US" sz="1000"/>
              <a:t>}</a:t>
            </a:r>
            <a:endParaRPr lang="zh-CN" altLang="en-US" sz="100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8409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b="1">
                <a:sym typeface="+mn-ea"/>
              </a:rPr>
              <a:t>动手改造第</a:t>
            </a:r>
            <a:r>
              <a:rPr lang="zh-CN" altLang="en-US" sz="1600" b="1">
                <a:sym typeface="+mn-ea"/>
              </a:rPr>
              <a:t>三步：抽象中间件</a:t>
            </a:r>
            <a:endParaRPr lang="zh-CN" altLang="en-US" sz="1600" b="1">
              <a:sym typeface="+mn-ea"/>
            </a:endParaRPr>
          </a:p>
          <a:p>
            <a:pPr algn="l" fontAlgn="base">
              <a:spcBef>
                <a:spcPct val="0"/>
              </a:spcBef>
              <a:spcAft>
                <a:spcPct val="0"/>
              </a:spcAft>
              <a:defRPr/>
            </a:pPr>
            <a:endParaRPr lang="zh-CN" altLang="en-US" sz="1600" dirty="0">
              <a:solidFill>
                <a:schemeClr val="accent1"/>
              </a:solidFill>
              <a:latin typeface="方正兰亭黑_GBK"/>
            </a:endParaRPr>
          </a:p>
          <a:p>
            <a:pPr fontAlgn="base">
              <a:spcBef>
                <a:spcPct val="0"/>
              </a:spcBef>
              <a:spcAft>
                <a:spcPct val="0"/>
              </a:spcAft>
              <a:defRPr/>
            </a:pP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方正兰亭黑_GBK"/>
                <a:ea typeface="方正兰亭黑_GBK"/>
              </a:rPr>
              <a:t>03</a:t>
            </a:r>
            <a:endParaRPr lang="zh-CN" altLang="en-US" sz="1200" dirty="0">
              <a:solidFill>
                <a:schemeClr val="bg1"/>
              </a:solidFill>
              <a:latin typeface="方正兰亭黑_GBK"/>
              <a:ea typeface="方正兰亭黑_GBK"/>
            </a:endParaRPr>
          </a:p>
        </p:txBody>
      </p:sp>
      <p:sp>
        <p:nvSpPr>
          <p:cNvPr id="9" name="矩形 8"/>
          <p:cNvSpPr/>
          <p:nvPr/>
        </p:nvSpPr>
        <p:spPr>
          <a:xfrm>
            <a:off x="380683" y="880110"/>
            <a:ext cx="3684270" cy="368300"/>
          </a:xfrm>
          <a:prstGeom prst="rect">
            <a:avLst/>
          </a:prstGeom>
          <a:noFill/>
          <a:ln>
            <a:noFill/>
          </a:ln>
        </p:spPr>
        <p:txBody>
          <a:bodyPr wrap="none" rtlCol="0" anchor="t">
            <a:spAutoFit/>
          </a:bodyPr>
          <a:p>
            <a:pPr algn="l"/>
            <a:r>
              <a:rPr lang="en-US" sz="1800" b="1">
                <a:solidFill>
                  <a:schemeClr val="tx1"/>
                </a:solidFill>
                <a:effectLst>
                  <a:outerShdw blurRad="38100" dist="19050" dir="2700000" algn="tl" rotWithShape="0">
                    <a:schemeClr val="dk1">
                      <a:alpha val="40000"/>
                    </a:schemeClr>
                  </a:outerShdw>
                </a:effectLst>
              </a:rPr>
              <a:t>DDD </a:t>
            </a:r>
            <a:r>
              <a:rPr lang="zh-CN" altLang="en-US" sz="1800" b="1">
                <a:solidFill>
                  <a:schemeClr val="tx1"/>
                </a:solidFill>
                <a:effectLst>
                  <a:outerShdw blurRad="38100" dist="19050" dir="2700000" algn="tl" rotWithShape="0">
                    <a:schemeClr val="dk1">
                      <a:alpha val="40000"/>
                    </a:schemeClr>
                  </a:outerShdw>
                </a:effectLst>
              </a:rPr>
              <a:t>妙招：</a:t>
            </a:r>
            <a:r>
              <a:rPr lang="zh-CN" altLang="en-US" sz="1800" b="1">
                <a:solidFill>
                  <a:srgbClr val="FF0000"/>
                </a:solidFill>
                <a:effectLst>
                  <a:outerShdw blurRad="38100" dist="19050" dir="2700000" algn="tl" rotWithShape="0">
                    <a:schemeClr val="dk1">
                      <a:alpha val="40000"/>
                    </a:schemeClr>
                  </a:outerShdw>
                </a:effectLst>
              </a:rPr>
              <a:t>防腐层</a:t>
            </a:r>
            <a:r>
              <a:rPr lang="en-US" altLang="zh-CN" sz="1800" b="1">
                <a:solidFill>
                  <a:srgbClr val="FF0000"/>
                </a:solidFill>
                <a:effectLst>
                  <a:outerShdw blurRad="38100" dist="19050" dir="2700000" algn="tl" rotWithShape="0">
                    <a:schemeClr val="dk1">
                      <a:alpha val="40000"/>
                    </a:schemeClr>
                  </a:outerShdw>
                </a:effectLst>
              </a:rPr>
              <a:t> </a:t>
            </a:r>
            <a:r>
              <a:rPr lang="zh-CN" altLang="en-US" sz="1800" b="1">
                <a:solidFill>
                  <a:srgbClr val="FF0000"/>
                </a:solidFill>
                <a:effectLst>
                  <a:outerShdw blurRad="38100" dist="19050" dir="2700000" algn="tl" rotWithShape="0">
                    <a:schemeClr val="dk1">
                      <a:alpha val="40000"/>
                    </a:schemeClr>
                  </a:outerShdw>
                </a:effectLst>
              </a:rPr>
              <a:t>隔离第三方</a:t>
            </a:r>
            <a:r>
              <a:rPr lang="zh-CN" altLang="en-US" sz="1800" b="1">
                <a:solidFill>
                  <a:srgbClr val="FF0000"/>
                </a:solidFill>
                <a:effectLst>
                  <a:outerShdw blurRad="38100" dist="19050" dir="2700000" algn="tl" rotWithShape="0">
                    <a:schemeClr val="dk1">
                      <a:alpha val="40000"/>
                    </a:schemeClr>
                  </a:outerShdw>
                </a:effectLst>
              </a:rPr>
              <a:t>组件</a:t>
            </a:r>
            <a:endParaRPr lang="zh-CN" altLang="en-US" sz="1800" b="1">
              <a:solidFill>
                <a:srgbClr val="FF0000"/>
              </a:solidFill>
              <a:effectLst>
                <a:outerShdw blurRad="38100" dist="19050" dir="2700000" algn="tl" rotWithShape="0">
                  <a:schemeClr val="dk1">
                    <a:alpha val="40000"/>
                  </a:schemeClr>
                </a:outerShdw>
              </a:effectLst>
            </a:endParaRPr>
          </a:p>
        </p:txBody>
      </p:sp>
      <p:sp>
        <p:nvSpPr>
          <p:cNvPr id="3" name="文本框 2"/>
          <p:cNvSpPr txBox="1"/>
          <p:nvPr/>
        </p:nvSpPr>
        <p:spPr>
          <a:xfrm>
            <a:off x="225425" y="1483995"/>
            <a:ext cx="3839845" cy="3169285"/>
          </a:xfrm>
          <a:prstGeom prst="rect">
            <a:avLst/>
          </a:prstGeom>
          <a:noFill/>
          <a:ln>
            <a:solidFill>
              <a:schemeClr val="tx1"/>
            </a:solidFill>
          </a:ln>
        </p:spPr>
        <p:txBody>
          <a:bodyPr wrap="square" rtlCol="0">
            <a:spAutoFit/>
          </a:bodyPr>
          <a:p>
            <a:pPr algn="l"/>
            <a:r>
              <a:rPr lang="zh-CN" altLang="en-US" sz="1000"/>
              <a:t>public class AuditMessage{</a:t>
            </a:r>
            <a:endParaRPr lang="zh-CN" altLang="en-US" sz="1000"/>
          </a:p>
          <a:p>
            <a:pPr algn="l"/>
            <a:r>
              <a:rPr lang="zh-CN" altLang="en-US" sz="1000"/>
              <a:t>    private Long UserId;</a:t>
            </a:r>
            <a:endParaRPr lang="zh-CN" altLang="en-US" sz="1000"/>
          </a:p>
          <a:p>
            <a:pPr algn="l"/>
            <a:r>
              <a:rPr lang="zh-CN" altLang="en-US" sz="1000"/>
              <a:t>    private Long clientAccount;</a:t>
            </a:r>
            <a:endParaRPr lang="zh-CN" altLang="en-US" sz="1000"/>
          </a:p>
          <a:p>
            <a:pPr algn="l"/>
            <a:r>
              <a:rPr lang="zh-CN" altLang="en-US" sz="1000"/>
              <a:t>    private Long merchantAccount;</a:t>
            </a:r>
            <a:endParaRPr lang="zh-CN" altLang="en-US" sz="1000"/>
          </a:p>
          <a:p>
            <a:pPr algn="l"/>
            <a:r>
              <a:rPr lang="zh-CN" altLang="en-US" sz="1000"/>
              <a:t>    private BigDecimal money;</a:t>
            </a:r>
            <a:endParaRPr lang="zh-CN" altLang="en-US" sz="1000"/>
          </a:p>
          <a:p>
            <a:pPr algn="l"/>
            <a:r>
              <a:rPr lang="zh-CN" altLang="en-US" sz="1000"/>
              <a:t>    private Date data;</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public interface AuditMessageProducer{</a:t>
            </a:r>
            <a:endParaRPr lang="zh-CN" altLang="en-US" sz="1000"/>
          </a:p>
          <a:p>
            <a:pPr algn="l"/>
            <a:r>
              <a:rPr lang="zh-CN" altLang="en-US" sz="1000"/>
              <a:t>    ....</a:t>
            </a:r>
            <a:endParaRPr lang="zh-CN" altLang="en-US" sz="1000"/>
          </a:p>
          <a:p>
            <a:pPr algn="l"/>
            <a:r>
              <a:rPr lang="zh-CN" altLang="en-US" sz="1000"/>
              <a:t>}</a:t>
            </a:r>
            <a:endParaRPr lang="zh-CN" altLang="en-US" sz="1000"/>
          </a:p>
          <a:p>
            <a:pPr algn="l"/>
            <a:r>
              <a:rPr lang="zh-CN" altLang="en-US" sz="1000"/>
              <a:t>public class AuditMessageProducerImpl implements AuditMessageProducer{</a:t>
            </a:r>
            <a:endParaRPr lang="zh-CN" altLang="en-US" sz="1000"/>
          </a:p>
          <a:p>
            <a:pPr algn="l"/>
            <a:r>
              <a:rPr lang="zh-CN" altLang="en-US" sz="1000"/>
              <a:t>    private KafkaTemplate&lt;String,String&gt; kafkaTemplate;</a:t>
            </a:r>
            <a:endParaRPr lang="zh-CN" altLang="en-US" sz="1000"/>
          </a:p>
          <a:p>
            <a:pPr algn="l"/>
            <a:r>
              <a:rPr lang="zh-CN" altLang="en-US" sz="1000"/>
              <a:t>    public SendResult send(AuditMessage message){</a:t>
            </a:r>
            <a:endParaRPr lang="zh-CN" altLang="en-US" sz="1000"/>
          </a:p>
          <a:p>
            <a:pPr algn="l"/>
            <a:r>
              <a:rPr lang="zh-CN" altLang="en-US" sz="1000"/>
              <a:t>        String messageBody = message.getBody();</a:t>
            </a:r>
            <a:endParaRPr lang="zh-CN" altLang="en-US" sz="1000"/>
          </a:p>
          <a:p>
            <a:pPr algn="l"/>
            <a:r>
              <a:rPr lang="zh-CN" altLang="en-US" sz="1000"/>
              <a:t>        kafkaTemplate.send("some topic",messageBody);</a:t>
            </a:r>
            <a:endParaRPr lang="zh-CN" altLang="en-US" sz="1000"/>
          </a:p>
          <a:p>
            <a:pPr algn="l"/>
            <a:r>
              <a:rPr lang="zh-CN" altLang="en-US" sz="1000"/>
              <a:t>        return SendResult.SUCCESS;</a:t>
            </a:r>
            <a:endParaRPr lang="zh-CN" altLang="en-US" sz="1000"/>
          </a:p>
          <a:p>
            <a:pPr algn="l"/>
            <a:r>
              <a:rPr lang="zh-CN" altLang="en-US" sz="1000"/>
              <a:t>    }</a:t>
            </a:r>
            <a:endParaRPr lang="zh-CN" altLang="en-US" sz="1000"/>
          </a:p>
          <a:p>
            <a:pPr algn="l"/>
            <a:r>
              <a:rPr lang="zh-CN" altLang="en-US" sz="1000"/>
              <a:t>}</a:t>
            </a:r>
            <a:endParaRPr lang="zh-CN" altLang="en-US" sz="1000"/>
          </a:p>
        </p:txBody>
      </p:sp>
      <p:pic>
        <p:nvPicPr>
          <p:cNvPr id="5" name="图片 4"/>
          <p:cNvPicPr>
            <a:picLocks noChangeAspect="1"/>
          </p:cNvPicPr>
          <p:nvPr/>
        </p:nvPicPr>
        <p:blipFill>
          <a:blip r:embed="rId1"/>
          <a:stretch>
            <a:fillRect/>
          </a:stretch>
        </p:blipFill>
        <p:spPr>
          <a:xfrm>
            <a:off x="4325620" y="880110"/>
            <a:ext cx="4568825" cy="3557270"/>
          </a:xfrm>
          <a:prstGeom prst="rect">
            <a:avLst/>
          </a:prstGeom>
        </p:spPr>
      </p:pic>
    </p:spTree>
  </p:cSld>
  <p:clrMapOvr>
    <a:masterClrMapping/>
  </p:clrMapOvr>
  <p:transition spd="slow">
    <p:wipe/>
  </p:transition>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7988</Words>
  <Application>WPS 演示</Application>
  <PresentationFormat>全屏显示(16:9)</PresentationFormat>
  <Paragraphs>459</Paragraphs>
  <Slides>19</Slides>
  <Notes>13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Arial</vt:lpstr>
      <vt:lpstr>宋体</vt:lpstr>
      <vt:lpstr>Wingdings</vt:lpstr>
      <vt:lpstr>Calibri Light</vt:lpstr>
      <vt:lpstr>方正宋刻本秀楷简体</vt:lpstr>
      <vt:lpstr>方正兰亭黑_GBK</vt:lpstr>
      <vt:lpstr>黑体</vt:lpstr>
      <vt:lpstr>微软雅黑</vt:lpstr>
      <vt:lpstr>Arial</vt:lpstr>
      <vt:lpstr>方正兰亭黑_GBK</vt:lpstr>
      <vt:lpstr>Calibri</vt:lpstr>
      <vt:lpstr>微软雅黑 Light</vt:lpstr>
      <vt:lpstr>Arial Unicode MS</vt:lpstr>
      <vt:lpstr>隶书</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 tukppt</cp:keywords>
  <dc:subject>熊猫办公</dc:subject>
  <cp:category>tukuppt</cp:category>
  <cp:lastModifiedBy>tearwind</cp:lastModifiedBy>
  <cp:revision>365</cp:revision>
  <dcterms:created xsi:type="dcterms:W3CDTF">2016-04-24T15:52:00Z</dcterms:created>
  <dcterms:modified xsi:type="dcterms:W3CDTF">2021-07-18T14:39:11Z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E8369A8C312B460A9933B32FFD7E5B17</vt:lpwstr>
  </property>
</Properties>
</file>