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7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  <p:sldMasterId id="2147483706" r:id="rId3"/>
    <p:sldMasterId id="2147483721" r:id="rId4"/>
    <p:sldMasterId id="2147483751" r:id="rId5"/>
    <p:sldMasterId id="2147483781" r:id="rId6"/>
    <p:sldMasterId id="2147483811" r:id="rId7"/>
    <p:sldMasterId id="2147483841" r:id="rId8"/>
  </p:sldMasterIdLst>
  <p:notesMasterIdLst>
    <p:notesMasterId r:id="rId17"/>
  </p:notesMasterIdLst>
  <p:sldIdLst>
    <p:sldId id="296" r:id="rId9"/>
    <p:sldId id="297" r:id="rId10"/>
    <p:sldId id="298" r:id="rId11"/>
    <p:sldId id="299" r:id="rId12"/>
    <p:sldId id="300" r:id="rId13"/>
    <p:sldId id="302" r:id="rId14"/>
    <p:sldId id="301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3602"/>
  </p:normalViewPr>
  <p:slideViewPr>
    <p:cSldViewPr snapToGrid="0" snapToObjects="1">
      <p:cViewPr varScale="1">
        <p:scale>
          <a:sx n="78" d="100"/>
          <a:sy n="78" d="100"/>
        </p:scale>
        <p:origin x="-83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54D03-1168-4FC9-8FC4-72872F1837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40C07A-11B3-4627-8A2A-5855124473D8}">
      <dgm:prSet phldrT="[文本]" custT="1"/>
      <dgm:spPr>
        <a:solidFill>
          <a:schemeClr val="bg1"/>
        </a:solidFill>
        <a:ln>
          <a:solidFill>
            <a:schemeClr val="bg2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3600" dirty="0" smtClean="0">
              <a:solidFill>
                <a:schemeClr val="tx1"/>
              </a:solidFill>
            </a:rPr>
            <a:t>Free translation</a:t>
          </a:r>
          <a:endParaRPr lang="zh-CN" altLang="en-US" sz="3600" dirty="0" smtClean="0">
            <a:solidFill>
              <a:schemeClr val="tx1"/>
            </a:solidFill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dirty="0"/>
        </a:p>
      </dgm:t>
    </dgm:pt>
    <dgm:pt modelId="{3AC7DEF9-85F1-4B44-81E8-C087F1B8DE5F}" type="parTrans" cxnId="{16984F98-1937-47E5-B71E-F422BEBFE0C8}">
      <dgm:prSet/>
      <dgm:spPr/>
      <dgm:t>
        <a:bodyPr/>
        <a:lstStyle/>
        <a:p>
          <a:endParaRPr lang="zh-CN" altLang="en-US"/>
        </a:p>
      </dgm:t>
    </dgm:pt>
    <dgm:pt modelId="{16C38D51-B941-4687-8D5C-F1650F20441B}" type="sibTrans" cxnId="{16984F98-1937-47E5-B71E-F422BEBFE0C8}">
      <dgm:prSet/>
      <dgm:spPr/>
      <dgm:t>
        <a:bodyPr/>
        <a:lstStyle/>
        <a:p>
          <a:endParaRPr lang="zh-CN" altLang="en-US"/>
        </a:p>
      </dgm:t>
    </dgm:pt>
    <dgm:pt modelId="{B8913539-CFA1-45AB-940B-BE500C570C9D}">
      <dgm:prSet phldrT="[文本]" custT="1"/>
      <dgm:spPr>
        <a:solidFill>
          <a:schemeClr val="bg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altLang="zh-CN" sz="4000" dirty="0" smtClean="0">
              <a:solidFill>
                <a:schemeClr val="tx1"/>
              </a:solidFill>
            </a:rPr>
            <a:t>Zero translation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FAAFD546-3A6D-48DE-ADA7-E0BA57B25D07}" type="parTrans" cxnId="{7C109A50-DCF3-42CA-A462-4DE92059B5B5}">
      <dgm:prSet/>
      <dgm:spPr/>
      <dgm:t>
        <a:bodyPr/>
        <a:lstStyle/>
        <a:p>
          <a:endParaRPr lang="zh-CN" altLang="en-US"/>
        </a:p>
      </dgm:t>
    </dgm:pt>
    <dgm:pt modelId="{A91379FF-3822-4FD3-B555-D5B06CAB9519}" type="sibTrans" cxnId="{7C109A50-DCF3-42CA-A462-4DE92059B5B5}">
      <dgm:prSet/>
      <dgm:spPr/>
      <dgm:t>
        <a:bodyPr/>
        <a:lstStyle/>
        <a:p>
          <a:endParaRPr lang="zh-CN" altLang="en-US"/>
        </a:p>
      </dgm:t>
    </dgm:pt>
    <dgm:pt modelId="{98DEA604-9793-4349-9ACE-F5D10CF2BAB5}">
      <dgm:prSet phldrT="[文本]"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marL="57150" indent="0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altLang="en-US" sz="4000" dirty="0" smtClean="0"/>
            <a:t>Transliteration</a:t>
          </a:r>
          <a:endParaRPr lang="zh-CN" altLang="en-US" sz="4000" dirty="0"/>
        </a:p>
      </dgm:t>
    </dgm:pt>
    <dgm:pt modelId="{A74ECC75-098C-4C1B-AAC0-8EB6993598FB}" type="sibTrans" cxnId="{5BFBA189-AAB2-4C9F-B7BE-6622DF123D1C}">
      <dgm:prSet/>
      <dgm:spPr/>
      <dgm:t>
        <a:bodyPr/>
        <a:lstStyle/>
        <a:p>
          <a:endParaRPr lang="zh-CN" altLang="en-US"/>
        </a:p>
      </dgm:t>
    </dgm:pt>
    <dgm:pt modelId="{3952BEBB-8428-4A6F-AAC1-05A56325DD2D}" type="parTrans" cxnId="{5BFBA189-AAB2-4C9F-B7BE-6622DF123D1C}">
      <dgm:prSet/>
      <dgm:spPr/>
      <dgm:t>
        <a:bodyPr/>
        <a:lstStyle/>
        <a:p>
          <a:endParaRPr lang="zh-CN" altLang="en-US"/>
        </a:p>
      </dgm:t>
    </dgm:pt>
    <dgm:pt modelId="{5F6F6485-F2EE-457B-B62F-0366F6B23DB2}" type="pres">
      <dgm:prSet presAssocID="{DE654D03-1168-4FC9-8FC4-72872F183775}" presName="linear" presStyleCnt="0">
        <dgm:presLayoutVars>
          <dgm:animLvl val="lvl"/>
          <dgm:resizeHandles val="exact"/>
        </dgm:presLayoutVars>
      </dgm:prSet>
      <dgm:spPr/>
    </dgm:pt>
    <dgm:pt modelId="{948AD399-7D09-4884-BC34-E94AD7D25F10}" type="pres">
      <dgm:prSet presAssocID="{6D40C07A-11B3-4627-8A2A-5855124473D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E6C6EC-ED65-4629-B833-D427BCC47ECF}" type="pres">
      <dgm:prSet presAssocID="{16C38D51-B941-4687-8D5C-F1650F20441B}" presName="spacer" presStyleCnt="0"/>
      <dgm:spPr/>
    </dgm:pt>
    <dgm:pt modelId="{0AEC2975-2513-495C-86BE-220B395F22A7}" type="pres">
      <dgm:prSet presAssocID="{98DEA604-9793-4349-9ACE-F5D10CF2BA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94485-209A-4225-81F1-C7A216BCB1A8}" type="pres">
      <dgm:prSet presAssocID="{A74ECC75-098C-4C1B-AAC0-8EB6993598FB}" presName="spacer" presStyleCnt="0"/>
      <dgm:spPr/>
    </dgm:pt>
    <dgm:pt modelId="{1F6F58FA-B9DB-4CA8-A35D-D75DC89232B5}" type="pres">
      <dgm:prSet presAssocID="{B8913539-CFA1-45AB-940B-BE500C570C9D}" presName="parentText" presStyleLbl="node1" presStyleIdx="2" presStyleCnt="3" custLinFactNeighborY="448">
        <dgm:presLayoutVars>
          <dgm:chMax val="0"/>
          <dgm:bulletEnabled val="1"/>
        </dgm:presLayoutVars>
      </dgm:prSet>
      <dgm:spPr/>
    </dgm:pt>
  </dgm:ptLst>
  <dgm:cxnLst>
    <dgm:cxn modelId="{5BFBA189-AAB2-4C9F-B7BE-6622DF123D1C}" srcId="{DE654D03-1168-4FC9-8FC4-72872F183775}" destId="{98DEA604-9793-4349-9ACE-F5D10CF2BAB5}" srcOrd="1" destOrd="0" parTransId="{3952BEBB-8428-4A6F-AAC1-05A56325DD2D}" sibTransId="{A74ECC75-098C-4C1B-AAC0-8EB6993598FB}"/>
    <dgm:cxn modelId="{9D4797CC-25E1-4453-8541-ECD2AF49FEBD}" type="presOf" srcId="{DE654D03-1168-4FC9-8FC4-72872F183775}" destId="{5F6F6485-F2EE-457B-B62F-0366F6B23DB2}" srcOrd="0" destOrd="0" presId="urn:microsoft.com/office/officeart/2005/8/layout/vList2"/>
    <dgm:cxn modelId="{99EF3109-109F-4C47-BC59-6A40B01327FB}" type="presOf" srcId="{B8913539-CFA1-45AB-940B-BE500C570C9D}" destId="{1F6F58FA-B9DB-4CA8-A35D-D75DC89232B5}" srcOrd="0" destOrd="0" presId="urn:microsoft.com/office/officeart/2005/8/layout/vList2"/>
    <dgm:cxn modelId="{538ECF22-F8F7-49E8-A937-F9AA48CD61EA}" type="presOf" srcId="{98DEA604-9793-4349-9ACE-F5D10CF2BAB5}" destId="{0AEC2975-2513-495C-86BE-220B395F22A7}" srcOrd="0" destOrd="0" presId="urn:microsoft.com/office/officeart/2005/8/layout/vList2"/>
    <dgm:cxn modelId="{16984F98-1937-47E5-B71E-F422BEBFE0C8}" srcId="{DE654D03-1168-4FC9-8FC4-72872F183775}" destId="{6D40C07A-11B3-4627-8A2A-5855124473D8}" srcOrd="0" destOrd="0" parTransId="{3AC7DEF9-85F1-4B44-81E8-C087F1B8DE5F}" sibTransId="{16C38D51-B941-4687-8D5C-F1650F20441B}"/>
    <dgm:cxn modelId="{7C109A50-DCF3-42CA-A462-4DE92059B5B5}" srcId="{DE654D03-1168-4FC9-8FC4-72872F183775}" destId="{B8913539-CFA1-45AB-940B-BE500C570C9D}" srcOrd="2" destOrd="0" parTransId="{FAAFD546-3A6D-48DE-ADA7-E0BA57B25D07}" sibTransId="{A91379FF-3822-4FD3-B555-D5B06CAB9519}"/>
    <dgm:cxn modelId="{120D8A3B-19A4-43C2-8BC1-DC3F0062CDDA}" type="presOf" srcId="{6D40C07A-11B3-4627-8A2A-5855124473D8}" destId="{948AD399-7D09-4884-BC34-E94AD7D25F10}" srcOrd="0" destOrd="0" presId="urn:microsoft.com/office/officeart/2005/8/layout/vList2"/>
    <dgm:cxn modelId="{4F1373EE-BC96-4E65-96A5-87185586DF50}" type="presParOf" srcId="{5F6F6485-F2EE-457B-B62F-0366F6B23DB2}" destId="{948AD399-7D09-4884-BC34-E94AD7D25F10}" srcOrd="0" destOrd="0" presId="urn:microsoft.com/office/officeart/2005/8/layout/vList2"/>
    <dgm:cxn modelId="{E7709AD4-DD32-4586-91BD-828D4939894C}" type="presParOf" srcId="{5F6F6485-F2EE-457B-B62F-0366F6B23DB2}" destId="{FBE6C6EC-ED65-4629-B833-D427BCC47ECF}" srcOrd="1" destOrd="0" presId="urn:microsoft.com/office/officeart/2005/8/layout/vList2"/>
    <dgm:cxn modelId="{BB4E9467-DC55-471E-B0CA-4F36D66754E9}" type="presParOf" srcId="{5F6F6485-F2EE-457B-B62F-0366F6B23DB2}" destId="{0AEC2975-2513-495C-86BE-220B395F22A7}" srcOrd="2" destOrd="0" presId="urn:microsoft.com/office/officeart/2005/8/layout/vList2"/>
    <dgm:cxn modelId="{C6F50B93-B3FF-4627-83C4-61633310BABE}" type="presParOf" srcId="{5F6F6485-F2EE-457B-B62F-0366F6B23DB2}" destId="{C9A94485-209A-4225-81F1-C7A216BCB1A8}" srcOrd="3" destOrd="0" presId="urn:microsoft.com/office/officeart/2005/8/layout/vList2"/>
    <dgm:cxn modelId="{CFA7394F-8F74-417B-9A21-7BE61F922A6F}" type="presParOf" srcId="{5F6F6485-F2EE-457B-B62F-0366F6B23DB2}" destId="{1F6F58FA-B9DB-4CA8-A35D-D75DC89232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AD399-7D09-4884-BC34-E94AD7D25F10}">
      <dsp:nvSpPr>
        <dsp:cNvPr id="0" name=""/>
        <dsp:cNvSpPr/>
      </dsp:nvSpPr>
      <dsp:spPr>
        <a:xfrm>
          <a:off x="0" y="583"/>
          <a:ext cx="6982314" cy="121961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en-US" sz="3600" kern="1200" dirty="0" smtClean="0">
              <a:solidFill>
                <a:schemeClr val="tx1"/>
              </a:solidFill>
            </a:rPr>
            <a:t>Free translation</a:t>
          </a:r>
          <a:endParaRPr lang="zh-CN" altLang="en-US" sz="360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59536" y="60119"/>
        <a:ext cx="6863242" cy="1100538"/>
      </dsp:txXfrm>
    </dsp:sp>
    <dsp:sp modelId="{0AEC2975-2513-495C-86BE-220B395F22A7}">
      <dsp:nvSpPr>
        <dsp:cNvPr id="0" name=""/>
        <dsp:cNvSpPr/>
      </dsp:nvSpPr>
      <dsp:spPr>
        <a:xfrm>
          <a:off x="0" y="1234355"/>
          <a:ext cx="6982314" cy="1219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57150" lvl="0" indent="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altLang="en-US" sz="4000" kern="1200" dirty="0" smtClean="0"/>
            <a:t>Transliteration</a:t>
          </a:r>
          <a:endParaRPr lang="zh-CN" altLang="en-US" sz="4000" kern="1200" dirty="0"/>
        </a:p>
      </dsp:txBody>
      <dsp:txXfrm>
        <a:off x="59536" y="1293891"/>
        <a:ext cx="6863242" cy="1100538"/>
      </dsp:txXfrm>
    </dsp:sp>
    <dsp:sp modelId="{1F6F58FA-B9DB-4CA8-A35D-D75DC89232B5}">
      <dsp:nvSpPr>
        <dsp:cNvPr id="0" name=""/>
        <dsp:cNvSpPr/>
      </dsp:nvSpPr>
      <dsp:spPr>
        <a:xfrm>
          <a:off x="0" y="2468190"/>
          <a:ext cx="6982314" cy="121961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</a:rPr>
            <a:t>Zero translation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59536" y="2527726"/>
        <a:ext cx="6863242" cy="110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>
                <a:solidFill>
                  <a:prstClr val="black"/>
                </a:solidFill>
              </a:rPr>
              <a:pPr/>
              <a:t>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3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6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6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6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>
                <a:solidFill>
                  <a:prstClr val="black"/>
                </a:solidFill>
              </a:rPr>
              <a:pPr/>
              <a:t>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2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11" y="652468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16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45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56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45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" y="0"/>
            <a:ext cx="2184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" y="999076"/>
            <a:ext cx="2184400" cy="88053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082800" y="999067"/>
            <a:ext cx="1010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5" y="27940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" y="3674533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5" y="4605867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" y="54864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76107" y="122428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课题背景及内容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76107" y="207264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课题现状及发展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76107" y="296703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研究思路及过程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6107" y="387127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实验数据结果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76107" y="475519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解决方案及总结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0" y="7667"/>
            <a:ext cx="740404" cy="7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 userDrawn="1"/>
        </p:nvSpPr>
        <p:spPr>
          <a:xfrm>
            <a:off x="357675" y="645531"/>
            <a:ext cx="1521174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7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你学习的名称</a:t>
            </a:r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-44450" y="1364536"/>
            <a:ext cx="342900" cy="254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63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88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3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96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96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7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2"/>
            <a:ext cx="72157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1719" y="1600202"/>
            <a:ext cx="721571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2184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" y="999068"/>
            <a:ext cx="2184400" cy="88053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082800" y="999067"/>
            <a:ext cx="1010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1" y="27940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1" y="3674533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1" y="4605867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" y="54864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76107" y="122428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课题背景及内容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76107" y="207264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课题现状及发展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76107" y="296703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研究思路及过程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6107" y="387127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实验数据结果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76107" y="475519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解决方案及总结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0" y="7667"/>
            <a:ext cx="740404" cy="7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 userDrawn="1"/>
        </p:nvSpPr>
        <p:spPr>
          <a:xfrm>
            <a:off x="357675" y="645523"/>
            <a:ext cx="1521174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7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你学习的名称</a:t>
            </a:r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-44450" y="1364536"/>
            <a:ext cx="342900" cy="254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4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1017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3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5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4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12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6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20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60" y="6061020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37" y="2609351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76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2071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37078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94822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26171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87094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06639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51420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67500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4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6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86" y="6061020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60" y="6061020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76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12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551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9702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646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74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66" y="1566507"/>
            <a:ext cx="601161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65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779288" y="286129"/>
            <a:ext cx="8633449" cy="7325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98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803" y="5138757"/>
            <a:ext cx="2729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649" y="5138757"/>
            <a:ext cx="2466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757" y="5138757"/>
            <a:ext cx="2492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68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68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12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91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9" y="759891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11" y="652468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16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45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56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1398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9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12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826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12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11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044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12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11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10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929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44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303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06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89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206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16" y="3330565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72" y="3168354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50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16" y="3330565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45" y="3808915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982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45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8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12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63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88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987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96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96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0945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1017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20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99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7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94" y="440692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9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57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1728" y="1600206"/>
            <a:ext cx="721571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4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12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11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1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1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" y="0"/>
            <a:ext cx="2184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0" y="999086"/>
            <a:ext cx="2184400" cy="88053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082800" y="999067"/>
            <a:ext cx="1010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10" y="27940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10" y="3674533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10" y="4605867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" y="54864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76107" y="122428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课题背景及内容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76107" y="207264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课题现状及发展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76107" y="296703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研究思路及过程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6107" y="387127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实验数据结果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76107" y="475519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解决方案及总结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0" y="7667"/>
            <a:ext cx="740404" cy="7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 userDrawn="1"/>
        </p:nvSpPr>
        <p:spPr>
          <a:xfrm>
            <a:off x="357675" y="645541"/>
            <a:ext cx="1521174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7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你学习的名称</a:t>
            </a:r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-44450" y="1364536"/>
            <a:ext cx="342900" cy="254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6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9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13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12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12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11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10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44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303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9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9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92" y="440691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92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57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1726" y="1600206"/>
            <a:ext cx="721571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89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8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" y="0"/>
            <a:ext cx="21844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" y="999082"/>
            <a:ext cx="2184400" cy="88053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082800" y="999067"/>
            <a:ext cx="1010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8" y="27940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8" y="3674533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" y="4605867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8" y="5486400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76107" y="122428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课题背景及内容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76107" y="2072641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课题现状及发展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76107" y="296703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研究思路及过程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6107" y="387127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实验数据结果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76107" y="4755198"/>
            <a:ext cx="223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细黑_GBK" pitchFamily="2" charset="-122"/>
                <a:ea typeface="方正兰亭细黑_GBK" pitchFamily="2" charset="-122"/>
              </a:rPr>
              <a:t>解决方案及总结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0" y="7667"/>
            <a:ext cx="740404" cy="7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 userDrawn="1"/>
        </p:nvSpPr>
        <p:spPr>
          <a:xfrm>
            <a:off x="357675" y="645537"/>
            <a:ext cx="1521174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7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你学习的名称</a:t>
            </a:r>
          </a:p>
        </p:txBody>
      </p:sp>
      <p:sp>
        <p:nvSpPr>
          <p:cNvPr id="20" name="等腰三角形 19"/>
          <p:cNvSpPr/>
          <p:nvPr userDrawn="1"/>
        </p:nvSpPr>
        <p:spPr>
          <a:xfrm rot="5400000">
            <a:off x="-44450" y="1364536"/>
            <a:ext cx="342900" cy="254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16" y="3330565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72" y="3168354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5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16" y="3330565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34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45" y="3808915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9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14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14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srgbClr val="264C99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b="1" dirty="0">
                  <a:solidFill>
                    <a:srgbClr val="264C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9" y="440691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9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571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1723" y="1600206"/>
            <a:ext cx="721571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5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FC8A9CF0-91C9-42F9-83C2-B72FF9A18BA5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2019/12/6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60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A7F1AA27-B7A4-475F-8430-0E6442A33CF0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29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8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92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22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  <p:sldLayoutId id="2147483749" r:id="rId28"/>
    <p:sldLayoutId id="214748375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38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9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8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8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611" y="1199862"/>
            <a:ext cx="8573432" cy="1231998"/>
          </a:xfrm>
        </p:spPr>
        <p:txBody>
          <a:bodyPr/>
          <a:lstStyle/>
          <a:p>
            <a:r>
              <a:rPr lang="en-US" altLang="zh-CN" sz="2400" dirty="0"/>
              <a:t>A Report on the Translation of </a:t>
            </a:r>
            <a:r>
              <a:rPr lang="en-US" altLang="zh-CN" sz="2400" i="1" dirty="0"/>
              <a:t>Technical communication—(</a:t>
            </a:r>
            <a:r>
              <a:rPr lang="en-US" altLang="zh-CN" sz="2400" dirty="0"/>
              <a:t>Writing Collaboratively</a:t>
            </a:r>
            <a:r>
              <a:rPr lang="en-US" altLang="zh-CN" sz="3200" dirty="0"/>
              <a:t>)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64456" y="5719887"/>
            <a:ext cx="3291472" cy="74120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Liling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（李玲）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459" y="606323"/>
            <a:ext cx="2420938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33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8355978" y="1338795"/>
            <a:ext cx="289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7374201" y="1338816"/>
            <a:ext cx="741415" cy="638207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zh-CN" altLang="en-US" sz="200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448917" y="1390335"/>
            <a:ext cx="612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3200" dirty="0" smtClean="0">
                <a:solidFill>
                  <a:prstClr val="white">
                    <a:lumMod val="95000"/>
                  </a:prstClr>
                </a:solidFill>
                <a:ea typeface="幼圆" panose="02010509060101010101" pitchFamily="49" charset="-122"/>
              </a:rPr>
              <a:t>01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364234" y="2197601"/>
            <a:ext cx="338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7374201" y="2183974"/>
            <a:ext cx="741415" cy="638207"/>
          </a:xfrm>
          <a:prstGeom prst="roundRect">
            <a:avLst/>
          </a:prstGeom>
          <a:solidFill>
            <a:schemeClr val="accent3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zh-CN" altLang="en-US" sz="200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448917" y="2235493"/>
            <a:ext cx="612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3200" dirty="0" smtClean="0">
                <a:solidFill>
                  <a:prstClr val="white">
                    <a:lumMod val="95000"/>
                  </a:prstClr>
                </a:solidFill>
                <a:ea typeface="幼圆" panose="02010509060101010101" pitchFamily="49" charset="-122"/>
              </a:rPr>
              <a:t>02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419818" y="3064624"/>
            <a:ext cx="612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3200" dirty="0" smtClean="0">
                <a:solidFill>
                  <a:prstClr val="white">
                    <a:lumMod val="95000"/>
                  </a:prstClr>
                </a:solidFill>
                <a:ea typeface="幼圆" panose="02010509060101010101" pitchFamily="49" charset="-122"/>
              </a:rPr>
              <a:t>03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29" name="椭圆 1"/>
          <p:cNvSpPr>
            <a:spLocks noChangeArrowheads="1"/>
          </p:cNvSpPr>
          <p:nvPr/>
        </p:nvSpPr>
        <p:spPr bwMode="auto">
          <a:xfrm>
            <a:off x="7374201" y="3874275"/>
            <a:ext cx="741415" cy="638207"/>
          </a:xfrm>
          <a:prstGeom prst="roundRect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zh-CN" altLang="en-US" sz="200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7448917" y="3925809"/>
            <a:ext cx="612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3200" dirty="0" smtClean="0">
                <a:solidFill>
                  <a:prstClr val="white">
                    <a:lumMod val="95000"/>
                  </a:prstClr>
                </a:solidFill>
                <a:ea typeface="幼圆" panose="02010509060101010101" pitchFamily="49" charset="-122"/>
              </a:rPr>
              <a:t>04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4831" y="3213364"/>
            <a:ext cx="899866" cy="900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1024103" y="4570861"/>
            <a:ext cx="190647" cy="19069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87358" y="4095664"/>
            <a:ext cx="931247" cy="9179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55144" y="1209846"/>
            <a:ext cx="1799732" cy="18002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50261" y="3269275"/>
            <a:ext cx="791882" cy="7920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7008" y="3861457"/>
            <a:ext cx="899867" cy="900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46212" y="2559976"/>
            <a:ext cx="449933" cy="4500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377" y="1485172"/>
            <a:ext cx="1596798" cy="159721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27008" y="3201881"/>
            <a:ext cx="539919" cy="5400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01296" y="1491409"/>
            <a:ext cx="224966" cy="2250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8972" y="3033365"/>
            <a:ext cx="451837" cy="45195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6874" y="1665213"/>
            <a:ext cx="1079840" cy="1080121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170" y="2432916"/>
            <a:ext cx="488019" cy="48814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7425" y="1552322"/>
            <a:ext cx="449933" cy="4500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75CC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7358" y="2061257"/>
            <a:ext cx="2303657" cy="2304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"/>
          <p:cNvSpPr>
            <a:spLocks noChangeArrowheads="1"/>
          </p:cNvSpPr>
          <p:nvPr/>
        </p:nvSpPr>
        <p:spPr bwMode="auto">
          <a:xfrm>
            <a:off x="1791283" y="2987660"/>
            <a:ext cx="1935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0" name="TextBox 76">
            <a:extLst>
              <a:ext uri="{FF2B5EF4-FFF2-40B4-BE49-F238E27FC236}">
                <a16:creationId xmlns="" xmlns:a16="http://schemas.microsoft.com/office/drawing/2014/main" id="{E62E7532-C2FF-49DB-8FA4-F740260C74B6}"/>
              </a:ext>
            </a:extLst>
          </p:cNvPr>
          <p:cNvSpPr txBox="1"/>
          <p:nvPr/>
        </p:nvSpPr>
        <p:spPr>
          <a:xfrm>
            <a:off x="8364234" y="3075538"/>
            <a:ext cx="316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Translation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TextBox 76">
            <a:extLst>
              <a:ext uri="{FF2B5EF4-FFF2-40B4-BE49-F238E27FC236}">
                <a16:creationId xmlns="" xmlns:a16="http://schemas.microsoft.com/office/drawing/2014/main" id="{3484BF70-1535-47FA-91FB-BFF1106508F4}"/>
              </a:ext>
            </a:extLst>
          </p:cNvPr>
          <p:cNvSpPr txBox="1"/>
          <p:nvPr/>
        </p:nvSpPr>
        <p:spPr>
          <a:xfrm>
            <a:off x="8364234" y="3906900"/>
            <a:ext cx="349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1"/>
          <p:cNvSpPr>
            <a:spLocks noChangeArrowheads="1"/>
          </p:cNvSpPr>
          <p:nvPr/>
        </p:nvSpPr>
        <p:spPr bwMode="auto">
          <a:xfrm>
            <a:off x="7385894" y="3037909"/>
            <a:ext cx="741415" cy="638207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zh-CN" altLang="en-US" sz="200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  <p:sp>
        <p:nvSpPr>
          <p:cNvPr id="48" name="TextBox 32"/>
          <p:cNvSpPr txBox="1">
            <a:spLocks noChangeArrowheads="1"/>
          </p:cNvSpPr>
          <p:nvPr/>
        </p:nvSpPr>
        <p:spPr bwMode="auto">
          <a:xfrm>
            <a:off x="7450255" y="3088809"/>
            <a:ext cx="612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3200" dirty="0" smtClean="0">
                <a:solidFill>
                  <a:prstClr val="white">
                    <a:lumMod val="95000"/>
                  </a:prstClr>
                </a:solidFill>
                <a:ea typeface="幼圆" panose="02010509060101010101" pitchFamily="49" charset="-122"/>
              </a:rPr>
              <a:t>03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5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89" y="10411"/>
            <a:ext cx="3202333" cy="8670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03" y="848639"/>
            <a:ext cx="12143098" cy="504056"/>
          </a:xfrm>
          <a:prstGeom prst="rect">
            <a:avLst/>
          </a:prstGeom>
          <a:solidFill>
            <a:srgbClr val="033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25DD4788-F8AE-425D-A312-54B02146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5" b="100000" l="0" r="100000">
                        <a14:foregroundMark x1="31722" y1="42398" x2="31722" y2="42398"/>
                        <a14:foregroundMark x1="45619" y1="30994" x2="45619" y2="30994"/>
                        <a14:foregroundMark x1="59517" y1="65497" x2="59517" y2="65497"/>
                        <a14:foregroundMark x1="23263" y1="52632" x2="24471" y2="38304"/>
                        <a14:foregroundMark x1="25378" y1="36842" x2="25378" y2="36257"/>
                        <a14:foregroundMark x1="30514" y1="35088" x2="42296" y2="36842"/>
                        <a14:foregroundMark x1="44109" y1="37719" x2="53172" y2="54971"/>
                        <a14:foregroundMark x1="34441" y1="70175" x2="54381" y2="73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8" y="474068"/>
            <a:ext cx="1212608" cy="12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796382" y="817576"/>
            <a:ext cx="230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prstClr val="white"/>
                </a:solidFill>
              </a:rPr>
              <a:t>Introduction</a:t>
            </a:r>
            <a:endParaRPr lang="en-US" altLang="zh-CN" sz="3200" b="1" dirty="0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8076" y="2568102"/>
            <a:ext cx="3520580" cy="207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Background of the translation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6291386" y="2568102"/>
            <a:ext cx="3520580" cy="207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Translation project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96382" y="5000017"/>
            <a:ext cx="2756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1.Book</a:t>
            </a:r>
          </a:p>
          <a:p>
            <a:r>
              <a:rPr lang="en-US" altLang="zh-CN" dirty="0" smtClean="0"/>
              <a:t>2.Author</a:t>
            </a:r>
          </a:p>
          <a:p>
            <a:r>
              <a:rPr lang="en-US" altLang="zh-CN" dirty="0" smtClean="0"/>
              <a:t>3.Reader</a:t>
            </a:r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7532" y="5000017"/>
            <a:ext cx="295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Basic information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Main idea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3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76"/>
          <p:cNvSpPr txBox="1"/>
          <p:nvPr/>
        </p:nvSpPr>
        <p:spPr>
          <a:xfrm>
            <a:off x="120891" y="692707"/>
            <a:ext cx="669500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4400" dirty="0" smtClean="0">
                <a:solidFill>
                  <a:prstClr val="black"/>
                </a:solidFill>
              </a:rPr>
              <a:t>         Book </a:t>
            </a:r>
            <a:r>
              <a:rPr lang="zh-CN" altLang="en-US" sz="4400" dirty="0">
                <a:solidFill>
                  <a:prstClr val="black"/>
                </a:solidFill>
              </a:rPr>
              <a:t>Meaning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86" y="10411"/>
            <a:ext cx="3202333" cy="86706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8903" y="848639"/>
            <a:ext cx="12143098" cy="504056"/>
          </a:xfrm>
          <a:prstGeom prst="rect">
            <a:avLst/>
          </a:prstGeom>
          <a:solidFill>
            <a:srgbClr val="033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25DD4788-F8AE-425D-A312-54B02146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5" b="100000" l="0" r="100000">
                        <a14:foregroundMark x1="31722" y1="42398" x2="31722" y2="42398"/>
                        <a14:foregroundMark x1="45619" y1="30994" x2="45619" y2="30994"/>
                        <a14:foregroundMark x1="59517" y1="65497" x2="59517" y2="65497"/>
                        <a14:foregroundMark x1="23263" y1="52632" x2="24471" y2="38304"/>
                        <a14:foregroundMark x1="25378" y1="36842" x2="25378" y2="36257"/>
                        <a14:foregroundMark x1="30514" y1="35088" x2="42296" y2="36842"/>
                        <a14:foregroundMark x1="44109" y1="37719" x2="53172" y2="54971"/>
                        <a14:foregroundMark x1="34441" y1="70175" x2="54381" y2="73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8" y="474062"/>
            <a:ext cx="1212608" cy="12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1796388" y="817570"/>
            <a:ext cx="2193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prstClr val="white"/>
                </a:solidFill>
              </a:rPr>
              <a:t>Significance</a:t>
            </a:r>
            <a:endParaRPr lang="en-US" altLang="zh-CN" sz="3200" b="1" dirty="0">
              <a:solidFill>
                <a:prstClr val="white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29460" y="2645923"/>
            <a:ext cx="3583008" cy="2402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For readers</a:t>
            </a:r>
            <a:r>
              <a:rPr lang="en-US" altLang="zh-CN" sz="4000" dirty="0" smtClean="0">
                <a:noFill/>
              </a:rPr>
              <a:t> </a:t>
            </a:r>
            <a:endParaRPr lang="zh-CN" altLang="en-US" sz="4000" dirty="0">
              <a:noFill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935821" y="2645922"/>
            <a:ext cx="3677056" cy="2490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For translator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1"/>
          <p:cNvSpPr txBox="1"/>
          <p:nvPr/>
        </p:nvSpPr>
        <p:spPr>
          <a:xfrm>
            <a:off x="1693446" y="2303918"/>
            <a:ext cx="7119814" cy="14745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</a:rPr>
              <a:t>Nida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</a:rPr>
              <a:t> Functional </a:t>
            </a:r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</a:rPr>
              <a:t>equivalence </a:t>
            </a: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</a:rPr>
              <a:t>theory</a:t>
            </a:r>
            <a:endParaRPr lang="en-US" altLang="zh-C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endParaRPr lang="en-US" altLang="zh-CN" sz="3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82" y="10411"/>
            <a:ext cx="3202333" cy="86706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8903" y="848639"/>
            <a:ext cx="12143098" cy="504056"/>
          </a:xfrm>
          <a:prstGeom prst="rect">
            <a:avLst/>
          </a:prstGeom>
          <a:solidFill>
            <a:srgbClr val="033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5DD4788-F8AE-425D-A312-54B02146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5" b="100000" l="0" r="100000">
                        <a14:foregroundMark x1="31722" y1="42398" x2="31722" y2="42398"/>
                        <a14:foregroundMark x1="45619" y1="30994" x2="45619" y2="30994"/>
                        <a14:foregroundMark x1="59517" y1="65497" x2="59517" y2="65497"/>
                        <a14:foregroundMark x1="23263" y1="52632" x2="24471" y2="38304"/>
                        <a14:foregroundMark x1="25378" y1="36842" x2="25378" y2="36257"/>
                        <a14:foregroundMark x1="30514" y1="35088" x2="42296" y2="36842"/>
                        <a14:foregroundMark x1="44109" y1="37719" x2="53172" y2="54971"/>
                        <a14:foregroundMark x1="34441" y1="70175" x2="54381" y2="73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8" y="474054"/>
            <a:ext cx="1212608" cy="12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1796382" y="817562"/>
            <a:ext cx="3296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3200" b="1" dirty="0">
                <a:solidFill>
                  <a:prstClr val="white"/>
                </a:solidFill>
              </a:rPr>
              <a:t>Translation </a:t>
            </a:r>
            <a:r>
              <a:rPr lang="en-US" altLang="zh-CN" sz="3200" b="1" dirty="0" smtClean="0">
                <a:solidFill>
                  <a:prstClr val="white"/>
                </a:solidFill>
              </a:rPr>
              <a:t>theory</a:t>
            </a:r>
            <a:endParaRPr lang="en-US" altLang="zh-CN" sz="32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382" y="3929975"/>
            <a:ext cx="71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Translation </a:t>
            </a:r>
            <a:r>
              <a:rPr lang="en-US" altLang="zh-CN" dirty="0"/>
              <a:t>means communication, and the process depends on what people hear or read. It is important that the readers understand and appreciate degree of translation text. 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——Nida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82" y="10411"/>
            <a:ext cx="3202333" cy="86706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8903" y="848639"/>
            <a:ext cx="12143098" cy="504056"/>
          </a:xfrm>
          <a:prstGeom prst="rect">
            <a:avLst/>
          </a:prstGeom>
          <a:solidFill>
            <a:srgbClr val="033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5DD4788-F8AE-425D-A312-54B02146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5" b="100000" l="0" r="100000">
                        <a14:foregroundMark x1="31722" y1="42398" x2="31722" y2="42398"/>
                        <a14:foregroundMark x1="45619" y1="30994" x2="45619" y2="30994"/>
                        <a14:foregroundMark x1="59517" y1="65497" x2="59517" y2="65497"/>
                        <a14:foregroundMark x1="23263" y1="52632" x2="24471" y2="38304"/>
                        <a14:foregroundMark x1="25378" y1="36842" x2="25378" y2="36257"/>
                        <a14:foregroundMark x1="30514" y1="35088" x2="42296" y2="36842"/>
                        <a14:foregroundMark x1="44109" y1="37719" x2="53172" y2="54971"/>
                        <a14:foregroundMark x1="34441" y1="70175" x2="54381" y2="73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8" y="474054"/>
            <a:ext cx="1212608" cy="12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1796382" y="817562"/>
            <a:ext cx="552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3200" b="1" dirty="0">
                <a:solidFill>
                  <a:prstClr val="white"/>
                </a:solidFill>
              </a:rPr>
              <a:t>Methodology of the translation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20675917"/>
              </p:ext>
            </p:extLst>
          </p:nvPr>
        </p:nvGraphicFramePr>
        <p:xfrm>
          <a:off x="1546698" y="2303917"/>
          <a:ext cx="6982314" cy="3688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020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512835"/>
            <a:ext cx="2442257" cy="399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196" y="1217528"/>
            <a:ext cx="11841803" cy="52168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Times New Roman"/>
                <a:ea typeface="宋体"/>
              </a:rPr>
              <a:t>Nida, Eugene Albert. The Theory and Practice </a:t>
            </a:r>
            <a:r>
              <a:rPr lang="en-US" altLang="zh-CN" kern="100" dirty="0" smtClean="0">
                <a:latin typeface="Times New Roman"/>
                <a:ea typeface="宋体"/>
              </a:rPr>
              <a:t>of   </a:t>
            </a:r>
            <a:r>
              <a:rPr lang="en-US" altLang="zh-CN" kern="100" dirty="0">
                <a:latin typeface="Times New Roman"/>
                <a:ea typeface="宋体"/>
              </a:rPr>
              <a:t>Translation[M]. Shanghai</a:t>
            </a:r>
            <a:r>
              <a:rPr lang="en-US" altLang="zh-CN" kern="100" dirty="0" smtClean="0">
                <a:latin typeface="Times New Roman"/>
                <a:ea typeface="宋体"/>
              </a:rPr>
              <a:t>: </a:t>
            </a:r>
            <a:r>
              <a:rPr lang="en-US" altLang="zh-CN" kern="100" dirty="0">
                <a:latin typeface="Times New Roman"/>
                <a:ea typeface="宋体"/>
              </a:rPr>
              <a:t>Shanghai Foreign Language Education Press, 2004.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Times New Roman"/>
                <a:ea typeface="宋体"/>
              </a:rPr>
              <a:t>Watts, J. M. Communicating technical information [N]. Fire Technology, 1993(29).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李占喜</a:t>
            </a:r>
            <a:r>
              <a:rPr lang="en-US" altLang="zh-CN" kern="100" dirty="0">
                <a:latin typeface="Times New Roman"/>
                <a:ea typeface="宋体"/>
              </a:rPr>
              <a:t>. </a:t>
            </a:r>
            <a:r>
              <a:rPr lang="zh-CN" altLang="zh-CN" kern="100" dirty="0">
                <a:latin typeface="Times New Roman"/>
                <a:ea typeface="宋体"/>
              </a:rPr>
              <a:t>语用翻译探索</a:t>
            </a:r>
            <a:r>
              <a:rPr lang="en-US" altLang="zh-CN" kern="100" dirty="0">
                <a:latin typeface="Times New Roman"/>
                <a:ea typeface="宋体"/>
              </a:rPr>
              <a:t>[M]. </a:t>
            </a:r>
            <a:r>
              <a:rPr lang="zh-CN" altLang="zh-CN" kern="100" dirty="0">
                <a:latin typeface="Times New Roman"/>
                <a:ea typeface="宋体"/>
              </a:rPr>
              <a:t>广州</a:t>
            </a:r>
            <a:r>
              <a:rPr lang="en-US" altLang="zh-CN" kern="100" dirty="0">
                <a:latin typeface="Times New Roman"/>
                <a:ea typeface="宋体"/>
              </a:rPr>
              <a:t>: </a:t>
            </a:r>
            <a:r>
              <a:rPr lang="zh-CN" altLang="zh-CN" kern="100" dirty="0">
                <a:latin typeface="Times New Roman"/>
                <a:ea typeface="宋体"/>
              </a:rPr>
              <a:t>暨南大学出版社，</a:t>
            </a:r>
            <a:r>
              <a:rPr lang="en-US" altLang="zh-CN" kern="100" dirty="0">
                <a:latin typeface="Times New Roman"/>
                <a:ea typeface="宋体"/>
              </a:rPr>
              <a:t>2014. 10.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梅阳春</a:t>
            </a:r>
            <a:r>
              <a:rPr lang="en-US" altLang="zh-CN" kern="100" dirty="0">
                <a:latin typeface="Times New Roman"/>
                <a:ea typeface="宋体"/>
              </a:rPr>
              <a:t>,</a:t>
            </a:r>
            <a:r>
              <a:rPr lang="zh-CN" altLang="zh-CN" kern="100" dirty="0">
                <a:latin typeface="Times New Roman"/>
                <a:ea typeface="宋体"/>
              </a:rPr>
              <a:t>汤金霞</a:t>
            </a:r>
            <a:r>
              <a:rPr lang="en-US" altLang="zh-CN" kern="100" dirty="0">
                <a:latin typeface="Times New Roman"/>
                <a:ea typeface="宋体"/>
              </a:rPr>
              <a:t>.</a:t>
            </a:r>
            <a:r>
              <a:rPr lang="zh-CN" altLang="zh-CN" kern="100" dirty="0">
                <a:latin typeface="Times New Roman"/>
                <a:ea typeface="宋体"/>
              </a:rPr>
              <a:t>中国科技翻译伦理研究述评</a:t>
            </a:r>
            <a:r>
              <a:rPr lang="en-US" altLang="zh-CN" kern="100" dirty="0">
                <a:latin typeface="Times New Roman"/>
                <a:ea typeface="宋体"/>
              </a:rPr>
              <a:t>[J].</a:t>
            </a:r>
            <a:r>
              <a:rPr lang="zh-CN" altLang="zh-CN" kern="100" dirty="0">
                <a:latin typeface="Times New Roman"/>
                <a:ea typeface="宋体"/>
              </a:rPr>
              <a:t>江苏科技大学学报</a:t>
            </a:r>
            <a:r>
              <a:rPr lang="en-US" altLang="zh-CN" kern="100" dirty="0">
                <a:latin typeface="Times New Roman"/>
                <a:ea typeface="宋体"/>
              </a:rPr>
              <a:t>(</a:t>
            </a:r>
            <a:r>
              <a:rPr lang="zh-CN" altLang="zh-CN" kern="100" dirty="0">
                <a:latin typeface="Times New Roman"/>
                <a:ea typeface="宋体"/>
              </a:rPr>
              <a:t>社会科学版</a:t>
            </a:r>
            <a:r>
              <a:rPr lang="en-US" altLang="zh-CN" kern="100" dirty="0">
                <a:latin typeface="Times New Roman"/>
                <a:ea typeface="宋体"/>
              </a:rPr>
              <a:t>),2018,18(04):53-59.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潘尔艳</a:t>
            </a:r>
            <a:r>
              <a:rPr lang="en-US" altLang="zh-CN" kern="100" dirty="0">
                <a:latin typeface="Times New Roman"/>
                <a:ea typeface="宋体"/>
              </a:rPr>
              <a:t>. </a:t>
            </a:r>
            <a:r>
              <a:rPr lang="zh-CN" altLang="zh-CN" kern="100" dirty="0">
                <a:latin typeface="Times New Roman"/>
                <a:ea typeface="宋体"/>
              </a:rPr>
              <a:t>论科技英语翻译的若干特点</a:t>
            </a:r>
            <a:r>
              <a:rPr lang="en-US" altLang="zh-CN" kern="100" dirty="0">
                <a:latin typeface="Times New Roman"/>
                <a:ea typeface="宋体"/>
              </a:rPr>
              <a:t>[J].</a:t>
            </a:r>
            <a:r>
              <a:rPr lang="zh-CN" altLang="zh-CN" kern="100" dirty="0">
                <a:latin typeface="Times New Roman"/>
                <a:ea typeface="宋体"/>
              </a:rPr>
              <a:t>哈尔滨商业大学学报，</a:t>
            </a:r>
            <a:r>
              <a:rPr lang="en-US" altLang="zh-CN" kern="100" dirty="0">
                <a:latin typeface="Times New Roman"/>
                <a:ea typeface="宋体"/>
              </a:rPr>
              <a:t>2005.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王欣</a:t>
            </a:r>
            <a:r>
              <a:rPr lang="en-US" altLang="zh-CN" kern="100" dirty="0">
                <a:latin typeface="Times New Roman"/>
                <a:ea typeface="宋体"/>
              </a:rPr>
              <a:t>.</a:t>
            </a:r>
            <a:r>
              <a:rPr lang="zh-CN" altLang="zh-CN" kern="100" dirty="0">
                <a:latin typeface="Times New Roman"/>
                <a:ea typeface="宋体"/>
              </a:rPr>
              <a:t>浅论奈达的“功能对等”理论</a:t>
            </a:r>
            <a:r>
              <a:rPr lang="en-US" altLang="zh-CN" kern="100" dirty="0">
                <a:latin typeface="Times New Roman"/>
                <a:ea typeface="宋体"/>
              </a:rPr>
              <a:t>[J].</a:t>
            </a:r>
            <a:r>
              <a:rPr lang="zh-CN" altLang="zh-CN" kern="100" dirty="0">
                <a:latin typeface="Times New Roman"/>
                <a:ea typeface="宋体"/>
              </a:rPr>
              <a:t>青海师专学报</a:t>
            </a:r>
            <a:r>
              <a:rPr lang="en-US" altLang="zh-CN" kern="100" dirty="0">
                <a:latin typeface="Times New Roman"/>
                <a:ea typeface="宋体"/>
              </a:rPr>
              <a:t>.</a:t>
            </a:r>
            <a:r>
              <a:rPr lang="zh-CN" altLang="zh-CN" kern="100" dirty="0">
                <a:latin typeface="Times New Roman"/>
                <a:ea typeface="宋体"/>
              </a:rPr>
              <a:t>教育科学</a:t>
            </a:r>
            <a:r>
              <a:rPr lang="en-US" altLang="zh-CN" kern="100" dirty="0">
                <a:latin typeface="Times New Roman"/>
                <a:ea typeface="宋体"/>
              </a:rPr>
              <a:t>,2006(S2):104-105.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熊兵</a:t>
            </a:r>
            <a:r>
              <a:rPr lang="en-US" altLang="zh-CN" kern="100" dirty="0">
                <a:latin typeface="Times New Roman"/>
                <a:ea typeface="宋体"/>
              </a:rPr>
              <a:t>.</a:t>
            </a:r>
            <a:r>
              <a:rPr lang="zh-CN" altLang="zh-CN" kern="100" dirty="0">
                <a:latin typeface="Times New Roman"/>
                <a:ea typeface="宋体"/>
              </a:rPr>
              <a:t>翻译研究中的概念混淆——以“翻译策略”、“翻译方法”和“翻译技巧”为例</a:t>
            </a:r>
            <a:r>
              <a:rPr lang="en-US" altLang="zh-CN" kern="100" dirty="0">
                <a:latin typeface="Times New Roman"/>
                <a:ea typeface="宋体"/>
              </a:rPr>
              <a:t>[J].</a:t>
            </a:r>
            <a:r>
              <a:rPr lang="zh-CN" altLang="zh-CN" kern="100" dirty="0">
                <a:latin typeface="Times New Roman"/>
                <a:ea typeface="宋体"/>
              </a:rPr>
              <a:t>《中国翻译》，</a:t>
            </a:r>
            <a:r>
              <a:rPr lang="en-US" altLang="zh-CN" kern="100" dirty="0">
                <a:latin typeface="Times New Roman"/>
                <a:ea typeface="宋体"/>
              </a:rPr>
              <a:t>2014,(3):82-88.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杨婷玉</a:t>
            </a:r>
            <a:r>
              <a:rPr lang="en-US" altLang="zh-CN" kern="100" dirty="0">
                <a:latin typeface="Times New Roman"/>
                <a:ea typeface="宋体"/>
              </a:rPr>
              <a:t>. </a:t>
            </a:r>
            <a:r>
              <a:rPr lang="zh-CN" altLang="zh-CN" kern="100" dirty="0">
                <a:latin typeface="Times New Roman"/>
                <a:ea typeface="宋体"/>
              </a:rPr>
              <a:t>从功能翻译理论角度看科技英语翻译</a:t>
            </a:r>
            <a:r>
              <a:rPr lang="en-US" altLang="zh-CN" kern="100" dirty="0">
                <a:latin typeface="Times New Roman"/>
                <a:ea typeface="宋体"/>
              </a:rPr>
              <a:t>[D]. </a:t>
            </a:r>
            <a:r>
              <a:rPr lang="zh-CN" altLang="zh-CN" kern="100" dirty="0">
                <a:latin typeface="Times New Roman"/>
                <a:ea typeface="宋体"/>
              </a:rPr>
              <a:t>北京：北京邮电大学翻译硕士学位论文，</a:t>
            </a:r>
            <a:r>
              <a:rPr lang="en-US" altLang="zh-CN" kern="100" dirty="0">
                <a:latin typeface="Times New Roman"/>
                <a:ea typeface="宋体"/>
              </a:rPr>
              <a:t>2014</a:t>
            </a:r>
            <a:r>
              <a:rPr lang="zh-CN" altLang="zh-CN" kern="100" dirty="0">
                <a:latin typeface="Times New Roman"/>
                <a:ea typeface="宋体"/>
              </a:rPr>
              <a:t>：</a:t>
            </a:r>
            <a:r>
              <a:rPr lang="en-US" altLang="zh-CN" kern="100" dirty="0">
                <a:latin typeface="Times New Roman"/>
                <a:ea typeface="宋体"/>
              </a:rPr>
              <a:t>15-17</a:t>
            </a:r>
            <a:endParaRPr lang="zh-CN" altLang="zh-CN" sz="1400" kern="100" dirty="0">
              <a:latin typeface="Times New Roman"/>
              <a:ea typeface="宋体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/>
                <a:ea typeface="宋体"/>
              </a:rPr>
              <a:t>张万防，黄宇洁</a:t>
            </a:r>
            <a:r>
              <a:rPr lang="en-US" altLang="zh-CN" kern="100" dirty="0">
                <a:latin typeface="Times New Roman"/>
                <a:ea typeface="宋体"/>
              </a:rPr>
              <a:t>. </a:t>
            </a:r>
            <a:r>
              <a:rPr lang="zh-CN" altLang="zh-CN" kern="100" dirty="0">
                <a:latin typeface="Times New Roman"/>
                <a:ea typeface="宋体"/>
              </a:rPr>
              <a:t>翻译理论与实践简明教程</a:t>
            </a:r>
            <a:r>
              <a:rPr lang="en-US" altLang="zh-CN" kern="100" dirty="0">
                <a:latin typeface="Times New Roman"/>
                <a:ea typeface="宋体"/>
              </a:rPr>
              <a:t>[M]. </a:t>
            </a:r>
            <a:r>
              <a:rPr lang="zh-CN" altLang="zh-CN" kern="100" dirty="0">
                <a:latin typeface="Times New Roman"/>
                <a:ea typeface="宋体"/>
              </a:rPr>
              <a:t>武汉</a:t>
            </a:r>
            <a:r>
              <a:rPr lang="en-US" altLang="zh-CN" kern="100" dirty="0">
                <a:latin typeface="Times New Roman"/>
                <a:ea typeface="宋体"/>
              </a:rPr>
              <a:t>: </a:t>
            </a:r>
            <a:r>
              <a:rPr lang="zh-CN" altLang="zh-CN" kern="100" dirty="0">
                <a:latin typeface="Times New Roman"/>
                <a:ea typeface="宋体"/>
              </a:rPr>
              <a:t>华中科技大学出版社，</a:t>
            </a:r>
            <a:r>
              <a:rPr lang="en-US" altLang="zh-CN" kern="100" dirty="0">
                <a:latin typeface="Times New Roman"/>
                <a:ea typeface="宋体"/>
              </a:rPr>
              <a:t>2015</a:t>
            </a:r>
            <a:r>
              <a:rPr lang="zh-CN" altLang="zh-CN" kern="100" dirty="0">
                <a:latin typeface="Times New Roman"/>
                <a:ea typeface="宋体"/>
              </a:rPr>
              <a:t>：</a:t>
            </a:r>
            <a:r>
              <a:rPr lang="en-US" altLang="zh-CN" kern="100" dirty="0" smtClean="0">
                <a:latin typeface="Times New Roman"/>
                <a:ea typeface="宋体"/>
              </a:rPr>
              <a:t>115-125</a:t>
            </a:r>
            <a:endParaRPr lang="zh-CN" altLang="zh-CN" sz="1400" kern="100" dirty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60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96" y="258520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itchFamily="18" charset="0"/>
                <a:cs typeface="Times New Roman" pitchFamily="18" charset="0"/>
              </a:rPr>
              <a:t>LISTENNING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034A90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模板页面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34A90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自定义 364">
      <a:dk1>
        <a:sysClr val="windowText" lastClr="000000"/>
      </a:dk1>
      <a:lt1>
        <a:sysClr val="window" lastClr="FFFFFF"/>
      </a:lt1>
      <a:dk2>
        <a:srgbClr val="39302A"/>
      </a:dk2>
      <a:lt2>
        <a:srgbClr val="264C99"/>
      </a:lt2>
      <a:accent1>
        <a:srgbClr val="264C99"/>
      </a:accent1>
      <a:accent2>
        <a:srgbClr val="264C99"/>
      </a:accent2>
      <a:accent3>
        <a:srgbClr val="264C99"/>
      </a:accent3>
      <a:accent4>
        <a:srgbClr val="264C99"/>
      </a:accent4>
      <a:accent5>
        <a:srgbClr val="369221"/>
      </a:accent5>
      <a:accent6>
        <a:srgbClr val="369221"/>
      </a:accent6>
      <a:hlink>
        <a:srgbClr val="369221"/>
      </a:hlink>
      <a:folHlink>
        <a:srgbClr val="162C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主题​​">
  <a:themeElements>
    <a:clrScheme name="自定义 364">
      <a:dk1>
        <a:sysClr val="windowText" lastClr="000000"/>
      </a:dk1>
      <a:lt1>
        <a:sysClr val="window" lastClr="FFFFFF"/>
      </a:lt1>
      <a:dk2>
        <a:srgbClr val="39302A"/>
      </a:dk2>
      <a:lt2>
        <a:srgbClr val="264C99"/>
      </a:lt2>
      <a:accent1>
        <a:srgbClr val="264C99"/>
      </a:accent1>
      <a:accent2>
        <a:srgbClr val="264C99"/>
      </a:accent2>
      <a:accent3>
        <a:srgbClr val="264C99"/>
      </a:accent3>
      <a:accent4>
        <a:srgbClr val="264C99"/>
      </a:accent4>
      <a:accent5>
        <a:srgbClr val="369221"/>
      </a:accent5>
      <a:accent6>
        <a:srgbClr val="369221"/>
      </a:accent6>
      <a:hlink>
        <a:srgbClr val="369221"/>
      </a:hlink>
      <a:folHlink>
        <a:srgbClr val="162C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主题​​">
  <a:themeElements>
    <a:clrScheme name="自定义 364">
      <a:dk1>
        <a:sysClr val="windowText" lastClr="000000"/>
      </a:dk1>
      <a:lt1>
        <a:sysClr val="window" lastClr="FFFFFF"/>
      </a:lt1>
      <a:dk2>
        <a:srgbClr val="39302A"/>
      </a:dk2>
      <a:lt2>
        <a:srgbClr val="264C99"/>
      </a:lt2>
      <a:accent1>
        <a:srgbClr val="264C99"/>
      </a:accent1>
      <a:accent2>
        <a:srgbClr val="264C99"/>
      </a:accent2>
      <a:accent3>
        <a:srgbClr val="264C99"/>
      </a:accent3>
      <a:accent4>
        <a:srgbClr val="264C99"/>
      </a:accent4>
      <a:accent5>
        <a:srgbClr val="369221"/>
      </a:accent5>
      <a:accent6>
        <a:srgbClr val="369221"/>
      </a:accent6>
      <a:hlink>
        <a:srgbClr val="369221"/>
      </a:hlink>
      <a:folHlink>
        <a:srgbClr val="162C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主题​​">
  <a:themeElements>
    <a:clrScheme name="自定义 364">
      <a:dk1>
        <a:sysClr val="windowText" lastClr="000000"/>
      </a:dk1>
      <a:lt1>
        <a:sysClr val="window" lastClr="FFFFFF"/>
      </a:lt1>
      <a:dk2>
        <a:srgbClr val="39302A"/>
      </a:dk2>
      <a:lt2>
        <a:srgbClr val="264C99"/>
      </a:lt2>
      <a:accent1>
        <a:srgbClr val="264C99"/>
      </a:accent1>
      <a:accent2>
        <a:srgbClr val="264C99"/>
      </a:accent2>
      <a:accent3>
        <a:srgbClr val="264C99"/>
      </a:accent3>
      <a:accent4>
        <a:srgbClr val="264C99"/>
      </a:accent4>
      <a:accent5>
        <a:srgbClr val="369221"/>
      </a:accent5>
      <a:accent6>
        <a:srgbClr val="369221"/>
      </a:accent6>
      <a:hlink>
        <a:srgbClr val="369221"/>
      </a:hlink>
      <a:folHlink>
        <a:srgbClr val="162C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模板页面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34A90"/>
      </a:accent1>
      <a:accent2>
        <a:srgbClr val="034A90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314</Words>
  <Application>Microsoft Office PowerPoint</Application>
  <PresentationFormat>自定义</PresentationFormat>
  <Paragraphs>55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模板页面</vt:lpstr>
      <vt:lpstr>OfficePLUS</vt:lpstr>
      <vt:lpstr>1_模板页面</vt:lpstr>
      <vt:lpstr>Office 主题​​</vt:lpstr>
      <vt:lpstr>1_Office 主题​​</vt:lpstr>
      <vt:lpstr>2_Office 主题​​</vt:lpstr>
      <vt:lpstr>3_Office 主题​​</vt:lpstr>
      <vt:lpstr>2_模板页面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Windows 用户</cp:lastModifiedBy>
  <cp:revision>48</cp:revision>
  <dcterms:created xsi:type="dcterms:W3CDTF">2015-08-18T02:51:41Z</dcterms:created>
  <dcterms:modified xsi:type="dcterms:W3CDTF">2019-12-06T15:01:11Z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