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media/image8.png" ContentType="image/png"/>
  <Override PartName="/ppt/media/image10.png" ContentType="image/png"/>
  <Override PartName="/ppt/media/image12.png" ContentType="image/png"/>
  <Override PartName="/ppt/media/image21.png" ContentType="image/png"/>
  <Override PartName="/ppt/media/image30.png" ContentType="image/png"/>
  <Override PartName="/ppt/media/image14.png" ContentType="image/png"/>
  <Override PartName="/ppt/media/image23.png" ContentType="image/png"/>
  <Override PartName="/ppt/media/image16.png" ContentType="image/png"/>
  <Override PartName="/ppt/media/image25.png" ContentType="image/png"/>
  <Override PartName="/ppt/media/image18.png" ContentType="image/png"/>
  <Override PartName="/ppt/media/image27.png" ContentType="image/png"/>
  <Override PartName="/ppt/media/image1.png" ContentType="image/png"/>
  <Override PartName="/ppt/media/image29.png" ContentType="image/png"/>
  <Override PartName="/ppt/media/image3.png" ContentType="image/png"/>
  <Override PartName="/ppt/media/image5.png" ContentType="image/png"/>
  <Override PartName="/ppt/media/image7.png" ContentType="image/png"/>
  <Override PartName="/ppt/media/image9.png" ContentType="image/png"/>
  <Override PartName="/ppt/media/image11.png" ContentType="image/png"/>
  <Override PartName="/ppt/media/image20.png" ContentType="image/png"/>
  <Override PartName="/ppt/media/image13.png" ContentType="image/png"/>
  <Override PartName="/ppt/media/image22.png" ContentType="image/png"/>
  <Override PartName="/ppt/media/image31.png" ContentType="image/png"/>
  <Override PartName="/ppt/media/image15.png" ContentType="image/png"/>
  <Override PartName="/ppt/media/image24.png" ContentType="image/png"/>
  <Override PartName="/ppt/media/image17.png" ContentType="image/png"/>
  <Override PartName="/ppt/media/image26.png" ContentType="image/png"/>
  <Override PartName="/ppt/media/image19.png" ContentType="image/png"/>
  <Override PartName="/ppt/media/image28.png" ContentType="image/png"/>
  <Override PartName="/ppt/media/image2.png" ContentType="image/png"/>
  <Override PartName="/ppt/media/image4.png" ContentType="image/png"/>
  <Override PartName="/ppt/media/image6.png" ContentType="image/png"/>
  <Override PartName="/ppt/slideLayouts/slideLayout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4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3.xml" ContentType="application/vnd.openxmlformats-officedocument.presentationml.slide+xml"/>
  <Override PartName="/ppt/slides/slide19.xml" ContentType="application/vnd.openxmlformats-officedocument.presentationml.slide+xml"/>
  <Override PartName="/ppt/slides/slide15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16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17.xml" ContentType="application/vnd.openxmlformats-officedocument.presentationml.slide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7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16.xml.rels" ContentType="application/vnd.openxmlformats-package.relationships+xml"/>
  <Override PartName="/ppt/slides/_rels/slide11.xml.rels" ContentType="application/vnd.openxmlformats-package.relationships+xml"/>
  <Override PartName="/ppt/slides/_rels/slide15.xml.rels" ContentType="application/vnd.openxmlformats-package.relationships+xml"/>
  <Override PartName="/ppt/slides/_rels/slide10.xml.rels" ContentType="application/vnd.openxmlformats-package.relationships+xml"/>
  <Override PartName="/ppt/slides/_rels/slide14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3.xml.rels" ContentType="application/vnd.openxmlformats-package.relationships+xml"/>
  <Override PartName="/ppt/slides/_rels/slide7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2.xml.rels" ContentType="application/vnd.openxmlformats-package.relationships+xml"/>
  <Override PartName="/ppt/slides/_rels/slide6.xml.rels" ContentType="application/vnd.openxmlformats-package.relationships+xml"/>
  <Override PartName="/ppt/slides/_rels/slide18.xml.rels" ContentType="application/vnd.openxmlformats-package.relationships+xml"/>
  <Override PartName="/ppt/slides/_rels/slide1.xml.rels" ContentType="application/vnd.openxmlformats-package.relationships+xml"/>
  <Override PartName="/ppt/slides/slide13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681360"/>
            <a:ext cx="80463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9920" y="368136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68136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85800" y="2130480"/>
            <a:ext cx="7772040" cy="3450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68136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579920" y="368136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681360"/>
            <a:ext cx="80456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zh-CN" sz="4400">
                <a:solidFill>
                  <a:srgbClr val="000000"/>
                </a:solidFill>
                <a:latin typeface="Calibri"/>
              </a:rPr>
              <a:t>Click to edit the title text format</a:t>
            </a:r>
            <a:r>
              <a:rPr lang="zh-CN" sz="4400">
                <a:solidFill>
                  <a:srgbClr val="000000"/>
                </a:solidFill>
                <a:latin typeface="Calibri"/>
              </a:rPr>
              <a:t>单击此处编辑母版标题样式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11/17/14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E1A1C101-3111-4141-A191-3181B1911141}" type="slidenum">
              <a:rPr lang="en-US">
                <a:solidFill>
                  <a:srgbClr val="000000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692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zh-CN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zh-CN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zh-CN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zh-CN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zh-CN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zh-CN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zh-CN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2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2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slideLayout" Target="../slideLayouts/slideLayout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slideLayout" Target="../slideLayouts/slideLayout2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4.png"/><Relationship Id="rId3" Type="http://schemas.openxmlformats.org/officeDocument/2006/relationships/slideLayout" Target="../slideLayouts/slideLayout2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2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2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2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image" Target="../media/image29.png"/><Relationship Id="rId3" Type="http://schemas.openxmlformats.org/officeDocument/2006/relationships/slideLayout" Target="../slideLayouts/slideLayout2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hyperlink" Target="http://market.android.com/publish" TargetMode="External"/><Relationship Id="rId2" Type="http://schemas.openxmlformats.org/officeDocument/2006/relationships/image" Target="../media/image30.png"/><Relationship Id="rId3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2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Shape 1"/>
          <p:cNvSpPr txBox="1"/>
          <p:nvPr/>
        </p:nvSpPr>
        <p:spPr>
          <a:xfrm>
            <a:off x="683640" y="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zh-CN" sz="4400">
                <a:solidFill>
                  <a:srgbClr val="000000"/>
                </a:solidFill>
                <a:latin typeface="Calibri"/>
              </a:rPr>
              <a:t>Android </a:t>
            </a:r>
            <a:r>
              <a:rPr lang="zh-CN" sz="4400">
                <a:solidFill>
                  <a:srgbClr val="000000"/>
                </a:solidFill>
                <a:latin typeface="Calibri"/>
              </a:rPr>
              <a:t>平台开发概览</a:t>
            </a:r>
            <a:endParaRPr/>
          </a:p>
        </p:txBody>
      </p:sp>
      <p:sp>
        <p:nvSpPr>
          <p:cNvPr id="38" name="TextShape 2"/>
          <p:cNvSpPr txBox="1"/>
          <p:nvPr/>
        </p:nvSpPr>
        <p:spPr>
          <a:xfrm>
            <a:off x="1627560" y="1556640"/>
            <a:ext cx="6400440" cy="50403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Calibri"/>
              <a:buAutoNum type="arabicPeriod"/>
            </a:pPr>
            <a:r>
              <a:rPr b="1" lang="en-US" sz="2400">
                <a:solidFill>
                  <a:srgbClr val="000000"/>
                </a:solidFill>
              </a:rPr>
              <a:t>什么是</a:t>
            </a:r>
            <a:r>
              <a:rPr b="1" lang="en-US" sz="2400">
                <a:solidFill>
                  <a:srgbClr val="000000"/>
                </a:solidFill>
              </a:rPr>
              <a:t>Android</a:t>
            </a:r>
            <a:endParaRPr/>
          </a:p>
          <a:p>
            <a:pPr>
              <a:lnSpc>
                <a:spcPct val="100000"/>
              </a:lnSpc>
              <a:buFont typeface="Calibri"/>
              <a:buAutoNum type="arabicPeriod"/>
            </a:pPr>
            <a:r>
              <a:rPr b="1" lang="en-US" sz="2400">
                <a:solidFill>
                  <a:srgbClr val="000000"/>
                </a:solidFill>
              </a:rPr>
              <a:t>Android</a:t>
            </a:r>
            <a:r>
              <a:rPr b="1" lang="en-US" sz="2400">
                <a:solidFill>
                  <a:srgbClr val="000000"/>
                </a:solidFill>
              </a:rPr>
              <a:t>基础</a:t>
            </a:r>
            <a:endParaRPr/>
          </a:p>
          <a:p>
            <a:pPr>
              <a:lnSpc>
                <a:spcPct val="100000"/>
              </a:lnSpc>
              <a:buFont typeface="Calibri"/>
              <a:buAutoNum type="arabicPeriod"/>
            </a:pPr>
            <a:r>
              <a:rPr b="1" lang="en-US" sz="2400">
                <a:solidFill>
                  <a:srgbClr val="000000"/>
                </a:solidFill>
              </a:rPr>
              <a:t>开发环境搭建</a:t>
            </a:r>
            <a:endParaRPr/>
          </a:p>
          <a:p>
            <a:pPr>
              <a:lnSpc>
                <a:spcPct val="100000"/>
              </a:lnSpc>
              <a:buFont typeface="Calibri"/>
              <a:buAutoNum type="arabicPeriod"/>
            </a:pPr>
            <a:r>
              <a:rPr b="1" lang="en-US" sz="2400">
                <a:solidFill>
                  <a:srgbClr val="000000"/>
                </a:solidFill>
              </a:rPr>
              <a:t>Hello world</a:t>
            </a:r>
            <a:endParaRPr/>
          </a:p>
          <a:p>
            <a:pPr>
              <a:lnSpc>
                <a:spcPct val="100000"/>
              </a:lnSpc>
              <a:buFont typeface="Calibri"/>
              <a:buAutoNum type="arabicPeriod"/>
            </a:pPr>
            <a:r>
              <a:rPr b="1" lang="en-US" sz="2400">
                <a:solidFill>
                  <a:srgbClr val="000000"/>
                </a:solidFill>
              </a:rPr>
              <a:t>工程目录结构</a:t>
            </a:r>
            <a:endParaRPr/>
          </a:p>
          <a:p>
            <a:pPr>
              <a:lnSpc>
                <a:spcPct val="100000"/>
              </a:lnSpc>
              <a:buFont typeface="Calibri"/>
              <a:buAutoNum type="arabicPeriod"/>
            </a:pPr>
            <a:r>
              <a:rPr b="1" lang="en-US" sz="2400">
                <a:solidFill>
                  <a:srgbClr val="000000"/>
                </a:solidFill>
              </a:rPr>
              <a:t>调试方法</a:t>
            </a:r>
            <a:endParaRPr/>
          </a:p>
          <a:p>
            <a:pPr>
              <a:lnSpc>
                <a:spcPct val="100000"/>
              </a:lnSpc>
              <a:buFont typeface="Calibri"/>
              <a:buAutoNum type="arabicPeriod"/>
            </a:pPr>
            <a:r>
              <a:rPr b="1" lang="en-US" sz="2400">
                <a:solidFill>
                  <a:srgbClr val="000000"/>
                </a:solidFill>
              </a:rPr>
              <a:t>软件发布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000000"/>
                </a:solidFill>
              </a:rPr>
              <a:t>8. </a:t>
            </a:r>
            <a:r>
              <a:rPr b="1" lang="en-US" sz="2400">
                <a:solidFill>
                  <a:srgbClr val="000000"/>
                </a:solidFill>
              </a:rPr>
              <a:t>参考文档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descr="" id="39" name="Picture 4"/>
          <p:cNvPicPr/>
          <p:nvPr/>
        </p:nvPicPr>
        <p:blipFill>
          <a:blip r:embed="rId1"/>
          <a:stretch>
            <a:fillRect/>
          </a:stretch>
        </p:blipFill>
        <p:spPr>
          <a:xfrm>
            <a:off x="179640" y="188640"/>
            <a:ext cx="559440" cy="647640"/>
          </a:xfrm>
          <a:prstGeom prst="rect">
            <a:avLst/>
          </a:prstGeom>
        </p:spPr>
      </p:pic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Shape 1"/>
          <p:cNvSpPr txBox="1"/>
          <p:nvPr/>
        </p:nvSpPr>
        <p:spPr>
          <a:xfrm>
            <a:off x="683640" y="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zh-CN" sz="4400">
                <a:solidFill>
                  <a:srgbClr val="000000"/>
                </a:solidFill>
              </a:rPr>
              <a:t>Hello world</a:t>
            </a:r>
            <a:endParaRPr/>
          </a:p>
        </p:txBody>
      </p:sp>
      <p:pic>
        <p:nvPicPr>
          <p:cNvPr descr="" id="70" name="Picture 4"/>
          <p:cNvPicPr/>
          <p:nvPr/>
        </p:nvPicPr>
        <p:blipFill>
          <a:blip r:embed="rId1"/>
          <a:stretch>
            <a:fillRect/>
          </a:stretch>
        </p:blipFill>
        <p:spPr>
          <a:xfrm>
            <a:off x="179640" y="188640"/>
            <a:ext cx="559440" cy="647640"/>
          </a:xfrm>
          <a:prstGeom prst="rect">
            <a:avLst/>
          </a:prstGeom>
        </p:spPr>
      </p:pic>
      <p:sp>
        <p:nvSpPr>
          <p:cNvPr id="71" name="CustomShape 2"/>
          <p:cNvSpPr/>
          <p:nvPr/>
        </p:nvSpPr>
        <p:spPr>
          <a:xfrm>
            <a:off x="323640" y="1124640"/>
            <a:ext cx="8424720" cy="55767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b="1" lang="en-US">
                <a:solidFill>
                  <a:srgbClr val="000000"/>
                </a:solidFill>
                <a:latin typeface="Courier New"/>
              </a:rPr>
              <a:t>ArrayList&lt;HashMap&lt;String, String&gt;&gt; list = new ArrayList&lt;HashMap&lt;String, String&gt;&gt;();</a:t>
            </a:r>
            <a:endParaRPr/>
          </a:p>
          <a:p>
            <a:pPr>
              <a:lnSpc>
                <a:spcPct val="100000"/>
              </a:lnSpc>
            </a:pPr>
            <a:r>
              <a:rPr b="1" lang="en-US">
                <a:solidFill>
                  <a:srgbClr val="000000"/>
                </a:solidFill>
                <a:latin typeface="Courier New"/>
              </a:rPr>
              <a:t>HashMap&lt;String, String&gt; map = null;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US">
                <a:solidFill>
                  <a:srgbClr val="000000"/>
                </a:solidFill>
                <a:latin typeface="Courier New"/>
              </a:rPr>
              <a:t>map = new HashMap&lt;String, String&gt;();</a:t>
            </a:r>
            <a:endParaRPr/>
          </a:p>
          <a:p>
            <a:pPr>
              <a:lnSpc>
                <a:spcPct val="100000"/>
              </a:lnSpc>
            </a:pPr>
            <a:r>
              <a:rPr b="1" lang="en-US">
                <a:solidFill>
                  <a:srgbClr val="000000"/>
                </a:solidFill>
                <a:latin typeface="Courier New"/>
              </a:rPr>
              <a:t>map.put(</a:t>
            </a:r>
            <a:r>
              <a:rPr b="1" lang="en-US">
                <a:solidFill>
                  <a:srgbClr val="c00000"/>
                </a:solidFill>
                <a:latin typeface="Courier New"/>
              </a:rPr>
              <a:t>"itemTitle"</a:t>
            </a:r>
            <a:r>
              <a:rPr b="1" lang="en-US">
                <a:solidFill>
                  <a:srgbClr val="000000"/>
                </a:solidFill>
                <a:latin typeface="Courier New"/>
              </a:rPr>
              <a:t>, "+");</a:t>
            </a:r>
            <a:endParaRPr/>
          </a:p>
          <a:p>
            <a:pPr>
              <a:lnSpc>
                <a:spcPct val="100000"/>
              </a:lnSpc>
            </a:pPr>
            <a:r>
              <a:rPr b="1" lang="en-US">
                <a:solidFill>
                  <a:srgbClr val="000000"/>
                </a:solidFill>
                <a:latin typeface="Courier New"/>
              </a:rPr>
              <a:t>map.put(</a:t>
            </a:r>
            <a:r>
              <a:rPr b="1" lang="en-US">
                <a:solidFill>
                  <a:srgbClr val="c00000"/>
                </a:solidFill>
                <a:latin typeface="Courier New"/>
              </a:rPr>
              <a:t>"itemContent"</a:t>
            </a:r>
            <a:r>
              <a:rPr b="1" lang="en-US">
                <a:solidFill>
                  <a:srgbClr val="000000"/>
                </a:solidFill>
                <a:latin typeface="Courier New"/>
              </a:rPr>
              <a:t>, getText(R.string.add).toString());</a:t>
            </a:r>
            <a:endParaRPr/>
          </a:p>
          <a:p>
            <a:pPr>
              <a:lnSpc>
                <a:spcPct val="100000"/>
              </a:lnSpc>
            </a:pPr>
            <a:r>
              <a:rPr b="1" lang="en-US">
                <a:solidFill>
                  <a:srgbClr val="000000"/>
                </a:solidFill>
                <a:latin typeface="Courier New"/>
              </a:rPr>
              <a:t>list.add(map);</a:t>
            </a:r>
            <a:endParaRPr/>
          </a:p>
          <a:p>
            <a:pPr>
              <a:lnSpc>
                <a:spcPct val="100000"/>
              </a:lnSpc>
            </a:pPr>
            <a:r>
              <a:rPr b="1" lang="en-US">
                <a:solidFill>
                  <a:srgbClr val="000000"/>
                </a:solidFill>
                <a:latin typeface="Courier New"/>
              </a:rPr>
              <a:t>……………………</a:t>
            </a:r>
            <a:r>
              <a:rPr b="1" lang="en-US">
                <a:solidFill>
                  <a:srgbClr val="000000"/>
                </a:solidFill>
                <a:latin typeface="Courier New"/>
              </a:rPr>
              <a:t>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US">
                <a:solidFill>
                  <a:srgbClr val="000000"/>
                </a:solidFill>
                <a:latin typeface="Courier New"/>
              </a:rPr>
              <a:t>SimpleAdapter adapter = new SimpleAdapter(</a:t>
            </a:r>
            <a:endParaRPr/>
          </a:p>
          <a:p>
            <a:pPr>
              <a:lnSpc>
                <a:spcPct val="100000"/>
              </a:lnSpc>
            </a:pPr>
            <a:r>
              <a:rPr b="1" lang="en-US">
                <a:solidFill>
                  <a:srgbClr val="000000"/>
                </a:solidFill>
                <a:latin typeface="Courier New"/>
              </a:rPr>
              <a:t>	</a:t>
            </a:r>
            <a:r>
              <a:rPr b="1" lang="en-US">
                <a:solidFill>
                  <a:srgbClr val="000000"/>
                </a:solidFill>
                <a:latin typeface="Courier New"/>
              </a:rPr>
              <a:t>dlg.getContext(),</a:t>
            </a:r>
            <a:endParaRPr/>
          </a:p>
          <a:p>
            <a:pPr>
              <a:lnSpc>
                <a:spcPct val="100000"/>
              </a:lnSpc>
            </a:pPr>
            <a:r>
              <a:rPr b="1" lang="en-US">
                <a:solidFill>
                  <a:srgbClr val="000000"/>
                </a:solidFill>
                <a:latin typeface="Courier New"/>
              </a:rPr>
              <a:t>    </a:t>
            </a:r>
            <a:r>
              <a:rPr b="1" lang="en-US">
                <a:solidFill>
                  <a:srgbClr val="000000"/>
                </a:solidFill>
                <a:latin typeface="Courier New"/>
              </a:rPr>
              <a:t>	</a:t>
            </a:r>
            <a:r>
              <a:rPr b="1" lang="en-US">
                <a:solidFill>
                  <a:srgbClr val="c00000"/>
                </a:solidFill>
                <a:latin typeface="Courier New"/>
              </a:rPr>
              <a:t>list</a:t>
            </a:r>
            <a:r>
              <a:rPr b="1" lang="en-US">
                <a:solidFill>
                  <a:srgbClr val="000000"/>
                </a:solidFill>
                <a:latin typeface="Courier New"/>
              </a:rPr>
              <a:t>, </a:t>
            </a:r>
            <a:endParaRPr/>
          </a:p>
          <a:p>
            <a:pPr>
              <a:lnSpc>
                <a:spcPct val="100000"/>
              </a:lnSpc>
            </a:pPr>
            <a:r>
              <a:rPr b="1" lang="en-US">
                <a:solidFill>
                  <a:srgbClr val="000000"/>
                </a:solidFill>
                <a:latin typeface="Courier New"/>
              </a:rPr>
              <a:t>	</a:t>
            </a:r>
            <a:r>
              <a:rPr b="1" lang="en-US">
                <a:solidFill>
                  <a:srgbClr val="376092"/>
                </a:solidFill>
                <a:latin typeface="Courier New"/>
              </a:rPr>
              <a:t>R.layout.simple_list_item</a:t>
            </a:r>
            <a:r>
              <a:rPr b="1" lang="en-US">
                <a:solidFill>
                  <a:srgbClr val="000000"/>
                </a:solidFill>
                <a:latin typeface="Courier New"/>
              </a:rPr>
              <a:t>,</a:t>
            </a:r>
            <a:endParaRPr/>
          </a:p>
          <a:p>
            <a:pPr>
              <a:lnSpc>
                <a:spcPct val="100000"/>
              </a:lnSpc>
            </a:pPr>
            <a:r>
              <a:rPr b="1" lang="en-US">
                <a:solidFill>
                  <a:srgbClr val="000000"/>
                </a:solidFill>
                <a:latin typeface="Courier New"/>
              </a:rPr>
              <a:t>    </a:t>
            </a:r>
            <a:r>
              <a:rPr b="1" lang="en-US">
                <a:solidFill>
                  <a:srgbClr val="000000"/>
                </a:solidFill>
                <a:latin typeface="Courier New"/>
              </a:rPr>
              <a:t>	</a:t>
            </a:r>
            <a:r>
              <a:rPr b="1" lang="en-US">
                <a:solidFill>
                  <a:srgbClr val="000000"/>
                </a:solidFill>
                <a:latin typeface="Courier New"/>
              </a:rPr>
              <a:t>new String[] {</a:t>
            </a:r>
            <a:r>
              <a:rPr b="1" lang="en-US">
                <a:solidFill>
                  <a:srgbClr val="c00000"/>
                </a:solidFill>
                <a:latin typeface="Courier New"/>
              </a:rPr>
              <a:t>"itemTitle", "itemContent"</a:t>
            </a:r>
            <a:r>
              <a:rPr b="1" lang="en-US">
                <a:solidFill>
                  <a:srgbClr val="000000"/>
                </a:solidFill>
                <a:latin typeface="Courier New"/>
              </a:rPr>
              <a:t>},</a:t>
            </a:r>
            <a:endParaRPr/>
          </a:p>
          <a:p>
            <a:pPr>
              <a:lnSpc>
                <a:spcPct val="100000"/>
              </a:lnSpc>
            </a:pPr>
            <a:r>
              <a:rPr b="1" lang="en-US">
                <a:solidFill>
                  <a:srgbClr val="000000"/>
                </a:solidFill>
                <a:latin typeface="Courier New"/>
              </a:rPr>
              <a:t>    </a:t>
            </a:r>
            <a:r>
              <a:rPr b="1" lang="en-US">
                <a:solidFill>
                  <a:srgbClr val="000000"/>
                </a:solidFill>
                <a:latin typeface="Courier New"/>
              </a:rPr>
              <a:t>	</a:t>
            </a:r>
            <a:r>
              <a:rPr b="1" lang="en-US">
                <a:solidFill>
                  <a:srgbClr val="000000"/>
                </a:solidFill>
                <a:latin typeface="Courier New"/>
              </a:rPr>
              <a:t>new int[] {</a:t>
            </a:r>
            <a:r>
              <a:rPr b="1" lang="en-US">
                <a:solidFill>
                  <a:srgbClr val="376092"/>
                </a:solidFill>
                <a:latin typeface="Courier New"/>
              </a:rPr>
              <a:t>R.id.itemTitle, R.id.itemContent</a:t>
            </a:r>
            <a:r>
              <a:rPr b="1" lang="en-US">
                <a:solidFill>
                  <a:srgbClr val="000000"/>
                </a:solidFill>
                <a:latin typeface="Courier New"/>
              </a:rPr>
              <a:t>});  </a:t>
            </a:r>
            <a:endParaRPr/>
          </a:p>
          <a:p>
            <a:pPr>
              <a:lnSpc>
                <a:spcPct val="100000"/>
              </a:lnSpc>
            </a:pPr>
            <a:r>
              <a:rPr b="1" lang="en-US">
                <a:solidFill>
                  <a:srgbClr val="000000"/>
                </a:solidFill>
                <a:latin typeface="Courier New"/>
              </a:rPr>
              <a:t>	</a:t>
            </a:r>
            <a:r>
              <a:rPr b="1" lang="en-US">
                <a:solidFill>
                  <a:srgbClr val="000000"/>
                </a:solidFill>
                <a:latin typeface="Courier New"/>
              </a:rPr>
              <a:t>	</a:t>
            </a:r>
            <a:endParaRPr/>
          </a:p>
          <a:p>
            <a:pPr>
              <a:lnSpc>
                <a:spcPct val="100000"/>
              </a:lnSpc>
            </a:pPr>
            <a:r>
              <a:rPr b="1" lang="en-US">
                <a:solidFill>
                  <a:srgbClr val="000000"/>
                </a:solidFill>
                <a:latin typeface="Courier New"/>
              </a:rPr>
              <a:t>ListView listOpts = (ListView)dlg.findViewById(R.id.listOpts);</a:t>
            </a:r>
            <a:endParaRPr/>
          </a:p>
          <a:p>
            <a:pPr>
              <a:lnSpc>
                <a:spcPct val="100000"/>
              </a:lnSpc>
            </a:pPr>
            <a:r>
              <a:rPr b="1" lang="en-US">
                <a:solidFill>
                  <a:srgbClr val="000000"/>
                </a:solidFill>
                <a:latin typeface="Courier New"/>
              </a:rPr>
              <a:t>listOpts.setAdapter(adapter);</a:t>
            </a:r>
            <a:endParaRPr/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Shape 1"/>
          <p:cNvSpPr txBox="1"/>
          <p:nvPr/>
        </p:nvSpPr>
        <p:spPr>
          <a:xfrm>
            <a:off x="683640" y="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zh-CN" sz="4400">
                <a:solidFill>
                  <a:srgbClr val="000000"/>
                </a:solidFill>
              </a:rPr>
              <a:t>Hello world</a:t>
            </a:r>
            <a:endParaRPr/>
          </a:p>
        </p:txBody>
      </p:sp>
      <p:pic>
        <p:nvPicPr>
          <p:cNvPr descr="" id="73" name="Picture 4"/>
          <p:cNvPicPr/>
          <p:nvPr/>
        </p:nvPicPr>
        <p:blipFill>
          <a:blip r:embed="rId1"/>
          <a:stretch>
            <a:fillRect/>
          </a:stretch>
        </p:blipFill>
        <p:spPr>
          <a:xfrm>
            <a:off x="179640" y="188640"/>
            <a:ext cx="559440" cy="647640"/>
          </a:xfrm>
          <a:prstGeom prst="rect">
            <a:avLst/>
          </a:prstGeom>
        </p:spPr>
      </p:pic>
      <p:pic>
        <p:nvPicPr>
          <p:cNvPr descr="" id="74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323640" y="1628640"/>
            <a:ext cx="4824000" cy="1151640"/>
          </a:xfrm>
          <a:prstGeom prst="rect">
            <a:avLst/>
          </a:prstGeom>
        </p:spPr>
      </p:pic>
      <p:sp>
        <p:nvSpPr>
          <p:cNvPr id="75" name="CustomShape 2"/>
          <p:cNvSpPr/>
          <p:nvPr/>
        </p:nvSpPr>
        <p:spPr>
          <a:xfrm>
            <a:off x="251640" y="1124640"/>
            <a:ext cx="3024000" cy="3646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b="1" lang="en-US">
                <a:solidFill>
                  <a:srgbClr val="000000"/>
                </a:solidFill>
                <a:latin typeface="Calibri"/>
              </a:rPr>
              <a:t>使用</a:t>
            </a:r>
            <a:r>
              <a:rPr b="1" lang="en-US">
                <a:solidFill>
                  <a:srgbClr val="000000"/>
                </a:solidFill>
                <a:latin typeface="Calibri"/>
              </a:rPr>
              <a:t>ndk/jni</a:t>
            </a:r>
            <a:r>
              <a:rPr b="1" lang="en-US">
                <a:solidFill>
                  <a:srgbClr val="000000"/>
                </a:solidFill>
                <a:latin typeface="Calibri"/>
              </a:rPr>
              <a:t>提高性能</a:t>
            </a:r>
            <a:endParaRPr/>
          </a:p>
        </p:txBody>
      </p:sp>
      <p:sp>
        <p:nvSpPr>
          <p:cNvPr id="76" name="CustomShape 3"/>
          <p:cNvSpPr/>
          <p:nvPr/>
        </p:nvSpPr>
        <p:spPr>
          <a:xfrm>
            <a:off x="0" y="5589360"/>
            <a:ext cx="7848360" cy="11854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b="1" lang="en-US" sz="1200">
                <a:solidFill>
                  <a:srgbClr val="000000"/>
                </a:solidFill>
                <a:latin typeface="Courier New"/>
              </a:rPr>
              <a:t>//hello.java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200">
                <a:solidFill>
                  <a:srgbClr val="000000"/>
                </a:solidFill>
                <a:latin typeface="Courier New"/>
              </a:rPr>
              <a:t>public native double addto(int a, int b);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200">
                <a:solidFill>
                  <a:srgbClr val="000000"/>
                </a:solidFill>
                <a:latin typeface="Courier New"/>
              </a:rPr>
              <a:t>public native double multiplyto(int a, int b);    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200">
                <a:solidFill>
                  <a:srgbClr val="000000"/>
                </a:solidFill>
                <a:latin typeface="Courier New"/>
              </a:rPr>
              <a:t>static {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200">
                <a:solidFill>
                  <a:srgbClr val="000000"/>
                </a:solidFill>
                <a:latin typeface="Courier New"/>
              </a:rPr>
              <a:t>    </a:t>
            </a:r>
            <a:r>
              <a:rPr b="1" lang="en-US" sz="1200">
                <a:solidFill>
                  <a:srgbClr val="000000"/>
                </a:solidFill>
                <a:latin typeface="Courier New"/>
              </a:rPr>
              <a:t>System.loadLibrary("testjni");  //System.load(path);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200">
                <a:solidFill>
                  <a:srgbClr val="000000"/>
                </a:solidFill>
                <a:latin typeface="Courier New"/>
              </a:rPr>
              <a:t>}</a:t>
            </a:r>
            <a:endParaRPr/>
          </a:p>
        </p:txBody>
      </p:sp>
      <p:sp>
        <p:nvSpPr>
          <p:cNvPr id="77" name="CustomShape 4"/>
          <p:cNvSpPr/>
          <p:nvPr/>
        </p:nvSpPr>
        <p:spPr>
          <a:xfrm>
            <a:off x="0" y="2925000"/>
            <a:ext cx="9143640" cy="246312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b="1" lang="en-US" sz="1200">
                <a:solidFill>
                  <a:srgbClr val="000000"/>
                </a:solidFill>
                <a:latin typeface="Courier New"/>
              </a:rPr>
              <a:t>//testjni.cpp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200">
                <a:solidFill>
                  <a:srgbClr val="000000"/>
                </a:solidFill>
                <a:latin typeface="Courier New"/>
              </a:rPr>
              <a:t>extern "C" {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200">
                <a:solidFill>
                  <a:srgbClr val="e46c0a"/>
                </a:solidFill>
                <a:latin typeface="Courier New"/>
              </a:rPr>
              <a:t>JNIEXPORT</a:t>
            </a:r>
            <a:r>
              <a:rPr b="1" lang="en-US" sz="1200">
                <a:solidFill>
                  <a:srgbClr val="000000"/>
                </a:solidFill>
                <a:latin typeface="Courier New"/>
              </a:rPr>
              <a:t> jdouble </a:t>
            </a:r>
            <a:r>
              <a:rPr b="1" lang="en-US" sz="1200">
                <a:solidFill>
                  <a:srgbClr val="e46c0a"/>
                </a:solidFill>
                <a:latin typeface="Courier New"/>
              </a:rPr>
              <a:t>JNICALL</a:t>
            </a:r>
            <a:r>
              <a:rPr b="1" lang="en-US" sz="1200">
                <a:solidFill>
                  <a:srgbClr val="000000"/>
                </a:solidFill>
                <a:latin typeface="Courier New"/>
              </a:rPr>
              <a:t> </a:t>
            </a:r>
            <a:r>
              <a:rPr b="1" lang="en-US" sz="1200">
                <a:solidFill>
                  <a:srgbClr val="e46c0a"/>
                </a:solidFill>
                <a:latin typeface="Courier New"/>
              </a:rPr>
              <a:t>Java</a:t>
            </a:r>
            <a:r>
              <a:rPr b="1" lang="en-US" sz="1200">
                <a:solidFill>
                  <a:srgbClr val="000000"/>
                </a:solidFill>
                <a:latin typeface="Courier New"/>
              </a:rPr>
              <a:t>_</a:t>
            </a:r>
            <a:r>
              <a:rPr b="1" lang="en-US" sz="1200">
                <a:solidFill>
                  <a:srgbClr val="c00000"/>
                </a:solidFill>
                <a:latin typeface="Courier New"/>
              </a:rPr>
              <a:t>com_example_hello</a:t>
            </a:r>
            <a:r>
              <a:rPr b="1" lang="en-US" sz="1200">
                <a:solidFill>
                  <a:srgbClr val="000000"/>
                </a:solidFill>
                <a:latin typeface="Courier New"/>
              </a:rPr>
              <a:t>_</a:t>
            </a:r>
            <a:r>
              <a:rPr b="1" lang="en-US" sz="1200">
                <a:solidFill>
                  <a:srgbClr val="77933c"/>
                </a:solidFill>
                <a:latin typeface="Courier New"/>
              </a:rPr>
              <a:t>hello</a:t>
            </a:r>
            <a:r>
              <a:rPr b="1" lang="en-US" sz="1200">
                <a:solidFill>
                  <a:srgbClr val="000000"/>
                </a:solidFill>
                <a:latin typeface="Courier New"/>
              </a:rPr>
              <a:t>_addto(</a:t>
            </a:r>
            <a:r>
              <a:rPr b="1" lang="en-US" sz="1200">
                <a:solidFill>
                  <a:srgbClr val="e46c0a"/>
                </a:solidFill>
                <a:latin typeface="Courier New"/>
              </a:rPr>
              <a:t>JNIEnv* env, jobject thiz</a:t>
            </a:r>
            <a:r>
              <a:rPr b="1" lang="en-US" sz="1200">
                <a:solidFill>
                  <a:srgbClr val="000000"/>
                </a:solidFill>
                <a:latin typeface="Courier New"/>
              </a:rPr>
              <a:t>, jint a, jint b);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200">
                <a:solidFill>
                  <a:srgbClr val="e46c0a"/>
                </a:solidFill>
                <a:latin typeface="Courier New"/>
              </a:rPr>
              <a:t>JNIEXPORT</a:t>
            </a:r>
            <a:r>
              <a:rPr b="1" lang="en-US" sz="1200">
                <a:solidFill>
                  <a:srgbClr val="000000"/>
                </a:solidFill>
                <a:latin typeface="Courier New"/>
              </a:rPr>
              <a:t> jdouble </a:t>
            </a:r>
            <a:r>
              <a:rPr b="1" lang="en-US" sz="1200">
                <a:solidFill>
                  <a:srgbClr val="e46c0a"/>
                </a:solidFill>
                <a:latin typeface="Courier New"/>
              </a:rPr>
              <a:t>JNICALL</a:t>
            </a:r>
            <a:r>
              <a:rPr b="1" lang="en-US" sz="1200">
                <a:solidFill>
                  <a:srgbClr val="000000"/>
                </a:solidFill>
                <a:latin typeface="Courier New"/>
              </a:rPr>
              <a:t> </a:t>
            </a:r>
            <a:r>
              <a:rPr b="1" lang="en-US" sz="1200">
                <a:solidFill>
                  <a:srgbClr val="e46c0a"/>
                </a:solidFill>
                <a:latin typeface="Courier New"/>
              </a:rPr>
              <a:t>Java</a:t>
            </a:r>
            <a:r>
              <a:rPr b="1" lang="en-US" sz="1200">
                <a:solidFill>
                  <a:srgbClr val="000000"/>
                </a:solidFill>
                <a:latin typeface="Courier New"/>
              </a:rPr>
              <a:t>_</a:t>
            </a:r>
            <a:r>
              <a:rPr b="1" lang="en-US" sz="1200">
                <a:solidFill>
                  <a:srgbClr val="c00000"/>
                </a:solidFill>
                <a:latin typeface="Courier New"/>
              </a:rPr>
              <a:t>com_example_hello</a:t>
            </a:r>
            <a:r>
              <a:rPr b="1" lang="en-US" sz="1200">
                <a:solidFill>
                  <a:srgbClr val="000000"/>
                </a:solidFill>
                <a:latin typeface="Courier New"/>
              </a:rPr>
              <a:t>_</a:t>
            </a:r>
            <a:r>
              <a:rPr b="1" lang="en-US" sz="1200">
                <a:solidFill>
                  <a:srgbClr val="77933c"/>
                </a:solidFill>
                <a:latin typeface="Courier New"/>
              </a:rPr>
              <a:t>hello</a:t>
            </a:r>
            <a:r>
              <a:rPr b="1" lang="en-US" sz="1200">
                <a:solidFill>
                  <a:srgbClr val="000000"/>
                </a:solidFill>
                <a:latin typeface="Courier New"/>
              </a:rPr>
              <a:t>_multiplyto(</a:t>
            </a:r>
            <a:r>
              <a:rPr b="1" lang="en-US" sz="1200">
                <a:solidFill>
                  <a:srgbClr val="e46c0a"/>
                </a:solidFill>
                <a:latin typeface="Courier New"/>
              </a:rPr>
              <a:t>JNIEnv* env, jobject thiz</a:t>
            </a:r>
            <a:r>
              <a:rPr b="1" lang="en-US" sz="1200">
                <a:solidFill>
                  <a:srgbClr val="000000"/>
                </a:solidFill>
                <a:latin typeface="Courier New"/>
              </a:rPr>
              <a:t>, jint a, jint b);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200">
                <a:solidFill>
                  <a:srgbClr val="000000"/>
                </a:solidFill>
                <a:latin typeface="Courier New"/>
              </a:rPr>
              <a:t>};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US" sz="1200">
                <a:solidFill>
                  <a:srgbClr val="e46c0a"/>
                </a:solidFill>
                <a:latin typeface="Courier New"/>
              </a:rPr>
              <a:t>JNIEXPORT</a:t>
            </a:r>
            <a:r>
              <a:rPr b="1" lang="en-US" sz="1200">
                <a:solidFill>
                  <a:srgbClr val="000000"/>
                </a:solidFill>
                <a:latin typeface="Courier New"/>
              </a:rPr>
              <a:t> jdouble </a:t>
            </a:r>
            <a:r>
              <a:rPr b="1" lang="en-US" sz="1200">
                <a:solidFill>
                  <a:srgbClr val="e46c0a"/>
                </a:solidFill>
                <a:latin typeface="Courier New"/>
              </a:rPr>
              <a:t>JNICALL</a:t>
            </a:r>
            <a:r>
              <a:rPr b="1" lang="en-US" sz="1200">
                <a:solidFill>
                  <a:srgbClr val="000000"/>
                </a:solidFill>
                <a:latin typeface="Courier New"/>
              </a:rPr>
              <a:t> </a:t>
            </a:r>
            <a:r>
              <a:rPr b="1" lang="en-US" sz="1200">
                <a:solidFill>
                  <a:srgbClr val="e46c0a"/>
                </a:solidFill>
                <a:latin typeface="Courier New"/>
              </a:rPr>
              <a:t>Java</a:t>
            </a:r>
            <a:r>
              <a:rPr b="1" lang="en-US" sz="1200">
                <a:solidFill>
                  <a:srgbClr val="000000"/>
                </a:solidFill>
                <a:latin typeface="Courier New"/>
              </a:rPr>
              <a:t>_</a:t>
            </a:r>
            <a:r>
              <a:rPr b="1" lang="en-US" sz="1200">
                <a:solidFill>
                  <a:srgbClr val="c00000"/>
                </a:solidFill>
                <a:latin typeface="Courier New"/>
              </a:rPr>
              <a:t>com_example_hello</a:t>
            </a:r>
            <a:r>
              <a:rPr b="1" lang="en-US" sz="1200">
                <a:solidFill>
                  <a:srgbClr val="000000"/>
                </a:solidFill>
                <a:latin typeface="Courier New"/>
              </a:rPr>
              <a:t>_</a:t>
            </a:r>
            <a:r>
              <a:rPr b="1" lang="en-US" sz="1200">
                <a:solidFill>
                  <a:srgbClr val="77933c"/>
                </a:solidFill>
                <a:latin typeface="Courier New"/>
              </a:rPr>
              <a:t>hello</a:t>
            </a:r>
            <a:r>
              <a:rPr b="1" lang="en-US" sz="1200">
                <a:solidFill>
                  <a:srgbClr val="000000"/>
                </a:solidFill>
                <a:latin typeface="Courier New"/>
              </a:rPr>
              <a:t>_addto(</a:t>
            </a:r>
            <a:r>
              <a:rPr b="1" lang="en-US" sz="1200">
                <a:solidFill>
                  <a:srgbClr val="e46c0a"/>
                </a:solidFill>
                <a:latin typeface="Courier New"/>
              </a:rPr>
              <a:t>JNIEnv* env, jobject thiz</a:t>
            </a:r>
            <a:r>
              <a:rPr b="1" lang="en-US" sz="1200">
                <a:solidFill>
                  <a:srgbClr val="000000"/>
                </a:solidFill>
                <a:latin typeface="Courier New"/>
              </a:rPr>
              <a:t>, jint a, jint b) {……}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US" sz="1200">
                <a:solidFill>
                  <a:srgbClr val="e46c0a"/>
                </a:solidFill>
                <a:latin typeface="Courier New"/>
              </a:rPr>
              <a:t>JNIEXPORT</a:t>
            </a:r>
            <a:r>
              <a:rPr b="1" lang="en-US" sz="1200">
                <a:solidFill>
                  <a:srgbClr val="000000"/>
                </a:solidFill>
                <a:latin typeface="Courier New"/>
              </a:rPr>
              <a:t> jdouble </a:t>
            </a:r>
            <a:r>
              <a:rPr b="1" lang="en-US" sz="1200">
                <a:solidFill>
                  <a:srgbClr val="e46c0a"/>
                </a:solidFill>
                <a:latin typeface="Courier New"/>
              </a:rPr>
              <a:t>JNICALL</a:t>
            </a:r>
            <a:r>
              <a:rPr b="1" lang="en-US" sz="1200">
                <a:solidFill>
                  <a:srgbClr val="000000"/>
                </a:solidFill>
                <a:latin typeface="Courier New"/>
              </a:rPr>
              <a:t> </a:t>
            </a:r>
            <a:r>
              <a:rPr b="1" lang="en-US" sz="1200">
                <a:solidFill>
                  <a:srgbClr val="e46c0a"/>
                </a:solidFill>
                <a:latin typeface="Courier New"/>
              </a:rPr>
              <a:t>Java</a:t>
            </a:r>
            <a:r>
              <a:rPr b="1" lang="en-US" sz="1200">
                <a:solidFill>
                  <a:srgbClr val="000000"/>
                </a:solidFill>
                <a:latin typeface="Courier New"/>
              </a:rPr>
              <a:t>_</a:t>
            </a:r>
            <a:r>
              <a:rPr b="1" lang="en-US" sz="1200">
                <a:solidFill>
                  <a:srgbClr val="c00000"/>
                </a:solidFill>
                <a:latin typeface="Courier New"/>
              </a:rPr>
              <a:t>com_example_hello</a:t>
            </a:r>
            <a:r>
              <a:rPr b="1" lang="en-US" sz="1200">
                <a:solidFill>
                  <a:srgbClr val="000000"/>
                </a:solidFill>
                <a:latin typeface="Courier New"/>
              </a:rPr>
              <a:t>_</a:t>
            </a:r>
            <a:r>
              <a:rPr b="1" lang="en-US" sz="1200">
                <a:solidFill>
                  <a:srgbClr val="77933c"/>
                </a:solidFill>
                <a:latin typeface="Courier New"/>
              </a:rPr>
              <a:t>hello</a:t>
            </a:r>
            <a:r>
              <a:rPr b="1" lang="en-US" sz="1200">
                <a:solidFill>
                  <a:srgbClr val="000000"/>
                </a:solidFill>
                <a:latin typeface="Courier New"/>
              </a:rPr>
              <a:t>_multiplyto(</a:t>
            </a:r>
            <a:r>
              <a:rPr b="1" lang="en-US" sz="1200">
                <a:solidFill>
                  <a:srgbClr val="e46c0a"/>
                </a:solidFill>
                <a:latin typeface="Courier New"/>
              </a:rPr>
              <a:t>JNIEnv* env, jobject thiz</a:t>
            </a:r>
            <a:r>
              <a:rPr b="1" lang="en-US" sz="1200">
                <a:solidFill>
                  <a:srgbClr val="000000"/>
                </a:solidFill>
                <a:latin typeface="Courier New"/>
              </a:rPr>
              <a:t>, jint a, jint b) {……}</a:t>
            </a:r>
            <a:endParaRPr/>
          </a:p>
        </p:txBody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683640" y="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zh-CN" sz="4400">
                <a:solidFill>
                  <a:srgbClr val="000000"/>
                </a:solidFill>
              </a:rPr>
              <a:t>Hello world</a:t>
            </a:r>
            <a:endParaRPr/>
          </a:p>
        </p:txBody>
      </p:sp>
      <p:pic>
        <p:nvPicPr>
          <p:cNvPr descr="" id="79" name="Picture 4"/>
          <p:cNvPicPr/>
          <p:nvPr/>
        </p:nvPicPr>
        <p:blipFill>
          <a:blip r:embed="rId1"/>
          <a:stretch>
            <a:fillRect/>
          </a:stretch>
        </p:blipFill>
        <p:spPr>
          <a:xfrm>
            <a:off x="179640" y="188640"/>
            <a:ext cx="559440" cy="647640"/>
          </a:xfrm>
          <a:prstGeom prst="rect">
            <a:avLst/>
          </a:prstGeom>
        </p:spPr>
      </p:pic>
      <p:pic>
        <p:nvPicPr>
          <p:cNvPr descr="" id="80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1556640"/>
            <a:ext cx="3384000" cy="886320"/>
          </a:xfrm>
          <a:prstGeom prst="rect">
            <a:avLst/>
          </a:prstGeom>
        </p:spPr>
      </p:pic>
      <p:sp>
        <p:nvSpPr>
          <p:cNvPr id="81" name="CustomShape 2"/>
          <p:cNvSpPr/>
          <p:nvPr/>
        </p:nvSpPr>
        <p:spPr>
          <a:xfrm>
            <a:off x="1403640" y="2637000"/>
            <a:ext cx="503640" cy="2304000"/>
          </a:xfrm>
          <a:prstGeom prst="rect">
            <a:avLst>
              <a:gd fmla="val 35039" name="adj1"/>
              <a:gd fmla="val 30363" name="adj2"/>
            </a:avLst>
          </a:prstGeom>
          <a:gradFill>
            <a:gsLst>
              <a:gs pos="0">
                <a:srgbClr val="ce3a36"/>
              </a:gs>
              <a:gs pos="50000">
                <a:srgbClr val="9c2f2c"/>
              </a:gs>
              <a:gs pos="100000">
                <a:srgbClr val="ce3a36"/>
              </a:gs>
            </a:gsLst>
            <a:lin ang="16200000"/>
          </a:gradFill>
          <a:ln w="9360">
            <a:solidFill>
              <a:srgbClr val="be4b48"/>
            </a:solidFill>
            <a:round/>
          </a:ln>
        </p:spPr>
      </p:sp>
      <p:pic>
        <p:nvPicPr>
          <p:cNvPr descr="" id="82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5085360"/>
            <a:ext cx="3419640" cy="822600"/>
          </a:xfrm>
          <a:prstGeom prst="rect">
            <a:avLst/>
          </a:prstGeom>
        </p:spPr>
      </p:pic>
      <p:sp>
        <p:nvSpPr>
          <p:cNvPr id="83" name="CustomShape 3"/>
          <p:cNvSpPr/>
          <p:nvPr/>
        </p:nvSpPr>
        <p:spPr>
          <a:xfrm>
            <a:off x="323640" y="1124640"/>
            <a:ext cx="2160000" cy="6382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b="1" lang="en-US">
                <a:solidFill>
                  <a:srgbClr val="000000"/>
                </a:solidFill>
                <a:latin typeface="Calibri"/>
              </a:rPr>
              <a:t>在</a:t>
            </a:r>
            <a:r>
              <a:rPr b="1" lang="en-US">
                <a:solidFill>
                  <a:srgbClr val="000000"/>
                </a:solidFill>
                <a:latin typeface="Calibri"/>
              </a:rPr>
              <a:t>Activity</a:t>
            </a:r>
            <a:r>
              <a:rPr b="1" lang="en-US">
                <a:solidFill>
                  <a:srgbClr val="000000"/>
                </a:solidFill>
                <a:latin typeface="Calibri"/>
              </a:rPr>
              <a:t>之间切换</a:t>
            </a:r>
            <a:endParaRPr/>
          </a:p>
        </p:txBody>
      </p:sp>
      <p:sp>
        <p:nvSpPr>
          <p:cNvPr id="84" name="CustomShape 4"/>
          <p:cNvSpPr/>
          <p:nvPr/>
        </p:nvSpPr>
        <p:spPr>
          <a:xfrm>
            <a:off x="3420000" y="1628640"/>
            <a:ext cx="5723640" cy="255852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btnPref.setOnClickListener(new View.OnClickListener() { 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    </a:t>
            </a:r>
            <a:r>
              <a:rPr lang="en-US">
                <a:solidFill>
                  <a:srgbClr val="000000"/>
                </a:solidFill>
                <a:latin typeface="Calibri"/>
              </a:rPr>
              <a:t>public  void  onClick(View v) {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	</a:t>
            </a:r>
            <a:r>
              <a:rPr lang="en-US">
                <a:solidFill>
                  <a:srgbClr val="000000"/>
                </a:solidFill>
                <a:latin typeface="Calibri"/>
              </a:rPr>
              <a:t>Intent intent = new Intent();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	</a:t>
            </a:r>
            <a:r>
              <a:rPr lang="en-US">
                <a:solidFill>
                  <a:srgbClr val="000000"/>
                </a:solidFill>
                <a:latin typeface="Calibri"/>
              </a:rPr>
              <a:t>intent.setClass(hello.this, preference.class);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	</a:t>
            </a:r>
            <a:r>
              <a:rPr lang="en-US">
                <a:solidFill>
                  <a:srgbClr val="000000"/>
                </a:solidFill>
                <a:latin typeface="Calibri"/>
              </a:rPr>
              <a:t>startActivity(intent);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	</a:t>
            </a:r>
            <a:r>
              <a:rPr lang="en-US">
                <a:solidFill>
                  <a:srgbClr val="000000"/>
                </a:solidFill>
                <a:latin typeface="Calibri"/>
              </a:rPr>
              <a:t>finish();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	</a:t>
            </a:r>
            <a:r>
              <a:rPr lang="en-US">
                <a:solidFill>
                  <a:srgbClr val="000000"/>
                </a:solidFill>
                <a:latin typeface="Calibri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});</a:t>
            </a:r>
            <a:endParaRPr/>
          </a:p>
        </p:txBody>
      </p:sp>
      <p:sp>
        <p:nvSpPr>
          <p:cNvPr id="85" name="CustomShape 5"/>
          <p:cNvSpPr/>
          <p:nvPr/>
        </p:nvSpPr>
        <p:spPr>
          <a:xfrm>
            <a:off x="3420000" y="4365000"/>
            <a:ext cx="5507640" cy="2832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btnBack.setOnClickListener(new View.OnClickListener() {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    </a:t>
            </a:r>
            <a:r>
              <a:rPr lang="en-US">
                <a:solidFill>
                  <a:srgbClr val="000000"/>
                </a:solidFill>
                <a:latin typeface="Calibri"/>
              </a:rPr>
              <a:t>public void onClick(View v) {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	</a:t>
            </a:r>
            <a:r>
              <a:rPr lang="en-US">
                <a:solidFill>
                  <a:srgbClr val="000000"/>
                </a:solidFill>
                <a:latin typeface="Calibri"/>
              </a:rPr>
              <a:t>Intent intent = new Intent();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	</a:t>
            </a:r>
            <a:r>
              <a:rPr lang="en-US">
                <a:solidFill>
                  <a:srgbClr val="000000"/>
                </a:solidFill>
                <a:latin typeface="Calibri"/>
              </a:rPr>
              <a:t>intent.setClass(preference.this, hello.class);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	</a:t>
            </a:r>
            <a:r>
              <a:rPr lang="en-US">
                <a:solidFill>
                  <a:srgbClr val="000000"/>
                </a:solidFill>
                <a:latin typeface="Calibri"/>
              </a:rPr>
              <a:t>startActivity(intent);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	</a:t>
            </a:r>
            <a:r>
              <a:rPr lang="en-US">
                <a:solidFill>
                  <a:srgbClr val="000000"/>
                </a:solidFill>
                <a:latin typeface="Calibri"/>
              </a:rPr>
              <a:t>finish();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	</a:t>
            </a:r>
            <a:r>
              <a:rPr lang="en-US">
                <a:solidFill>
                  <a:srgbClr val="000000"/>
                </a:solidFill>
                <a:latin typeface="Calibri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});</a:t>
            </a:r>
            <a:endParaRPr/>
          </a:p>
        </p:txBody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683640" y="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zh-CN" sz="4400">
                <a:solidFill>
                  <a:srgbClr val="000000"/>
                </a:solidFill>
              </a:rPr>
              <a:t>Hello world</a:t>
            </a:r>
            <a:endParaRPr/>
          </a:p>
        </p:txBody>
      </p:sp>
      <p:pic>
        <p:nvPicPr>
          <p:cNvPr descr="" id="87" name="Picture 4"/>
          <p:cNvPicPr/>
          <p:nvPr/>
        </p:nvPicPr>
        <p:blipFill>
          <a:blip r:embed="rId1"/>
          <a:stretch>
            <a:fillRect/>
          </a:stretch>
        </p:blipFill>
        <p:spPr>
          <a:xfrm>
            <a:off x="179640" y="188640"/>
            <a:ext cx="559440" cy="647640"/>
          </a:xfrm>
          <a:prstGeom prst="rect">
            <a:avLst/>
          </a:prstGeom>
        </p:spPr>
      </p:pic>
      <p:sp>
        <p:nvSpPr>
          <p:cNvPr id="88" name="CustomShape 2"/>
          <p:cNvSpPr/>
          <p:nvPr/>
        </p:nvSpPr>
        <p:spPr>
          <a:xfrm>
            <a:off x="179640" y="980640"/>
            <a:ext cx="1367640" cy="6382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b="1" lang="en-US">
                <a:solidFill>
                  <a:srgbClr val="000000"/>
                </a:solidFill>
                <a:latin typeface="Calibri"/>
              </a:rPr>
              <a:t>支持多语言</a:t>
            </a:r>
            <a:endParaRPr/>
          </a:p>
        </p:txBody>
      </p:sp>
      <p:pic>
        <p:nvPicPr>
          <p:cNvPr descr="" id="89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323640" y="1412640"/>
            <a:ext cx="6420600" cy="2880000"/>
          </a:xfrm>
          <a:prstGeom prst="rect">
            <a:avLst/>
          </a:prstGeom>
        </p:spPr>
      </p:pic>
      <p:pic>
        <p:nvPicPr>
          <p:cNvPr descr="" id="90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179640" y="4869000"/>
            <a:ext cx="4464000" cy="1199880"/>
          </a:xfrm>
          <a:prstGeom prst="rect">
            <a:avLst/>
          </a:prstGeom>
        </p:spPr>
      </p:pic>
      <p:pic>
        <p:nvPicPr>
          <p:cNvPr descr="" id="91" name="Picture 4"/>
          <p:cNvPicPr/>
          <p:nvPr/>
        </p:nvPicPr>
        <p:blipFill>
          <a:blip r:embed="rId4"/>
          <a:stretch>
            <a:fillRect/>
          </a:stretch>
        </p:blipFill>
        <p:spPr>
          <a:xfrm>
            <a:off x="4932000" y="4365000"/>
            <a:ext cx="3692520" cy="2400840"/>
          </a:xfrm>
          <a:prstGeom prst="rect">
            <a:avLst/>
          </a:prstGeom>
        </p:spPr>
      </p:pic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683640" y="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zh-CN" sz="4400">
                <a:solidFill>
                  <a:srgbClr val="000000"/>
                </a:solidFill>
              </a:rPr>
              <a:t>Hello world</a:t>
            </a:r>
            <a:endParaRPr/>
          </a:p>
        </p:txBody>
      </p:sp>
      <p:pic>
        <p:nvPicPr>
          <p:cNvPr descr="" id="93" name="Picture 4"/>
          <p:cNvPicPr/>
          <p:nvPr/>
        </p:nvPicPr>
        <p:blipFill>
          <a:blip r:embed="rId1"/>
          <a:stretch>
            <a:fillRect/>
          </a:stretch>
        </p:blipFill>
        <p:spPr>
          <a:xfrm>
            <a:off x="179640" y="188640"/>
            <a:ext cx="559440" cy="647640"/>
          </a:xfrm>
          <a:prstGeom prst="rect">
            <a:avLst/>
          </a:prstGeom>
        </p:spPr>
      </p:pic>
      <p:sp>
        <p:nvSpPr>
          <p:cNvPr id="94" name="CustomShape 2"/>
          <p:cNvSpPr/>
          <p:nvPr/>
        </p:nvSpPr>
        <p:spPr>
          <a:xfrm>
            <a:off x="179640" y="980640"/>
            <a:ext cx="1367640" cy="6382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b="1" lang="en-US">
                <a:solidFill>
                  <a:srgbClr val="000000"/>
                </a:solidFill>
                <a:latin typeface="Calibri"/>
              </a:rPr>
              <a:t>支持多语言</a:t>
            </a:r>
            <a:endParaRPr/>
          </a:p>
        </p:txBody>
      </p:sp>
      <p:sp>
        <p:nvSpPr>
          <p:cNvPr id="95" name="CustomShape 3"/>
          <p:cNvSpPr/>
          <p:nvPr/>
        </p:nvSpPr>
        <p:spPr>
          <a:xfrm>
            <a:off x="251640" y="1628640"/>
            <a:ext cx="8568720" cy="13690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ourier New"/>
              </a:rPr>
              <a:t>&lt;?xml version="1.0" encoding="utf-8"?&gt;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ourier New"/>
              </a:rPr>
              <a:t>&lt;resources&gt;  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ourier New"/>
              </a:rPr>
              <a:t>    ………………………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&lt;string name="</a:t>
            </a:r>
            <a:r>
              <a:rPr b="1" lang="en-US" sz="1400">
                <a:solidFill>
                  <a:srgbClr val="c00000"/>
                </a:solidFill>
                <a:latin typeface="Courier New"/>
              </a:rPr>
              <a:t>btn_pref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"&gt;preference&lt;/string&gt;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ourier New"/>
              </a:rPr>
              <a:t>    ………………………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ourier New"/>
              </a:rPr>
              <a:t>&lt;/resources&gt;</a:t>
            </a:r>
            <a:endParaRPr/>
          </a:p>
        </p:txBody>
      </p:sp>
      <p:sp>
        <p:nvSpPr>
          <p:cNvPr id="96" name="CustomShape 4"/>
          <p:cNvSpPr/>
          <p:nvPr/>
        </p:nvSpPr>
        <p:spPr>
          <a:xfrm>
            <a:off x="251640" y="3357000"/>
            <a:ext cx="8568720" cy="13690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ourier New"/>
              </a:rPr>
              <a:t>&lt;?xml version="1.0" encoding="utf-8"?&gt;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ourier New"/>
              </a:rPr>
              <a:t>&lt;resources&gt;  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ourier New"/>
              </a:rPr>
              <a:t>    ………………………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&lt;string name=“</a:t>
            </a:r>
            <a:r>
              <a:rPr b="1" lang="en-US" sz="1400">
                <a:solidFill>
                  <a:srgbClr val="c00000"/>
                </a:solidFill>
                <a:latin typeface="Courier New"/>
              </a:rPr>
              <a:t>btn_pref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”&gt;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设置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&lt;/string&gt;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ourier New"/>
              </a:rPr>
              <a:t>    ………………………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ourier New"/>
              </a:rPr>
              <a:t>&lt;/resources&gt;</a:t>
            </a:r>
            <a:endParaRPr/>
          </a:p>
        </p:txBody>
      </p:sp>
      <p:pic>
        <p:nvPicPr>
          <p:cNvPr descr="" id="97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5796000" y="1484640"/>
            <a:ext cx="1819080" cy="2114280"/>
          </a:xfrm>
          <a:prstGeom prst="rect">
            <a:avLst/>
          </a:prstGeom>
        </p:spPr>
      </p:pic>
      <p:sp>
        <p:nvSpPr>
          <p:cNvPr id="98" name="CustomShape 5"/>
          <p:cNvSpPr/>
          <p:nvPr/>
        </p:nvSpPr>
        <p:spPr>
          <a:xfrm>
            <a:off x="6156000" y="2997000"/>
            <a:ext cx="863640" cy="431640"/>
          </a:xfrm>
          <a:prstGeom prst="straightConnector1">
            <a:avLst/>
          </a:prstGeom>
          <a:ln w="38160">
            <a:solidFill>
              <a:srgbClr val="c0504d"/>
            </a:solidFill>
            <a:round/>
            <a:tailEnd len="med" type="triangle" w="med"/>
          </a:ln>
        </p:spPr>
      </p:sp>
      <p:sp>
        <p:nvSpPr>
          <p:cNvPr id="99" name="CustomShape 6"/>
          <p:cNvSpPr/>
          <p:nvPr/>
        </p:nvSpPr>
        <p:spPr>
          <a:xfrm>
            <a:off x="6156000" y="3932280"/>
            <a:ext cx="1656000" cy="431640"/>
          </a:xfrm>
          <a:prstGeom prst="straightConnector1">
            <a:avLst/>
          </a:prstGeom>
          <a:ln w="38160">
            <a:solidFill>
              <a:srgbClr val="c0504d"/>
            </a:solidFill>
            <a:round/>
            <a:tailEnd len="med" type="triangle" w="med"/>
          </a:ln>
        </p:spPr>
      </p:sp>
      <p:sp>
        <p:nvSpPr>
          <p:cNvPr id="100" name="Line 7"/>
          <p:cNvSpPr/>
          <p:nvPr/>
        </p:nvSpPr>
        <p:spPr>
          <a:xfrm>
            <a:off x="6948000" y="2060640"/>
            <a:ext cx="1152360" cy="0"/>
          </a:xfrm>
          <a:prstGeom prst="line">
            <a:avLst/>
          </a:prstGeom>
          <a:ln w="38160">
            <a:solidFill>
              <a:srgbClr val="c0504d"/>
            </a:solidFill>
            <a:round/>
          </a:ln>
        </p:spPr>
      </p:sp>
      <p:sp>
        <p:nvSpPr>
          <p:cNvPr id="101" name="Line 8"/>
          <p:cNvSpPr/>
          <p:nvPr/>
        </p:nvSpPr>
        <p:spPr>
          <a:xfrm>
            <a:off x="8100360" y="2060640"/>
            <a:ext cx="0" cy="3600360"/>
          </a:xfrm>
          <a:prstGeom prst="line">
            <a:avLst/>
          </a:prstGeom>
          <a:ln w="38160">
            <a:solidFill>
              <a:srgbClr val="c0504d"/>
            </a:solidFill>
            <a:round/>
          </a:ln>
        </p:spPr>
      </p:sp>
      <p:sp>
        <p:nvSpPr>
          <p:cNvPr id="102" name="CustomShape 9"/>
          <p:cNvSpPr/>
          <p:nvPr/>
        </p:nvSpPr>
        <p:spPr>
          <a:xfrm>
            <a:off x="251640" y="5085360"/>
            <a:ext cx="8568720" cy="11559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ourier New"/>
              </a:rPr>
              <a:t>&lt;Button 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android:id="@+id/btnPref"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ourier New"/>
              </a:rPr>
              <a:t>    </a:t>
            </a:r>
            <a:r>
              <a:rPr b="1" lang="en-US" sz="1400">
                <a:solidFill>
                  <a:srgbClr val="000000"/>
                </a:solidFill>
                <a:latin typeface="Courier New"/>
              </a:rPr>
              <a:t>android:text="@string/</a:t>
            </a:r>
            <a:r>
              <a:rPr b="1" lang="en-US" sz="1400">
                <a:solidFill>
                  <a:srgbClr val="c00000"/>
                </a:solidFill>
                <a:latin typeface="Courier New"/>
              </a:rPr>
              <a:t>btn_pref</a:t>
            </a:r>
            <a:r>
              <a:rPr b="1" lang="en-US" sz="1400">
                <a:solidFill>
                  <a:srgbClr val="000000"/>
                </a:solidFill>
                <a:latin typeface="Courier New"/>
              </a:rPr>
              <a:t>"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android:layout_width="wrap_content" 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android:layout_height="match_parent"/&gt;</a:t>
            </a:r>
            <a:endParaRPr/>
          </a:p>
        </p:txBody>
      </p:sp>
      <p:sp>
        <p:nvSpPr>
          <p:cNvPr id="103" name="CustomShape 10"/>
          <p:cNvSpPr/>
          <p:nvPr/>
        </p:nvSpPr>
        <p:spPr>
          <a:xfrm>
            <a:off x="8100360" y="5662800"/>
            <a:ext cx="3744000" cy="1080"/>
          </a:xfrm>
          <a:prstGeom prst="straightConnector1">
            <a:avLst/>
          </a:prstGeom>
          <a:ln w="38160">
            <a:solidFill>
              <a:srgbClr val="c0504d"/>
            </a:solidFill>
            <a:round/>
            <a:tailEnd len="med" type="triangle" w="med"/>
          </a:ln>
        </p:spPr>
      </p:sp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683640" y="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zh-CN" sz="4400">
                <a:solidFill>
                  <a:srgbClr val="000000"/>
                </a:solidFill>
              </a:rPr>
              <a:t>工程目录结构</a:t>
            </a:r>
            <a:endParaRPr/>
          </a:p>
        </p:txBody>
      </p:sp>
      <p:sp>
        <p:nvSpPr>
          <p:cNvPr id="105" name="TextShape 2"/>
          <p:cNvSpPr txBox="1"/>
          <p:nvPr/>
        </p:nvSpPr>
        <p:spPr>
          <a:xfrm>
            <a:off x="251640" y="1556640"/>
            <a:ext cx="8712720" cy="50403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Courier New"/>
                <a:ea typeface="微软雅黑"/>
              </a:rPr>
              <a:t>	</a:t>
            </a:r>
            <a:r>
              <a:rPr lang="en-US" sz="2000">
                <a:solidFill>
                  <a:srgbClr val="000000"/>
                </a:solidFill>
                <a:latin typeface="Courier New"/>
                <a:ea typeface="微软雅黑"/>
              </a:rPr>
              <a:t>  </a:t>
            </a:r>
            <a:r>
              <a:rPr lang="en-US" sz="2000">
                <a:solidFill>
                  <a:srgbClr val="000000"/>
                </a:solidFill>
                <a:latin typeface="Courier New"/>
                <a:ea typeface="微软雅黑"/>
              </a:rPr>
              <a:t>src</a:t>
            </a:r>
            <a:r>
              <a:rPr lang="en-US" sz="2000">
                <a:solidFill>
                  <a:srgbClr val="000000"/>
                </a:solidFill>
                <a:latin typeface="Courier New"/>
                <a:ea typeface="微软雅黑"/>
              </a:rPr>
              <a:t>	</a:t>
            </a:r>
            <a:r>
              <a:rPr lang="en-US" sz="2000">
                <a:solidFill>
                  <a:srgbClr val="000000"/>
                </a:solidFill>
                <a:latin typeface="Courier New"/>
                <a:ea typeface="微软雅黑"/>
              </a:rPr>
              <a:t>	</a:t>
            </a:r>
            <a:r>
              <a:rPr lang="en-US" sz="2000">
                <a:solidFill>
                  <a:srgbClr val="000000"/>
                </a:solidFill>
                <a:latin typeface="Courier New"/>
                <a:ea typeface="微软雅黑"/>
              </a:rPr>
              <a:t>  </a:t>
            </a:r>
            <a:r>
              <a:rPr lang="en-US" sz="2000">
                <a:solidFill>
                  <a:srgbClr val="000000"/>
                </a:solidFill>
                <a:latin typeface="Courier New"/>
                <a:ea typeface="微软雅黑"/>
              </a:rPr>
              <a:t>源代码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Courier New"/>
                <a:ea typeface="微软雅黑"/>
              </a:rPr>
              <a:t>	</a:t>
            </a:r>
            <a:r>
              <a:rPr lang="en-US" sz="2000">
                <a:solidFill>
                  <a:srgbClr val="000000"/>
                </a:solidFill>
                <a:latin typeface="Courier New"/>
                <a:ea typeface="微软雅黑"/>
              </a:rPr>
              <a:t>  </a:t>
            </a:r>
            <a:r>
              <a:rPr lang="en-US" sz="2000">
                <a:solidFill>
                  <a:srgbClr val="808080"/>
                </a:solidFill>
                <a:latin typeface="Courier New"/>
                <a:ea typeface="微软雅黑"/>
              </a:rPr>
              <a:t>gen</a:t>
            </a:r>
            <a:r>
              <a:rPr lang="en-US" sz="2000">
                <a:solidFill>
                  <a:srgbClr val="808080"/>
                </a:solidFill>
                <a:latin typeface="Courier New"/>
                <a:ea typeface="微软雅黑"/>
              </a:rPr>
              <a:t>	</a:t>
            </a:r>
            <a:r>
              <a:rPr lang="en-US" sz="2000">
                <a:solidFill>
                  <a:srgbClr val="808080"/>
                </a:solidFill>
                <a:latin typeface="Courier New"/>
                <a:ea typeface="微软雅黑"/>
              </a:rPr>
              <a:t>	</a:t>
            </a:r>
            <a:r>
              <a:rPr lang="en-US" sz="2000">
                <a:solidFill>
                  <a:srgbClr val="808080"/>
                </a:solidFill>
                <a:latin typeface="Courier New"/>
                <a:ea typeface="微软雅黑"/>
              </a:rPr>
              <a:t>  </a:t>
            </a:r>
            <a:r>
              <a:rPr lang="en-US" sz="2000">
                <a:solidFill>
                  <a:srgbClr val="808080"/>
                </a:solidFill>
                <a:latin typeface="Courier New"/>
                <a:ea typeface="微软雅黑"/>
              </a:rPr>
              <a:t>自动生成的代码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Courier New"/>
                <a:ea typeface="微软雅黑"/>
              </a:rPr>
              <a:t>	</a:t>
            </a:r>
            <a:r>
              <a:rPr lang="en-US" sz="2000">
                <a:solidFill>
                  <a:srgbClr val="000000"/>
                </a:solidFill>
                <a:latin typeface="Courier New"/>
                <a:ea typeface="微软雅黑"/>
              </a:rPr>
              <a:t>  </a:t>
            </a:r>
            <a:r>
              <a:rPr lang="en-US" sz="2000">
                <a:solidFill>
                  <a:srgbClr val="808080"/>
                </a:solidFill>
                <a:latin typeface="Courier New"/>
                <a:ea typeface="微软雅黑"/>
              </a:rPr>
              <a:t>Android 3.0 </a:t>
            </a:r>
            <a:r>
              <a:rPr lang="en-US" sz="2000">
                <a:solidFill>
                  <a:srgbClr val="808080"/>
                </a:solidFill>
                <a:latin typeface="Courier New"/>
                <a:ea typeface="微软雅黑"/>
              </a:rPr>
              <a:t>可使用的</a:t>
            </a:r>
            <a:r>
              <a:rPr lang="en-US" sz="2000">
                <a:solidFill>
                  <a:srgbClr val="808080"/>
                </a:solidFill>
                <a:latin typeface="Courier New"/>
                <a:ea typeface="微软雅黑"/>
              </a:rPr>
              <a:t>API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Courier New"/>
                <a:ea typeface="微软雅黑"/>
              </a:rPr>
              <a:t>        </a:t>
            </a:r>
            <a:r>
              <a:rPr lang="en-US" sz="2000">
                <a:solidFill>
                  <a:srgbClr val="000000"/>
                </a:solidFill>
                <a:latin typeface="Courier New"/>
                <a:ea typeface="微软雅黑"/>
              </a:rPr>
              <a:t>assets</a:t>
            </a:r>
            <a:r>
              <a:rPr lang="en-US" sz="2000">
                <a:solidFill>
                  <a:srgbClr val="000000"/>
                </a:solidFill>
                <a:latin typeface="Courier New"/>
                <a:ea typeface="微软雅黑"/>
              </a:rPr>
              <a:t>	</a:t>
            </a:r>
            <a:r>
              <a:rPr lang="en-US" sz="2000">
                <a:solidFill>
                  <a:srgbClr val="000000"/>
                </a:solidFill>
                <a:latin typeface="Courier New"/>
                <a:ea typeface="微软雅黑"/>
              </a:rPr>
              <a:t>  </a:t>
            </a:r>
            <a:r>
              <a:rPr lang="en-US" sz="2000">
                <a:solidFill>
                  <a:srgbClr val="000000"/>
                </a:solidFill>
                <a:latin typeface="Courier New"/>
                <a:ea typeface="微软雅黑"/>
              </a:rPr>
              <a:t>资源文件（图片，视频等），无</a:t>
            </a:r>
            <a:r>
              <a:rPr lang="en-US" sz="2000">
                <a:solidFill>
                  <a:srgbClr val="000000"/>
                </a:solidFill>
                <a:latin typeface="Courier New"/>
                <a:ea typeface="微软雅黑"/>
              </a:rPr>
              <a:t>ID</a:t>
            </a:r>
            <a:r>
              <a:rPr lang="en-US" sz="2000">
                <a:solidFill>
                  <a:srgbClr val="000000"/>
                </a:solidFill>
                <a:latin typeface="Courier New"/>
                <a:ea typeface="微软雅黑"/>
              </a:rPr>
              <a:t>，用路径访问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Courier New"/>
                <a:ea typeface="微软雅黑"/>
              </a:rPr>
              <a:t>hello   res         </a:t>
            </a:r>
            <a:r>
              <a:rPr lang="en-US" sz="2000">
                <a:solidFill>
                  <a:srgbClr val="000000"/>
                </a:solidFill>
                <a:latin typeface="Courier New"/>
                <a:ea typeface="微软雅黑"/>
              </a:rPr>
              <a:t>资源文件（字符，</a:t>
            </a:r>
            <a:r>
              <a:rPr lang="en-US" sz="2000">
                <a:solidFill>
                  <a:srgbClr val="000000"/>
                </a:solidFill>
                <a:latin typeface="Courier New"/>
                <a:ea typeface="微软雅黑"/>
              </a:rPr>
              <a:t>UI</a:t>
            </a:r>
            <a:r>
              <a:rPr lang="en-US" sz="2000">
                <a:solidFill>
                  <a:srgbClr val="000000"/>
                </a:solidFill>
                <a:latin typeface="Courier New"/>
                <a:ea typeface="微软雅黑"/>
              </a:rPr>
              <a:t>等），通过</a:t>
            </a:r>
            <a:r>
              <a:rPr lang="en-US" sz="2000">
                <a:solidFill>
                  <a:srgbClr val="000000"/>
                </a:solidFill>
                <a:latin typeface="Courier New"/>
                <a:ea typeface="微软雅黑"/>
              </a:rPr>
              <a:t>ID</a:t>
            </a:r>
            <a:r>
              <a:rPr lang="en-US" sz="2000">
                <a:solidFill>
                  <a:srgbClr val="000000"/>
                </a:solidFill>
                <a:latin typeface="Courier New"/>
                <a:ea typeface="微软雅黑"/>
              </a:rPr>
              <a:t>访问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Courier New"/>
                <a:ea typeface="微软雅黑"/>
              </a:rPr>
              <a:t>        </a:t>
            </a:r>
            <a:r>
              <a:rPr lang="en-US" sz="2000">
                <a:solidFill>
                  <a:srgbClr val="000000"/>
                </a:solidFill>
                <a:latin typeface="Courier New"/>
                <a:ea typeface="微软雅黑"/>
              </a:rPr>
              <a:t>AndroidManifest.xml  </a:t>
            </a:r>
            <a:r>
              <a:rPr lang="en-US" sz="2000">
                <a:solidFill>
                  <a:srgbClr val="000000"/>
                </a:solidFill>
                <a:latin typeface="Courier New"/>
                <a:ea typeface="微软雅黑"/>
              </a:rPr>
              <a:t>项目总配置文件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Courier New"/>
                <a:ea typeface="微软雅黑"/>
              </a:rPr>
              <a:t>        </a:t>
            </a:r>
            <a:r>
              <a:rPr lang="en-US" sz="2000">
                <a:solidFill>
                  <a:srgbClr val="808080"/>
                </a:solidFill>
                <a:latin typeface="Courier New"/>
                <a:ea typeface="微软雅黑"/>
              </a:rPr>
              <a:t>default.properties   </a:t>
            </a:r>
            <a:r>
              <a:rPr lang="en-US" sz="2000">
                <a:solidFill>
                  <a:srgbClr val="808080"/>
                </a:solidFill>
                <a:latin typeface="Courier New"/>
                <a:ea typeface="微软雅黑"/>
              </a:rPr>
              <a:t>自动生成的文件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Courier New"/>
                <a:ea typeface="微软雅黑"/>
              </a:rPr>
              <a:t>        </a:t>
            </a:r>
            <a:r>
              <a:rPr lang="en-US" sz="2000">
                <a:solidFill>
                  <a:srgbClr val="000000"/>
                </a:solidFill>
                <a:latin typeface="Courier New"/>
                <a:ea typeface="微软雅黑"/>
              </a:rPr>
              <a:t>proguard.cfg</a:t>
            </a:r>
            <a:r>
              <a:rPr lang="en-US" sz="2000">
                <a:solidFill>
                  <a:srgbClr val="000000"/>
                </a:solidFill>
                <a:latin typeface="Courier New"/>
                <a:ea typeface="微软雅黑"/>
              </a:rPr>
              <a:t>	</a:t>
            </a:r>
            <a:r>
              <a:rPr lang="en-US" sz="2000">
                <a:solidFill>
                  <a:srgbClr val="000000"/>
                </a:solidFill>
                <a:latin typeface="Courier New"/>
                <a:ea typeface="微软雅黑"/>
              </a:rPr>
              <a:t>配置文件。用于优化，防止逆向工程等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Courier New"/>
                <a:ea typeface="微软雅黑"/>
              </a:rPr>
              <a:t>        </a:t>
            </a:r>
            <a:r>
              <a:rPr lang="en-US" sz="2000">
                <a:solidFill>
                  <a:srgbClr val="000000"/>
                </a:solidFill>
                <a:latin typeface="Courier New"/>
                <a:ea typeface="微软雅黑"/>
              </a:rPr>
              <a:t>jni</a:t>
            </a:r>
            <a:r>
              <a:rPr lang="en-US" sz="2000">
                <a:solidFill>
                  <a:srgbClr val="000000"/>
                </a:solidFill>
                <a:latin typeface="Courier New"/>
                <a:ea typeface="微软雅黑"/>
              </a:rPr>
              <a:t>	</a:t>
            </a:r>
            <a:r>
              <a:rPr lang="en-US" sz="2000">
                <a:solidFill>
                  <a:srgbClr val="000000"/>
                </a:solidFill>
                <a:latin typeface="Courier New"/>
                <a:ea typeface="微软雅黑"/>
              </a:rPr>
              <a:t>	</a:t>
            </a:r>
            <a:r>
              <a:rPr lang="en-US" sz="2000">
                <a:solidFill>
                  <a:srgbClr val="000000"/>
                </a:solidFill>
                <a:latin typeface="Courier New"/>
                <a:ea typeface="微软雅黑"/>
              </a:rPr>
              <a:t>  C/C++</a:t>
            </a:r>
            <a:r>
              <a:rPr lang="en-US" sz="2000">
                <a:solidFill>
                  <a:srgbClr val="000000"/>
                </a:solidFill>
                <a:latin typeface="Courier New"/>
                <a:ea typeface="微软雅黑"/>
              </a:rPr>
              <a:t>源代码与构建脚本</a:t>
            </a:r>
            <a:endParaRPr/>
          </a:p>
        </p:txBody>
      </p:sp>
      <p:sp>
        <p:nvSpPr>
          <p:cNvPr id="106" name="CustomShape 3"/>
          <p:cNvSpPr/>
          <p:nvPr/>
        </p:nvSpPr>
        <p:spPr>
          <a:xfrm>
            <a:off x="1187640" y="2061000"/>
            <a:ext cx="287640" cy="3096000"/>
          </a:xfrm>
          <a:prstGeom prst="rect">
            <a:avLst>
              <a:gd fmla="val 81821" name="adj1"/>
              <a:gd fmla="val 49670" name="adj2"/>
            </a:avLst>
          </a:prstGeom>
          <a:ln w="9360">
            <a:solidFill>
              <a:srgbClr val="4a7ebb"/>
            </a:solidFill>
            <a:round/>
          </a:ln>
        </p:spPr>
      </p:sp>
      <p:pic>
        <p:nvPicPr>
          <p:cNvPr descr="" id="107" name="Picture 4"/>
          <p:cNvPicPr/>
          <p:nvPr/>
        </p:nvPicPr>
        <p:blipFill>
          <a:blip r:embed="rId1"/>
          <a:stretch>
            <a:fillRect/>
          </a:stretch>
        </p:blipFill>
        <p:spPr>
          <a:xfrm>
            <a:off x="179640" y="188640"/>
            <a:ext cx="559440" cy="647640"/>
          </a:xfrm>
          <a:prstGeom prst="rect">
            <a:avLst/>
          </a:prstGeom>
        </p:spPr>
      </p:pic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683640" y="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zh-CN" sz="4400">
                <a:solidFill>
                  <a:srgbClr val="000000"/>
                </a:solidFill>
              </a:rPr>
              <a:t>调试方法</a:t>
            </a:r>
            <a:endParaRPr/>
          </a:p>
        </p:txBody>
      </p:sp>
      <p:sp>
        <p:nvSpPr>
          <p:cNvPr id="109" name="TextShape 2"/>
          <p:cNvSpPr txBox="1"/>
          <p:nvPr/>
        </p:nvSpPr>
        <p:spPr>
          <a:xfrm>
            <a:off x="251640" y="1556640"/>
            <a:ext cx="8640720" cy="50403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000000"/>
                </a:solidFill>
                <a:latin typeface="Courier New"/>
              </a:rPr>
              <a:t>adb</a:t>
            </a:r>
            <a:r>
              <a:rPr b="1" lang="en-US" sz="2400">
                <a:solidFill>
                  <a:srgbClr val="000000"/>
                </a:solidFill>
                <a:latin typeface="Courier New"/>
              </a:rPr>
              <a:t>（内含多种调试工具）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000">
                <a:solidFill>
                  <a:srgbClr val="000000"/>
                </a:solidFill>
                <a:latin typeface="Courier New"/>
              </a:rPr>
              <a:t>adb shell </a:t>
            </a:r>
            <a:r>
              <a:rPr lang="en-US" sz="2000">
                <a:solidFill>
                  <a:srgbClr val="000000"/>
                </a:solidFill>
                <a:latin typeface="Courier New"/>
              </a:rPr>
              <a:t>进入命令行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Courier New"/>
              </a:rPr>
              <a:t>可执行</a:t>
            </a:r>
            <a:r>
              <a:rPr lang="en-US" sz="2000">
                <a:solidFill>
                  <a:srgbClr val="000000"/>
                </a:solidFill>
                <a:latin typeface="Courier New"/>
              </a:rPr>
              <a:t>top</a:t>
            </a:r>
            <a:r>
              <a:rPr lang="en-US" sz="2000">
                <a:solidFill>
                  <a:srgbClr val="000000"/>
                </a:solidFill>
                <a:latin typeface="Courier New"/>
              </a:rPr>
              <a:t>，</a:t>
            </a:r>
            <a:r>
              <a:rPr lang="en-US" sz="2000">
                <a:solidFill>
                  <a:srgbClr val="000000"/>
                </a:solidFill>
                <a:latin typeface="Courier New"/>
              </a:rPr>
              <a:t>ps</a:t>
            </a:r>
            <a:r>
              <a:rPr lang="en-US" sz="2000">
                <a:solidFill>
                  <a:srgbClr val="000000"/>
                </a:solidFill>
                <a:latin typeface="Courier New"/>
              </a:rPr>
              <a:t>，</a:t>
            </a:r>
            <a:r>
              <a:rPr lang="en-US" sz="2000">
                <a:solidFill>
                  <a:srgbClr val="000000"/>
                </a:solidFill>
                <a:latin typeface="Courier New"/>
              </a:rPr>
              <a:t>kill</a:t>
            </a:r>
            <a:r>
              <a:rPr lang="en-US" sz="2000">
                <a:solidFill>
                  <a:srgbClr val="000000"/>
                </a:solidFill>
                <a:latin typeface="Courier New"/>
              </a:rPr>
              <a:t>，</a:t>
            </a:r>
            <a:r>
              <a:rPr lang="en-US" sz="2000">
                <a:solidFill>
                  <a:srgbClr val="000000"/>
                </a:solidFill>
                <a:latin typeface="Courier New"/>
              </a:rPr>
              <a:t>am</a:t>
            </a:r>
            <a:r>
              <a:rPr lang="en-US" sz="2000">
                <a:solidFill>
                  <a:srgbClr val="000000"/>
                </a:solidFill>
                <a:latin typeface="Courier New"/>
              </a:rPr>
              <a:t>等</a:t>
            </a:r>
            <a:r>
              <a:rPr lang="en-US" sz="2000">
                <a:solidFill>
                  <a:srgbClr val="000000"/>
                </a:solidFill>
                <a:latin typeface="Courier New"/>
              </a:rPr>
              <a:t>Linux</a:t>
            </a:r>
            <a:r>
              <a:rPr lang="en-US" sz="2000">
                <a:solidFill>
                  <a:srgbClr val="000000"/>
                </a:solidFill>
                <a:latin typeface="Courier New"/>
              </a:rPr>
              <a:t>命令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000">
                <a:solidFill>
                  <a:srgbClr val="000000"/>
                </a:solidFill>
                <a:latin typeface="Courier New"/>
              </a:rPr>
              <a:t>adb logcat </a:t>
            </a:r>
            <a:r>
              <a:rPr lang="en-US" sz="2000">
                <a:solidFill>
                  <a:srgbClr val="000000"/>
                </a:solidFill>
                <a:latin typeface="Courier New"/>
              </a:rPr>
              <a:t>打印日志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Courier New"/>
              </a:rPr>
              <a:t>Log.println(Log.INFO, “tag1”, “msg”);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Courier New"/>
              </a:rPr>
              <a:t>//Log.i(“tag1”, “msg”);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Courier New"/>
              </a:rPr>
              <a:t>#adb shell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Courier New"/>
              </a:rPr>
              <a:t>#logcat –s tag1:i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000">
                <a:solidFill>
                  <a:srgbClr val="000000"/>
                </a:solidFill>
                <a:latin typeface="Courier New"/>
              </a:rPr>
              <a:t>adb push/pull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Courier New"/>
              </a:rPr>
              <a:t>上传、下载文件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000">
                <a:solidFill>
                  <a:srgbClr val="000000"/>
                </a:solidFill>
                <a:latin typeface="Courier New"/>
              </a:rPr>
              <a:t>adb help</a:t>
            </a:r>
            <a:r>
              <a:rPr lang="en-US" sz="2000">
                <a:solidFill>
                  <a:srgbClr val="000000"/>
                </a:solidFill>
                <a:latin typeface="Courier New"/>
              </a:rPr>
              <a:t>了解更多命令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descr="" id="110" name="Picture 4"/>
          <p:cNvPicPr/>
          <p:nvPr/>
        </p:nvPicPr>
        <p:blipFill>
          <a:blip r:embed="rId1"/>
          <a:stretch>
            <a:fillRect/>
          </a:stretch>
        </p:blipFill>
        <p:spPr>
          <a:xfrm>
            <a:off x="179640" y="188640"/>
            <a:ext cx="559440" cy="647640"/>
          </a:xfrm>
          <a:prstGeom prst="rect">
            <a:avLst/>
          </a:prstGeom>
        </p:spPr>
      </p:pic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683640" y="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zh-CN" sz="4400">
                <a:solidFill>
                  <a:srgbClr val="000000"/>
                </a:solidFill>
              </a:rPr>
              <a:t>调试方法</a:t>
            </a:r>
            <a:endParaRPr/>
          </a:p>
        </p:txBody>
      </p:sp>
      <p:sp>
        <p:nvSpPr>
          <p:cNvPr id="112" name="TextShape 2"/>
          <p:cNvSpPr txBox="1"/>
          <p:nvPr/>
        </p:nvSpPr>
        <p:spPr>
          <a:xfrm>
            <a:off x="251640" y="1556640"/>
            <a:ext cx="8640720" cy="50403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000000"/>
                </a:solidFill>
                <a:latin typeface="Courier New"/>
              </a:rPr>
              <a:t>traceview</a:t>
            </a:r>
            <a:r>
              <a:rPr b="1" lang="en-US" sz="2400">
                <a:solidFill>
                  <a:srgbClr val="000000"/>
                </a:solidFill>
                <a:latin typeface="Courier New"/>
              </a:rPr>
              <a:t>（性能分析工具）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Courier New"/>
              </a:rPr>
              <a:t>1.</a:t>
            </a:r>
            <a:r>
              <a:rPr lang="en-US" sz="2000">
                <a:solidFill>
                  <a:srgbClr val="000000"/>
                </a:solidFill>
                <a:latin typeface="Courier New"/>
              </a:rPr>
              <a:t>编辑</a:t>
            </a:r>
            <a:r>
              <a:rPr lang="en-US" sz="2000">
                <a:solidFill>
                  <a:srgbClr val="000000"/>
                </a:solidFill>
                <a:latin typeface="Courier New"/>
              </a:rPr>
              <a:t>avd</a:t>
            </a:r>
            <a:r>
              <a:rPr lang="en-US" sz="2000">
                <a:solidFill>
                  <a:srgbClr val="000000"/>
                </a:solidFill>
                <a:latin typeface="Courier New"/>
              </a:rPr>
              <a:t>硬件设置，添加</a:t>
            </a:r>
            <a:r>
              <a:rPr lang="en-US" sz="2000">
                <a:solidFill>
                  <a:srgbClr val="000000"/>
                </a:solidFill>
                <a:latin typeface="Courier New"/>
              </a:rPr>
              <a:t>sd</a:t>
            </a:r>
            <a:r>
              <a:rPr lang="en-US" sz="2000">
                <a:solidFill>
                  <a:srgbClr val="000000"/>
                </a:solidFill>
                <a:latin typeface="Courier New"/>
              </a:rPr>
              <a:t>卡支持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Courier New"/>
              </a:rPr>
              <a:t>2.</a:t>
            </a:r>
            <a:r>
              <a:rPr lang="en-US" sz="2000">
                <a:solidFill>
                  <a:srgbClr val="000000"/>
                </a:solidFill>
                <a:latin typeface="Courier New"/>
              </a:rPr>
              <a:t>将镜像挂载到本地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Courier New"/>
              </a:rPr>
              <a:t>#mkdir /mnt/sdcard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Courier New"/>
              </a:rPr>
              <a:t>#mount –o loop ~/.android/avd/&lt;image&gt;/sdcard.img  \ /mnt/sdcard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Courier New"/>
              </a:rPr>
              <a:t>3.</a:t>
            </a:r>
            <a:r>
              <a:rPr lang="en-US" sz="2000">
                <a:solidFill>
                  <a:srgbClr val="000000"/>
                </a:solidFill>
                <a:latin typeface="Courier New"/>
              </a:rPr>
              <a:t>程序中添加如下代码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Courier New"/>
              </a:rPr>
              <a:t>Debug.startMethodTracing(“hello.trace”);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Courier New"/>
              </a:rPr>
              <a:t>……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Courier New"/>
              </a:rPr>
              <a:t>Debug.stopMethodTracing();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Courier New"/>
              </a:rPr>
              <a:t>4.</a:t>
            </a:r>
            <a:r>
              <a:rPr lang="en-US" sz="2000">
                <a:solidFill>
                  <a:srgbClr val="000000"/>
                </a:solidFill>
                <a:latin typeface="Courier New"/>
              </a:rPr>
              <a:t>命令行执行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Courier New"/>
              </a:rPr>
              <a:t>#traceview /mnt/sdcard/hello.trace</a:t>
            </a:r>
            <a:endParaRPr/>
          </a:p>
        </p:txBody>
      </p:sp>
      <p:pic>
        <p:nvPicPr>
          <p:cNvPr descr="" id="113" name="Picture 4"/>
          <p:cNvPicPr/>
          <p:nvPr/>
        </p:nvPicPr>
        <p:blipFill>
          <a:blip r:embed="rId1"/>
          <a:stretch>
            <a:fillRect/>
          </a:stretch>
        </p:blipFill>
        <p:spPr>
          <a:xfrm>
            <a:off x="179640" y="188640"/>
            <a:ext cx="559440" cy="647640"/>
          </a:xfrm>
          <a:prstGeom prst="rect">
            <a:avLst/>
          </a:prstGeom>
        </p:spPr>
      </p:pic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683640" y="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zh-CN" sz="4400">
                <a:solidFill>
                  <a:srgbClr val="000000"/>
                </a:solidFill>
              </a:rPr>
              <a:t>调试方法</a:t>
            </a:r>
            <a:endParaRPr/>
          </a:p>
        </p:txBody>
      </p:sp>
      <p:sp>
        <p:nvSpPr>
          <p:cNvPr id="115" name="TextShape 2"/>
          <p:cNvSpPr txBox="1"/>
          <p:nvPr/>
        </p:nvSpPr>
        <p:spPr>
          <a:xfrm>
            <a:off x="251640" y="1556640"/>
            <a:ext cx="8640720" cy="50403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000000"/>
                </a:solidFill>
                <a:latin typeface="Courier New"/>
              </a:rPr>
              <a:t>Dev Tools</a:t>
            </a:r>
            <a:r>
              <a:rPr b="1" lang="en-US" sz="2400">
                <a:solidFill>
                  <a:srgbClr val="000000"/>
                </a:solidFill>
                <a:latin typeface="Courier New"/>
              </a:rPr>
              <a:t>（位于模拟器内，用于设置调试选项）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descr="" id="116" name="Picture 4"/>
          <p:cNvPicPr/>
          <p:nvPr/>
        </p:nvPicPr>
        <p:blipFill>
          <a:blip r:embed="rId1"/>
          <a:stretch>
            <a:fillRect/>
          </a:stretch>
        </p:blipFill>
        <p:spPr>
          <a:xfrm>
            <a:off x="179640" y="188640"/>
            <a:ext cx="559440" cy="647640"/>
          </a:xfrm>
          <a:prstGeom prst="rect">
            <a:avLst/>
          </a:prstGeom>
        </p:spPr>
      </p:pic>
      <p:pic>
        <p:nvPicPr>
          <p:cNvPr descr="" id="117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611640" y="2205000"/>
            <a:ext cx="2826000" cy="4328280"/>
          </a:xfrm>
          <a:prstGeom prst="rect">
            <a:avLst/>
          </a:prstGeom>
        </p:spPr>
      </p:pic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683640" y="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zh-CN" sz="4400">
                <a:solidFill>
                  <a:srgbClr val="000000"/>
                </a:solidFill>
              </a:rPr>
              <a:t>发布应用</a:t>
            </a:r>
            <a:endParaRPr/>
          </a:p>
        </p:txBody>
      </p:sp>
      <p:sp>
        <p:nvSpPr>
          <p:cNvPr id="119" name="TextShape 2"/>
          <p:cNvSpPr txBox="1"/>
          <p:nvPr/>
        </p:nvSpPr>
        <p:spPr>
          <a:xfrm>
            <a:off x="395640" y="1556640"/>
            <a:ext cx="8352720" cy="50403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</a:rPr>
              <a:t>1.</a:t>
            </a:r>
            <a:r>
              <a:rPr lang="en-US" sz="2400">
                <a:solidFill>
                  <a:srgbClr val="000000"/>
                </a:solidFill>
              </a:rPr>
              <a:t>注册</a:t>
            </a:r>
            <a:r>
              <a:rPr lang="en-US" sz="2400">
                <a:solidFill>
                  <a:srgbClr val="000000"/>
                </a:solidFill>
              </a:rPr>
              <a:t>Android Market</a:t>
            </a:r>
            <a:r>
              <a:rPr lang="en-US" sz="2400">
                <a:solidFill>
                  <a:srgbClr val="000000"/>
                </a:solidFill>
              </a:rPr>
              <a:t>账号</a:t>
            </a:r>
            <a:endParaRPr/>
          </a:p>
          <a:p>
            <a:pPr>
              <a:lnSpc>
                <a:spcPct val="100000"/>
              </a:lnSpc>
            </a:pPr>
            <a:r>
              <a:rPr lang="en-US" sz="2400" u="sng">
                <a:solidFill>
                  <a:srgbClr val="0000ff"/>
                </a:solidFill>
                <a:latin typeface="Calibri"/>
                <a:hlinkClick r:id="rId1"/>
              </a:rPr>
              <a:t>http://market.android.com/publish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2.</a:t>
            </a:r>
            <a:r>
              <a:rPr lang="en-US" sz="2400">
                <a:solidFill>
                  <a:srgbClr val="000000"/>
                </a:solidFill>
                <a:latin typeface="Calibri"/>
              </a:rPr>
              <a:t>将工程导出为带有签名的</a:t>
            </a:r>
            <a:r>
              <a:rPr lang="en-US" sz="2400">
                <a:solidFill>
                  <a:srgbClr val="000000"/>
                </a:solidFill>
                <a:latin typeface="Calibri"/>
              </a:rPr>
              <a:t>apk</a:t>
            </a:r>
            <a:r>
              <a:rPr lang="en-US" sz="2400">
                <a:solidFill>
                  <a:srgbClr val="000000"/>
                </a:solidFill>
                <a:latin typeface="Calibri"/>
              </a:rPr>
              <a:t>文件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3.</a:t>
            </a:r>
            <a:r>
              <a:rPr lang="en-US" sz="2400">
                <a:solidFill>
                  <a:srgbClr val="000000"/>
                </a:solidFill>
                <a:latin typeface="Calibri"/>
              </a:rPr>
              <a:t>上传应用</a:t>
            </a:r>
            <a:endParaRPr/>
          </a:p>
        </p:txBody>
      </p:sp>
      <p:pic>
        <p:nvPicPr>
          <p:cNvPr descr="" id="120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179640" y="188640"/>
            <a:ext cx="559440" cy="647640"/>
          </a:xfrm>
          <a:prstGeom prst="rect">
            <a:avLst/>
          </a:prstGeom>
        </p:spPr>
      </p:pic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Shape 1"/>
          <p:cNvSpPr txBox="1"/>
          <p:nvPr/>
        </p:nvSpPr>
        <p:spPr>
          <a:xfrm>
            <a:off x="683640" y="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zh-CN" sz="4400">
                <a:solidFill>
                  <a:srgbClr val="000000"/>
                </a:solidFill>
              </a:rPr>
              <a:t>什么是</a:t>
            </a:r>
            <a:r>
              <a:rPr lang="zh-CN" sz="4400">
                <a:solidFill>
                  <a:srgbClr val="000000"/>
                </a:solidFill>
              </a:rPr>
              <a:t>Android</a:t>
            </a:r>
            <a:endParaRPr/>
          </a:p>
        </p:txBody>
      </p:sp>
      <p:sp>
        <p:nvSpPr>
          <p:cNvPr id="41" name="CustomShape 2"/>
          <p:cNvSpPr/>
          <p:nvPr/>
        </p:nvSpPr>
        <p:spPr>
          <a:xfrm>
            <a:off x="360000" y="669960"/>
            <a:ext cx="8640720" cy="61880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000000"/>
                </a:solidFill>
              </a:rPr>
              <a:t>简介：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</a:rPr>
              <a:t>Android </a:t>
            </a:r>
            <a:r>
              <a:rPr lang="en-US">
                <a:solidFill>
                  <a:srgbClr val="000000"/>
                </a:solidFill>
                <a:latin typeface="Verdana"/>
              </a:rPr>
              <a:t>[`æn,drɔɪd]</a:t>
            </a:r>
            <a:r>
              <a:rPr lang="en-US" sz="2000">
                <a:solidFill>
                  <a:srgbClr val="000000"/>
                </a:solidFill>
                <a:latin typeface="Verdana"/>
              </a:rPr>
              <a:t>是由</a:t>
            </a:r>
            <a:r>
              <a:rPr lang="en-US" sz="2000">
                <a:solidFill>
                  <a:srgbClr val="000000"/>
                </a:solidFill>
                <a:latin typeface="Verdana"/>
              </a:rPr>
              <a:t>Google</a:t>
            </a:r>
            <a:r>
              <a:rPr lang="en-US" sz="2000">
                <a:solidFill>
                  <a:srgbClr val="000000"/>
                </a:solidFill>
                <a:latin typeface="Verdana"/>
              </a:rPr>
              <a:t>开发的以</a:t>
            </a:r>
            <a:r>
              <a:rPr lang="en-US" sz="2000">
                <a:solidFill>
                  <a:srgbClr val="000000"/>
                </a:solidFill>
                <a:latin typeface="Verdana"/>
              </a:rPr>
              <a:t>Linux</a:t>
            </a:r>
            <a:r>
              <a:rPr lang="en-US" sz="2000">
                <a:solidFill>
                  <a:srgbClr val="000000"/>
                </a:solidFill>
                <a:latin typeface="Verdana"/>
              </a:rPr>
              <a:t>为基础的开源操作系统，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Verdana"/>
              </a:rPr>
              <a:t>主要用于移动设备，例如手机、平板电脑等。中文一般称之为安卓或安致。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000000"/>
                </a:solidFill>
                <a:latin typeface="Verdana"/>
              </a:rPr>
              <a:t>版本：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Verdana"/>
              </a:rPr>
              <a:t>Android</a:t>
            </a:r>
            <a:r>
              <a:rPr lang="en-US" sz="2000">
                <a:solidFill>
                  <a:srgbClr val="000000"/>
                </a:solidFill>
                <a:latin typeface="Verdana"/>
              </a:rPr>
              <a:t>更新周期为半年左右。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Verdana"/>
              </a:rPr>
              <a:t>目前已推出</a:t>
            </a:r>
            <a:r>
              <a:rPr lang="en-US" sz="2000">
                <a:solidFill>
                  <a:srgbClr val="000000"/>
                </a:solidFill>
                <a:latin typeface="Verdana"/>
              </a:rPr>
              <a:t>1.5</a:t>
            </a:r>
            <a:r>
              <a:rPr lang="en-US" sz="2000">
                <a:solidFill>
                  <a:srgbClr val="000000"/>
                </a:solidFill>
                <a:latin typeface="Verdana"/>
              </a:rPr>
              <a:t>、</a:t>
            </a:r>
            <a:r>
              <a:rPr lang="en-US" sz="2000">
                <a:solidFill>
                  <a:srgbClr val="000000"/>
                </a:solidFill>
                <a:latin typeface="Verdana"/>
              </a:rPr>
              <a:t>1.6</a:t>
            </a:r>
            <a:r>
              <a:rPr lang="en-US" sz="2000">
                <a:solidFill>
                  <a:srgbClr val="000000"/>
                </a:solidFill>
                <a:latin typeface="Verdana"/>
              </a:rPr>
              <a:t>、</a:t>
            </a:r>
            <a:r>
              <a:rPr lang="en-US" sz="2000">
                <a:solidFill>
                  <a:srgbClr val="000000"/>
                </a:solidFill>
                <a:latin typeface="Verdana"/>
              </a:rPr>
              <a:t>2.1</a:t>
            </a:r>
            <a:r>
              <a:rPr lang="en-US" sz="2000">
                <a:solidFill>
                  <a:srgbClr val="000000"/>
                </a:solidFill>
                <a:latin typeface="Verdana"/>
              </a:rPr>
              <a:t>、</a:t>
            </a:r>
            <a:r>
              <a:rPr lang="en-US" sz="2000">
                <a:solidFill>
                  <a:srgbClr val="000000"/>
                </a:solidFill>
                <a:latin typeface="Verdana"/>
              </a:rPr>
              <a:t>2.2</a:t>
            </a:r>
            <a:r>
              <a:rPr lang="en-US" sz="2000">
                <a:solidFill>
                  <a:srgbClr val="000000"/>
                </a:solidFill>
                <a:latin typeface="Verdana"/>
              </a:rPr>
              <a:t>、</a:t>
            </a:r>
            <a:r>
              <a:rPr lang="en-US" sz="2000">
                <a:solidFill>
                  <a:srgbClr val="000000"/>
                </a:solidFill>
                <a:latin typeface="Verdana"/>
              </a:rPr>
              <a:t>2.3</a:t>
            </a:r>
            <a:r>
              <a:rPr lang="en-US" sz="2000">
                <a:solidFill>
                  <a:srgbClr val="000000"/>
                </a:solidFill>
                <a:latin typeface="Verdana"/>
              </a:rPr>
              <a:t>、</a:t>
            </a:r>
            <a:r>
              <a:rPr lang="en-US" sz="2000">
                <a:solidFill>
                  <a:srgbClr val="000000"/>
                </a:solidFill>
                <a:latin typeface="Verdana"/>
              </a:rPr>
              <a:t>3.0</a:t>
            </a:r>
            <a:r>
              <a:rPr lang="en-US" sz="2000">
                <a:solidFill>
                  <a:srgbClr val="000000"/>
                </a:solidFill>
                <a:latin typeface="Verdana"/>
              </a:rPr>
              <a:t>等版本。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Verdana"/>
              </a:rPr>
              <a:t>其中最新发布的</a:t>
            </a:r>
            <a:r>
              <a:rPr lang="en-US" sz="2000">
                <a:solidFill>
                  <a:srgbClr val="000000"/>
                </a:solidFill>
                <a:latin typeface="Verdana"/>
              </a:rPr>
              <a:t>3.0</a:t>
            </a:r>
            <a:r>
              <a:rPr lang="en-US" sz="2000">
                <a:solidFill>
                  <a:srgbClr val="000000"/>
                </a:solidFill>
                <a:latin typeface="Verdana"/>
              </a:rPr>
              <a:t>是专门为平板电脑优化的。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Verdana"/>
              </a:rPr>
              <a:t>从用户数量来看，</a:t>
            </a:r>
            <a:r>
              <a:rPr lang="en-US" sz="2000">
                <a:solidFill>
                  <a:srgbClr val="000000"/>
                </a:solidFill>
                <a:latin typeface="Verdana"/>
              </a:rPr>
              <a:t>2.2/2.3</a:t>
            </a:r>
            <a:r>
              <a:rPr lang="en-US" sz="2000">
                <a:solidFill>
                  <a:srgbClr val="000000"/>
                </a:solidFill>
                <a:latin typeface="Verdana"/>
              </a:rPr>
              <a:t>居多。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000000"/>
                </a:solidFill>
                <a:latin typeface="Verdana"/>
              </a:rPr>
              <a:t>终端：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Verdana"/>
              </a:rPr>
              <a:t>制造商有</a:t>
            </a:r>
            <a:r>
              <a:rPr lang="en-US" sz="2000">
                <a:solidFill>
                  <a:srgbClr val="000000"/>
                </a:solidFill>
                <a:latin typeface="Verdana"/>
              </a:rPr>
              <a:t>HTC</a:t>
            </a:r>
            <a:r>
              <a:rPr lang="en-US" sz="2000">
                <a:solidFill>
                  <a:srgbClr val="000000"/>
                </a:solidFill>
                <a:latin typeface="Verdana"/>
              </a:rPr>
              <a:t>、摩托罗拉、三星等。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Verdana"/>
              </a:rPr>
              <a:t>其中平板电脑有摩托罗拉</a:t>
            </a:r>
            <a:r>
              <a:rPr lang="en-US" sz="2000">
                <a:solidFill>
                  <a:srgbClr val="000000"/>
                </a:solidFill>
                <a:latin typeface="Verdana"/>
              </a:rPr>
              <a:t>Xoom</a:t>
            </a:r>
            <a:r>
              <a:rPr lang="en-US" sz="2000">
                <a:solidFill>
                  <a:srgbClr val="000000"/>
                </a:solidFill>
                <a:latin typeface="Verdana"/>
              </a:rPr>
              <a:t>，华硕</a:t>
            </a:r>
            <a:r>
              <a:rPr lang="en-US" sz="2000">
                <a:solidFill>
                  <a:srgbClr val="000000"/>
                </a:solidFill>
                <a:latin typeface="Verdana"/>
              </a:rPr>
              <a:t>EeePad</a:t>
            </a:r>
            <a:r>
              <a:rPr lang="en-US" sz="2000">
                <a:solidFill>
                  <a:srgbClr val="000000"/>
                </a:solidFill>
                <a:latin typeface="Verdana"/>
              </a:rPr>
              <a:t>，三星</a:t>
            </a:r>
            <a:r>
              <a:rPr lang="en-US" sz="2000">
                <a:solidFill>
                  <a:srgbClr val="000000"/>
                </a:solidFill>
                <a:latin typeface="Verdana"/>
              </a:rPr>
              <a:t>GalaxyTab</a:t>
            </a:r>
            <a:r>
              <a:rPr lang="en-US" sz="2000">
                <a:solidFill>
                  <a:srgbClr val="000000"/>
                </a:solidFill>
                <a:latin typeface="Verdana"/>
              </a:rPr>
              <a:t>，联想乐</a:t>
            </a:r>
            <a:r>
              <a:rPr lang="en-US" sz="2000">
                <a:solidFill>
                  <a:srgbClr val="000000"/>
                </a:solidFill>
                <a:latin typeface="Verdana"/>
              </a:rPr>
              <a:t>Pad</a:t>
            </a:r>
            <a:r>
              <a:rPr lang="en-US" sz="2000">
                <a:solidFill>
                  <a:srgbClr val="000000"/>
                </a:solidFill>
                <a:latin typeface="Verdana"/>
              </a:rPr>
              <a:t>。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000000"/>
                </a:solidFill>
                <a:latin typeface="Verdana"/>
              </a:rPr>
              <a:t>市场：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Verdana"/>
              </a:rPr>
              <a:t>Android</a:t>
            </a:r>
            <a:r>
              <a:rPr lang="en-US" sz="2000">
                <a:solidFill>
                  <a:srgbClr val="000000"/>
                </a:solidFill>
                <a:latin typeface="Verdana"/>
              </a:rPr>
              <a:t>的竞争对手有</a:t>
            </a:r>
            <a:r>
              <a:rPr lang="en-US" sz="2000">
                <a:solidFill>
                  <a:srgbClr val="000000"/>
                </a:solidFill>
                <a:latin typeface="Verdana"/>
              </a:rPr>
              <a:t>iOS</a:t>
            </a:r>
            <a:r>
              <a:rPr lang="en-US" sz="2000">
                <a:solidFill>
                  <a:srgbClr val="000000"/>
                </a:solidFill>
                <a:latin typeface="Verdana"/>
              </a:rPr>
              <a:t>、 </a:t>
            </a:r>
            <a:r>
              <a:rPr lang="en-US" sz="2000">
                <a:solidFill>
                  <a:srgbClr val="000000"/>
                </a:solidFill>
                <a:latin typeface="Verdana"/>
              </a:rPr>
              <a:t>Windows Phone 7</a:t>
            </a:r>
            <a:r>
              <a:rPr lang="en-US" sz="2000">
                <a:solidFill>
                  <a:srgbClr val="000000"/>
                </a:solidFill>
                <a:latin typeface="Verdana"/>
              </a:rPr>
              <a:t>、</a:t>
            </a:r>
            <a:r>
              <a:rPr lang="en-US" sz="2000">
                <a:solidFill>
                  <a:srgbClr val="000000"/>
                </a:solidFill>
                <a:latin typeface="Verdana"/>
              </a:rPr>
              <a:t>Symbian</a:t>
            </a:r>
            <a:r>
              <a:rPr lang="en-US" sz="2000">
                <a:solidFill>
                  <a:srgbClr val="000000"/>
                </a:solidFill>
                <a:latin typeface="Verdana"/>
              </a:rPr>
              <a:t>。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Verdana"/>
              </a:rPr>
              <a:t>而平板电脑领域的竞争对手主要为</a:t>
            </a:r>
            <a:r>
              <a:rPr lang="en-US" sz="2000">
                <a:solidFill>
                  <a:srgbClr val="000000"/>
                </a:solidFill>
                <a:latin typeface="Verdana"/>
              </a:rPr>
              <a:t>iOS(</a:t>
            </a:r>
            <a:r>
              <a:rPr lang="en-US" sz="2000">
                <a:solidFill>
                  <a:srgbClr val="000000"/>
                </a:solidFill>
                <a:latin typeface="Verdana"/>
              </a:rPr>
              <a:t>运行于</a:t>
            </a:r>
            <a:r>
              <a:rPr lang="en-US" sz="2000">
                <a:solidFill>
                  <a:srgbClr val="000000"/>
                </a:solidFill>
                <a:latin typeface="Verdana"/>
              </a:rPr>
              <a:t>Apple iPad)</a:t>
            </a:r>
            <a:r>
              <a:rPr lang="en-US" sz="2000">
                <a:solidFill>
                  <a:srgbClr val="000000"/>
                </a:solidFill>
                <a:latin typeface="Verdana"/>
              </a:rPr>
              <a:t>。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descr="" id="42" name="Picture 4"/>
          <p:cNvPicPr/>
          <p:nvPr/>
        </p:nvPicPr>
        <p:blipFill>
          <a:blip r:embed="rId1"/>
          <a:stretch>
            <a:fillRect/>
          </a:stretch>
        </p:blipFill>
        <p:spPr>
          <a:xfrm>
            <a:off x="179640" y="188640"/>
            <a:ext cx="559440" cy="647640"/>
          </a:xfrm>
          <a:prstGeom prst="rect">
            <a:avLst/>
          </a:prstGeom>
        </p:spPr>
      </p:pic>
    </p:spTree>
  </p:cSld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683640" y="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zh-CN" sz="4400">
                <a:solidFill>
                  <a:srgbClr val="000000"/>
                </a:solidFill>
              </a:rPr>
              <a:t>参考文档</a:t>
            </a:r>
            <a:endParaRPr/>
          </a:p>
        </p:txBody>
      </p:sp>
      <p:sp>
        <p:nvSpPr>
          <p:cNvPr id="122" name="TextShape 2"/>
          <p:cNvSpPr txBox="1"/>
          <p:nvPr/>
        </p:nvSpPr>
        <p:spPr>
          <a:xfrm>
            <a:off x="395640" y="1556640"/>
            <a:ext cx="8352720" cy="50403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</a:rPr>
              <a:t>1.</a:t>
            </a:r>
            <a:r>
              <a:rPr lang="en-US" sz="2400">
                <a:solidFill>
                  <a:srgbClr val="000000"/>
                </a:solidFill>
              </a:rPr>
              <a:t>官方开发文档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</a:rPr>
              <a:t>http://developer.android.com.nyud.net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</a:rPr>
              <a:t>2.</a:t>
            </a:r>
            <a:r>
              <a:rPr lang="en-US" sz="2400">
                <a:solidFill>
                  <a:srgbClr val="000000"/>
                </a:solidFill>
              </a:rPr>
              <a:t>用</a:t>
            </a:r>
            <a:r>
              <a:rPr lang="en-US" sz="2400">
                <a:solidFill>
                  <a:srgbClr val="000000"/>
                </a:solidFill>
              </a:rPr>
              <a:t>Eclipse</a:t>
            </a:r>
            <a:r>
              <a:rPr lang="en-US" sz="2400">
                <a:solidFill>
                  <a:srgbClr val="000000"/>
                </a:solidFill>
              </a:rPr>
              <a:t>开发</a:t>
            </a:r>
            <a:r>
              <a:rPr lang="en-US" sz="2400">
                <a:solidFill>
                  <a:srgbClr val="000000"/>
                </a:solidFill>
              </a:rPr>
              <a:t>Android</a:t>
            </a:r>
            <a:r>
              <a:rPr lang="en-US" sz="2400">
                <a:solidFill>
                  <a:srgbClr val="000000"/>
                </a:solidFill>
              </a:rPr>
              <a:t>应用</a:t>
            </a:r>
            <a:r>
              <a:rPr lang="en-US" sz="2400">
                <a:solidFill>
                  <a:srgbClr val="000000"/>
                </a:solidFill>
              </a:rPr>
              <a:t>http://www.ibm.com/developerworks/cn/education/opensource/os-eclipse-android/index.html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</a:rPr>
              <a:t>3.Activity</a:t>
            </a:r>
            <a:r>
              <a:rPr lang="en-US" sz="2400">
                <a:solidFill>
                  <a:srgbClr val="000000"/>
                </a:solidFill>
              </a:rPr>
              <a:t>详解</a:t>
            </a:r>
            <a:r>
              <a:rPr lang="en-US" sz="2400">
                <a:solidFill>
                  <a:srgbClr val="000000"/>
                </a:solidFill>
              </a:rPr>
              <a:t>http://www.ibm.com/developerworks/cn/opensource/os-cn-android-actvt/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descr="" id="123" name="Picture 4"/>
          <p:cNvPicPr/>
          <p:nvPr/>
        </p:nvPicPr>
        <p:blipFill>
          <a:blip r:embed="rId1"/>
          <a:stretch>
            <a:fillRect/>
          </a:stretch>
        </p:blipFill>
        <p:spPr>
          <a:xfrm>
            <a:off x="179640" y="188640"/>
            <a:ext cx="559440" cy="647640"/>
          </a:xfrm>
          <a:prstGeom prst="rect">
            <a:avLst/>
          </a:prstGeom>
        </p:spPr>
      </p:pic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683640" y="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zh-CN" sz="4400">
                <a:solidFill>
                  <a:srgbClr val="000000"/>
                </a:solidFill>
              </a:rPr>
              <a:t>Android</a:t>
            </a:r>
            <a:r>
              <a:rPr lang="zh-CN" sz="4400">
                <a:solidFill>
                  <a:srgbClr val="000000"/>
                </a:solidFill>
              </a:rPr>
              <a:t>基础</a:t>
            </a:r>
            <a:endParaRPr/>
          </a:p>
        </p:txBody>
      </p:sp>
      <p:pic>
        <p:nvPicPr>
          <p:cNvPr descr="" id="44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1356480" y="1196640"/>
            <a:ext cx="6447240" cy="5472360"/>
          </a:xfrm>
          <a:prstGeom prst="rect">
            <a:avLst/>
          </a:prstGeom>
        </p:spPr>
      </p:pic>
      <p:pic>
        <p:nvPicPr>
          <p:cNvPr descr="" id="4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179640" y="188640"/>
            <a:ext cx="559440" cy="647640"/>
          </a:xfrm>
          <a:prstGeom prst="rect">
            <a:avLst/>
          </a:prstGeom>
        </p:spPr>
      </p:pic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Shape 1"/>
          <p:cNvSpPr txBox="1"/>
          <p:nvPr/>
        </p:nvSpPr>
        <p:spPr>
          <a:xfrm>
            <a:off x="683640" y="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zh-CN" sz="4400">
                <a:solidFill>
                  <a:srgbClr val="000000"/>
                </a:solidFill>
              </a:rPr>
              <a:t>Android</a:t>
            </a:r>
            <a:r>
              <a:rPr lang="zh-CN" sz="4400">
                <a:solidFill>
                  <a:srgbClr val="000000"/>
                </a:solidFill>
              </a:rPr>
              <a:t>基础</a:t>
            </a:r>
            <a:endParaRPr/>
          </a:p>
        </p:txBody>
      </p:sp>
      <p:sp>
        <p:nvSpPr>
          <p:cNvPr id="47" name="CustomShape 2"/>
          <p:cNvSpPr/>
          <p:nvPr/>
        </p:nvSpPr>
        <p:spPr>
          <a:xfrm>
            <a:off x="179640" y="1496880"/>
            <a:ext cx="8640720" cy="447660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</a:rPr>
              <a:t>四大应用组件（</a:t>
            </a:r>
            <a:r>
              <a:rPr lang="en-US" sz="2000">
                <a:solidFill>
                  <a:srgbClr val="000000"/>
                </a:solidFill>
              </a:rPr>
              <a:t>Application Components</a:t>
            </a:r>
            <a:r>
              <a:rPr lang="en-US" sz="2000">
                <a:solidFill>
                  <a:srgbClr val="000000"/>
                </a:solidFill>
              </a:rPr>
              <a:t>）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n-US" sz="2000">
                <a:solidFill>
                  <a:srgbClr val="000000"/>
                </a:solidFill>
              </a:rPr>
              <a:t>Activities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</a:rPr>
              <a:t>简单来说</a:t>
            </a:r>
            <a:r>
              <a:rPr lang="en-US" sz="1600">
                <a:solidFill>
                  <a:srgbClr val="000000"/>
                </a:solidFill>
              </a:rPr>
              <a:t>Activity</a:t>
            </a:r>
            <a:r>
              <a:rPr lang="en-US" sz="1600">
                <a:solidFill>
                  <a:srgbClr val="000000"/>
                </a:solidFill>
              </a:rPr>
              <a:t>是一个窗口，用户可以与之交互。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</a:rPr>
              <a:t>它的生命周期为</a:t>
            </a:r>
            <a:r>
              <a:rPr lang="en-US" sz="1600">
                <a:solidFill>
                  <a:srgbClr val="000000"/>
                </a:solidFill>
              </a:rPr>
              <a:t>create,start,resume,pause,stop,destroy</a:t>
            </a:r>
            <a:r>
              <a:rPr lang="en-US" sz="1600">
                <a:solidFill>
                  <a:srgbClr val="000000"/>
                </a:solidFill>
              </a:rPr>
              <a:t>，开发者可重载相应的接口。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n-US" sz="2000">
                <a:solidFill>
                  <a:srgbClr val="000000"/>
                </a:solidFill>
              </a:rPr>
              <a:t>Services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</a:rPr>
              <a:t>Service</a:t>
            </a:r>
            <a:r>
              <a:rPr lang="en-US" sz="1600">
                <a:solidFill>
                  <a:srgbClr val="000000"/>
                </a:solidFill>
              </a:rPr>
              <a:t>是没有界面的后台服务。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</a:rPr>
              <a:t>例如后台音乐播放，网络下载等功能通常用</a:t>
            </a:r>
            <a:r>
              <a:rPr lang="en-US" sz="1600">
                <a:solidFill>
                  <a:srgbClr val="000000"/>
                </a:solidFill>
              </a:rPr>
              <a:t>Service</a:t>
            </a:r>
            <a:r>
              <a:rPr lang="en-US" sz="1600">
                <a:solidFill>
                  <a:srgbClr val="000000"/>
                </a:solidFill>
              </a:rPr>
              <a:t>来实现。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n-US" sz="2000">
                <a:solidFill>
                  <a:srgbClr val="000000"/>
                </a:solidFill>
              </a:rPr>
              <a:t>Broadcast receivers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</a:rPr>
              <a:t>它可以对系统范围内的事件做出响应，比如屏幕电源关闭，电池电量不足等。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</a:rPr>
              <a:t>广播接收者没有界面，但可以使用状态栏提示用户。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n-US" sz="2000">
                <a:solidFill>
                  <a:srgbClr val="000000"/>
                </a:solidFill>
              </a:rPr>
              <a:t>Content prividers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</a:rPr>
              <a:t>它相当于数据库，可以方便的存储、查找数据。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</a:rPr>
              <a:t>组件间通信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n-US" sz="2000">
                <a:solidFill>
                  <a:srgbClr val="000000"/>
                </a:solidFill>
              </a:rPr>
              <a:t>Intent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</a:rPr>
              <a:t>Intent</a:t>
            </a:r>
            <a:r>
              <a:rPr lang="en-US" sz="1600">
                <a:solidFill>
                  <a:srgbClr val="000000"/>
                </a:solidFill>
              </a:rPr>
              <a:t>是连接</a:t>
            </a:r>
            <a:r>
              <a:rPr lang="en-US" sz="1600">
                <a:solidFill>
                  <a:srgbClr val="000000"/>
                </a:solidFill>
              </a:rPr>
              <a:t>Activities</a:t>
            </a:r>
            <a:r>
              <a:rPr lang="en-US" sz="1600">
                <a:solidFill>
                  <a:srgbClr val="000000"/>
                </a:solidFill>
              </a:rPr>
              <a:t>，</a:t>
            </a:r>
            <a:r>
              <a:rPr lang="en-US" sz="1600">
                <a:solidFill>
                  <a:srgbClr val="000000"/>
                </a:solidFill>
              </a:rPr>
              <a:t>Services</a:t>
            </a:r>
            <a:r>
              <a:rPr lang="en-US" sz="1600">
                <a:solidFill>
                  <a:srgbClr val="000000"/>
                </a:solidFill>
              </a:rPr>
              <a:t>，</a:t>
            </a:r>
            <a:r>
              <a:rPr lang="en-US" sz="1600">
                <a:solidFill>
                  <a:srgbClr val="000000"/>
                </a:solidFill>
              </a:rPr>
              <a:t>Broadcast receivers</a:t>
            </a:r>
            <a:r>
              <a:rPr lang="en-US" sz="1600">
                <a:solidFill>
                  <a:srgbClr val="000000"/>
                </a:solidFill>
              </a:rPr>
              <a:t>三者的桥梁。</a:t>
            </a:r>
            <a:endParaRPr/>
          </a:p>
        </p:txBody>
      </p:sp>
      <p:pic>
        <p:nvPicPr>
          <p:cNvPr descr="" id="48" name="Picture 4"/>
          <p:cNvPicPr/>
          <p:nvPr/>
        </p:nvPicPr>
        <p:blipFill>
          <a:blip r:embed="rId1"/>
          <a:stretch>
            <a:fillRect/>
          </a:stretch>
        </p:blipFill>
        <p:spPr>
          <a:xfrm>
            <a:off x="179640" y="188640"/>
            <a:ext cx="559440" cy="647640"/>
          </a:xfrm>
          <a:prstGeom prst="rect">
            <a:avLst/>
          </a:prstGeom>
        </p:spPr>
      </p:pic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Shape 1"/>
          <p:cNvSpPr txBox="1"/>
          <p:nvPr/>
        </p:nvSpPr>
        <p:spPr>
          <a:xfrm>
            <a:off x="683640" y="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zh-CN" sz="4400">
                <a:solidFill>
                  <a:srgbClr val="000000"/>
                </a:solidFill>
              </a:rPr>
              <a:t>开发环境搭建</a:t>
            </a:r>
            <a:endParaRPr/>
          </a:p>
        </p:txBody>
      </p:sp>
      <p:sp>
        <p:nvSpPr>
          <p:cNvPr id="50" name="TextShape 2"/>
          <p:cNvSpPr txBox="1"/>
          <p:nvPr/>
        </p:nvSpPr>
        <p:spPr>
          <a:xfrm>
            <a:off x="323640" y="1556640"/>
            <a:ext cx="8568720" cy="50403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</a:rPr>
              <a:t>步骤：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</a:rPr>
              <a:t>1.</a:t>
            </a:r>
            <a:r>
              <a:rPr lang="en-US" sz="2800">
                <a:solidFill>
                  <a:srgbClr val="000000"/>
                </a:solidFill>
              </a:rPr>
              <a:t>选择</a:t>
            </a:r>
            <a:r>
              <a:rPr lang="en-US" sz="2800">
                <a:solidFill>
                  <a:srgbClr val="000000"/>
                </a:solidFill>
              </a:rPr>
              <a:t>Windows/Linux/OSX</a:t>
            </a:r>
            <a:r>
              <a:rPr lang="en-US" sz="2800">
                <a:solidFill>
                  <a:srgbClr val="000000"/>
                </a:solidFill>
              </a:rPr>
              <a:t>平台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</a:rPr>
              <a:t>2.</a:t>
            </a:r>
            <a:r>
              <a:rPr lang="en-US" sz="2800">
                <a:solidFill>
                  <a:srgbClr val="000000"/>
                </a:solidFill>
              </a:rPr>
              <a:t>安装</a:t>
            </a:r>
            <a:r>
              <a:rPr lang="en-US" sz="2800">
                <a:solidFill>
                  <a:srgbClr val="000000"/>
                </a:solidFill>
              </a:rPr>
              <a:t>JDK/OpenJDK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</a:rPr>
              <a:t>3.</a:t>
            </a:r>
            <a:r>
              <a:rPr lang="en-US" sz="2800">
                <a:solidFill>
                  <a:srgbClr val="000000"/>
                </a:solidFill>
              </a:rPr>
              <a:t>安装</a:t>
            </a:r>
            <a:r>
              <a:rPr lang="en-US" sz="2800">
                <a:solidFill>
                  <a:srgbClr val="000000"/>
                </a:solidFill>
              </a:rPr>
              <a:t>Android SDK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</a:rPr>
              <a:t>4.</a:t>
            </a:r>
            <a:r>
              <a:rPr lang="en-US" sz="2800">
                <a:solidFill>
                  <a:srgbClr val="000000"/>
                </a:solidFill>
              </a:rPr>
              <a:t>安装</a:t>
            </a:r>
            <a:r>
              <a:rPr lang="en-US" sz="2800">
                <a:solidFill>
                  <a:srgbClr val="000000"/>
                </a:solidFill>
              </a:rPr>
              <a:t>Eclipse</a:t>
            </a:r>
            <a:r>
              <a:rPr lang="en-US" sz="2800">
                <a:solidFill>
                  <a:srgbClr val="000000"/>
                </a:solidFill>
              </a:rPr>
              <a:t>与</a:t>
            </a:r>
            <a:r>
              <a:rPr lang="en-US" sz="2800">
                <a:solidFill>
                  <a:srgbClr val="000000"/>
                </a:solidFill>
              </a:rPr>
              <a:t>ADT</a:t>
            </a:r>
            <a:r>
              <a:rPr lang="en-US" sz="2800">
                <a:solidFill>
                  <a:srgbClr val="000000"/>
                </a:solidFill>
              </a:rPr>
              <a:t>插件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</a:rPr>
              <a:t>5.</a:t>
            </a:r>
            <a:r>
              <a:rPr lang="en-US" sz="2800">
                <a:solidFill>
                  <a:srgbClr val="000000"/>
                </a:solidFill>
              </a:rPr>
              <a:t>创建</a:t>
            </a:r>
            <a:r>
              <a:rPr lang="en-US" sz="2800">
                <a:solidFill>
                  <a:srgbClr val="000000"/>
                </a:solidFill>
              </a:rPr>
              <a:t>avd</a:t>
            </a:r>
            <a:r>
              <a:rPr lang="en-US" sz="2800">
                <a:solidFill>
                  <a:srgbClr val="000000"/>
                </a:solidFill>
              </a:rPr>
              <a:t>（</a:t>
            </a:r>
            <a:r>
              <a:rPr lang="en-US" sz="2800">
                <a:solidFill>
                  <a:srgbClr val="000000"/>
                </a:solidFill>
              </a:rPr>
              <a:t>Android</a:t>
            </a:r>
            <a:r>
              <a:rPr lang="en-US" sz="2800">
                <a:solidFill>
                  <a:srgbClr val="000000"/>
                </a:solidFill>
              </a:rPr>
              <a:t>虚拟设备）</a:t>
            </a:r>
            <a:endParaRPr/>
          </a:p>
        </p:txBody>
      </p:sp>
      <p:pic>
        <p:nvPicPr>
          <p:cNvPr descr="" id="51" name="Picture 4"/>
          <p:cNvPicPr/>
          <p:nvPr/>
        </p:nvPicPr>
        <p:blipFill>
          <a:blip r:embed="rId1"/>
          <a:stretch>
            <a:fillRect/>
          </a:stretch>
        </p:blipFill>
        <p:spPr>
          <a:xfrm>
            <a:off x="179640" y="188640"/>
            <a:ext cx="559440" cy="647640"/>
          </a:xfrm>
          <a:prstGeom prst="rect">
            <a:avLst/>
          </a:prstGeom>
        </p:spPr>
      </p:pic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Shape 1"/>
          <p:cNvSpPr txBox="1"/>
          <p:nvPr/>
        </p:nvSpPr>
        <p:spPr>
          <a:xfrm>
            <a:off x="683640" y="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zh-CN" sz="4400">
                <a:solidFill>
                  <a:srgbClr val="000000"/>
                </a:solidFill>
              </a:rPr>
              <a:t>Hello world</a:t>
            </a:r>
            <a:endParaRPr/>
          </a:p>
        </p:txBody>
      </p:sp>
      <p:pic>
        <p:nvPicPr>
          <p:cNvPr descr="" id="53" name="Picture 4"/>
          <p:cNvPicPr/>
          <p:nvPr/>
        </p:nvPicPr>
        <p:blipFill>
          <a:blip r:embed="rId1"/>
          <a:stretch>
            <a:fillRect/>
          </a:stretch>
        </p:blipFill>
        <p:spPr>
          <a:xfrm>
            <a:off x="179640" y="188640"/>
            <a:ext cx="559440" cy="647640"/>
          </a:xfrm>
          <a:prstGeom prst="rect">
            <a:avLst/>
          </a:prstGeom>
        </p:spPr>
      </p:pic>
      <p:sp>
        <p:nvSpPr>
          <p:cNvPr id="54" name="CustomShape 2"/>
          <p:cNvSpPr/>
          <p:nvPr/>
        </p:nvSpPr>
        <p:spPr>
          <a:xfrm>
            <a:off x="323640" y="1917000"/>
            <a:ext cx="8244000" cy="3107880"/>
          </a:xfrm>
          <a:prstGeom prst="rect">
            <a:avLst/>
          </a:prstGeom>
        </p:spPr>
      </p:sp>
      <p:sp>
        <p:nvSpPr>
          <p:cNvPr id="55" name="CustomShape 3"/>
          <p:cNvSpPr/>
          <p:nvPr/>
        </p:nvSpPr>
        <p:spPr>
          <a:xfrm>
            <a:off x="179640" y="1340640"/>
            <a:ext cx="2160000" cy="3646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程序概览</a:t>
            </a:r>
            <a:endParaRPr/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Shape 1"/>
          <p:cNvSpPr txBox="1"/>
          <p:nvPr/>
        </p:nvSpPr>
        <p:spPr>
          <a:xfrm>
            <a:off x="683640" y="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zh-CN" sz="4400">
                <a:solidFill>
                  <a:srgbClr val="000000"/>
                </a:solidFill>
              </a:rPr>
              <a:t>Hello world</a:t>
            </a:r>
            <a:endParaRPr/>
          </a:p>
        </p:txBody>
      </p:sp>
      <p:pic>
        <p:nvPicPr>
          <p:cNvPr descr="" id="57" name="Picture 4"/>
          <p:cNvPicPr/>
          <p:nvPr/>
        </p:nvPicPr>
        <p:blipFill>
          <a:blip r:embed="rId1"/>
          <a:stretch>
            <a:fillRect/>
          </a:stretch>
        </p:blipFill>
        <p:spPr>
          <a:xfrm>
            <a:off x="179640" y="188640"/>
            <a:ext cx="559440" cy="647640"/>
          </a:xfrm>
          <a:prstGeom prst="rect">
            <a:avLst/>
          </a:prstGeom>
        </p:spPr>
      </p:pic>
      <p:pic>
        <p:nvPicPr>
          <p:cNvPr descr="" id="58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51640" y="1628640"/>
            <a:ext cx="4896360" cy="1151640"/>
          </a:xfrm>
          <a:prstGeom prst="rect">
            <a:avLst/>
          </a:prstGeom>
        </p:spPr>
      </p:pic>
      <p:sp>
        <p:nvSpPr>
          <p:cNvPr id="59" name="CustomShape 2"/>
          <p:cNvSpPr/>
          <p:nvPr/>
        </p:nvSpPr>
        <p:spPr>
          <a:xfrm>
            <a:off x="179640" y="1115280"/>
            <a:ext cx="1439640" cy="6382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b="1" lang="en-US">
                <a:solidFill>
                  <a:srgbClr val="000000"/>
                </a:solidFill>
                <a:latin typeface="Calibri"/>
              </a:rPr>
              <a:t>EditText</a:t>
            </a:r>
            <a:r>
              <a:rPr b="1" lang="en-US">
                <a:solidFill>
                  <a:srgbClr val="000000"/>
                </a:solidFill>
                <a:latin typeface="Calibri"/>
              </a:rPr>
              <a:t>事件</a:t>
            </a:r>
            <a:endParaRPr/>
          </a:p>
        </p:txBody>
      </p:sp>
      <p:sp>
        <p:nvSpPr>
          <p:cNvPr id="60" name="CustomShape 3"/>
          <p:cNvSpPr/>
          <p:nvPr/>
        </p:nvSpPr>
        <p:spPr>
          <a:xfrm>
            <a:off x="0" y="3242160"/>
            <a:ext cx="9143640" cy="28335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b="1" lang="en-US">
                <a:solidFill>
                  <a:srgbClr val="000000"/>
                </a:solidFill>
                <a:latin typeface="Courier New"/>
              </a:rPr>
              <a:t>TextWatcher textWatcher = new TextWatcher() { //</a:t>
            </a:r>
            <a:r>
              <a:rPr b="1" lang="en-US">
                <a:solidFill>
                  <a:srgbClr val="000000"/>
                </a:solidFill>
                <a:latin typeface="Courier New"/>
              </a:rPr>
              <a:t>匿名内部类</a:t>
            </a:r>
            <a:endParaRPr/>
          </a:p>
          <a:p>
            <a:pPr>
              <a:lnSpc>
                <a:spcPct val="100000"/>
              </a:lnSpc>
            </a:pPr>
            <a:r>
              <a:rPr b="1" lang="en-US">
                <a:solidFill>
                  <a:srgbClr val="000000"/>
                </a:solidFill>
                <a:latin typeface="Courier New"/>
              </a:rPr>
              <a:t>	</a:t>
            </a:r>
            <a:r>
              <a:rPr b="1" lang="en-US">
                <a:solidFill>
                  <a:srgbClr val="c00000"/>
                </a:solidFill>
                <a:latin typeface="Courier New"/>
              </a:rPr>
              <a:t>public void afterTextChanged(Editable s) {</a:t>
            </a:r>
            <a:endParaRPr/>
          </a:p>
          <a:p>
            <a:pPr>
              <a:lnSpc>
                <a:spcPct val="100000"/>
              </a:lnSpc>
            </a:pPr>
            <a:r>
              <a:rPr b="1" lang="en-US">
                <a:solidFill>
                  <a:srgbClr val="c00000"/>
                </a:solidFill>
                <a:latin typeface="Courier New"/>
              </a:rPr>
              <a:t>	</a:t>
            </a:r>
            <a:r>
              <a:rPr b="1" lang="en-US">
                <a:solidFill>
                  <a:srgbClr val="c00000"/>
                </a:solidFill>
                <a:latin typeface="Courier New"/>
              </a:rPr>
              <a:t>	</a:t>
            </a:r>
            <a:r>
              <a:rPr b="1" lang="en-US">
                <a:solidFill>
                  <a:srgbClr val="c00000"/>
                </a:solidFill>
                <a:latin typeface="Courier New"/>
              </a:rPr>
              <a:t>calculate();</a:t>
            </a:r>
            <a:endParaRPr/>
          </a:p>
          <a:p>
            <a:pPr>
              <a:lnSpc>
                <a:spcPct val="100000"/>
              </a:lnSpc>
            </a:pPr>
            <a:r>
              <a:rPr b="1" lang="en-US">
                <a:solidFill>
                  <a:srgbClr val="c00000"/>
                </a:solidFill>
                <a:latin typeface="Courier New"/>
              </a:rPr>
              <a:t>	</a:t>
            </a:r>
            <a:r>
              <a:rPr b="1" lang="en-US">
                <a:solidFill>
                  <a:srgbClr val="c00000"/>
                </a:solidFill>
                <a:latin typeface="Courier New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r>
              <a:rPr b="1" lang="en-US">
                <a:solidFill>
                  <a:srgbClr val="000000"/>
                </a:solidFill>
                <a:latin typeface="Courier New"/>
              </a:rPr>
              <a:t>	</a:t>
            </a:r>
            <a:r>
              <a:rPr b="1" lang="en-US">
                <a:solidFill>
                  <a:srgbClr val="000000"/>
                </a:solidFill>
                <a:latin typeface="Courier New"/>
              </a:rPr>
              <a:t>public void beforeTextChanged(</a:t>
            </a:r>
            <a:endParaRPr/>
          </a:p>
          <a:p>
            <a:pPr>
              <a:lnSpc>
                <a:spcPct val="100000"/>
              </a:lnSpc>
            </a:pPr>
            <a:r>
              <a:rPr b="1" lang="en-US">
                <a:solidFill>
                  <a:srgbClr val="000000"/>
                </a:solidFill>
                <a:latin typeface="Courier New"/>
              </a:rPr>
              <a:t>	</a:t>
            </a:r>
            <a:r>
              <a:rPr b="1" lang="en-US">
                <a:solidFill>
                  <a:srgbClr val="000000"/>
                </a:solidFill>
                <a:latin typeface="Courier New"/>
              </a:rPr>
              <a:t>	</a:t>
            </a:r>
            <a:r>
              <a:rPr b="1" lang="en-US">
                <a:solidFill>
                  <a:srgbClr val="000000"/>
                </a:solidFill>
                <a:latin typeface="Courier New"/>
              </a:rPr>
              <a:t>CharSequence s, int start, int count, int after) {</a:t>
            </a:r>
            <a:r>
              <a:rPr b="1" lang="en-US">
                <a:solidFill>
                  <a:srgbClr val="000000"/>
                </a:solidFill>
                <a:latin typeface="Courier New"/>
              </a:rPr>
              <a:t>	</a:t>
            </a:r>
            <a:r>
              <a:rPr b="1" lang="en-US">
                <a:solidFill>
                  <a:srgbClr val="000000"/>
                </a:solidFill>
                <a:latin typeface="Courier New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r>
              <a:rPr b="1" lang="en-US">
                <a:solidFill>
                  <a:srgbClr val="000000"/>
                </a:solidFill>
                <a:latin typeface="Courier New"/>
              </a:rPr>
              <a:t>	</a:t>
            </a:r>
            <a:r>
              <a:rPr b="1" lang="en-US">
                <a:solidFill>
                  <a:srgbClr val="000000"/>
                </a:solidFill>
                <a:latin typeface="Courier New"/>
              </a:rPr>
              <a:t>public void onTextChanged(</a:t>
            </a:r>
            <a:endParaRPr/>
          </a:p>
          <a:p>
            <a:pPr>
              <a:lnSpc>
                <a:spcPct val="100000"/>
              </a:lnSpc>
            </a:pPr>
            <a:r>
              <a:rPr b="1" lang="en-US">
                <a:solidFill>
                  <a:srgbClr val="000000"/>
                </a:solidFill>
                <a:latin typeface="Courier New"/>
              </a:rPr>
              <a:t>	</a:t>
            </a:r>
            <a:r>
              <a:rPr b="1" lang="en-US">
                <a:solidFill>
                  <a:srgbClr val="000000"/>
                </a:solidFill>
                <a:latin typeface="Courier New"/>
              </a:rPr>
              <a:t>	</a:t>
            </a:r>
            <a:r>
              <a:rPr b="1" lang="en-US">
                <a:solidFill>
                  <a:srgbClr val="000000"/>
                </a:solidFill>
                <a:latin typeface="Courier New"/>
              </a:rPr>
              <a:t>CharSequence s, int start, int before, int count) {</a:t>
            </a:r>
            <a:endParaRPr/>
          </a:p>
          <a:p>
            <a:pPr>
              <a:lnSpc>
                <a:spcPct val="100000"/>
              </a:lnSpc>
            </a:pPr>
            <a:r>
              <a:rPr b="1" lang="en-US">
                <a:solidFill>
                  <a:srgbClr val="000000"/>
                </a:solidFill>
                <a:latin typeface="Courier New"/>
              </a:rPr>
              <a:t>	</a:t>
            </a:r>
            <a:r>
              <a:rPr b="1" lang="en-US">
                <a:solidFill>
                  <a:srgbClr val="000000"/>
                </a:solidFill>
                <a:latin typeface="Courier New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r>
              <a:rPr b="1" lang="en-US">
                <a:solidFill>
                  <a:srgbClr val="000000"/>
                </a:solidFill>
                <a:latin typeface="Courier New"/>
              </a:rPr>
              <a:t> </a:t>
            </a:r>
            <a:r>
              <a:rPr b="1" lang="en-US">
                <a:solidFill>
                  <a:srgbClr val="000000"/>
                </a:solidFill>
                <a:latin typeface="Courier New"/>
              </a:rPr>
              <a:t>};</a:t>
            </a:r>
            <a:endParaRPr/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Shape 1"/>
          <p:cNvSpPr txBox="1"/>
          <p:nvPr/>
        </p:nvSpPr>
        <p:spPr>
          <a:xfrm>
            <a:off x="683640" y="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zh-CN" sz="4400">
                <a:solidFill>
                  <a:srgbClr val="000000"/>
                </a:solidFill>
              </a:rPr>
              <a:t>Hello world</a:t>
            </a:r>
            <a:endParaRPr/>
          </a:p>
        </p:txBody>
      </p:sp>
      <p:pic>
        <p:nvPicPr>
          <p:cNvPr descr="" id="62" name="Picture 4"/>
          <p:cNvPicPr/>
          <p:nvPr/>
        </p:nvPicPr>
        <p:blipFill>
          <a:blip r:embed="rId1"/>
          <a:stretch>
            <a:fillRect/>
          </a:stretch>
        </p:blipFill>
        <p:spPr>
          <a:xfrm>
            <a:off x="179640" y="188640"/>
            <a:ext cx="559440" cy="647640"/>
          </a:xfrm>
          <a:prstGeom prst="rect">
            <a:avLst/>
          </a:prstGeom>
        </p:spPr>
      </p:pic>
      <p:pic>
        <p:nvPicPr>
          <p:cNvPr descr="" id="63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179640" y="1989000"/>
            <a:ext cx="5976360" cy="3832920"/>
          </a:xfrm>
          <a:prstGeom prst="rect">
            <a:avLst/>
          </a:prstGeom>
        </p:spPr>
      </p:pic>
      <p:sp>
        <p:nvSpPr>
          <p:cNvPr id="64" name="CustomShape 2"/>
          <p:cNvSpPr/>
          <p:nvPr/>
        </p:nvSpPr>
        <p:spPr>
          <a:xfrm>
            <a:off x="107640" y="1124640"/>
            <a:ext cx="3888000" cy="3646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b="1" lang="en-US">
                <a:solidFill>
                  <a:srgbClr val="000000"/>
                </a:solidFill>
                <a:latin typeface="Calibri"/>
              </a:rPr>
              <a:t>模态对话框与</a:t>
            </a:r>
            <a:r>
              <a:rPr b="1" lang="en-US">
                <a:solidFill>
                  <a:srgbClr val="000000"/>
                </a:solidFill>
                <a:latin typeface="Calibri"/>
              </a:rPr>
              <a:t>ListView</a:t>
            </a:r>
            <a:endParaRPr/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Shape 1"/>
          <p:cNvSpPr txBox="1"/>
          <p:nvPr/>
        </p:nvSpPr>
        <p:spPr>
          <a:xfrm>
            <a:off x="683640" y="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zh-CN" sz="4400">
                <a:solidFill>
                  <a:srgbClr val="000000"/>
                </a:solidFill>
              </a:rPr>
              <a:t>Hello world</a:t>
            </a:r>
            <a:endParaRPr/>
          </a:p>
        </p:txBody>
      </p:sp>
      <p:pic>
        <p:nvPicPr>
          <p:cNvPr descr="" id="66" name="Picture 4"/>
          <p:cNvPicPr/>
          <p:nvPr/>
        </p:nvPicPr>
        <p:blipFill>
          <a:blip r:embed="rId1"/>
          <a:stretch>
            <a:fillRect/>
          </a:stretch>
        </p:blipFill>
        <p:spPr>
          <a:xfrm>
            <a:off x="179640" y="188640"/>
            <a:ext cx="559440" cy="647640"/>
          </a:xfrm>
          <a:prstGeom prst="rect">
            <a:avLst/>
          </a:prstGeom>
        </p:spPr>
      </p:pic>
      <p:sp>
        <p:nvSpPr>
          <p:cNvPr id="67" name="CustomShape 2"/>
          <p:cNvSpPr/>
          <p:nvPr/>
        </p:nvSpPr>
        <p:spPr>
          <a:xfrm>
            <a:off x="251640" y="2997000"/>
            <a:ext cx="8424720" cy="37731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b="1" i="1" lang="en-US" sz="1100">
                <a:solidFill>
                  <a:srgbClr val="31859c"/>
                </a:solidFill>
                <a:latin typeface="Courier New"/>
              </a:rPr>
              <a:t>simple_list_item.xml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100">
                <a:solidFill>
                  <a:srgbClr val="000000"/>
                </a:solidFill>
                <a:latin typeface="Courier New"/>
              </a:rPr>
              <a:t>&lt;?xml version="1.0" encoding="utf-8"?&gt;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100">
                <a:solidFill>
                  <a:srgbClr val="000000"/>
                </a:solidFill>
                <a:latin typeface="Courier New"/>
              </a:rPr>
              <a:t>&lt;LinearLayout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100">
                <a:solidFill>
                  <a:srgbClr val="000000"/>
                </a:solidFill>
                <a:latin typeface="Courier New"/>
              </a:rPr>
              <a:t>  </a:t>
            </a:r>
            <a:r>
              <a:rPr b="1" lang="en-US" sz="1100">
                <a:solidFill>
                  <a:srgbClr val="000000"/>
                </a:solidFill>
                <a:latin typeface="Courier New"/>
              </a:rPr>
              <a:t>xmlns:android="http://schemas.android.com/apk/res/android"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100">
                <a:solidFill>
                  <a:srgbClr val="000000"/>
                </a:solidFill>
                <a:latin typeface="Courier New"/>
              </a:rPr>
              <a:t>  </a:t>
            </a:r>
            <a:r>
              <a:rPr b="1" lang="en-US" sz="1100">
                <a:solidFill>
                  <a:srgbClr val="000000"/>
                </a:solidFill>
                <a:latin typeface="Courier New"/>
              </a:rPr>
              <a:t>android:layout_width="match_parent"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100">
                <a:solidFill>
                  <a:srgbClr val="000000"/>
                </a:solidFill>
                <a:latin typeface="Courier New"/>
              </a:rPr>
              <a:t>  </a:t>
            </a:r>
            <a:r>
              <a:rPr b="1" lang="en-US" sz="1100">
                <a:solidFill>
                  <a:srgbClr val="000000"/>
                </a:solidFill>
                <a:latin typeface="Courier New"/>
              </a:rPr>
              <a:t>android:layout_height="match_parent" 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100">
                <a:solidFill>
                  <a:srgbClr val="000000"/>
                </a:solidFill>
                <a:latin typeface="Courier New"/>
              </a:rPr>
              <a:t>  </a:t>
            </a:r>
            <a:r>
              <a:rPr b="1" lang="en-US" sz="1100">
                <a:solidFill>
                  <a:srgbClr val="000000"/>
                </a:solidFill>
                <a:latin typeface="Courier New"/>
              </a:rPr>
              <a:t>android:orientation="vertical"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100">
                <a:solidFill>
                  <a:srgbClr val="000000"/>
                </a:solidFill>
                <a:latin typeface="Courier New"/>
              </a:rPr>
              <a:t>  </a:t>
            </a:r>
            <a:r>
              <a:rPr b="1" lang="en-US" sz="1100">
                <a:solidFill>
                  <a:srgbClr val="000000"/>
                </a:solidFill>
                <a:latin typeface="Courier New"/>
              </a:rPr>
              <a:t>android:paddingBottom="3dip"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100">
                <a:solidFill>
                  <a:srgbClr val="000000"/>
                </a:solidFill>
                <a:latin typeface="Courier New"/>
              </a:rPr>
              <a:t>  </a:t>
            </a:r>
            <a:r>
              <a:rPr b="1" lang="en-US" sz="1100">
                <a:solidFill>
                  <a:srgbClr val="000000"/>
                </a:solidFill>
                <a:latin typeface="Courier New"/>
              </a:rPr>
              <a:t>android:paddingLeft="10dip"&gt;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100">
                <a:solidFill>
                  <a:srgbClr val="000000"/>
                </a:solidFill>
                <a:latin typeface="Courier New"/>
              </a:rPr>
              <a:t>    </a:t>
            </a:r>
            <a:r>
              <a:rPr b="1" lang="en-US" sz="1100">
                <a:solidFill>
                  <a:srgbClr val="000000"/>
                </a:solidFill>
                <a:latin typeface="Courier New"/>
              </a:rPr>
              <a:t>&lt;TextView 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100">
                <a:solidFill>
                  <a:srgbClr val="000000"/>
                </a:solidFill>
                <a:latin typeface="Courier New"/>
              </a:rPr>
              <a:t>    </a:t>
            </a:r>
            <a:r>
              <a:rPr b="1" lang="en-US" sz="1100">
                <a:solidFill>
                  <a:srgbClr val="000000"/>
                </a:solidFill>
                <a:latin typeface="Courier New"/>
              </a:rPr>
              <a:t>	</a:t>
            </a:r>
            <a:r>
              <a:rPr b="1" lang="en-US" sz="1100">
                <a:solidFill>
                  <a:srgbClr val="000000"/>
                </a:solidFill>
                <a:latin typeface="Courier New"/>
              </a:rPr>
              <a:t>android:id="@+id/</a:t>
            </a:r>
            <a:r>
              <a:rPr b="1" lang="en-US" sz="1100">
                <a:solidFill>
                  <a:srgbClr val="31859c"/>
                </a:solidFill>
                <a:latin typeface="Courier New"/>
              </a:rPr>
              <a:t>itemTitle</a:t>
            </a:r>
            <a:r>
              <a:rPr b="1" lang="en-US" sz="1100">
                <a:solidFill>
                  <a:srgbClr val="000000"/>
                </a:solidFill>
                <a:latin typeface="Courier New"/>
              </a:rPr>
              <a:t>"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100">
                <a:solidFill>
                  <a:srgbClr val="000000"/>
                </a:solidFill>
                <a:latin typeface="Courier New"/>
              </a:rPr>
              <a:t>    </a:t>
            </a:r>
            <a:r>
              <a:rPr b="1" lang="en-US" sz="1100">
                <a:solidFill>
                  <a:srgbClr val="000000"/>
                </a:solidFill>
                <a:latin typeface="Courier New"/>
              </a:rPr>
              <a:t>	</a:t>
            </a:r>
            <a:r>
              <a:rPr b="1" lang="en-US" sz="1100">
                <a:solidFill>
                  <a:srgbClr val="000000"/>
                </a:solidFill>
                <a:latin typeface="Courier New"/>
              </a:rPr>
              <a:t>android:text="TextView" 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100">
                <a:solidFill>
                  <a:srgbClr val="000000"/>
                </a:solidFill>
                <a:latin typeface="Courier New"/>
              </a:rPr>
              <a:t>    </a:t>
            </a:r>
            <a:r>
              <a:rPr b="1" lang="en-US" sz="1100">
                <a:solidFill>
                  <a:srgbClr val="000000"/>
                </a:solidFill>
                <a:latin typeface="Courier New"/>
              </a:rPr>
              <a:t>	</a:t>
            </a:r>
            <a:r>
              <a:rPr b="1" lang="en-US" sz="1100">
                <a:solidFill>
                  <a:srgbClr val="000000"/>
                </a:solidFill>
                <a:latin typeface="Courier New"/>
              </a:rPr>
              <a:t>android:layout_width="match_parent"    </a:t>
            </a:r>
            <a:r>
              <a:rPr b="1" lang="en-US" sz="1100">
                <a:solidFill>
                  <a:srgbClr val="000000"/>
                </a:solidFill>
                <a:latin typeface="Courier New"/>
              </a:rPr>
              <a:t>	</a:t>
            </a:r>
            <a:r>
              <a:rPr b="1" lang="en-US" sz="1100">
                <a:solidFill>
                  <a:srgbClr val="000000"/>
                </a:solidFill>
                <a:latin typeface="Courier New"/>
              </a:rPr>
              <a:t> 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100">
                <a:solidFill>
                  <a:srgbClr val="000000"/>
                </a:solidFill>
                <a:latin typeface="Courier New"/>
              </a:rPr>
              <a:t>    </a:t>
            </a:r>
            <a:r>
              <a:rPr b="1" lang="en-US" sz="1100">
                <a:solidFill>
                  <a:srgbClr val="000000"/>
                </a:solidFill>
                <a:latin typeface="Courier New"/>
              </a:rPr>
              <a:t>	</a:t>
            </a:r>
            <a:r>
              <a:rPr b="1" lang="en-US" sz="1100">
                <a:solidFill>
                  <a:srgbClr val="000000"/>
                </a:solidFill>
                <a:latin typeface="Courier New"/>
              </a:rPr>
              <a:t>android:layout_height="wrap_content" 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100">
                <a:solidFill>
                  <a:srgbClr val="000000"/>
                </a:solidFill>
                <a:latin typeface="Courier New"/>
              </a:rPr>
              <a:t>    </a:t>
            </a:r>
            <a:r>
              <a:rPr b="1" lang="en-US" sz="1100">
                <a:solidFill>
                  <a:srgbClr val="000000"/>
                </a:solidFill>
                <a:latin typeface="Courier New"/>
              </a:rPr>
              <a:t>	</a:t>
            </a:r>
            <a:r>
              <a:rPr b="1" lang="en-US" sz="1100">
                <a:solidFill>
                  <a:srgbClr val="000000"/>
                </a:solidFill>
                <a:latin typeface="Courier New"/>
              </a:rPr>
              <a:t>android:layout_gravity="fill"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100">
                <a:solidFill>
                  <a:srgbClr val="000000"/>
                </a:solidFill>
                <a:latin typeface="Courier New"/>
              </a:rPr>
              <a:t>    </a:t>
            </a:r>
            <a:r>
              <a:rPr b="1" lang="en-US" sz="1100">
                <a:solidFill>
                  <a:srgbClr val="000000"/>
                </a:solidFill>
                <a:latin typeface="Courier New"/>
              </a:rPr>
              <a:t>	</a:t>
            </a:r>
            <a:r>
              <a:rPr b="1" lang="en-US" sz="1100">
                <a:solidFill>
                  <a:srgbClr val="000000"/>
                </a:solidFill>
                <a:latin typeface="Courier New"/>
              </a:rPr>
              <a:t>android:textSize="30dip"/&gt;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100">
                <a:solidFill>
                  <a:srgbClr val="000000"/>
                </a:solidFill>
                <a:latin typeface="Courier New"/>
              </a:rPr>
              <a:t>    </a:t>
            </a:r>
            <a:r>
              <a:rPr b="1" lang="en-US" sz="1100">
                <a:solidFill>
                  <a:srgbClr val="000000"/>
                </a:solidFill>
                <a:latin typeface="Courier New"/>
              </a:rPr>
              <a:t>&lt;TextView 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100">
                <a:solidFill>
                  <a:srgbClr val="000000"/>
                </a:solidFill>
                <a:latin typeface="Courier New"/>
              </a:rPr>
              <a:t>    </a:t>
            </a:r>
            <a:r>
              <a:rPr b="1" lang="en-US" sz="1100">
                <a:solidFill>
                  <a:srgbClr val="000000"/>
                </a:solidFill>
                <a:latin typeface="Courier New"/>
              </a:rPr>
              <a:t>	</a:t>
            </a:r>
            <a:r>
              <a:rPr b="1" lang="en-US" sz="1100">
                <a:solidFill>
                  <a:srgbClr val="000000"/>
                </a:solidFill>
                <a:latin typeface="Courier New"/>
              </a:rPr>
              <a:t>android:id="@+id/</a:t>
            </a:r>
            <a:r>
              <a:rPr b="1" lang="en-US" sz="1100">
                <a:solidFill>
                  <a:srgbClr val="31859c"/>
                </a:solidFill>
                <a:latin typeface="Courier New"/>
              </a:rPr>
              <a:t>itemContent</a:t>
            </a:r>
            <a:r>
              <a:rPr b="1" lang="en-US" sz="1100">
                <a:solidFill>
                  <a:srgbClr val="000000"/>
                </a:solidFill>
                <a:latin typeface="Courier New"/>
              </a:rPr>
              <a:t>"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100">
                <a:solidFill>
                  <a:srgbClr val="000000"/>
                </a:solidFill>
                <a:latin typeface="Courier New"/>
              </a:rPr>
              <a:t>    </a:t>
            </a:r>
            <a:r>
              <a:rPr b="1" lang="en-US" sz="1100">
                <a:solidFill>
                  <a:srgbClr val="000000"/>
                </a:solidFill>
                <a:latin typeface="Courier New"/>
              </a:rPr>
              <a:t>	</a:t>
            </a:r>
            <a:r>
              <a:rPr b="1" lang="en-US" sz="1100">
                <a:solidFill>
                  <a:srgbClr val="000000"/>
                </a:solidFill>
                <a:latin typeface="Courier New"/>
              </a:rPr>
              <a:t>android:text="TextView"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100">
                <a:solidFill>
                  <a:srgbClr val="000000"/>
                </a:solidFill>
                <a:latin typeface="Courier New"/>
              </a:rPr>
              <a:t>    </a:t>
            </a:r>
            <a:r>
              <a:rPr b="1" lang="en-US" sz="1100">
                <a:solidFill>
                  <a:srgbClr val="000000"/>
                </a:solidFill>
                <a:latin typeface="Courier New"/>
              </a:rPr>
              <a:t>	</a:t>
            </a:r>
            <a:r>
              <a:rPr b="1" lang="en-US" sz="1100">
                <a:solidFill>
                  <a:srgbClr val="000000"/>
                </a:solidFill>
                <a:latin typeface="Courier New"/>
              </a:rPr>
              <a:t>android:layout_height="wrap_content" 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100">
                <a:solidFill>
                  <a:srgbClr val="000000"/>
                </a:solidFill>
                <a:latin typeface="Courier New"/>
              </a:rPr>
              <a:t>    </a:t>
            </a:r>
            <a:r>
              <a:rPr b="1" lang="en-US" sz="1100">
                <a:solidFill>
                  <a:srgbClr val="000000"/>
                </a:solidFill>
                <a:latin typeface="Courier New"/>
              </a:rPr>
              <a:t>	</a:t>
            </a:r>
            <a:r>
              <a:rPr b="1" lang="en-US" sz="1100">
                <a:solidFill>
                  <a:srgbClr val="000000"/>
                </a:solidFill>
                <a:latin typeface="Courier New"/>
              </a:rPr>
              <a:t>android:layout_width="match_parent"/&gt;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100">
                <a:solidFill>
                  <a:srgbClr val="000000"/>
                </a:solidFill>
                <a:latin typeface="Courier New"/>
              </a:rPr>
              <a:t>&lt;/LinearLayout&gt;</a:t>
            </a:r>
            <a:endParaRPr/>
          </a:p>
        </p:txBody>
      </p:sp>
      <p:sp>
        <p:nvSpPr>
          <p:cNvPr id="68" name="CustomShape 3"/>
          <p:cNvSpPr/>
          <p:nvPr/>
        </p:nvSpPr>
        <p:spPr>
          <a:xfrm>
            <a:off x="251640" y="980640"/>
            <a:ext cx="8424720" cy="20991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b="1" i="1" lang="en-US" sz="1100">
                <a:solidFill>
                  <a:srgbClr val="31859c"/>
                </a:solidFill>
                <a:latin typeface="Courier New"/>
              </a:rPr>
              <a:t>dialog_opt.xml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100">
                <a:solidFill>
                  <a:srgbClr val="000000"/>
                </a:solidFill>
                <a:latin typeface="Courier New"/>
              </a:rPr>
              <a:t>&lt;?xml version="1.0" encoding="utf-8"?&gt;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100">
                <a:solidFill>
                  <a:srgbClr val="000000"/>
                </a:solidFill>
                <a:latin typeface="Courier New"/>
              </a:rPr>
              <a:t>&lt;LinearLayout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100">
                <a:solidFill>
                  <a:srgbClr val="000000"/>
                </a:solidFill>
                <a:latin typeface="Courier New"/>
              </a:rPr>
              <a:t>  </a:t>
            </a:r>
            <a:r>
              <a:rPr b="1" lang="en-US" sz="1100">
                <a:solidFill>
                  <a:srgbClr val="000000"/>
                </a:solidFill>
                <a:latin typeface="Courier New"/>
              </a:rPr>
              <a:t>xmlns:android="http://schemas.android.com/apk/res/android"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100">
                <a:solidFill>
                  <a:srgbClr val="000000"/>
                </a:solidFill>
                <a:latin typeface="Courier New"/>
              </a:rPr>
              <a:t>  </a:t>
            </a:r>
            <a:r>
              <a:rPr b="1" lang="en-US" sz="1100">
                <a:solidFill>
                  <a:srgbClr val="000000"/>
                </a:solidFill>
                <a:latin typeface="Courier New"/>
              </a:rPr>
              <a:t>android:layout_width="match_parent"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100">
                <a:solidFill>
                  <a:srgbClr val="000000"/>
                </a:solidFill>
                <a:latin typeface="Courier New"/>
              </a:rPr>
              <a:t>  </a:t>
            </a:r>
            <a:r>
              <a:rPr b="1" lang="en-US" sz="1100">
                <a:solidFill>
                  <a:srgbClr val="000000"/>
                </a:solidFill>
                <a:latin typeface="Courier New"/>
              </a:rPr>
              <a:t>android:layout_height="match_parent"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100">
                <a:solidFill>
                  <a:srgbClr val="000000"/>
                </a:solidFill>
                <a:latin typeface="Courier New"/>
              </a:rPr>
              <a:t>  </a:t>
            </a:r>
            <a:r>
              <a:rPr b="1" lang="en-US" sz="1100">
                <a:solidFill>
                  <a:srgbClr val="000000"/>
                </a:solidFill>
                <a:latin typeface="Courier New"/>
              </a:rPr>
              <a:t>android:orientation="vertical"&gt;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100">
                <a:solidFill>
                  <a:srgbClr val="000000"/>
                </a:solidFill>
                <a:latin typeface="Courier New"/>
              </a:rPr>
              <a:t>    </a:t>
            </a:r>
            <a:r>
              <a:rPr b="1" lang="en-US" sz="1100">
                <a:solidFill>
                  <a:srgbClr val="000000"/>
                </a:solidFill>
                <a:latin typeface="Courier New"/>
              </a:rPr>
              <a:t>&lt;ListView 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100">
                <a:solidFill>
                  <a:srgbClr val="000000"/>
                </a:solidFill>
                <a:latin typeface="Courier New"/>
              </a:rPr>
              <a:t>    </a:t>
            </a:r>
            <a:r>
              <a:rPr b="1" lang="en-US" sz="1100">
                <a:solidFill>
                  <a:srgbClr val="000000"/>
                </a:solidFill>
                <a:latin typeface="Courier New"/>
              </a:rPr>
              <a:t>	</a:t>
            </a:r>
            <a:r>
              <a:rPr b="1" lang="en-US" sz="1100">
                <a:solidFill>
                  <a:srgbClr val="000000"/>
                </a:solidFill>
                <a:latin typeface="Courier New"/>
              </a:rPr>
              <a:t>android:id="@+id/</a:t>
            </a:r>
            <a:r>
              <a:rPr b="1" lang="en-US" sz="1100">
                <a:solidFill>
                  <a:srgbClr val="31859c"/>
                </a:solidFill>
                <a:latin typeface="Courier New"/>
              </a:rPr>
              <a:t>listOpts</a:t>
            </a:r>
            <a:r>
              <a:rPr b="1" lang="en-US" sz="1100">
                <a:solidFill>
                  <a:srgbClr val="000000"/>
                </a:solidFill>
                <a:latin typeface="Courier New"/>
              </a:rPr>
              <a:t>" 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100">
                <a:solidFill>
                  <a:srgbClr val="000000"/>
                </a:solidFill>
                <a:latin typeface="Courier New"/>
              </a:rPr>
              <a:t>    </a:t>
            </a:r>
            <a:r>
              <a:rPr b="1" lang="en-US" sz="1100">
                <a:solidFill>
                  <a:srgbClr val="000000"/>
                </a:solidFill>
                <a:latin typeface="Courier New"/>
              </a:rPr>
              <a:t>	</a:t>
            </a:r>
            <a:r>
              <a:rPr b="1" lang="en-US" sz="1100">
                <a:solidFill>
                  <a:srgbClr val="000000"/>
                </a:solidFill>
                <a:latin typeface="Courier New"/>
              </a:rPr>
              <a:t>android:layout_width="match_parent" 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100">
                <a:solidFill>
                  <a:srgbClr val="000000"/>
                </a:solidFill>
                <a:latin typeface="Courier New"/>
              </a:rPr>
              <a:t>    </a:t>
            </a:r>
            <a:r>
              <a:rPr b="1" lang="en-US" sz="1100">
                <a:solidFill>
                  <a:srgbClr val="000000"/>
                </a:solidFill>
                <a:latin typeface="Courier New"/>
              </a:rPr>
              <a:t>	</a:t>
            </a:r>
            <a:r>
              <a:rPr b="1" lang="en-US" sz="1100">
                <a:solidFill>
                  <a:srgbClr val="000000"/>
                </a:solidFill>
                <a:latin typeface="Courier New"/>
              </a:rPr>
              <a:t>android:layout_height="match_parent"/&gt;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100">
                <a:solidFill>
                  <a:srgbClr val="000000"/>
                </a:solidFill>
                <a:latin typeface="Courier New"/>
              </a:rPr>
              <a:t>&lt;/LinearLayout&gt;</a:t>
            </a:r>
            <a:endParaRPr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