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theme/theme1.xml" ContentType="application/vnd.openxmlformats-officedocument.theme+xml"/>
  <Override PartName="/ppt/notesMasters/notesMaster1.xml" ContentType="application/vnd.openxmlformats-officedocument.presentationml.notesMaster+xml"/>
  <Override PartName="/ppt/notesMasters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579f65896ec4289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lvl1pPr marL="0" lvl="0" algn="l" defTabSz="457200">
      <a:defRPr sz="1800" kern="1200">
        <a:solidFill>
          <a:schemeClr val="tx1"/>
        </a:solidFill>
        <a:latin typeface="Century Gothic"/>
        <a:ea typeface="幼圆"/>
      </a:defRPr>
    </a:lvl1pPr>
    <a:lvl2pPr marL="457200" lvl="1" algn="l" defTabSz="457200">
      <a:defRPr sz="1800" kern="1200">
        <a:solidFill>
          <a:schemeClr val="tx1"/>
        </a:solidFill>
        <a:latin typeface="Century Gothic"/>
        <a:ea typeface="幼圆"/>
      </a:defRPr>
    </a:lvl2pPr>
    <a:lvl3pPr marL="914400" lvl="2" algn="l" defTabSz="457200">
      <a:defRPr sz="1800" kern="1200">
        <a:solidFill>
          <a:schemeClr val="tx1"/>
        </a:solidFill>
        <a:latin typeface="Century Gothic"/>
        <a:ea typeface="幼圆"/>
      </a:defRPr>
    </a:lvl3pPr>
    <a:lvl4pPr marL="1371600" lvl="3" algn="l" defTabSz="457200">
      <a:defRPr sz="1800" kern="1200">
        <a:solidFill>
          <a:schemeClr val="tx1"/>
        </a:solidFill>
        <a:latin typeface="Century Gothic"/>
        <a:ea typeface="幼圆"/>
      </a:defRPr>
    </a:lvl4pPr>
    <a:lvl5pPr marL="1828800" lvl="4" algn="l" defTabSz="457200">
      <a:defRPr sz="1800" kern="1200">
        <a:solidFill>
          <a:schemeClr val="tx1"/>
        </a:solidFill>
        <a:latin typeface="Century Gothic"/>
        <a:ea typeface="幼圆"/>
      </a:defRPr>
    </a:lvl5pPr>
    <a:lvl6pPr marL="2286000" lvl="5" algn="l" defTabSz="457200">
      <a:defRPr sz="1800" kern="1200">
        <a:solidFill>
          <a:schemeClr val="tx1"/>
        </a:solidFill>
        <a:latin typeface="Century Gothic"/>
        <a:ea typeface="幼圆"/>
      </a:defRPr>
    </a:lvl6pPr>
    <a:lvl7pPr marL="2743200" lvl="6" algn="l" defTabSz="457200">
      <a:defRPr sz="1800" kern="1200">
        <a:solidFill>
          <a:schemeClr val="tx1"/>
        </a:solidFill>
        <a:latin typeface="Century Gothic"/>
        <a:ea typeface="幼圆"/>
      </a:defRPr>
    </a:lvl7pPr>
    <a:lvl8pPr marL="3200400" lvl="7" algn="l" defTabSz="457200">
      <a:defRPr sz="1800" kern="1200">
        <a:solidFill>
          <a:schemeClr val="tx1"/>
        </a:solidFill>
        <a:latin typeface="Century Gothic"/>
        <a:ea typeface="幼圆"/>
      </a:defRPr>
    </a:lvl8pPr>
    <a:lvl9pPr marL="3657600" lvl="8" algn="l" defTabSz="457200">
      <a:defRPr sz="1800" kern="1200">
        <a:solidFill>
          <a:schemeClr val="tx1"/>
        </a:solidFill>
        <a:latin typeface="Century Gothic"/>
        <a:ea typeface="幼圆"/>
      </a:defRPr>
    </a:lvl9pPr>
  </p:defaultTextStyle>
</p:presentation>
</file>

<file path=ppt/tableStyles.xml><?xml version="1.0" encoding="utf-8"?>
<a:tblStyleLst xmlns:a="http://schemas.openxmlformats.org/drawingml/2006/main" def="{5C22544A-7EE6-4342-B048-85BDC9FD1C3A}"/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2" /><Relationship Type="http://schemas.openxmlformats.org/officeDocument/2006/relationships/notesMaster" Target="/ppt/notesMasters/notesMaster1.xml" Id="rId3" /><Relationship Type="http://schemas.openxmlformats.org/officeDocument/2006/relationships/slide" Target="/ppt/slides/slide1.xml" Id="rId4" /><Relationship Type="http://schemas.openxmlformats.org/officeDocument/2006/relationships/slide" Target="/ppt/slides/slide2.xml" Id="rId5" /><Relationship Type="http://schemas.openxmlformats.org/officeDocument/2006/relationships/slide" Target="/ppt/slides/slide3.xml" Id="rId6" /><Relationship Type="http://schemas.openxmlformats.org/officeDocument/2006/relationships/slide" Target="/ppt/slides/slide4.xml" Id="rId7" /><Relationship Type="http://schemas.openxmlformats.org/officeDocument/2006/relationships/slide" Target="/ppt/slides/slide5.xml" Id="rId8" /><Relationship Type="http://schemas.openxmlformats.org/officeDocument/2006/relationships/slide" Target="/ppt/slides/slide6.xml" Id="rId9" /><Relationship Type="http://schemas.openxmlformats.org/officeDocument/2006/relationships/slide" Target="/ppt/slides/slide7.xml" Id="rId10" /><Relationship Type="http://schemas.openxmlformats.org/officeDocument/2006/relationships/slide" Target="/ppt/slides/slide8.xml" Id="rId11" /><Relationship Type="http://schemas.openxmlformats.org/officeDocument/2006/relationships/slide" Target="/ppt/slides/slide9.xml" Id="rId12" /><Relationship Type="http://schemas.openxmlformats.org/officeDocument/2006/relationships/slide" Target="/ppt/slides/slide10.xml" Id="rId13" /><Relationship Type="http://schemas.openxmlformats.org/officeDocument/2006/relationships/slide" Target="/ppt/slides/slide11.xml" Id="rId14" /><Relationship Type="http://schemas.openxmlformats.org/officeDocument/2006/relationships/slide" Target="/ppt/slides/slide12.xml" Id="rId15" /><Relationship Type="http://schemas.openxmlformats.org/officeDocument/2006/relationships/slide" Target="/ppt/slides/slide13.xml" Id="rId16" /><Relationship Type="http://schemas.openxmlformats.org/officeDocument/2006/relationships/slide" Target="/ppt/slides/slide14.xml" Id="rId17" /><Relationship Type="http://schemas.openxmlformats.org/officeDocument/2006/relationships/slide" Target="/ppt/slides/slide15.xml" Id="rId18" /><Relationship Type="http://schemas.openxmlformats.org/officeDocument/2006/relationships/slide" Target="/ppt/slides/slide16.xml" Id="rId19" /><Relationship Type="http://schemas.openxmlformats.org/officeDocument/2006/relationships/slide" Target="/ppt/slides/slide17.xml" Id="rId20" /><Relationship Type="http://schemas.openxmlformats.org/officeDocument/2006/relationships/slide" Target="/ppt/slides/slide18.xml" Id="rId21" /><Relationship Type="http://schemas.openxmlformats.org/officeDocument/2006/relationships/slide" Target="/ppt/slides/slide19.xml" Id="rId22" /><Relationship Type="http://schemas.openxmlformats.org/officeDocument/2006/relationships/slide" Target="/ppt/slides/slide20.xml" Id="rId23" /><Relationship Type="http://schemas.openxmlformats.org/officeDocument/2006/relationships/slide" Target="/ppt/slides/slide21.xml" Id="rId24" /><Relationship Type="http://schemas.openxmlformats.org/officeDocument/2006/relationships/slide" Target="/ppt/slides/slide22.xml" Id="rId25" /><Relationship Type="http://schemas.openxmlformats.org/officeDocument/2006/relationships/slide" Target="/ppt/slides/slide23.xml" Id="rId26" /><Relationship Type="http://schemas.openxmlformats.org/officeDocument/2006/relationships/slide" Target="/ppt/slides/slide24.xml" Id="rId27" /><Relationship Type="http://schemas.openxmlformats.org/officeDocument/2006/relationships/slide" Target="/ppt/slides/slide25.xml" Id="rId28" /><Relationship Type="http://schemas.openxmlformats.org/officeDocument/2006/relationships/tableStyles" Target="/ppt/tableStyles.xml" Id="rId29" /></Relationships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notesMasters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2019/7/15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Masters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slide" Target="/ppt/slides/slide15.xml" Id="rId1" /><Relationship Type="http://schemas.openxmlformats.org/officeDocument/2006/relationships/notesMaster" Target="/ppt/notesMasters/notesMaster1.xml" Id="rId2" /></Relationships>
</file>

<file path=ppt/notesSlides/_rels/notesSlide2.xml.rels>&#65279;<?xml version="1.0" encoding="utf-8"?><Relationships xmlns="http://schemas.openxmlformats.org/package/2006/relationships"><Relationship Type="http://schemas.openxmlformats.org/officeDocument/2006/relationships/slide" Target="/ppt/slides/slide17.xml" Id="rId1" /><Relationship Type="http://schemas.openxmlformats.org/officeDocument/2006/relationships/notesMaster" Target="/ppt/notesMasters/notesMaster1.xml" Id="rId2" /></Relationships>
</file>

<file path=ppt/notesSlides/_rels/notesSlide3.xml.rels>&#65279;<?xml version="1.0" encoding="utf-8"?><Relationships xmlns="http://schemas.openxmlformats.org/package/2006/relationships"><Relationship Type="http://schemas.openxmlformats.org/officeDocument/2006/relationships/slide" Target="/ppt/slides/slide25.xml" Id="rId1" /><Relationship Type="http://schemas.openxmlformats.org/officeDocument/2006/relationships/notesMaster" Target="/ppt/notesMasters/notesMaster1.xml" Id="rId2" /></Relationships>
</file>

<file path=ppt/notesSlides/notesSlide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kern="1200">
                <a:solidFill>
                  <a:schemeClr val="tx1"/>
                </a:solidFill>
                <a:latin typeface="等线"/>
                <a:ea typeface="等线"/>
              </a:rPr>
              <a:t>在</a:t>
            </a:r>
            <a:r>
              <a:rPr lang="en-US" sz="1200" kern="1200">
                <a:solidFill>
                  <a:schemeClr val="tx1"/>
                </a:solidFill>
                <a:latin typeface="等线"/>
                <a:ea typeface="等线"/>
              </a:rPr>
              <a:t>OpenCL</a:t>
            </a:r>
            <a:r>
              <a:rPr lang="zh-CN" sz="1200" kern="1200">
                <a:solidFill>
                  <a:schemeClr val="tx1"/>
                </a:solidFill>
                <a:latin typeface="等线"/>
                <a:ea typeface="等线"/>
              </a:rPr>
              <a:t>中，会经常出现类似这样的操作：第一次调用获取数目，以便配置足够的存储。再进行第二次调用以获取实际的数据。</a:t>
            </a:r>
          </a:p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sz="1200" kern="1200">
                <a:solidFill>
                  <a:schemeClr val="tx1"/>
                </a:solidFill>
                <a:latin typeface="等线"/>
                <a:ea typeface="等线"/>
              </a:rPr>
              <a:t>在一般的</a:t>
            </a:r>
            <a:r>
              <a:rPr lang="en-US" sz="1200" kern="1200">
                <a:solidFill>
                  <a:schemeClr val="tx1"/>
                </a:solidFill>
                <a:latin typeface="等线"/>
                <a:ea typeface="等线"/>
              </a:rPr>
              <a:t>CPU</a:t>
            </a:r>
            <a:r>
              <a:rPr lang="zh-CN" sz="1200" kern="1200">
                <a:solidFill>
                  <a:schemeClr val="tx1"/>
                </a:solidFill>
                <a:latin typeface="等线"/>
                <a:ea typeface="等线"/>
              </a:rPr>
              <a:t>版本中，是通过循环执行数据量次数的加法动作。而在</a:t>
            </a:r>
            <a:r>
              <a:rPr lang="en-US" sz="1200" kern="1200">
                <a:solidFill>
                  <a:schemeClr val="tx1"/>
                </a:solidFill>
                <a:latin typeface="等线"/>
                <a:ea typeface="等线"/>
              </a:rPr>
              <a:t>OpenCL</a:t>
            </a:r>
            <a:r>
              <a:rPr lang="zh-CN" sz="1200" kern="1200">
                <a:solidFill>
                  <a:schemeClr val="tx1"/>
                </a:solidFill>
                <a:latin typeface="等线"/>
                <a:ea typeface="等线"/>
              </a:rPr>
              <a:t>中，则是建立数据量个</a:t>
            </a:r>
            <a:r>
              <a:rPr lang="en-US" sz="1200" kern="1200">
                <a:solidFill>
                  <a:schemeClr val="tx1"/>
                </a:solidFill>
                <a:latin typeface="等线"/>
                <a:ea typeface="等线"/>
              </a:rPr>
              <a:t>work item</a:t>
            </a:r>
            <a:r>
              <a:rPr lang="zh-CN" sz="1200" kern="1200">
                <a:solidFill>
                  <a:schemeClr val="tx1"/>
                </a:solidFill>
                <a:latin typeface="等线"/>
                <a:ea typeface="等线"/>
              </a:rPr>
              <a:t>，每个</a:t>
            </a:r>
            <a:r>
              <a:rPr lang="en-US" sz="1200" kern="1200">
                <a:solidFill>
                  <a:schemeClr val="tx1"/>
                </a:solidFill>
                <a:latin typeface="等线"/>
                <a:ea typeface="等线"/>
              </a:rPr>
              <a:t>work item</a:t>
            </a:r>
            <a:r>
              <a:rPr lang="zh-CN" sz="1200" kern="1200">
                <a:solidFill>
                  <a:schemeClr val="tx1"/>
                </a:solidFill>
                <a:latin typeface="等线"/>
                <a:ea typeface="等线"/>
              </a:rPr>
              <a:t>都执行上面所示的</a:t>
            </a:r>
            <a:r>
              <a:rPr lang="en-US" sz="1200" kern="1200">
                <a:solidFill>
                  <a:schemeClr val="tx1"/>
                </a:solidFill>
                <a:latin typeface="等线"/>
                <a:ea typeface="等线"/>
              </a:rPr>
              <a:t>kernel</a:t>
            </a:r>
            <a:r>
              <a:rPr lang="zh-CN" sz="1200" kern="1200">
                <a:solidFill>
                  <a:schemeClr val="tx1"/>
                </a:solidFill>
                <a:latin typeface="等线"/>
                <a:ea typeface="等线"/>
              </a:rPr>
              <a:t>。</a:t>
            </a:r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 lvl="0">
              <a:defRPr sz="54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lv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lvl="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/>
              <a:t>单击以编辑母版副标题样式</a:t>
            </a:r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4323810"/>
            <a:ext cx="1744652" cy="778589"/>
          </a:xfrm>
          <a:custGeom>
            <a:rect l="0" t="0" r="r" b="b"/>
            <a:pathLst>
              <a:path w="1744652" h="778589">
                <a:moveTo>
                  <a:pt x="1346008" y="778589"/>
                </a:moveTo>
                <a:cubicBezTo>
                  <a:pt x="1360078" y="778589"/>
                  <a:pt x="1369458" y="773899"/>
                  <a:pt x="1374148" y="769208"/>
                </a:cubicBezTo>
                <a:cubicBezTo>
                  <a:pt x="1374148" y="764518"/>
                  <a:pt x="1378838" y="764518"/>
                  <a:pt x="1378838" y="764518"/>
                </a:cubicBezTo>
                <a:cubicBezTo>
                  <a:pt x="1735272" y="408056"/>
                  <a:pt x="1735272" y="408056"/>
                  <a:pt x="1735272" y="408056"/>
                </a:cubicBezTo>
                <a:cubicBezTo>
                  <a:pt x="1744652" y="398675"/>
                  <a:pt x="1744652" y="379914"/>
                  <a:pt x="1735272" y="365843"/>
                </a:cubicBezTo>
                <a:cubicBezTo>
                  <a:pt x="1378838" y="14071"/>
                  <a:pt x="1378838" y="14071"/>
                  <a:pt x="1378838" y="14071"/>
                </a:cubicBezTo>
                <a:cubicBezTo>
                  <a:pt x="1378838" y="9381"/>
                  <a:pt x="1374148" y="9381"/>
                  <a:pt x="1374148" y="9381"/>
                </a:cubicBezTo>
                <a:cubicBezTo>
                  <a:pt x="1369458" y="4690"/>
                  <a:pt x="1360078" y="0"/>
                  <a:pt x="134600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78589"/>
                  <a:pt x="0" y="778589"/>
                  <a:pt x="0" y="778589"/>
                </a:cubicBezTo>
                <a:lnTo>
                  <a:pt x="1346008" y="7785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lvl="0" algn="l">
              <a:defRPr sz="4800" b="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lv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lvl="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9" name="Freeform 11"/>
          <p:cNvSpPr/>
          <p:nvPr/>
        </p:nvSpPr>
        <p:spPr>
          <a:xfrm flipV="1">
            <a:off x="-4189" y="3178175"/>
            <a:ext cx="1588527" cy="507297"/>
          </a:xfrm>
          <a:custGeom>
            <a:rect l="l" t="t" r="r" b="b"/>
            <a:pathLst>
              <a:path w="1588527" h="507297">
                <a:moveTo>
                  <a:pt x="1588527" y="238480"/>
                </a:moveTo>
                <a:lnTo>
                  <a:pt x="1359558" y="9537"/>
                </a:lnTo>
                <a:cubicBezTo>
                  <a:pt x="1358012" y="7914"/>
                  <a:pt x="1356122" y="6392"/>
                  <a:pt x="1354577" y="4769"/>
                </a:cubicBezTo>
                <a:cubicBezTo>
                  <a:pt x="1349939" y="0"/>
                  <a:pt x="1345129" y="0"/>
                  <a:pt x="1340320" y="0"/>
                </a:cubicBezTo>
                <a:lnTo>
                  <a:pt x="1249625" y="0"/>
                </a:lnTo>
                <a:lnTo>
                  <a:pt x="0" y="3551"/>
                </a:lnTo>
                <a:cubicBezTo>
                  <a:pt x="1374" y="171466"/>
                  <a:pt x="2920" y="339382"/>
                  <a:pt x="4294" y="507297"/>
                </a:cubicBezTo>
                <a:lnTo>
                  <a:pt x="1249625" y="505572"/>
                </a:lnTo>
                <a:lnTo>
                  <a:pt x="1340320" y="505572"/>
                </a:lnTo>
                <a:cubicBezTo>
                  <a:pt x="1345129" y="505572"/>
                  <a:pt x="1349939" y="500804"/>
                  <a:pt x="1354577" y="500804"/>
                </a:cubicBezTo>
                <a:cubicBezTo>
                  <a:pt x="1354577" y="496035"/>
                  <a:pt x="1359558" y="496035"/>
                  <a:pt x="1359558" y="496035"/>
                </a:cubicBezTo>
                <a:lnTo>
                  <a:pt x="1588527" y="267092"/>
                </a:lnTo>
                <a:cubicBezTo>
                  <a:pt x="1597974" y="257555"/>
                  <a:pt x="1597974" y="248018"/>
                  <a:pt x="1588527" y="238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lvl="0" algn="l">
              <a:defRPr sz="4800" b="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13" name="Text Placeholder 9"/>
          <p:cNvSpPr/>
          <p:nvPr>
            <p:ph type="body" idx="13"/>
          </p:nvPr>
        </p:nvSpPr>
        <p:spPr>
          <a:xfrm>
            <a:off x="3275012" y="3505200"/>
            <a:ext cx="7536554" cy="381000"/>
          </a:xfrm>
        </p:spPr>
        <p:txBody>
          <a:bodyPr anchor="ctr"/>
          <a:lstStyle>
            <a:lvl1pPr marL="0" lv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lv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lvl="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11" name="Freeform 11"/>
          <p:cNvSpPr/>
          <p:nvPr/>
        </p:nvSpPr>
        <p:spPr>
          <a:xfrm flipV="1">
            <a:off x="-4189" y="3178175"/>
            <a:ext cx="1588527" cy="507297"/>
          </a:xfrm>
          <a:custGeom>
            <a:rect l="l" t="t" r="r" b="b"/>
            <a:pathLst>
              <a:path w="1588527" h="507297">
                <a:moveTo>
                  <a:pt x="1588527" y="238480"/>
                </a:moveTo>
                <a:lnTo>
                  <a:pt x="1359558" y="9537"/>
                </a:lnTo>
                <a:cubicBezTo>
                  <a:pt x="1358012" y="7914"/>
                  <a:pt x="1356122" y="6392"/>
                  <a:pt x="1354577" y="4769"/>
                </a:cubicBezTo>
                <a:cubicBezTo>
                  <a:pt x="1349939" y="0"/>
                  <a:pt x="1345129" y="0"/>
                  <a:pt x="1340320" y="0"/>
                </a:cubicBezTo>
                <a:lnTo>
                  <a:pt x="1249625" y="0"/>
                </a:lnTo>
                <a:lnTo>
                  <a:pt x="0" y="3551"/>
                </a:lnTo>
                <a:cubicBezTo>
                  <a:pt x="1374" y="171466"/>
                  <a:pt x="2920" y="339382"/>
                  <a:pt x="4294" y="507297"/>
                </a:cubicBezTo>
                <a:lnTo>
                  <a:pt x="1249625" y="505572"/>
                </a:lnTo>
                <a:lnTo>
                  <a:pt x="1340320" y="505572"/>
                </a:lnTo>
                <a:cubicBezTo>
                  <a:pt x="1345129" y="505572"/>
                  <a:pt x="1349939" y="500804"/>
                  <a:pt x="1354577" y="500804"/>
                </a:cubicBezTo>
                <a:cubicBezTo>
                  <a:pt x="1354577" y="496035"/>
                  <a:pt x="1359558" y="496035"/>
                  <a:pt x="1359558" y="496035"/>
                </a:cubicBezTo>
                <a:lnTo>
                  <a:pt x="1588527" y="267092"/>
                </a:lnTo>
                <a:cubicBezTo>
                  <a:pt x="1597974" y="257555"/>
                  <a:pt x="1597974" y="248018"/>
                  <a:pt x="1588527" y="238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en-US" sz="8000" baseline="0">
                <a:solidFill>
                  <a:schemeClr val="accent1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en-US" sz="8000" baseline="0">
                <a:solidFill>
                  <a:schemeClr val="accent1"/>
                </a:solidFill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lvl="0" algn="l">
              <a:defRPr sz="4800" b="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/>
          <p:nvPr>
            <p:ph type="body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anchor="t">
            <a:normAutofit/>
          </a:bodyPr>
          <a:lstStyle>
            <a:lvl1pPr lvl="0"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/>
              <a:t>编辑母版文本样式</a:t>
            </a:r>
          </a:p>
        </p:txBody>
      </p:sp>
      <p:sp>
        <p:nvSpPr>
          <p:cNvPr id="9" name="Freeform 11"/>
          <p:cNvSpPr/>
          <p:nvPr/>
        </p:nvSpPr>
        <p:spPr>
          <a:xfrm flipV="1">
            <a:off x="-4189" y="4911725"/>
            <a:ext cx="1588527" cy="507297"/>
          </a:xfrm>
          <a:custGeom>
            <a:rect l="l" t="t" r="r" b="b"/>
            <a:pathLst>
              <a:path w="1588527" h="507297">
                <a:moveTo>
                  <a:pt x="1588527" y="238480"/>
                </a:moveTo>
                <a:lnTo>
                  <a:pt x="1359558" y="9537"/>
                </a:lnTo>
                <a:cubicBezTo>
                  <a:pt x="1358012" y="7914"/>
                  <a:pt x="1356122" y="6392"/>
                  <a:pt x="1354577" y="4769"/>
                </a:cubicBezTo>
                <a:cubicBezTo>
                  <a:pt x="1349939" y="0"/>
                  <a:pt x="1345129" y="0"/>
                  <a:pt x="1340320" y="0"/>
                </a:cubicBezTo>
                <a:lnTo>
                  <a:pt x="1249625" y="0"/>
                </a:lnTo>
                <a:lnTo>
                  <a:pt x="0" y="3551"/>
                </a:lnTo>
                <a:cubicBezTo>
                  <a:pt x="1374" y="171466"/>
                  <a:pt x="2920" y="339382"/>
                  <a:pt x="4294" y="507297"/>
                </a:cubicBezTo>
                <a:lnTo>
                  <a:pt x="1249625" y="505572"/>
                </a:lnTo>
                <a:lnTo>
                  <a:pt x="1340320" y="505572"/>
                </a:lnTo>
                <a:cubicBezTo>
                  <a:pt x="1345129" y="505572"/>
                  <a:pt x="1349939" y="500804"/>
                  <a:pt x="1354577" y="500804"/>
                </a:cubicBezTo>
                <a:cubicBezTo>
                  <a:pt x="1354577" y="496035"/>
                  <a:pt x="1359558" y="496035"/>
                  <a:pt x="1359558" y="496035"/>
                </a:cubicBezTo>
                <a:lnTo>
                  <a:pt x="1588527" y="267092"/>
                </a:lnTo>
                <a:cubicBezTo>
                  <a:pt x="1597974" y="257555"/>
                  <a:pt x="1597974" y="248018"/>
                  <a:pt x="1588527" y="238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/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lvl="0" algn="l">
              <a:defRPr sz="4800" b="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21" name="Text Placeholder 9"/>
          <p:cNvSpPr/>
          <p:nvPr>
            <p:ph type="body" idx="13"/>
          </p:nvPr>
        </p:nvSpPr>
        <p:spPr>
          <a:xfrm>
            <a:off x="2589212" y="4343400"/>
            <a:ext cx="8915400" cy="838200"/>
          </a:xfrm>
        </p:spPr>
        <p:txBody>
          <a:bodyPr anchor="b"/>
          <a:lstStyle>
            <a:lvl1pPr marL="0" lvl="0" indent="0">
              <a:buNone/>
              <a:defRPr sz="2400">
                <a:solidFill>
                  <a:schemeClr val="accent1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4" name="Text Placeholder 3"/>
          <p:cNvSpPr/>
          <p:nvPr>
            <p:ph type="body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anchor="t">
            <a:normAutofit/>
          </a:bodyPr>
          <a:lstStyle>
            <a:lvl1pPr lvl="0"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/>
              <a:t>编辑母版文本样式</a:t>
            </a:r>
          </a:p>
        </p:txBody>
      </p:sp>
      <p:sp>
        <p:nvSpPr>
          <p:cNvPr id="11" name="Freeform 11"/>
          <p:cNvSpPr/>
          <p:nvPr/>
        </p:nvSpPr>
        <p:spPr>
          <a:xfrm flipV="1">
            <a:off x="-4189" y="4911725"/>
            <a:ext cx="1588527" cy="507297"/>
          </a:xfrm>
          <a:custGeom>
            <a:rect l="l" t="t" r="r" b="b"/>
            <a:pathLst>
              <a:path w="1588527" h="507297">
                <a:moveTo>
                  <a:pt x="1588527" y="238480"/>
                </a:moveTo>
                <a:lnTo>
                  <a:pt x="1359558" y="9537"/>
                </a:lnTo>
                <a:cubicBezTo>
                  <a:pt x="1358012" y="7914"/>
                  <a:pt x="1356122" y="6392"/>
                  <a:pt x="1354577" y="4769"/>
                </a:cubicBezTo>
                <a:cubicBezTo>
                  <a:pt x="1349939" y="0"/>
                  <a:pt x="1345129" y="0"/>
                  <a:pt x="1340320" y="0"/>
                </a:cubicBezTo>
                <a:lnTo>
                  <a:pt x="1249625" y="0"/>
                </a:lnTo>
                <a:lnTo>
                  <a:pt x="0" y="3551"/>
                </a:lnTo>
                <a:cubicBezTo>
                  <a:pt x="1374" y="171466"/>
                  <a:pt x="2920" y="339382"/>
                  <a:pt x="4294" y="507297"/>
                </a:cubicBezTo>
                <a:lnTo>
                  <a:pt x="1249625" y="505572"/>
                </a:lnTo>
                <a:lnTo>
                  <a:pt x="1340320" y="505572"/>
                </a:lnTo>
                <a:cubicBezTo>
                  <a:pt x="1345129" y="505572"/>
                  <a:pt x="1349939" y="500804"/>
                  <a:pt x="1354577" y="500804"/>
                </a:cubicBezTo>
                <a:cubicBezTo>
                  <a:pt x="1354577" y="496035"/>
                  <a:pt x="1359558" y="496035"/>
                  <a:pt x="1359558" y="496035"/>
                </a:cubicBezTo>
                <a:lnTo>
                  <a:pt x="1588527" y="267092"/>
                </a:lnTo>
                <a:cubicBezTo>
                  <a:pt x="1597974" y="257555"/>
                  <a:pt x="1597974" y="248018"/>
                  <a:pt x="1588527" y="238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en-US" sz="8000" baseline="0">
                <a:solidFill>
                  <a:schemeClr val="accent1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en-US" sz="8000" baseline="0">
                <a:solidFill>
                  <a:schemeClr val="accent1"/>
                </a:solidFill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lvl="0" algn="l">
              <a:defRPr sz="4800" b="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21" name="Text Placeholder 9"/>
          <p:cNvSpPr/>
          <p:nvPr>
            <p:ph type="body" idx="13"/>
          </p:nvPr>
        </p:nvSpPr>
        <p:spPr>
          <a:xfrm>
            <a:off x="2589212" y="4343400"/>
            <a:ext cx="8915400" cy="838200"/>
          </a:xfrm>
        </p:spPr>
        <p:txBody>
          <a:bodyPr anchor="b"/>
          <a:lstStyle>
            <a:lvl1pPr marL="0" lvl="0" indent="0">
              <a:buNone/>
              <a:defRPr sz="2400">
                <a:solidFill>
                  <a:schemeClr val="accent1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4" name="Text Placeholder 3"/>
          <p:cNvSpPr/>
          <p:nvPr>
            <p:ph type="body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anchor="t">
            <a:normAutofit/>
          </a:bodyPr>
          <a:lstStyle>
            <a:lvl1pPr lvl="0"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/>
              <a:t>编辑母版文本样式</a:t>
            </a:r>
          </a:p>
        </p:txBody>
      </p:sp>
      <p:sp>
        <p:nvSpPr>
          <p:cNvPr id="9" name="Freeform 11"/>
          <p:cNvSpPr/>
          <p:nvPr/>
        </p:nvSpPr>
        <p:spPr>
          <a:xfrm flipV="1">
            <a:off x="-4189" y="4911725"/>
            <a:ext cx="1588527" cy="507297"/>
          </a:xfrm>
          <a:custGeom>
            <a:rect l="l" t="t" r="r" b="b"/>
            <a:pathLst>
              <a:path w="1588527" h="507297">
                <a:moveTo>
                  <a:pt x="1588527" y="238480"/>
                </a:moveTo>
                <a:lnTo>
                  <a:pt x="1359558" y="9537"/>
                </a:lnTo>
                <a:cubicBezTo>
                  <a:pt x="1358012" y="7914"/>
                  <a:pt x="1356122" y="6392"/>
                  <a:pt x="1354577" y="4769"/>
                </a:cubicBezTo>
                <a:cubicBezTo>
                  <a:pt x="1349939" y="0"/>
                  <a:pt x="1345129" y="0"/>
                  <a:pt x="1340320" y="0"/>
                </a:cubicBezTo>
                <a:lnTo>
                  <a:pt x="1249625" y="0"/>
                </a:lnTo>
                <a:lnTo>
                  <a:pt x="0" y="3551"/>
                </a:lnTo>
                <a:cubicBezTo>
                  <a:pt x="1374" y="171466"/>
                  <a:pt x="2920" y="339382"/>
                  <a:pt x="4294" y="507297"/>
                </a:cubicBezTo>
                <a:lnTo>
                  <a:pt x="1249625" y="505572"/>
                </a:lnTo>
                <a:lnTo>
                  <a:pt x="1340320" y="505572"/>
                </a:lnTo>
                <a:cubicBezTo>
                  <a:pt x="1345129" y="505572"/>
                  <a:pt x="1349939" y="500804"/>
                  <a:pt x="1354577" y="500804"/>
                </a:cubicBezTo>
                <a:cubicBezTo>
                  <a:pt x="1354577" y="496035"/>
                  <a:pt x="1359558" y="496035"/>
                  <a:pt x="1359558" y="496035"/>
                </a:cubicBezTo>
                <a:lnTo>
                  <a:pt x="1588527" y="267092"/>
                </a:lnTo>
                <a:cubicBezTo>
                  <a:pt x="1597974" y="257555"/>
                  <a:pt x="1597974" y="248018"/>
                  <a:pt x="1588527" y="238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idx="1"/>
          </p:nvPr>
        </p:nvSpPr>
        <p:spPr/>
        <p:txBody>
          <a:bodyPr vert="eaVert" anchor="t"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  <p:sp>
        <p:nvSpPr>
          <p:cNvPr id="8" name="Freeform 11"/>
          <p:cNvSpPr/>
          <p:nvPr/>
        </p:nvSpPr>
        <p:spPr>
          <a:xfrm flipV="1">
            <a:off x="-4189" y="714375"/>
            <a:ext cx="1588527" cy="507297"/>
          </a:xfrm>
          <a:custGeom>
            <a:rect l="l" t="t" r="r" b="b"/>
            <a:pathLst>
              <a:path w="1588527" h="507297">
                <a:moveTo>
                  <a:pt x="1588527" y="238480"/>
                </a:moveTo>
                <a:lnTo>
                  <a:pt x="1359558" y="9537"/>
                </a:lnTo>
                <a:cubicBezTo>
                  <a:pt x="1358012" y="7914"/>
                  <a:pt x="1356122" y="6392"/>
                  <a:pt x="1354577" y="4769"/>
                </a:cubicBezTo>
                <a:cubicBezTo>
                  <a:pt x="1349939" y="0"/>
                  <a:pt x="1345129" y="0"/>
                  <a:pt x="1340320" y="0"/>
                </a:cubicBezTo>
                <a:lnTo>
                  <a:pt x="1249625" y="0"/>
                </a:lnTo>
                <a:lnTo>
                  <a:pt x="0" y="3551"/>
                </a:lnTo>
                <a:cubicBezTo>
                  <a:pt x="1374" y="171466"/>
                  <a:pt x="2920" y="339382"/>
                  <a:pt x="4294" y="507297"/>
                </a:cubicBezTo>
                <a:lnTo>
                  <a:pt x="1249625" y="505572"/>
                </a:lnTo>
                <a:lnTo>
                  <a:pt x="1340320" y="505572"/>
                </a:lnTo>
                <a:cubicBezTo>
                  <a:pt x="1345129" y="505572"/>
                  <a:pt x="1349939" y="500804"/>
                  <a:pt x="1354577" y="500804"/>
                </a:cubicBezTo>
                <a:cubicBezTo>
                  <a:pt x="1354577" y="496035"/>
                  <a:pt x="1359558" y="496035"/>
                  <a:pt x="1359558" y="496035"/>
                </a:cubicBezTo>
                <a:lnTo>
                  <a:pt x="1588527" y="267092"/>
                </a:lnTo>
                <a:cubicBezTo>
                  <a:pt x="1597974" y="257555"/>
                  <a:pt x="1597974" y="248018"/>
                  <a:pt x="1588527" y="238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  <p:sp>
        <p:nvSpPr>
          <p:cNvPr id="8" name="Freeform 11"/>
          <p:cNvSpPr/>
          <p:nvPr/>
        </p:nvSpPr>
        <p:spPr>
          <a:xfrm flipV="1">
            <a:off x="-4189" y="714375"/>
            <a:ext cx="1588527" cy="507297"/>
          </a:xfrm>
          <a:custGeom>
            <a:rect l="l" t="t" r="r" b="b"/>
            <a:pathLst>
              <a:path w="1588527" h="507297">
                <a:moveTo>
                  <a:pt x="1588527" y="238480"/>
                </a:moveTo>
                <a:lnTo>
                  <a:pt x="1359558" y="9537"/>
                </a:lnTo>
                <a:cubicBezTo>
                  <a:pt x="1358012" y="7914"/>
                  <a:pt x="1356122" y="6392"/>
                  <a:pt x="1354577" y="4769"/>
                </a:cubicBezTo>
                <a:cubicBezTo>
                  <a:pt x="1349939" y="0"/>
                  <a:pt x="1345129" y="0"/>
                  <a:pt x="1340320" y="0"/>
                </a:cubicBezTo>
                <a:lnTo>
                  <a:pt x="1249625" y="0"/>
                </a:lnTo>
                <a:lnTo>
                  <a:pt x="0" y="3551"/>
                </a:lnTo>
                <a:cubicBezTo>
                  <a:pt x="1374" y="171466"/>
                  <a:pt x="2920" y="339382"/>
                  <a:pt x="4294" y="507297"/>
                </a:cubicBezTo>
                <a:lnTo>
                  <a:pt x="1249625" y="505572"/>
                </a:lnTo>
                <a:lnTo>
                  <a:pt x="1340320" y="505572"/>
                </a:lnTo>
                <a:cubicBezTo>
                  <a:pt x="1345129" y="505572"/>
                  <a:pt x="1349939" y="500804"/>
                  <a:pt x="1354577" y="500804"/>
                </a:cubicBezTo>
                <a:cubicBezTo>
                  <a:pt x="1354577" y="496035"/>
                  <a:pt x="1359558" y="496035"/>
                  <a:pt x="1359558" y="496035"/>
                </a:cubicBezTo>
                <a:lnTo>
                  <a:pt x="1588527" y="267092"/>
                </a:lnTo>
                <a:cubicBezTo>
                  <a:pt x="1597974" y="257555"/>
                  <a:pt x="1597974" y="248018"/>
                  <a:pt x="1588527" y="238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  <p:sp>
        <p:nvSpPr>
          <p:cNvPr id="8" name="Freeform 11"/>
          <p:cNvSpPr/>
          <p:nvPr/>
        </p:nvSpPr>
        <p:spPr>
          <a:xfrm flipV="1">
            <a:off x="-4189" y="714375"/>
            <a:ext cx="1588527" cy="507297"/>
          </a:xfrm>
          <a:custGeom>
            <a:rect l="l" t="t" r="r" b="b"/>
            <a:pathLst>
              <a:path w="1588527" h="507297">
                <a:moveTo>
                  <a:pt x="1588527" y="238480"/>
                </a:moveTo>
                <a:lnTo>
                  <a:pt x="1359558" y="9537"/>
                </a:lnTo>
                <a:cubicBezTo>
                  <a:pt x="1358012" y="7914"/>
                  <a:pt x="1356122" y="6392"/>
                  <a:pt x="1354577" y="4769"/>
                </a:cubicBezTo>
                <a:cubicBezTo>
                  <a:pt x="1349939" y="0"/>
                  <a:pt x="1345129" y="0"/>
                  <a:pt x="1340320" y="0"/>
                </a:cubicBezTo>
                <a:lnTo>
                  <a:pt x="1249625" y="0"/>
                </a:lnTo>
                <a:lnTo>
                  <a:pt x="0" y="3551"/>
                </a:lnTo>
                <a:cubicBezTo>
                  <a:pt x="1374" y="171466"/>
                  <a:pt x="2920" y="339382"/>
                  <a:pt x="4294" y="507297"/>
                </a:cubicBezTo>
                <a:lnTo>
                  <a:pt x="1249625" y="505572"/>
                </a:lnTo>
                <a:lnTo>
                  <a:pt x="1340320" y="505572"/>
                </a:lnTo>
                <a:cubicBezTo>
                  <a:pt x="1345129" y="505572"/>
                  <a:pt x="1349939" y="500804"/>
                  <a:pt x="1354577" y="500804"/>
                </a:cubicBezTo>
                <a:cubicBezTo>
                  <a:pt x="1354577" y="496035"/>
                  <a:pt x="1359558" y="496035"/>
                  <a:pt x="1359558" y="496035"/>
                </a:cubicBezTo>
                <a:lnTo>
                  <a:pt x="1588527" y="267092"/>
                </a:lnTo>
                <a:cubicBezTo>
                  <a:pt x="1597974" y="257555"/>
                  <a:pt x="1597974" y="248018"/>
                  <a:pt x="1588527" y="238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lvl="0" algn="l">
              <a:defRPr sz="4000" b="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lv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lvl="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9" name="Freeform 11"/>
          <p:cNvSpPr/>
          <p:nvPr/>
        </p:nvSpPr>
        <p:spPr>
          <a:xfrm flipV="1">
            <a:off x="-4189" y="3178175"/>
            <a:ext cx="1588527" cy="507297"/>
          </a:xfrm>
          <a:custGeom>
            <a:rect l="l" t="t" r="r" b="b"/>
            <a:pathLst>
              <a:path w="1588527" h="507297">
                <a:moveTo>
                  <a:pt x="1588527" y="238480"/>
                </a:moveTo>
                <a:lnTo>
                  <a:pt x="1359558" y="9537"/>
                </a:lnTo>
                <a:cubicBezTo>
                  <a:pt x="1358012" y="7914"/>
                  <a:pt x="1356122" y="6392"/>
                  <a:pt x="1354577" y="4769"/>
                </a:cubicBezTo>
                <a:cubicBezTo>
                  <a:pt x="1349939" y="0"/>
                  <a:pt x="1345129" y="0"/>
                  <a:pt x="1340320" y="0"/>
                </a:cubicBezTo>
                <a:lnTo>
                  <a:pt x="1249625" y="0"/>
                </a:lnTo>
                <a:lnTo>
                  <a:pt x="0" y="3551"/>
                </a:lnTo>
                <a:cubicBezTo>
                  <a:pt x="1374" y="171466"/>
                  <a:pt x="2920" y="339382"/>
                  <a:pt x="4294" y="507297"/>
                </a:cubicBezTo>
                <a:lnTo>
                  <a:pt x="1249625" y="505572"/>
                </a:lnTo>
                <a:lnTo>
                  <a:pt x="1340320" y="505572"/>
                </a:lnTo>
                <a:cubicBezTo>
                  <a:pt x="1345129" y="505572"/>
                  <a:pt x="1349939" y="500804"/>
                  <a:pt x="1354577" y="500804"/>
                </a:cubicBezTo>
                <a:cubicBezTo>
                  <a:pt x="1354577" y="496035"/>
                  <a:pt x="1359558" y="496035"/>
                  <a:pt x="1359558" y="496035"/>
                </a:cubicBezTo>
                <a:lnTo>
                  <a:pt x="1588527" y="267092"/>
                </a:lnTo>
                <a:cubicBezTo>
                  <a:pt x="1597974" y="257555"/>
                  <a:pt x="1597974" y="248018"/>
                  <a:pt x="1588527" y="238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  <p:sp>
        <p:nvSpPr>
          <p:cNvPr id="4" name="Content Placeholder 3"/>
          <p:cNvSpPr/>
          <p:nvPr>
            <p:ph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  <p:sp>
        <p:nvSpPr>
          <p:cNvPr id="10" name="Freeform 11"/>
          <p:cNvSpPr/>
          <p:nvPr/>
        </p:nvSpPr>
        <p:spPr>
          <a:xfrm flipV="1">
            <a:off x="-4189" y="714375"/>
            <a:ext cx="1588527" cy="507297"/>
          </a:xfrm>
          <a:custGeom>
            <a:rect l="l" t="t" r="r" b="b"/>
            <a:pathLst>
              <a:path w="1588527" h="507297">
                <a:moveTo>
                  <a:pt x="1588527" y="238480"/>
                </a:moveTo>
                <a:lnTo>
                  <a:pt x="1359558" y="9537"/>
                </a:lnTo>
                <a:cubicBezTo>
                  <a:pt x="1358012" y="7914"/>
                  <a:pt x="1356122" y="6392"/>
                  <a:pt x="1354577" y="4769"/>
                </a:cubicBezTo>
                <a:cubicBezTo>
                  <a:pt x="1349939" y="0"/>
                  <a:pt x="1345129" y="0"/>
                  <a:pt x="1340320" y="0"/>
                </a:cubicBezTo>
                <a:lnTo>
                  <a:pt x="1249625" y="0"/>
                </a:lnTo>
                <a:lnTo>
                  <a:pt x="0" y="3551"/>
                </a:lnTo>
                <a:cubicBezTo>
                  <a:pt x="1374" y="171466"/>
                  <a:pt x="2920" y="339382"/>
                  <a:pt x="4294" y="507297"/>
                </a:cubicBezTo>
                <a:lnTo>
                  <a:pt x="1249625" y="505572"/>
                </a:lnTo>
                <a:lnTo>
                  <a:pt x="1340320" y="505572"/>
                </a:lnTo>
                <a:cubicBezTo>
                  <a:pt x="1345129" y="505572"/>
                  <a:pt x="1349939" y="500804"/>
                  <a:pt x="1354577" y="500804"/>
                </a:cubicBezTo>
                <a:cubicBezTo>
                  <a:pt x="1354577" y="496035"/>
                  <a:pt x="1359558" y="496035"/>
                  <a:pt x="1359558" y="496035"/>
                </a:cubicBezTo>
                <a:lnTo>
                  <a:pt x="1588527" y="267092"/>
                </a:lnTo>
                <a:cubicBezTo>
                  <a:pt x="1597974" y="257555"/>
                  <a:pt x="1597974" y="248018"/>
                  <a:pt x="1588527" y="238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/>
          <a:lstStyle>
            <a:lvl1pPr marL="0" lvl="0" indent="0">
              <a:buNone/>
              <a:defRPr sz="2400" b="0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4" name="Content Placeholder 3"/>
          <p:cNvSpPr/>
          <p:nvPr>
            <p:ph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  <p:sp>
        <p:nvSpPr>
          <p:cNvPr id="5" name="Text Placeholder 4"/>
          <p:cNvSpPr/>
          <p:nvPr>
            <p:ph type="body" idx="3"/>
          </p:nvPr>
        </p:nvSpPr>
        <p:spPr>
          <a:xfrm>
            <a:off x="7506629" y="1969475"/>
            <a:ext cx="3999001" cy="576262"/>
          </a:xfrm>
        </p:spPr>
        <p:txBody>
          <a:bodyPr anchor="b"/>
          <a:lstStyle>
            <a:lvl1pPr marL="0" lvl="0" indent="0">
              <a:buNone/>
              <a:defRPr sz="2400" b="0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6" name="Content Placeholder 5"/>
          <p:cNvSpPr/>
          <p:nvPr>
            <p:ph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  <p:sp>
        <p:nvSpPr>
          <p:cNvPr id="12" name="Freeform 11"/>
          <p:cNvSpPr/>
          <p:nvPr/>
        </p:nvSpPr>
        <p:spPr>
          <a:xfrm flipV="1">
            <a:off x="-4189" y="714375"/>
            <a:ext cx="1588527" cy="507297"/>
          </a:xfrm>
          <a:custGeom>
            <a:rect l="l" t="t" r="r" b="b"/>
            <a:pathLst>
              <a:path w="1588527" h="507297">
                <a:moveTo>
                  <a:pt x="1588527" y="238480"/>
                </a:moveTo>
                <a:lnTo>
                  <a:pt x="1359558" y="9537"/>
                </a:lnTo>
                <a:cubicBezTo>
                  <a:pt x="1358012" y="7914"/>
                  <a:pt x="1356122" y="6392"/>
                  <a:pt x="1354577" y="4769"/>
                </a:cubicBezTo>
                <a:cubicBezTo>
                  <a:pt x="1349939" y="0"/>
                  <a:pt x="1345129" y="0"/>
                  <a:pt x="1340320" y="0"/>
                </a:cubicBezTo>
                <a:lnTo>
                  <a:pt x="1249625" y="0"/>
                </a:lnTo>
                <a:lnTo>
                  <a:pt x="0" y="3551"/>
                </a:lnTo>
                <a:cubicBezTo>
                  <a:pt x="1374" y="171466"/>
                  <a:pt x="2920" y="339382"/>
                  <a:pt x="4294" y="507297"/>
                </a:cubicBezTo>
                <a:lnTo>
                  <a:pt x="1249625" y="505572"/>
                </a:lnTo>
                <a:lnTo>
                  <a:pt x="1340320" y="505572"/>
                </a:lnTo>
                <a:cubicBezTo>
                  <a:pt x="1345129" y="505572"/>
                  <a:pt x="1349939" y="500804"/>
                  <a:pt x="1354577" y="500804"/>
                </a:cubicBezTo>
                <a:cubicBezTo>
                  <a:pt x="1354577" y="496035"/>
                  <a:pt x="1359558" y="496035"/>
                  <a:pt x="1359558" y="496035"/>
                </a:cubicBezTo>
                <a:lnTo>
                  <a:pt x="1588527" y="267092"/>
                </a:lnTo>
                <a:cubicBezTo>
                  <a:pt x="1597974" y="257555"/>
                  <a:pt x="1597974" y="248018"/>
                  <a:pt x="1588527" y="238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7" name="Freeform 11"/>
          <p:cNvSpPr/>
          <p:nvPr/>
        </p:nvSpPr>
        <p:spPr>
          <a:xfrm flipV="1">
            <a:off x="-4189" y="714375"/>
            <a:ext cx="1588527" cy="507297"/>
          </a:xfrm>
          <a:custGeom>
            <a:rect l="l" t="t" r="r" b="b"/>
            <a:pathLst>
              <a:path w="1588527" h="507297">
                <a:moveTo>
                  <a:pt x="1588527" y="238480"/>
                </a:moveTo>
                <a:lnTo>
                  <a:pt x="1359558" y="9537"/>
                </a:lnTo>
                <a:cubicBezTo>
                  <a:pt x="1358012" y="7914"/>
                  <a:pt x="1356122" y="6392"/>
                  <a:pt x="1354577" y="4769"/>
                </a:cubicBezTo>
                <a:cubicBezTo>
                  <a:pt x="1349939" y="0"/>
                  <a:pt x="1345129" y="0"/>
                  <a:pt x="1340320" y="0"/>
                </a:cubicBezTo>
                <a:lnTo>
                  <a:pt x="1249625" y="0"/>
                </a:lnTo>
                <a:lnTo>
                  <a:pt x="0" y="3551"/>
                </a:lnTo>
                <a:cubicBezTo>
                  <a:pt x="1374" y="171466"/>
                  <a:pt x="2920" y="339382"/>
                  <a:pt x="4294" y="507297"/>
                </a:cubicBezTo>
                <a:lnTo>
                  <a:pt x="1249625" y="505572"/>
                </a:lnTo>
                <a:lnTo>
                  <a:pt x="1340320" y="505572"/>
                </a:lnTo>
                <a:cubicBezTo>
                  <a:pt x="1345129" y="505572"/>
                  <a:pt x="1349939" y="500804"/>
                  <a:pt x="1354577" y="500804"/>
                </a:cubicBezTo>
                <a:cubicBezTo>
                  <a:pt x="1354577" y="496035"/>
                  <a:pt x="1359558" y="496035"/>
                  <a:pt x="1359558" y="496035"/>
                </a:cubicBezTo>
                <a:lnTo>
                  <a:pt x="1588527" y="267092"/>
                </a:lnTo>
                <a:cubicBezTo>
                  <a:pt x="1597974" y="257555"/>
                  <a:pt x="1597974" y="248018"/>
                  <a:pt x="1588527" y="238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1"/>
          <p:cNvSpPr/>
          <p:nvPr/>
        </p:nvSpPr>
        <p:spPr>
          <a:xfrm flipV="1">
            <a:off x="-4189" y="714375"/>
            <a:ext cx="1588527" cy="507297"/>
          </a:xfrm>
          <a:custGeom>
            <a:rect l="l" t="t" r="r" b="b"/>
            <a:pathLst>
              <a:path w="1588527" h="507297">
                <a:moveTo>
                  <a:pt x="1588527" y="238480"/>
                </a:moveTo>
                <a:lnTo>
                  <a:pt x="1359558" y="9537"/>
                </a:lnTo>
                <a:cubicBezTo>
                  <a:pt x="1358012" y="7914"/>
                  <a:pt x="1356122" y="6392"/>
                  <a:pt x="1354577" y="4769"/>
                </a:cubicBezTo>
                <a:cubicBezTo>
                  <a:pt x="1349939" y="0"/>
                  <a:pt x="1345129" y="0"/>
                  <a:pt x="1340320" y="0"/>
                </a:cubicBezTo>
                <a:lnTo>
                  <a:pt x="1249625" y="0"/>
                </a:lnTo>
                <a:lnTo>
                  <a:pt x="0" y="3551"/>
                </a:lnTo>
                <a:cubicBezTo>
                  <a:pt x="1374" y="171466"/>
                  <a:pt x="2920" y="339382"/>
                  <a:pt x="4294" y="507297"/>
                </a:cubicBezTo>
                <a:lnTo>
                  <a:pt x="1249625" y="505572"/>
                </a:lnTo>
                <a:lnTo>
                  <a:pt x="1340320" y="505572"/>
                </a:lnTo>
                <a:cubicBezTo>
                  <a:pt x="1345129" y="505572"/>
                  <a:pt x="1349939" y="500804"/>
                  <a:pt x="1354577" y="500804"/>
                </a:cubicBezTo>
                <a:cubicBezTo>
                  <a:pt x="1354577" y="496035"/>
                  <a:pt x="1359558" y="496035"/>
                  <a:pt x="1359558" y="496035"/>
                </a:cubicBezTo>
                <a:lnTo>
                  <a:pt x="1588527" y="267092"/>
                </a:lnTo>
                <a:cubicBezTo>
                  <a:pt x="1597974" y="257555"/>
                  <a:pt x="1597974" y="248018"/>
                  <a:pt x="1588527" y="238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lvl="0" algn="l">
              <a:defRPr sz="2000" b="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  <p:sp>
        <p:nvSpPr>
          <p:cNvPr id="4" name="Text Placeholder 3"/>
          <p:cNvSpPr/>
          <p:nvPr>
            <p:ph type="body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9" name="Freeform 11"/>
          <p:cNvSpPr/>
          <p:nvPr/>
        </p:nvSpPr>
        <p:spPr>
          <a:xfrm flipV="1">
            <a:off x="-4189" y="714375"/>
            <a:ext cx="1588527" cy="507297"/>
          </a:xfrm>
          <a:custGeom>
            <a:rect l="l" t="t" r="r" b="b"/>
            <a:pathLst>
              <a:path w="1588527" h="507297">
                <a:moveTo>
                  <a:pt x="1588527" y="238480"/>
                </a:moveTo>
                <a:lnTo>
                  <a:pt x="1359558" y="9537"/>
                </a:lnTo>
                <a:cubicBezTo>
                  <a:pt x="1358012" y="7914"/>
                  <a:pt x="1356122" y="6392"/>
                  <a:pt x="1354577" y="4769"/>
                </a:cubicBezTo>
                <a:cubicBezTo>
                  <a:pt x="1349939" y="0"/>
                  <a:pt x="1345129" y="0"/>
                  <a:pt x="1340320" y="0"/>
                </a:cubicBezTo>
                <a:lnTo>
                  <a:pt x="1249625" y="0"/>
                </a:lnTo>
                <a:lnTo>
                  <a:pt x="0" y="3551"/>
                </a:lnTo>
                <a:cubicBezTo>
                  <a:pt x="1374" y="171466"/>
                  <a:pt x="2920" y="339382"/>
                  <a:pt x="4294" y="507297"/>
                </a:cubicBezTo>
                <a:lnTo>
                  <a:pt x="1249625" y="505572"/>
                </a:lnTo>
                <a:lnTo>
                  <a:pt x="1340320" y="505572"/>
                </a:lnTo>
                <a:cubicBezTo>
                  <a:pt x="1345129" y="505572"/>
                  <a:pt x="1349939" y="500804"/>
                  <a:pt x="1354577" y="500804"/>
                </a:cubicBezTo>
                <a:cubicBezTo>
                  <a:pt x="1354577" y="496035"/>
                  <a:pt x="1359558" y="496035"/>
                  <a:pt x="1359558" y="496035"/>
                </a:cubicBezTo>
                <a:lnTo>
                  <a:pt x="1588527" y="267092"/>
                </a:lnTo>
                <a:cubicBezTo>
                  <a:pt x="1597974" y="257555"/>
                  <a:pt x="1597974" y="248018"/>
                  <a:pt x="1588527" y="238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lvl="0" algn="l">
              <a:defRPr sz="2400" b="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lvl="0" indent="0" algn="ctr">
              <a:buNone/>
              <a:defRPr sz="1600"/>
            </a:lvl1pPr>
            <a:lvl2pPr marL="457200" lvl="1" indent="0">
              <a:buNone/>
              <a:defRPr sz="1600"/>
            </a:lvl2pPr>
            <a:lvl3pPr marL="914400" lvl="2" indent="0">
              <a:buNone/>
              <a:defRPr sz="1600"/>
            </a:lvl3pPr>
            <a:lvl4pPr marL="1371600" lvl="3" indent="0">
              <a:buNone/>
              <a:defRPr sz="1600"/>
            </a:lvl4pPr>
            <a:lvl5pPr marL="1828800" lvl="4" indent="0">
              <a:buNone/>
              <a:defRPr sz="1600"/>
            </a:lvl5pPr>
            <a:lvl6pPr marL="2286000" lvl="5" indent="0">
              <a:buNone/>
              <a:defRPr sz="1600"/>
            </a:lvl6pPr>
            <a:lvl7pPr marL="2743200" lvl="6" indent="0">
              <a:buNone/>
              <a:defRPr sz="1600"/>
            </a:lvl7pPr>
            <a:lvl8pPr marL="3200400" lvl="7" indent="0">
              <a:buNone/>
              <a:defRPr sz="1600"/>
            </a:lvl8pPr>
            <a:lvl9pPr marL="3657600" lvl="8" indent="0">
              <a:buNone/>
              <a:defRPr sz="1600"/>
            </a:lvl9pPr>
          </a:lstStyle>
          <a:p>
            <a:r>
              <a:rPr lang="zh-CN"/>
              <a:t>单击图标添加图片</a:t>
            </a:r>
            <a:endParaRPr lang="en-US"/>
          </a:p>
        </p:txBody>
      </p:sp>
      <p:sp>
        <p:nvSpPr>
          <p:cNvPr id="4" name="Text Placeholder 3"/>
          <p:cNvSpPr/>
          <p:nvPr>
            <p:ph type="body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lvl="0" indent="0">
              <a:buNone/>
              <a:defRPr sz="12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9" name="Freeform 11"/>
          <p:cNvSpPr/>
          <p:nvPr/>
        </p:nvSpPr>
        <p:spPr>
          <a:xfrm flipV="1">
            <a:off x="-4189" y="4911725"/>
            <a:ext cx="1588527" cy="507297"/>
          </a:xfrm>
          <a:custGeom>
            <a:rect l="l" t="t" r="r" b="b"/>
            <a:pathLst>
              <a:path w="1588527" h="507297">
                <a:moveTo>
                  <a:pt x="1588527" y="238480"/>
                </a:moveTo>
                <a:lnTo>
                  <a:pt x="1359558" y="9537"/>
                </a:lnTo>
                <a:cubicBezTo>
                  <a:pt x="1358012" y="7914"/>
                  <a:pt x="1356122" y="6392"/>
                  <a:pt x="1354577" y="4769"/>
                </a:cubicBezTo>
                <a:cubicBezTo>
                  <a:pt x="1349939" y="0"/>
                  <a:pt x="1345129" y="0"/>
                  <a:pt x="1340320" y="0"/>
                </a:cubicBezTo>
                <a:lnTo>
                  <a:pt x="1249625" y="0"/>
                </a:lnTo>
                <a:lnTo>
                  <a:pt x="0" y="3551"/>
                </a:lnTo>
                <a:cubicBezTo>
                  <a:pt x="1374" y="171466"/>
                  <a:pt x="2920" y="339382"/>
                  <a:pt x="4294" y="507297"/>
                </a:cubicBezTo>
                <a:lnTo>
                  <a:pt x="1249625" y="505572"/>
                </a:lnTo>
                <a:lnTo>
                  <a:pt x="1340320" y="505572"/>
                </a:lnTo>
                <a:cubicBezTo>
                  <a:pt x="1345129" y="505572"/>
                  <a:pt x="1349939" y="500804"/>
                  <a:pt x="1354577" y="500804"/>
                </a:cubicBezTo>
                <a:cubicBezTo>
                  <a:pt x="1354577" y="496035"/>
                  <a:pt x="1359558" y="496035"/>
                  <a:pt x="1359558" y="496035"/>
                </a:cubicBezTo>
                <a:lnTo>
                  <a:pt x="1588527" y="267092"/>
                </a:lnTo>
                <a:cubicBezTo>
                  <a:pt x="1597974" y="257555"/>
                  <a:pt x="1597974" y="248018"/>
                  <a:pt x="1588527" y="238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slideLayout" Target="/ppt/slideLayouts/slideLayout12.xml" Id="rId12" /><Relationship Type="http://schemas.openxmlformats.org/officeDocument/2006/relationships/slideLayout" Target="/ppt/slideLayouts/slideLayout13.xml" Id="rId13" /><Relationship Type="http://schemas.openxmlformats.org/officeDocument/2006/relationships/slideLayout" Target="/ppt/slideLayouts/slideLayout14.xml" Id="rId14" /><Relationship Type="http://schemas.openxmlformats.org/officeDocument/2006/relationships/slideLayout" Target="/ppt/slideLayouts/slideLayout15.xml" Id="rId15" /><Relationship Type="http://schemas.openxmlformats.org/officeDocument/2006/relationships/slideLayout" Target="/ppt/slideLayouts/slideLayout16.xml" Id="rId16" /><Relationship Type="http://schemas.openxmlformats.org/officeDocument/2006/relationships/theme" Target="/ppt/slideMasters/theme/theme1.xml" Id="rId17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120000"/>
                <a:tint val="90000"/>
              </a:schemeClr>
            </a:gs>
            <a:gs pos="100000">
              <a:schemeClr val="bg2">
                <a:shade val="98000"/>
                <a:lumMod val="98000"/>
              </a:schemeClr>
            </a:gs>
          </a:gsLst>
          <a:path path="circle">
            <a:fillToRect l="50000" t="50000" r="10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>
            <a:xfrm>
              <a:off x="2487613" y="2284413"/>
              <a:ext cx="85725" cy="533400"/>
            </a:xfrm>
            <a:custGeom>
              <a:rect l="0" t="0" r="r" b="b"/>
              <a:pathLst>
                <a:path w="85725" h="533400">
                  <a:moveTo>
                    <a:pt x="85725" y="533400"/>
                  </a:moveTo>
                  <a:cubicBezTo>
                    <a:pt x="77932" y="458881"/>
                    <a:pt x="74035" y="388284"/>
                    <a:pt x="66242" y="313765"/>
                  </a:cubicBezTo>
                  <a:cubicBezTo>
                    <a:pt x="42863" y="211791"/>
                    <a:pt x="23380" y="105896"/>
                    <a:pt x="0" y="0"/>
                  </a:cubicBezTo>
                  <a:cubicBezTo>
                    <a:pt x="0" y="137272"/>
                    <a:pt x="0" y="137272"/>
                    <a:pt x="0" y="137272"/>
                  </a:cubicBezTo>
                  <a:cubicBezTo>
                    <a:pt x="23380" y="251012"/>
                    <a:pt x="50656" y="368674"/>
                    <a:pt x="77932" y="486335"/>
                  </a:cubicBezTo>
                  <a:cubicBezTo>
                    <a:pt x="77932" y="502024"/>
                    <a:pt x="81828" y="517712"/>
                    <a:pt x="85725" y="53340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>
            <a:xfrm>
              <a:off x="2597151" y="2779713"/>
              <a:ext cx="550863" cy="1978025"/>
            </a:xfrm>
            <a:custGeom>
              <a:rect l="0" t="0" r="r" b="b"/>
              <a:pathLst>
                <a:path w="550863" h="1978025">
                  <a:moveTo>
                    <a:pt x="338387" y="1373628"/>
                  </a:moveTo>
                  <a:cubicBezTo>
                    <a:pt x="405278" y="1577710"/>
                    <a:pt x="472168" y="1777868"/>
                    <a:pt x="546928" y="1978025"/>
                  </a:cubicBezTo>
                  <a:cubicBezTo>
                    <a:pt x="546928" y="1942703"/>
                    <a:pt x="546928" y="1911306"/>
                    <a:pt x="550863" y="1875984"/>
                  </a:cubicBezTo>
                  <a:cubicBezTo>
                    <a:pt x="487907" y="1707224"/>
                    <a:pt x="428886" y="1534539"/>
                    <a:pt x="373800" y="1361855"/>
                  </a:cubicBezTo>
                  <a:cubicBezTo>
                    <a:pt x="228215" y="914444"/>
                    <a:pt x="106238" y="459184"/>
                    <a:pt x="0" y="0"/>
                  </a:cubicBezTo>
                  <a:cubicBezTo>
                    <a:pt x="7869" y="78493"/>
                    <a:pt x="15739" y="160911"/>
                    <a:pt x="23608" y="239404"/>
                  </a:cubicBezTo>
                  <a:cubicBezTo>
                    <a:pt x="118042" y="620095"/>
                    <a:pt x="220345" y="1000786"/>
                    <a:pt x="338387" y="137362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>
            <a:xfrm>
              <a:off x="3175001" y="4730750"/>
              <a:ext cx="519113" cy="1209675"/>
            </a:xfrm>
            <a:custGeom>
              <a:rect l="0" t="0" r="r" b="b"/>
              <a:pathLst>
                <a:path w="519113" h="1209675">
                  <a:moveTo>
                    <a:pt x="31461" y="86405"/>
                  </a:moveTo>
                  <a:cubicBezTo>
                    <a:pt x="19663" y="58913"/>
                    <a:pt x="7865" y="31420"/>
                    <a:pt x="0" y="0"/>
                  </a:cubicBezTo>
                  <a:cubicBezTo>
                    <a:pt x="0" y="39275"/>
                    <a:pt x="0" y="74623"/>
                    <a:pt x="0" y="113898"/>
                  </a:cubicBezTo>
                  <a:cubicBezTo>
                    <a:pt x="82586" y="333839"/>
                    <a:pt x="173038" y="549852"/>
                    <a:pt x="267422" y="761938"/>
                  </a:cubicBezTo>
                  <a:cubicBezTo>
                    <a:pt x="334277" y="911184"/>
                    <a:pt x="408998" y="1060429"/>
                    <a:pt x="483719" y="1209675"/>
                  </a:cubicBezTo>
                  <a:cubicBezTo>
                    <a:pt x="519113" y="1209675"/>
                    <a:pt x="519113" y="1209675"/>
                    <a:pt x="519113" y="1209675"/>
                  </a:cubicBezTo>
                  <a:cubicBezTo>
                    <a:pt x="444392" y="1056502"/>
                    <a:pt x="369671" y="903329"/>
                    <a:pt x="302816" y="746228"/>
                  </a:cubicBezTo>
                  <a:cubicBezTo>
                    <a:pt x="204499" y="530215"/>
                    <a:pt x="114048" y="310274"/>
                    <a:pt x="31461" y="86405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>
            <a:xfrm>
              <a:off x="3305176" y="5630863"/>
              <a:ext cx="146050" cy="309563"/>
            </a:xfrm>
            <a:custGeom>
              <a:rect l="0" t="0" r="r" b="b"/>
              <a:pathLst>
                <a:path w="146050" h="309563">
                  <a:moveTo>
                    <a:pt x="110524" y="309563"/>
                  </a:moveTo>
                  <a:cubicBezTo>
                    <a:pt x="146050" y="309563"/>
                    <a:pt x="146050" y="309563"/>
                    <a:pt x="146050" y="309563"/>
                  </a:cubicBezTo>
                  <a:cubicBezTo>
                    <a:pt x="94735" y="207682"/>
                    <a:pt x="47368" y="105800"/>
                    <a:pt x="0" y="0"/>
                  </a:cubicBezTo>
                  <a:cubicBezTo>
                    <a:pt x="31578" y="105800"/>
                    <a:pt x="67104" y="207682"/>
                    <a:pt x="110524" y="309563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>
            <a:xfrm>
              <a:off x="2573338" y="2817813"/>
              <a:ext cx="700088" cy="2835275"/>
            </a:xfrm>
            <a:custGeom>
              <a:rect l="0" t="0" r="r" b="b"/>
              <a:pathLst>
                <a:path w="700088" h="2835275">
                  <a:moveTo>
                    <a:pt x="637159" y="2591803"/>
                  </a:moveTo>
                  <a:cubicBezTo>
                    <a:pt x="570296" y="2426870"/>
                    <a:pt x="511300" y="2261937"/>
                    <a:pt x="456237" y="2097004"/>
                  </a:cubicBezTo>
                  <a:cubicBezTo>
                    <a:pt x="330379" y="1716088"/>
                    <a:pt x="232052" y="1323390"/>
                    <a:pt x="157323" y="926766"/>
                  </a:cubicBezTo>
                  <a:cubicBezTo>
                    <a:pt x="114059" y="687220"/>
                    <a:pt x="78662" y="443748"/>
                    <a:pt x="47197" y="200276"/>
                  </a:cubicBezTo>
                  <a:cubicBezTo>
                    <a:pt x="31465" y="133517"/>
                    <a:pt x="15732" y="66759"/>
                    <a:pt x="0" y="0"/>
                  </a:cubicBezTo>
                  <a:cubicBezTo>
                    <a:pt x="31465" y="310231"/>
                    <a:pt x="74728" y="624389"/>
                    <a:pt x="129792" y="930693"/>
                  </a:cubicBezTo>
                  <a:cubicBezTo>
                    <a:pt x="200587" y="1331244"/>
                    <a:pt x="298914" y="1723941"/>
                    <a:pt x="420839" y="2108785"/>
                  </a:cubicBezTo>
                  <a:cubicBezTo>
                    <a:pt x="483769" y="2301207"/>
                    <a:pt x="554564" y="2489701"/>
                    <a:pt x="629293" y="2674269"/>
                  </a:cubicBezTo>
                  <a:cubicBezTo>
                    <a:pt x="652891" y="2729247"/>
                    <a:pt x="676490" y="2780297"/>
                    <a:pt x="700088" y="2835275"/>
                  </a:cubicBezTo>
                  <a:cubicBezTo>
                    <a:pt x="692222" y="2815640"/>
                    <a:pt x="688289" y="2799932"/>
                    <a:pt x="684356" y="2780297"/>
                  </a:cubicBezTo>
                  <a:cubicBezTo>
                    <a:pt x="664690" y="2717466"/>
                    <a:pt x="648958" y="2654634"/>
                    <a:pt x="637159" y="2591803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>
            <a:xfrm>
              <a:off x="2506663" y="285750"/>
              <a:ext cx="90488" cy="2493963"/>
            </a:xfrm>
            <a:custGeom>
              <a:rect l="0" t="0" r="r" b="b"/>
              <a:pathLst>
                <a:path w="90488" h="2493963">
                  <a:moveTo>
                    <a:pt x="43277" y="2266168"/>
                  </a:moveTo>
                  <a:cubicBezTo>
                    <a:pt x="47211" y="2281878"/>
                    <a:pt x="47211" y="2297588"/>
                    <a:pt x="47211" y="2313298"/>
                  </a:cubicBezTo>
                  <a:cubicBezTo>
                    <a:pt x="59014" y="2368283"/>
                    <a:pt x="74751" y="2423268"/>
                    <a:pt x="86554" y="2482180"/>
                  </a:cubicBezTo>
                  <a:cubicBezTo>
                    <a:pt x="86554" y="2486108"/>
                    <a:pt x="86554" y="2490035"/>
                    <a:pt x="90488" y="2493963"/>
                  </a:cubicBezTo>
                  <a:cubicBezTo>
                    <a:pt x="82619" y="2415413"/>
                    <a:pt x="74751" y="2340790"/>
                    <a:pt x="66882" y="2262240"/>
                  </a:cubicBezTo>
                  <a:cubicBezTo>
                    <a:pt x="35408" y="1861635"/>
                    <a:pt x="19671" y="1461030"/>
                    <a:pt x="19671" y="1056498"/>
                  </a:cubicBezTo>
                  <a:cubicBezTo>
                    <a:pt x="23606" y="703023"/>
                    <a:pt x="35408" y="353475"/>
                    <a:pt x="59014" y="0"/>
                  </a:cubicBezTo>
                  <a:cubicBezTo>
                    <a:pt x="47211" y="0"/>
                    <a:pt x="47211" y="0"/>
                    <a:pt x="47211" y="0"/>
                  </a:cubicBezTo>
                  <a:cubicBezTo>
                    <a:pt x="19671" y="349548"/>
                    <a:pt x="7869" y="703023"/>
                    <a:pt x="3934" y="1056498"/>
                  </a:cubicBezTo>
                  <a:cubicBezTo>
                    <a:pt x="0" y="1461030"/>
                    <a:pt x="11803" y="1861635"/>
                    <a:pt x="43277" y="226616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>
            <a:xfrm>
              <a:off x="2554288" y="2598738"/>
              <a:ext cx="66675" cy="420688"/>
            </a:xfrm>
            <a:custGeom>
              <a:rect l="0" t="0" r="r" b="b"/>
              <a:pathLst>
                <a:path w="66675" h="420688">
                  <a:moveTo>
                    <a:pt x="0" y="0"/>
                  </a:moveTo>
                  <a:cubicBezTo>
                    <a:pt x="7844" y="74702"/>
                    <a:pt x="11766" y="145472"/>
                    <a:pt x="19610" y="220173"/>
                  </a:cubicBezTo>
                  <a:cubicBezTo>
                    <a:pt x="35299" y="287011"/>
                    <a:pt x="50987" y="353850"/>
                    <a:pt x="66675" y="420688"/>
                  </a:cubicBezTo>
                  <a:cubicBezTo>
                    <a:pt x="58831" y="342055"/>
                    <a:pt x="50987" y="259490"/>
                    <a:pt x="43143" y="180857"/>
                  </a:cubicBezTo>
                  <a:cubicBezTo>
                    <a:pt x="39221" y="176925"/>
                    <a:pt x="39221" y="172993"/>
                    <a:pt x="39221" y="169062"/>
                  </a:cubicBezTo>
                  <a:cubicBezTo>
                    <a:pt x="27454" y="110087"/>
                    <a:pt x="11766" y="55043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>
            <a:xfrm>
              <a:off x="3143251" y="4757738"/>
              <a:ext cx="161925" cy="873125"/>
            </a:xfrm>
            <a:custGeom>
              <a:rect l="0" t="0" r="r" b="b"/>
              <a:pathLst>
                <a:path w="161925" h="873125">
                  <a:moveTo>
                    <a:pt x="0" y="0"/>
                  </a:moveTo>
                  <a:cubicBezTo>
                    <a:pt x="0" y="121923"/>
                    <a:pt x="7899" y="243846"/>
                    <a:pt x="19747" y="365769"/>
                  </a:cubicBezTo>
                  <a:cubicBezTo>
                    <a:pt x="31595" y="460160"/>
                    <a:pt x="47393" y="558485"/>
                    <a:pt x="67140" y="652877"/>
                  </a:cubicBezTo>
                  <a:cubicBezTo>
                    <a:pt x="75038" y="676475"/>
                    <a:pt x="86887" y="700073"/>
                    <a:pt x="94785" y="723671"/>
                  </a:cubicBezTo>
                  <a:cubicBezTo>
                    <a:pt x="118482" y="774800"/>
                    <a:pt x="138229" y="821996"/>
                    <a:pt x="161925" y="873125"/>
                  </a:cubicBezTo>
                  <a:cubicBezTo>
                    <a:pt x="157976" y="861326"/>
                    <a:pt x="154026" y="845594"/>
                    <a:pt x="150077" y="833795"/>
                  </a:cubicBezTo>
                  <a:cubicBezTo>
                    <a:pt x="102684" y="676475"/>
                    <a:pt x="71089" y="519155"/>
                    <a:pt x="51342" y="361836"/>
                  </a:cubicBezTo>
                  <a:cubicBezTo>
                    <a:pt x="43443" y="267444"/>
                    <a:pt x="35545" y="176985"/>
                    <a:pt x="31595" y="86526"/>
                  </a:cubicBezTo>
                  <a:cubicBezTo>
                    <a:pt x="31595" y="82593"/>
                    <a:pt x="27646" y="78660"/>
                    <a:pt x="27646" y="70794"/>
                  </a:cubicBezTo>
                  <a:cubicBezTo>
                    <a:pt x="19747" y="47196"/>
                    <a:pt x="7899" y="23598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>
            <a:xfrm>
              <a:off x="3148013" y="1282700"/>
              <a:ext cx="1768475" cy="3448050"/>
            </a:xfrm>
            <a:custGeom>
              <a:rect l="0" t="0" r="r" b="b"/>
              <a:pathLst>
                <a:path w="1768475" h="3448050">
                  <a:moveTo>
                    <a:pt x="27510" y="3353798"/>
                  </a:moveTo>
                  <a:cubicBezTo>
                    <a:pt x="39299" y="3031771"/>
                    <a:pt x="102179" y="2713670"/>
                    <a:pt x="196497" y="2407352"/>
                  </a:cubicBezTo>
                  <a:cubicBezTo>
                    <a:pt x="294746" y="2101033"/>
                    <a:pt x="428364" y="1806495"/>
                    <a:pt x="585562" y="1523740"/>
                  </a:cubicBezTo>
                  <a:cubicBezTo>
                    <a:pt x="742760" y="1240984"/>
                    <a:pt x="923537" y="973937"/>
                    <a:pt x="1120034" y="718671"/>
                  </a:cubicBezTo>
                  <a:cubicBezTo>
                    <a:pt x="1218283" y="593002"/>
                    <a:pt x="1324391" y="467333"/>
                    <a:pt x="1430500" y="349518"/>
                  </a:cubicBezTo>
                  <a:cubicBezTo>
                    <a:pt x="1485519" y="290610"/>
                    <a:pt x="1540538" y="227776"/>
                    <a:pt x="1595557" y="172795"/>
                  </a:cubicBezTo>
                  <a:cubicBezTo>
                    <a:pt x="1654507" y="113888"/>
                    <a:pt x="1709526" y="58907"/>
                    <a:pt x="1768475" y="3927"/>
                  </a:cubicBezTo>
                  <a:cubicBezTo>
                    <a:pt x="1768475" y="0"/>
                    <a:pt x="1768475" y="0"/>
                    <a:pt x="1768475" y="0"/>
                  </a:cubicBezTo>
                  <a:cubicBezTo>
                    <a:pt x="1705596" y="54980"/>
                    <a:pt x="1650577" y="109961"/>
                    <a:pt x="1591628" y="168868"/>
                  </a:cubicBezTo>
                  <a:cubicBezTo>
                    <a:pt x="1536608" y="223848"/>
                    <a:pt x="1481589" y="282756"/>
                    <a:pt x="1426570" y="345590"/>
                  </a:cubicBezTo>
                  <a:cubicBezTo>
                    <a:pt x="1316531" y="463405"/>
                    <a:pt x="1210423" y="585147"/>
                    <a:pt x="1112174" y="710817"/>
                  </a:cubicBezTo>
                  <a:cubicBezTo>
                    <a:pt x="911747" y="966082"/>
                    <a:pt x="727040" y="1233129"/>
                    <a:pt x="569842" y="1515885"/>
                  </a:cubicBezTo>
                  <a:cubicBezTo>
                    <a:pt x="408714" y="1794714"/>
                    <a:pt x="275096" y="2093178"/>
                    <a:pt x="176848" y="2399497"/>
                  </a:cubicBezTo>
                  <a:cubicBezTo>
                    <a:pt x="74669" y="2709743"/>
                    <a:pt x="11790" y="3027843"/>
                    <a:pt x="0" y="3353798"/>
                  </a:cubicBezTo>
                  <a:cubicBezTo>
                    <a:pt x="0" y="3361652"/>
                    <a:pt x="0" y="3365580"/>
                    <a:pt x="0" y="3373434"/>
                  </a:cubicBezTo>
                  <a:cubicBezTo>
                    <a:pt x="7860" y="3396997"/>
                    <a:pt x="15720" y="3424487"/>
                    <a:pt x="27510" y="3448050"/>
                  </a:cubicBezTo>
                  <a:cubicBezTo>
                    <a:pt x="27510" y="3416633"/>
                    <a:pt x="27510" y="3385215"/>
                    <a:pt x="27510" y="335379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>
            <a:xfrm>
              <a:off x="3273426" y="5653088"/>
              <a:ext cx="138113" cy="287338"/>
            </a:xfrm>
            <a:custGeom>
              <a:rect l="0" t="0" r="r" b="b"/>
              <a:pathLst>
                <a:path w="138113" h="287338">
                  <a:moveTo>
                    <a:pt x="0" y="0"/>
                  </a:moveTo>
                  <a:cubicBezTo>
                    <a:pt x="27623" y="94467"/>
                    <a:pt x="63137" y="192871"/>
                    <a:pt x="102598" y="287338"/>
                  </a:cubicBezTo>
                  <a:cubicBezTo>
                    <a:pt x="138113" y="287338"/>
                    <a:pt x="138113" y="287338"/>
                    <a:pt x="138113" y="287338"/>
                  </a:cubicBezTo>
                  <a:cubicBezTo>
                    <a:pt x="90760" y="192871"/>
                    <a:pt x="43407" y="94467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>
            <a:xfrm>
              <a:off x="3143251" y="4656138"/>
              <a:ext cx="31750" cy="188913"/>
            </a:xfrm>
            <a:custGeom>
              <a:rect l="0" t="0" r="r" b="b"/>
              <a:pathLst>
                <a:path w="31750" h="188913">
                  <a:moveTo>
                    <a:pt x="27781" y="173170"/>
                  </a:moveTo>
                  <a:cubicBezTo>
                    <a:pt x="27781" y="181042"/>
                    <a:pt x="31750" y="184977"/>
                    <a:pt x="31750" y="188913"/>
                  </a:cubicBezTo>
                  <a:cubicBezTo>
                    <a:pt x="31750" y="149556"/>
                    <a:pt x="31750" y="114135"/>
                    <a:pt x="31750" y="74778"/>
                  </a:cubicBezTo>
                  <a:cubicBezTo>
                    <a:pt x="19844" y="51164"/>
                    <a:pt x="11906" y="23614"/>
                    <a:pt x="3969" y="0"/>
                  </a:cubicBezTo>
                  <a:cubicBezTo>
                    <a:pt x="0" y="35421"/>
                    <a:pt x="0" y="66907"/>
                    <a:pt x="0" y="102328"/>
                  </a:cubicBezTo>
                  <a:cubicBezTo>
                    <a:pt x="7938" y="125942"/>
                    <a:pt x="19844" y="149556"/>
                    <a:pt x="27781" y="17317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>
            <a:xfrm>
              <a:off x="3211513" y="5410200"/>
              <a:ext cx="203200" cy="530225"/>
            </a:xfrm>
            <a:custGeom>
              <a:rect l="0" t="0" r="r" b="b"/>
              <a:pathLst>
                <a:path w="203200" h="530225">
                  <a:moveTo>
                    <a:pt x="27354" y="70697"/>
                  </a:moveTo>
                  <a:cubicBezTo>
                    <a:pt x="19538" y="47131"/>
                    <a:pt x="7815" y="23566"/>
                    <a:pt x="0" y="0"/>
                  </a:cubicBezTo>
                  <a:cubicBezTo>
                    <a:pt x="11723" y="62841"/>
                    <a:pt x="27354" y="125683"/>
                    <a:pt x="46892" y="188524"/>
                  </a:cubicBezTo>
                  <a:cubicBezTo>
                    <a:pt x="50800" y="208162"/>
                    <a:pt x="54708" y="223873"/>
                    <a:pt x="62523" y="243511"/>
                  </a:cubicBezTo>
                  <a:cubicBezTo>
                    <a:pt x="105508" y="337773"/>
                    <a:pt x="152400" y="435963"/>
                    <a:pt x="199292" y="530225"/>
                  </a:cubicBezTo>
                  <a:cubicBezTo>
                    <a:pt x="203200" y="530225"/>
                    <a:pt x="203200" y="530225"/>
                    <a:pt x="203200" y="530225"/>
                  </a:cubicBezTo>
                  <a:cubicBezTo>
                    <a:pt x="160215" y="428108"/>
                    <a:pt x="125046" y="325990"/>
                    <a:pt x="93785" y="219945"/>
                  </a:cubicBezTo>
                  <a:cubicBezTo>
                    <a:pt x="70338" y="168886"/>
                    <a:pt x="50800" y="121755"/>
                    <a:pt x="27354" y="7069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>
            <a:xfrm>
              <a:off x="6627813" y="194833"/>
              <a:ext cx="409575" cy="3646488"/>
            </a:xfrm>
            <a:custGeom>
              <a:rect l="0" t="0" r="r" b="b"/>
              <a:pathLst>
                <a:path w="409575" h="3646488">
                  <a:moveTo>
                    <a:pt x="27835" y="832351"/>
                  </a:moveTo>
                  <a:cubicBezTo>
                    <a:pt x="43741" y="1141509"/>
                    <a:pt x="67600" y="1454632"/>
                    <a:pt x="103388" y="1763790"/>
                  </a:cubicBezTo>
                  <a:cubicBezTo>
                    <a:pt x="135200" y="2072949"/>
                    <a:pt x="174964" y="2382108"/>
                    <a:pt x="226658" y="2691267"/>
                  </a:cubicBezTo>
                  <a:cubicBezTo>
                    <a:pt x="274375" y="3000425"/>
                    <a:pt x="334022" y="3305621"/>
                    <a:pt x="401622" y="3610816"/>
                  </a:cubicBezTo>
                  <a:cubicBezTo>
                    <a:pt x="405599" y="3622707"/>
                    <a:pt x="409575" y="3634597"/>
                    <a:pt x="409575" y="3646488"/>
                  </a:cubicBezTo>
                  <a:cubicBezTo>
                    <a:pt x="405599" y="3587034"/>
                    <a:pt x="397646" y="3523617"/>
                    <a:pt x="393669" y="3464164"/>
                  </a:cubicBezTo>
                  <a:cubicBezTo>
                    <a:pt x="393669" y="3452273"/>
                    <a:pt x="393669" y="3440382"/>
                    <a:pt x="393669" y="3432455"/>
                  </a:cubicBezTo>
                  <a:cubicBezTo>
                    <a:pt x="337999" y="3182750"/>
                    <a:pt x="290281" y="2937008"/>
                    <a:pt x="250517" y="2687303"/>
                  </a:cubicBezTo>
                  <a:cubicBezTo>
                    <a:pt x="198823" y="2378144"/>
                    <a:pt x="155082" y="2072949"/>
                    <a:pt x="119294" y="1759827"/>
                  </a:cubicBezTo>
                  <a:cubicBezTo>
                    <a:pt x="83506" y="1450668"/>
                    <a:pt x="55670" y="1141509"/>
                    <a:pt x="35788" y="828387"/>
                  </a:cubicBezTo>
                  <a:cubicBezTo>
                    <a:pt x="27835" y="673808"/>
                    <a:pt x="19882" y="519228"/>
                    <a:pt x="11929" y="364649"/>
                  </a:cubicBezTo>
                  <a:cubicBezTo>
                    <a:pt x="7953" y="241778"/>
                    <a:pt x="3976" y="122871"/>
                    <a:pt x="397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2871"/>
                    <a:pt x="3976" y="241778"/>
                    <a:pt x="3976" y="364649"/>
                  </a:cubicBezTo>
                  <a:cubicBezTo>
                    <a:pt x="11929" y="519228"/>
                    <a:pt x="15906" y="673808"/>
                    <a:pt x="27835" y="83235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>
            <a:xfrm>
              <a:off x="7061201" y="3771900"/>
              <a:ext cx="350838" cy="1309688"/>
            </a:xfrm>
            <a:custGeom>
              <a:rect l="0" t="0" r="r" b="b"/>
              <a:pathLst>
                <a:path w="350838" h="1309688">
                  <a:moveTo>
                    <a:pt x="211300" y="908844"/>
                  </a:moveTo>
                  <a:cubicBezTo>
                    <a:pt x="255155" y="1043782"/>
                    <a:pt x="299010" y="1178719"/>
                    <a:pt x="350838" y="1309688"/>
                  </a:cubicBezTo>
                  <a:cubicBezTo>
                    <a:pt x="350838" y="1281907"/>
                    <a:pt x="350838" y="1250157"/>
                    <a:pt x="350838" y="1222375"/>
                  </a:cubicBezTo>
                  <a:cubicBezTo>
                    <a:pt x="350838" y="1218407"/>
                    <a:pt x="350838" y="1210469"/>
                    <a:pt x="350838" y="1206500"/>
                  </a:cubicBezTo>
                  <a:cubicBezTo>
                    <a:pt x="314957" y="1103313"/>
                    <a:pt x="279076" y="1000125"/>
                    <a:pt x="247181" y="896938"/>
                  </a:cubicBezTo>
                  <a:cubicBezTo>
                    <a:pt x="151498" y="603250"/>
                    <a:pt x="67776" y="301625"/>
                    <a:pt x="0" y="0"/>
                  </a:cubicBezTo>
                  <a:cubicBezTo>
                    <a:pt x="7974" y="83344"/>
                    <a:pt x="15947" y="166688"/>
                    <a:pt x="27908" y="250031"/>
                  </a:cubicBezTo>
                  <a:cubicBezTo>
                    <a:pt x="83723" y="472281"/>
                    <a:pt x="143525" y="690563"/>
                    <a:pt x="211300" y="90884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>
            <a:xfrm>
              <a:off x="7439026" y="5053013"/>
              <a:ext cx="357188" cy="820738"/>
            </a:xfrm>
            <a:custGeom>
              <a:rect l="0" t="0" r="r" b="b"/>
              <a:pathLst>
                <a:path w="357188" h="820738">
                  <a:moveTo>
                    <a:pt x="23813" y="59474"/>
                  </a:moveTo>
                  <a:cubicBezTo>
                    <a:pt x="15875" y="39649"/>
                    <a:pt x="7938" y="19825"/>
                    <a:pt x="0" y="0"/>
                  </a:cubicBezTo>
                  <a:cubicBezTo>
                    <a:pt x="0" y="35684"/>
                    <a:pt x="0" y="75333"/>
                    <a:pt x="3969" y="114983"/>
                  </a:cubicBezTo>
                  <a:cubicBezTo>
                    <a:pt x="55563" y="245825"/>
                    <a:pt x="107156" y="376667"/>
                    <a:pt x="166688" y="503545"/>
                  </a:cubicBezTo>
                  <a:cubicBezTo>
                    <a:pt x="214313" y="610597"/>
                    <a:pt x="265907" y="717650"/>
                    <a:pt x="317500" y="820738"/>
                  </a:cubicBezTo>
                  <a:cubicBezTo>
                    <a:pt x="357188" y="820738"/>
                    <a:pt x="357188" y="820738"/>
                    <a:pt x="357188" y="820738"/>
                  </a:cubicBezTo>
                  <a:cubicBezTo>
                    <a:pt x="301625" y="713685"/>
                    <a:pt x="250032" y="602668"/>
                    <a:pt x="198438" y="487685"/>
                  </a:cubicBezTo>
                  <a:cubicBezTo>
                    <a:pt x="134938" y="348913"/>
                    <a:pt x="79375" y="202211"/>
                    <a:pt x="23813" y="5947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>
            <a:xfrm>
              <a:off x="7037388" y="3811588"/>
              <a:ext cx="457200" cy="1852613"/>
            </a:xfrm>
            <a:custGeom>
              <a:rect l="0" t="0" r="r" b="b"/>
              <a:pathLst>
                <a:path w="457200" h="1852613">
                  <a:moveTo>
                    <a:pt x="401541" y="1622524"/>
                  </a:moveTo>
                  <a:cubicBezTo>
                    <a:pt x="369736" y="1539216"/>
                    <a:pt x="337930" y="1451941"/>
                    <a:pt x="310101" y="1364666"/>
                  </a:cubicBezTo>
                  <a:cubicBezTo>
                    <a:pt x="226612" y="1114741"/>
                    <a:pt x="163002" y="856883"/>
                    <a:pt x="115294" y="599025"/>
                  </a:cubicBezTo>
                  <a:cubicBezTo>
                    <a:pt x="87464" y="472079"/>
                    <a:pt x="67586" y="341166"/>
                    <a:pt x="51683" y="210254"/>
                  </a:cubicBezTo>
                  <a:cubicBezTo>
                    <a:pt x="35781" y="138847"/>
                    <a:pt x="15903" y="71407"/>
                    <a:pt x="0" y="0"/>
                  </a:cubicBezTo>
                  <a:cubicBezTo>
                    <a:pt x="19878" y="202320"/>
                    <a:pt x="47708" y="404639"/>
                    <a:pt x="83489" y="602992"/>
                  </a:cubicBezTo>
                  <a:cubicBezTo>
                    <a:pt x="131197" y="864817"/>
                    <a:pt x="194807" y="1122676"/>
                    <a:pt x="274320" y="1376567"/>
                  </a:cubicBezTo>
                  <a:cubicBezTo>
                    <a:pt x="314077" y="1499545"/>
                    <a:pt x="357809" y="1626491"/>
                    <a:pt x="409492" y="1749470"/>
                  </a:cubicBezTo>
                  <a:cubicBezTo>
                    <a:pt x="425395" y="1781206"/>
                    <a:pt x="441297" y="1816910"/>
                    <a:pt x="457200" y="1852613"/>
                  </a:cubicBezTo>
                  <a:cubicBezTo>
                    <a:pt x="453224" y="1840712"/>
                    <a:pt x="449249" y="1828811"/>
                    <a:pt x="445273" y="1816910"/>
                  </a:cubicBezTo>
                  <a:cubicBezTo>
                    <a:pt x="429370" y="1753437"/>
                    <a:pt x="413468" y="1685997"/>
                    <a:pt x="401541" y="162252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>
            <a:xfrm>
              <a:off x="6992938" y="1263650"/>
              <a:ext cx="144463" cy="2508250"/>
            </a:xfrm>
            <a:custGeom>
              <a:rect l="0" t="0" r="r" b="b"/>
              <a:pathLst>
                <a:path w="144463" h="2508250">
                  <a:moveTo>
                    <a:pt x="68219" y="2508250"/>
                  </a:moveTo>
                  <a:cubicBezTo>
                    <a:pt x="60193" y="2460700"/>
                    <a:pt x="56180" y="2413150"/>
                    <a:pt x="52167" y="2365601"/>
                  </a:cubicBezTo>
                  <a:cubicBezTo>
                    <a:pt x="32103" y="2100115"/>
                    <a:pt x="20064" y="1838591"/>
                    <a:pt x="20064" y="1577067"/>
                  </a:cubicBezTo>
                  <a:cubicBezTo>
                    <a:pt x="20064" y="1311581"/>
                    <a:pt x="32103" y="1050057"/>
                    <a:pt x="52167" y="784571"/>
                  </a:cubicBezTo>
                  <a:cubicBezTo>
                    <a:pt x="60193" y="653809"/>
                    <a:pt x="72232" y="523047"/>
                    <a:pt x="88283" y="392286"/>
                  </a:cubicBezTo>
                  <a:cubicBezTo>
                    <a:pt x="104334" y="261524"/>
                    <a:pt x="120386" y="130762"/>
                    <a:pt x="144463" y="0"/>
                  </a:cubicBezTo>
                  <a:cubicBezTo>
                    <a:pt x="140450" y="0"/>
                    <a:pt x="140450" y="0"/>
                    <a:pt x="140450" y="0"/>
                  </a:cubicBezTo>
                  <a:cubicBezTo>
                    <a:pt x="116373" y="130762"/>
                    <a:pt x="96309" y="261524"/>
                    <a:pt x="80257" y="392286"/>
                  </a:cubicBezTo>
                  <a:cubicBezTo>
                    <a:pt x="64206" y="523047"/>
                    <a:pt x="52167" y="653809"/>
                    <a:pt x="40129" y="784571"/>
                  </a:cubicBezTo>
                  <a:cubicBezTo>
                    <a:pt x="16051" y="1046095"/>
                    <a:pt x="4013" y="1311581"/>
                    <a:pt x="4013" y="1577067"/>
                  </a:cubicBezTo>
                  <a:cubicBezTo>
                    <a:pt x="0" y="1826703"/>
                    <a:pt x="8026" y="2080302"/>
                    <a:pt x="28090" y="2333901"/>
                  </a:cubicBezTo>
                  <a:cubicBezTo>
                    <a:pt x="40129" y="2389376"/>
                    <a:pt x="52167" y="2448813"/>
                    <a:pt x="64206" y="2504288"/>
                  </a:cubicBezTo>
                  <a:cubicBezTo>
                    <a:pt x="64206" y="2504288"/>
                    <a:pt x="68219" y="2508250"/>
                    <a:pt x="68219" y="250825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>
            <a:xfrm>
              <a:off x="7526338" y="5640388"/>
              <a:ext cx="111125" cy="233363"/>
            </a:xfrm>
            <a:custGeom>
              <a:rect l="0" t="0" r="r" b="b"/>
              <a:pathLst>
                <a:path w="111125" h="233363">
                  <a:moveTo>
                    <a:pt x="87313" y="233363"/>
                  </a:moveTo>
                  <a:cubicBezTo>
                    <a:pt x="111125" y="233363"/>
                    <a:pt x="111125" y="233363"/>
                    <a:pt x="111125" y="233363"/>
                  </a:cubicBezTo>
                  <a:cubicBezTo>
                    <a:pt x="71438" y="158212"/>
                    <a:pt x="35719" y="79106"/>
                    <a:pt x="0" y="0"/>
                  </a:cubicBezTo>
                  <a:cubicBezTo>
                    <a:pt x="23813" y="79106"/>
                    <a:pt x="51594" y="158212"/>
                    <a:pt x="87313" y="23336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>
            <a:xfrm>
              <a:off x="7021513" y="3598863"/>
              <a:ext cx="68263" cy="423863"/>
            </a:xfrm>
            <a:custGeom>
              <a:rect l="0" t="0" r="r" b="b"/>
              <a:pathLst>
                <a:path w="68263" h="423863">
                  <a:moveTo>
                    <a:pt x="16062" y="213912"/>
                  </a:moveTo>
                  <a:cubicBezTo>
                    <a:pt x="32124" y="285216"/>
                    <a:pt x="52201" y="352559"/>
                    <a:pt x="68263" y="423863"/>
                  </a:cubicBezTo>
                  <a:cubicBezTo>
                    <a:pt x="56217" y="340675"/>
                    <a:pt x="48186" y="257487"/>
                    <a:pt x="40155" y="174299"/>
                  </a:cubicBezTo>
                  <a:cubicBezTo>
                    <a:pt x="40155" y="174299"/>
                    <a:pt x="36139" y="170337"/>
                    <a:pt x="36139" y="170337"/>
                  </a:cubicBezTo>
                  <a:cubicBezTo>
                    <a:pt x="24093" y="114879"/>
                    <a:pt x="12046" y="55459"/>
                    <a:pt x="0" y="0"/>
                  </a:cubicBezTo>
                  <a:cubicBezTo>
                    <a:pt x="0" y="7923"/>
                    <a:pt x="0" y="19807"/>
                    <a:pt x="0" y="31691"/>
                  </a:cubicBezTo>
                  <a:cubicBezTo>
                    <a:pt x="4015" y="91111"/>
                    <a:pt x="12046" y="154492"/>
                    <a:pt x="16062" y="21391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>
            <a:xfrm>
              <a:off x="7412038" y="2801938"/>
              <a:ext cx="1168400" cy="2251075"/>
            </a:xfrm>
            <a:custGeom>
              <a:rect l="0" t="0" r="r" b="b"/>
              <a:pathLst>
                <a:path w="1168400" h="2251075">
                  <a:moveTo>
                    <a:pt x="31793" y="2191628"/>
                  </a:moveTo>
                  <a:cubicBezTo>
                    <a:pt x="35767" y="1985543"/>
                    <a:pt x="75509" y="1775496"/>
                    <a:pt x="139095" y="1573375"/>
                  </a:cubicBezTo>
                  <a:cubicBezTo>
                    <a:pt x="202682" y="1375217"/>
                    <a:pt x="290113" y="1181022"/>
                    <a:pt x="393441" y="998716"/>
                  </a:cubicBezTo>
                  <a:cubicBezTo>
                    <a:pt x="492795" y="812448"/>
                    <a:pt x="612019" y="638069"/>
                    <a:pt x="743166" y="471616"/>
                  </a:cubicBezTo>
                  <a:cubicBezTo>
                    <a:pt x="806752" y="388390"/>
                    <a:pt x="874313" y="305163"/>
                    <a:pt x="945848" y="229863"/>
                  </a:cubicBezTo>
                  <a:cubicBezTo>
                    <a:pt x="981615" y="190232"/>
                    <a:pt x="1017382" y="150600"/>
                    <a:pt x="1053150" y="110968"/>
                  </a:cubicBezTo>
                  <a:cubicBezTo>
                    <a:pt x="1088917" y="75300"/>
                    <a:pt x="1128659" y="35668"/>
                    <a:pt x="1168400" y="0"/>
                  </a:cubicBezTo>
                  <a:cubicBezTo>
                    <a:pt x="1164426" y="0"/>
                    <a:pt x="1164426" y="0"/>
                    <a:pt x="1164426" y="0"/>
                  </a:cubicBezTo>
                  <a:cubicBezTo>
                    <a:pt x="1124684" y="35668"/>
                    <a:pt x="1084943" y="71337"/>
                    <a:pt x="1049176" y="107005"/>
                  </a:cubicBezTo>
                  <a:cubicBezTo>
                    <a:pt x="1013408" y="146637"/>
                    <a:pt x="977641" y="186269"/>
                    <a:pt x="941873" y="221937"/>
                  </a:cubicBezTo>
                  <a:cubicBezTo>
                    <a:pt x="866365" y="301200"/>
                    <a:pt x="798804" y="380463"/>
                    <a:pt x="735218" y="463690"/>
                  </a:cubicBezTo>
                  <a:cubicBezTo>
                    <a:pt x="600097" y="630142"/>
                    <a:pt x="480872" y="804522"/>
                    <a:pt x="377544" y="986827"/>
                  </a:cubicBezTo>
                  <a:cubicBezTo>
                    <a:pt x="270242" y="1173095"/>
                    <a:pt x="182811" y="1367290"/>
                    <a:pt x="119224" y="1569411"/>
                  </a:cubicBezTo>
                  <a:cubicBezTo>
                    <a:pt x="51664" y="1763606"/>
                    <a:pt x="11922" y="1969691"/>
                    <a:pt x="0" y="2175775"/>
                  </a:cubicBezTo>
                  <a:cubicBezTo>
                    <a:pt x="11922" y="2199554"/>
                    <a:pt x="19871" y="2223333"/>
                    <a:pt x="27819" y="2251075"/>
                  </a:cubicBezTo>
                  <a:cubicBezTo>
                    <a:pt x="27819" y="2231259"/>
                    <a:pt x="27819" y="2211443"/>
                    <a:pt x="31793" y="21916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>
            <a:xfrm>
              <a:off x="7494588" y="5664200"/>
              <a:ext cx="100013" cy="209550"/>
            </a:xfrm>
            <a:custGeom>
              <a:rect l="0" t="0" r="r" b="b"/>
              <a:pathLst>
                <a:path w="100013" h="209550">
                  <a:moveTo>
                    <a:pt x="0" y="0"/>
                  </a:moveTo>
                  <a:cubicBezTo>
                    <a:pt x="20003" y="71168"/>
                    <a:pt x="48006" y="142336"/>
                    <a:pt x="76010" y="209550"/>
                  </a:cubicBezTo>
                  <a:cubicBezTo>
                    <a:pt x="100013" y="209550"/>
                    <a:pt x="100013" y="209550"/>
                    <a:pt x="100013" y="209550"/>
                  </a:cubicBezTo>
                  <a:cubicBezTo>
                    <a:pt x="64008" y="142336"/>
                    <a:pt x="32004" y="7116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>
            <a:xfrm>
              <a:off x="7412038" y="5081588"/>
              <a:ext cx="114300" cy="558800"/>
            </a:xfrm>
            <a:custGeom>
              <a:rect l="0" t="0" r="r" b="b"/>
              <a:pathLst>
                <a:path w="114300" h="558800">
                  <a:moveTo>
                    <a:pt x="0" y="0"/>
                  </a:moveTo>
                  <a:cubicBezTo>
                    <a:pt x="0" y="118894"/>
                    <a:pt x="7883" y="237787"/>
                    <a:pt x="27590" y="352718"/>
                  </a:cubicBezTo>
                  <a:cubicBezTo>
                    <a:pt x="43355" y="388386"/>
                    <a:pt x="55179" y="428017"/>
                    <a:pt x="70945" y="463685"/>
                  </a:cubicBezTo>
                  <a:cubicBezTo>
                    <a:pt x="86710" y="495390"/>
                    <a:pt x="98534" y="527095"/>
                    <a:pt x="114300" y="558800"/>
                  </a:cubicBezTo>
                  <a:cubicBezTo>
                    <a:pt x="110359" y="550874"/>
                    <a:pt x="110359" y="542948"/>
                    <a:pt x="106417" y="535021"/>
                  </a:cubicBezTo>
                  <a:cubicBezTo>
                    <a:pt x="63062" y="388386"/>
                    <a:pt x="39414" y="237787"/>
                    <a:pt x="31531" y="87189"/>
                  </a:cubicBezTo>
                  <a:cubicBezTo>
                    <a:pt x="27590" y="71336"/>
                    <a:pt x="19707" y="59447"/>
                    <a:pt x="15766" y="43594"/>
                  </a:cubicBezTo>
                  <a:cubicBezTo>
                    <a:pt x="7883" y="27742"/>
                    <a:pt x="3941" y="118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>
            <a:xfrm>
              <a:off x="7412038" y="4978400"/>
              <a:ext cx="31750" cy="188913"/>
            </a:xfrm>
            <a:custGeom>
              <a:rect l="0" t="0" r="r" b="b"/>
              <a:pathLst>
                <a:path w="31750" h="188913">
                  <a:moveTo>
                    <a:pt x="0" y="102328"/>
                  </a:moveTo>
                  <a:cubicBezTo>
                    <a:pt x="3969" y="114135"/>
                    <a:pt x="7938" y="129878"/>
                    <a:pt x="15875" y="145620"/>
                  </a:cubicBezTo>
                  <a:cubicBezTo>
                    <a:pt x="19844" y="161363"/>
                    <a:pt x="27781" y="173170"/>
                    <a:pt x="31750" y="188913"/>
                  </a:cubicBezTo>
                  <a:cubicBezTo>
                    <a:pt x="27781" y="149556"/>
                    <a:pt x="27781" y="110199"/>
                    <a:pt x="27781" y="74778"/>
                  </a:cubicBezTo>
                  <a:cubicBezTo>
                    <a:pt x="19844" y="47228"/>
                    <a:pt x="11906" y="23614"/>
                    <a:pt x="0" y="0"/>
                  </a:cubicBezTo>
                  <a:cubicBezTo>
                    <a:pt x="0" y="3936"/>
                    <a:pt x="0" y="11807"/>
                    <a:pt x="0" y="15743"/>
                  </a:cubicBezTo>
                  <a:cubicBezTo>
                    <a:pt x="0" y="43293"/>
                    <a:pt x="0" y="74778"/>
                    <a:pt x="0" y="1023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>
            <a:xfrm>
              <a:off x="7439026" y="5434013"/>
              <a:ext cx="174625" cy="439738"/>
            </a:xfrm>
            <a:custGeom>
              <a:rect l="0" t="0" r="r" b="b"/>
              <a:pathLst>
                <a:path w="174625" h="439738">
                  <a:moveTo>
                    <a:pt x="43656" y="110925"/>
                  </a:moveTo>
                  <a:cubicBezTo>
                    <a:pt x="27781" y="75270"/>
                    <a:pt x="15875" y="35654"/>
                    <a:pt x="0" y="0"/>
                  </a:cubicBezTo>
                  <a:cubicBezTo>
                    <a:pt x="11906" y="63386"/>
                    <a:pt x="27781" y="130733"/>
                    <a:pt x="43656" y="194119"/>
                  </a:cubicBezTo>
                  <a:cubicBezTo>
                    <a:pt x="47625" y="206003"/>
                    <a:pt x="51594" y="217888"/>
                    <a:pt x="55563" y="229773"/>
                  </a:cubicBezTo>
                  <a:cubicBezTo>
                    <a:pt x="87313" y="301082"/>
                    <a:pt x="119063" y="372391"/>
                    <a:pt x="154781" y="439738"/>
                  </a:cubicBezTo>
                  <a:cubicBezTo>
                    <a:pt x="174625" y="439738"/>
                    <a:pt x="174625" y="439738"/>
                    <a:pt x="174625" y="439738"/>
                  </a:cubicBezTo>
                  <a:cubicBezTo>
                    <a:pt x="138906" y="364468"/>
                    <a:pt x="111125" y="285235"/>
                    <a:pt x="87313" y="206003"/>
                  </a:cubicBezTo>
                  <a:cubicBezTo>
                    <a:pt x="71438" y="174311"/>
                    <a:pt x="59531" y="142618"/>
                    <a:pt x="43656" y="11092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sp>
      <p:sp>
        <p:nvSpPr>
          <p:cNvPr id="2" name="Title Placeholder 1"/>
          <p:cNvSpPr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lvl="0" algn="l" defTabSz="457200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Century Gothic"/>
          <a:ea typeface="幼圆"/>
        </a:defRPr>
      </a:lvl1pPr>
      <a:lvl2pPr lvl="1">
        <a:defRPr>
          <a:solidFill>
            <a:schemeClr val="tx2"/>
          </a:solidFill>
        </a:defRPr>
      </a:lvl2pPr>
      <a:lvl3pPr lvl="2">
        <a:defRPr>
          <a:solidFill>
            <a:schemeClr val="tx2"/>
          </a:solidFill>
        </a:defRPr>
      </a:lvl3pPr>
      <a:lvl4pPr lvl="3">
        <a:defRPr>
          <a:solidFill>
            <a:schemeClr val="tx2"/>
          </a:solidFill>
        </a:defRPr>
      </a:lvl4pPr>
      <a:lvl5pPr lvl="4">
        <a:defRPr>
          <a:solidFill>
            <a:schemeClr val="tx2"/>
          </a:solidFill>
        </a:defRPr>
      </a:lvl5pPr>
      <a:lvl6pPr lvl="5">
        <a:defRPr>
          <a:solidFill>
            <a:schemeClr val="tx2"/>
          </a:solidFill>
        </a:defRPr>
      </a:lvl6pPr>
      <a:lvl7pPr lvl="6">
        <a:defRPr>
          <a:solidFill>
            <a:schemeClr val="tx2"/>
          </a:solidFill>
        </a:defRPr>
      </a:lvl7pPr>
      <a:lvl8pPr lvl="7">
        <a:defRPr>
          <a:solidFill>
            <a:schemeClr val="tx2"/>
          </a:solidFill>
        </a:defRPr>
      </a:lvl8pPr>
      <a:lvl9pPr lvl="8">
        <a:defRPr>
          <a:solidFill>
            <a:schemeClr val="tx2"/>
          </a:solidFill>
        </a:defRPr>
      </a:lvl9pPr>
    </p:titleStyle>
    <p:bodyStyle>
      <a:lvl1pPr marL="342900" lvl="0" indent="-3429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Century Gothic"/>
          <a:ea typeface="幼圆"/>
        </a:defRPr>
      </a:lvl1pPr>
      <a:lvl2pPr marL="742950" lvl="1" indent="-28575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Century Gothic"/>
          <a:ea typeface="幼圆"/>
        </a:defRPr>
      </a:lvl2pPr>
      <a:lvl3pPr marL="1143000" lvl="2" indent="-2286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Century Gothic"/>
          <a:ea typeface="幼圆"/>
        </a:defRPr>
      </a:lvl3pPr>
      <a:lvl4pPr marL="1600200" lvl="3" indent="-2286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Century Gothic"/>
          <a:ea typeface="幼圆"/>
        </a:defRPr>
      </a:lvl4pPr>
      <a:lvl5pPr marL="2057400" lvl="4" indent="-2286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Century Gothic"/>
          <a:ea typeface="幼圆"/>
        </a:defRPr>
      </a:lvl5pPr>
      <a:lvl6pPr marL="2514600" lvl="5" indent="-2286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Century Gothic"/>
          <a:ea typeface="幼圆"/>
        </a:defRPr>
      </a:lvl6pPr>
      <a:lvl7pPr marL="2971800" lvl="6" indent="-2286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Century Gothic"/>
          <a:ea typeface="幼圆"/>
        </a:defRPr>
      </a:lvl7pPr>
      <a:lvl8pPr marL="3429000" lvl="7" indent="-2286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Century Gothic"/>
          <a:ea typeface="幼圆"/>
        </a:defRPr>
      </a:lvl8pPr>
      <a:lvl9pPr marL="3886200" lvl="8" indent="-2286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Century Gothic"/>
          <a:ea typeface="幼圆"/>
        </a:defRPr>
      </a:lvl9pPr>
    </p:bodyStyle>
    <p:otherStyle>
      <a:lvl1pPr marL="0" lvl="0" algn="l" defTabSz="457200">
        <a:defRPr sz="1800" kern="1200">
          <a:solidFill>
            <a:schemeClr val="tx1"/>
          </a:solidFill>
          <a:latin typeface="Century Gothic"/>
          <a:ea typeface="幼圆"/>
        </a:defRPr>
      </a:lvl1pPr>
      <a:lvl2pPr marL="457200" lvl="1" algn="l" defTabSz="457200">
        <a:defRPr sz="1800" kern="1200">
          <a:solidFill>
            <a:schemeClr val="tx1"/>
          </a:solidFill>
          <a:latin typeface="Century Gothic"/>
          <a:ea typeface="幼圆"/>
        </a:defRPr>
      </a:lvl2pPr>
      <a:lvl3pPr marL="914400" lvl="2" algn="l" defTabSz="457200">
        <a:defRPr sz="1800" kern="1200">
          <a:solidFill>
            <a:schemeClr val="tx1"/>
          </a:solidFill>
          <a:latin typeface="Century Gothic"/>
          <a:ea typeface="幼圆"/>
        </a:defRPr>
      </a:lvl3pPr>
      <a:lvl4pPr marL="1371600" lvl="3" algn="l" defTabSz="457200">
        <a:defRPr sz="1800" kern="1200">
          <a:solidFill>
            <a:schemeClr val="tx1"/>
          </a:solidFill>
          <a:latin typeface="Century Gothic"/>
          <a:ea typeface="幼圆"/>
        </a:defRPr>
      </a:lvl4pPr>
      <a:lvl5pPr marL="1828800" lvl="4" algn="l" defTabSz="457200">
        <a:defRPr sz="1800" kern="1200">
          <a:solidFill>
            <a:schemeClr val="tx1"/>
          </a:solidFill>
          <a:latin typeface="Century Gothic"/>
          <a:ea typeface="幼圆"/>
        </a:defRPr>
      </a:lvl5pPr>
      <a:lvl6pPr marL="2286000" lvl="5" algn="l" defTabSz="457200">
        <a:defRPr sz="1800" kern="1200">
          <a:solidFill>
            <a:schemeClr val="tx1"/>
          </a:solidFill>
          <a:latin typeface="Century Gothic"/>
          <a:ea typeface="幼圆"/>
        </a:defRPr>
      </a:lvl6pPr>
      <a:lvl7pPr marL="2743200" lvl="6" algn="l" defTabSz="457200">
        <a:defRPr sz="1800" kern="1200">
          <a:solidFill>
            <a:schemeClr val="tx1"/>
          </a:solidFill>
          <a:latin typeface="Century Gothic"/>
          <a:ea typeface="幼圆"/>
        </a:defRPr>
      </a:lvl7pPr>
      <a:lvl8pPr marL="3200400" lvl="7" algn="l" defTabSz="457200">
        <a:defRPr sz="1800" kern="1200">
          <a:solidFill>
            <a:schemeClr val="tx1"/>
          </a:solidFill>
          <a:latin typeface="Century Gothic"/>
          <a:ea typeface="幼圆"/>
        </a:defRPr>
      </a:lvl8pPr>
      <a:lvl9pPr marL="3657600" lvl="8" algn="l" defTabSz="457200">
        <a:defRPr sz="1800" kern="1200">
          <a:solidFill>
            <a:schemeClr val="tx1"/>
          </a:solidFill>
          <a:latin typeface="Century Gothic"/>
          <a:ea typeface="幼圆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.svg" Id="rId2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1.xml" Id="rId2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2.xml" Id="rId2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3.png" Id="rId2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3.xml" Id="rId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.png" Id="rId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.png" Id="rId2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5.xml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幼圆"/>
              </a:rPr>
              <a:t>CUDA</a:t>
            </a:r>
            <a:r>
              <a:rPr lang="zh-CN">
                <a:latin typeface="幼圆"/>
              </a:rPr>
              <a:t>与</a:t>
            </a:r>
            <a:r>
              <a:rPr lang="en-US">
                <a:latin typeface="幼圆"/>
              </a:rPr>
              <a:t>OpenCL</a:t>
            </a:r>
            <a:endParaRPr lang="zh-CN">
              <a:latin typeface="幼圆"/>
            </a:endParaRPr>
          </a:p>
        </p:txBody>
      </p:sp>
      <p:sp>
        <p:nvSpPr>
          <p:cNvPr id="5" name="副标题 4"/>
          <p:cNvSpPr/>
          <p:nvPr>
            <p:ph type="subTitle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120000"/>
                <a:tint val="90000"/>
              </a:schemeClr>
            </a:gs>
            <a:gs pos="100000">
              <a:schemeClr val="bg2">
                <a:shade val="98000"/>
                <a:lumMod val="98000"/>
              </a:schemeClr>
            </a:gs>
          </a:gsLst>
          <a:path path="circle">
            <a:fillToRect l="50000" t="50000" r="10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7" name="Freeform 11"/>
            <p:cNvSpPr/>
            <p:nvPr/>
          </p:nvSpPr>
          <p:spPr>
            <a:xfrm>
              <a:off x="2487613" y="2284413"/>
              <a:ext cx="85725" cy="533400"/>
            </a:xfrm>
            <a:custGeom>
              <a:rect l="0" t="0" r="r" b="b"/>
              <a:pathLst>
                <a:path w="85725" h="533400">
                  <a:moveTo>
                    <a:pt x="85725" y="533400"/>
                  </a:moveTo>
                  <a:cubicBezTo>
                    <a:pt x="77932" y="458881"/>
                    <a:pt x="74035" y="388284"/>
                    <a:pt x="66242" y="313765"/>
                  </a:cubicBezTo>
                  <a:cubicBezTo>
                    <a:pt x="42863" y="211791"/>
                    <a:pt x="23380" y="105896"/>
                    <a:pt x="0" y="0"/>
                  </a:cubicBezTo>
                  <a:cubicBezTo>
                    <a:pt x="0" y="137272"/>
                    <a:pt x="0" y="137272"/>
                    <a:pt x="0" y="137272"/>
                  </a:cubicBezTo>
                  <a:cubicBezTo>
                    <a:pt x="23380" y="251012"/>
                    <a:pt x="50656" y="368674"/>
                    <a:pt x="77932" y="486335"/>
                  </a:cubicBezTo>
                  <a:cubicBezTo>
                    <a:pt x="77932" y="502024"/>
                    <a:pt x="81828" y="517712"/>
                    <a:pt x="85725" y="53340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2"/>
            <p:cNvSpPr/>
            <p:nvPr/>
          </p:nvSpPr>
          <p:spPr>
            <a:xfrm>
              <a:off x="2597151" y="2779713"/>
              <a:ext cx="550863" cy="1978025"/>
            </a:xfrm>
            <a:custGeom>
              <a:rect l="0" t="0" r="r" b="b"/>
              <a:pathLst>
                <a:path w="550863" h="1978025">
                  <a:moveTo>
                    <a:pt x="338387" y="1373628"/>
                  </a:moveTo>
                  <a:cubicBezTo>
                    <a:pt x="405278" y="1577710"/>
                    <a:pt x="472168" y="1777868"/>
                    <a:pt x="546928" y="1978025"/>
                  </a:cubicBezTo>
                  <a:cubicBezTo>
                    <a:pt x="546928" y="1942703"/>
                    <a:pt x="546928" y="1911306"/>
                    <a:pt x="550863" y="1875984"/>
                  </a:cubicBezTo>
                  <a:cubicBezTo>
                    <a:pt x="487907" y="1707224"/>
                    <a:pt x="428886" y="1534539"/>
                    <a:pt x="373800" y="1361855"/>
                  </a:cubicBezTo>
                  <a:cubicBezTo>
                    <a:pt x="228215" y="914444"/>
                    <a:pt x="106238" y="459184"/>
                    <a:pt x="0" y="0"/>
                  </a:cubicBezTo>
                  <a:cubicBezTo>
                    <a:pt x="7869" y="78493"/>
                    <a:pt x="15739" y="160911"/>
                    <a:pt x="23608" y="239404"/>
                  </a:cubicBezTo>
                  <a:cubicBezTo>
                    <a:pt x="118042" y="620095"/>
                    <a:pt x="220345" y="1000786"/>
                    <a:pt x="338387" y="137362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3"/>
            <p:cNvSpPr/>
            <p:nvPr/>
          </p:nvSpPr>
          <p:spPr>
            <a:xfrm>
              <a:off x="3175001" y="4730750"/>
              <a:ext cx="519113" cy="1209675"/>
            </a:xfrm>
            <a:custGeom>
              <a:rect l="0" t="0" r="r" b="b"/>
              <a:pathLst>
                <a:path w="519113" h="1209675">
                  <a:moveTo>
                    <a:pt x="31461" y="86405"/>
                  </a:moveTo>
                  <a:cubicBezTo>
                    <a:pt x="19663" y="58913"/>
                    <a:pt x="7865" y="31420"/>
                    <a:pt x="0" y="0"/>
                  </a:cubicBezTo>
                  <a:cubicBezTo>
                    <a:pt x="0" y="39275"/>
                    <a:pt x="0" y="74623"/>
                    <a:pt x="0" y="113898"/>
                  </a:cubicBezTo>
                  <a:cubicBezTo>
                    <a:pt x="82586" y="333839"/>
                    <a:pt x="173038" y="549852"/>
                    <a:pt x="267422" y="761938"/>
                  </a:cubicBezTo>
                  <a:cubicBezTo>
                    <a:pt x="334277" y="911184"/>
                    <a:pt x="408998" y="1060429"/>
                    <a:pt x="483719" y="1209675"/>
                  </a:cubicBezTo>
                  <a:cubicBezTo>
                    <a:pt x="519113" y="1209675"/>
                    <a:pt x="519113" y="1209675"/>
                    <a:pt x="519113" y="1209675"/>
                  </a:cubicBezTo>
                  <a:cubicBezTo>
                    <a:pt x="444392" y="1056502"/>
                    <a:pt x="369671" y="903329"/>
                    <a:pt x="302816" y="746228"/>
                  </a:cubicBezTo>
                  <a:cubicBezTo>
                    <a:pt x="204499" y="530215"/>
                    <a:pt x="114048" y="310274"/>
                    <a:pt x="31461" y="86405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4"/>
            <p:cNvSpPr/>
            <p:nvPr/>
          </p:nvSpPr>
          <p:spPr>
            <a:xfrm>
              <a:off x="3305176" y="5630863"/>
              <a:ext cx="146050" cy="309563"/>
            </a:xfrm>
            <a:custGeom>
              <a:rect l="0" t="0" r="r" b="b"/>
              <a:pathLst>
                <a:path w="146050" h="309563">
                  <a:moveTo>
                    <a:pt x="110524" y="309563"/>
                  </a:moveTo>
                  <a:cubicBezTo>
                    <a:pt x="146050" y="309563"/>
                    <a:pt x="146050" y="309563"/>
                    <a:pt x="146050" y="309563"/>
                  </a:cubicBezTo>
                  <a:cubicBezTo>
                    <a:pt x="94735" y="207682"/>
                    <a:pt x="47368" y="105800"/>
                    <a:pt x="0" y="0"/>
                  </a:cubicBezTo>
                  <a:cubicBezTo>
                    <a:pt x="31578" y="105800"/>
                    <a:pt x="67104" y="207682"/>
                    <a:pt x="110524" y="309563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5"/>
            <p:cNvSpPr/>
            <p:nvPr/>
          </p:nvSpPr>
          <p:spPr>
            <a:xfrm>
              <a:off x="2573338" y="2817813"/>
              <a:ext cx="700088" cy="2835275"/>
            </a:xfrm>
            <a:custGeom>
              <a:rect l="0" t="0" r="r" b="b"/>
              <a:pathLst>
                <a:path w="700088" h="2835275">
                  <a:moveTo>
                    <a:pt x="637159" y="2591803"/>
                  </a:moveTo>
                  <a:cubicBezTo>
                    <a:pt x="570296" y="2426870"/>
                    <a:pt x="511300" y="2261937"/>
                    <a:pt x="456237" y="2097004"/>
                  </a:cubicBezTo>
                  <a:cubicBezTo>
                    <a:pt x="330379" y="1716088"/>
                    <a:pt x="232052" y="1323390"/>
                    <a:pt x="157323" y="926766"/>
                  </a:cubicBezTo>
                  <a:cubicBezTo>
                    <a:pt x="114059" y="687220"/>
                    <a:pt x="78662" y="443748"/>
                    <a:pt x="47197" y="200276"/>
                  </a:cubicBezTo>
                  <a:cubicBezTo>
                    <a:pt x="31465" y="133517"/>
                    <a:pt x="15732" y="66759"/>
                    <a:pt x="0" y="0"/>
                  </a:cubicBezTo>
                  <a:cubicBezTo>
                    <a:pt x="31465" y="310231"/>
                    <a:pt x="74728" y="624389"/>
                    <a:pt x="129792" y="930693"/>
                  </a:cubicBezTo>
                  <a:cubicBezTo>
                    <a:pt x="200587" y="1331244"/>
                    <a:pt x="298914" y="1723941"/>
                    <a:pt x="420839" y="2108785"/>
                  </a:cubicBezTo>
                  <a:cubicBezTo>
                    <a:pt x="483769" y="2301207"/>
                    <a:pt x="554564" y="2489701"/>
                    <a:pt x="629293" y="2674269"/>
                  </a:cubicBezTo>
                  <a:cubicBezTo>
                    <a:pt x="652891" y="2729247"/>
                    <a:pt x="676490" y="2780297"/>
                    <a:pt x="700088" y="2835275"/>
                  </a:cubicBezTo>
                  <a:cubicBezTo>
                    <a:pt x="692222" y="2815640"/>
                    <a:pt x="688289" y="2799932"/>
                    <a:pt x="684356" y="2780297"/>
                  </a:cubicBezTo>
                  <a:cubicBezTo>
                    <a:pt x="664690" y="2717466"/>
                    <a:pt x="648958" y="2654634"/>
                    <a:pt x="637159" y="2591803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6"/>
            <p:cNvSpPr/>
            <p:nvPr/>
          </p:nvSpPr>
          <p:spPr>
            <a:xfrm>
              <a:off x="2506663" y="285750"/>
              <a:ext cx="90488" cy="2493963"/>
            </a:xfrm>
            <a:custGeom>
              <a:rect l="0" t="0" r="r" b="b"/>
              <a:pathLst>
                <a:path w="90488" h="2493963">
                  <a:moveTo>
                    <a:pt x="43277" y="2266168"/>
                  </a:moveTo>
                  <a:cubicBezTo>
                    <a:pt x="47211" y="2281878"/>
                    <a:pt x="47211" y="2297588"/>
                    <a:pt x="47211" y="2313298"/>
                  </a:cubicBezTo>
                  <a:cubicBezTo>
                    <a:pt x="59014" y="2368283"/>
                    <a:pt x="74751" y="2423268"/>
                    <a:pt x="86554" y="2482180"/>
                  </a:cubicBezTo>
                  <a:cubicBezTo>
                    <a:pt x="86554" y="2486108"/>
                    <a:pt x="86554" y="2490035"/>
                    <a:pt x="90488" y="2493963"/>
                  </a:cubicBezTo>
                  <a:cubicBezTo>
                    <a:pt x="82619" y="2415413"/>
                    <a:pt x="74751" y="2340790"/>
                    <a:pt x="66882" y="2262240"/>
                  </a:cubicBezTo>
                  <a:cubicBezTo>
                    <a:pt x="35408" y="1861635"/>
                    <a:pt x="19671" y="1461030"/>
                    <a:pt x="19671" y="1056498"/>
                  </a:cubicBezTo>
                  <a:cubicBezTo>
                    <a:pt x="23606" y="703023"/>
                    <a:pt x="35408" y="353475"/>
                    <a:pt x="59014" y="0"/>
                  </a:cubicBezTo>
                  <a:cubicBezTo>
                    <a:pt x="47211" y="0"/>
                    <a:pt x="47211" y="0"/>
                    <a:pt x="47211" y="0"/>
                  </a:cubicBezTo>
                  <a:cubicBezTo>
                    <a:pt x="19671" y="349548"/>
                    <a:pt x="7869" y="703023"/>
                    <a:pt x="3934" y="1056498"/>
                  </a:cubicBezTo>
                  <a:cubicBezTo>
                    <a:pt x="0" y="1461030"/>
                    <a:pt x="11803" y="1861635"/>
                    <a:pt x="43277" y="226616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7"/>
            <p:cNvSpPr/>
            <p:nvPr/>
          </p:nvSpPr>
          <p:spPr>
            <a:xfrm>
              <a:off x="2554288" y="2598738"/>
              <a:ext cx="66675" cy="420688"/>
            </a:xfrm>
            <a:custGeom>
              <a:rect l="0" t="0" r="r" b="b"/>
              <a:pathLst>
                <a:path w="66675" h="420688">
                  <a:moveTo>
                    <a:pt x="0" y="0"/>
                  </a:moveTo>
                  <a:cubicBezTo>
                    <a:pt x="7844" y="74702"/>
                    <a:pt x="11766" y="145472"/>
                    <a:pt x="19610" y="220173"/>
                  </a:cubicBezTo>
                  <a:cubicBezTo>
                    <a:pt x="35299" y="287011"/>
                    <a:pt x="50987" y="353850"/>
                    <a:pt x="66675" y="420688"/>
                  </a:cubicBezTo>
                  <a:cubicBezTo>
                    <a:pt x="58831" y="342055"/>
                    <a:pt x="50987" y="259490"/>
                    <a:pt x="43143" y="180857"/>
                  </a:cubicBezTo>
                  <a:cubicBezTo>
                    <a:pt x="39221" y="176925"/>
                    <a:pt x="39221" y="172993"/>
                    <a:pt x="39221" y="169062"/>
                  </a:cubicBezTo>
                  <a:cubicBezTo>
                    <a:pt x="27454" y="110087"/>
                    <a:pt x="11766" y="55043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8"/>
            <p:cNvSpPr/>
            <p:nvPr/>
          </p:nvSpPr>
          <p:spPr>
            <a:xfrm>
              <a:off x="3143251" y="4757738"/>
              <a:ext cx="161925" cy="873125"/>
            </a:xfrm>
            <a:custGeom>
              <a:rect l="0" t="0" r="r" b="b"/>
              <a:pathLst>
                <a:path w="161925" h="873125">
                  <a:moveTo>
                    <a:pt x="0" y="0"/>
                  </a:moveTo>
                  <a:cubicBezTo>
                    <a:pt x="0" y="121923"/>
                    <a:pt x="7899" y="243846"/>
                    <a:pt x="19747" y="365769"/>
                  </a:cubicBezTo>
                  <a:cubicBezTo>
                    <a:pt x="31595" y="460160"/>
                    <a:pt x="47393" y="558485"/>
                    <a:pt x="67140" y="652877"/>
                  </a:cubicBezTo>
                  <a:cubicBezTo>
                    <a:pt x="75038" y="676475"/>
                    <a:pt x="86887" y="700073"/>
                    <a:pt x="94785" y="723671"/>
                  </a:cubicBezTo>
                  <a:cubicBezTo>
                    <a:pt x="118482" y="774800"/>
                    <a:pt x="138229" y="821996"/>
                    <a:pt x="161925" y="873125"/>
                  </a:cubicBezTo>
                  <a:cubicBezTo>
                    <a:pt x="157976" y="861326"/>
                    <a:pt x="154026" y="845594"/>
                    <a:pt x="150077" y="833795"/>
                  </a:cubicBezTo>
                  <a:cubicBezTo>
                    <a:pt x="102684" y="676475"/>
                    <a:pt x="71089" y="519155"/>
                    <a:pt x="51342" y="361836"/>
                  </a:cubicBezTo>
                  <a:cubicBezTo>
                    <a:pt x="43443" y="267444"/>
                    <a:pt x="35545" y="176985"/>
                    <a:pt x="31595" y="86526"/>
                  </a:cubicBezTo>
                  <a:cubicBezTo>
                    <a:pt x="31595" y="82593"/>
                    <a:pt x="27646" y="78660"/>
                    <a:pt x="27646" y="70794"/>
                  </a:cubicBezTo>
                  <a:cubicBezTo>
                    <a:pt x="19747" y="47196"/>
                    <a:pt x="7899" y="23598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9"/>
            <p:cNvSpPr/>
            <p:nvPr/>
          </p:nvSpPr>
          <p:spPr>
            <a:xfrm>
              <a:off x="3148013" y="1282700"/>
              <a:ext cx="1768475" cy="3448050"/>
            </a:xfrm>
            <a:custGeom>
              <a:rect l="0" t="0" r="r" b="b"/>
              <a:pathLst>
                <a:path w="1768475" h="3448050">
                  <a:moveTo>
                    <a:pt x="27510" y="3353798"/>
                  </a:moveTo>
                  <a:cubicBezTo>
                    <a:pt x="39299" y="3031771"/>
                    <a:pt x="102179" y="2713670"/>
                    <a:pt x="196497" y="2407352"/>
                  </a:cubicBezTo>
                  <a:cubicBezTo>
                    <a:pt x="294746" y="2101033"/>
                    <a:pt x="428364" y="1806495"/>
                    <a:pt x="585562" y="1523740"/>
                  </a:cubicBezTo>
                  <a:cubicBezTo>
                    <a:pt x="742760" y="1240984"/>
                    <a:pt x="923537" y="973937"/>
                    <a:pt x="1120034" y="718671"/>
                  </a:cubicBezTo>
                  <a:cubicBezTo>
                    <a:pt x="1218283" y="593002"/>
                    <a:pt x="1324391" y="467333"/>
                    <a:pt x="1430500" y="349518"/>
                  </a:cubicBezTo>
                  <a:cubicBezTo>
                    <a:pt x="1485519" y="290610"/>
                    <a:pt x="1540538" y="227776"/>
                    <a:pt x="1595557" y="172795"/>
                  </a:cubicBezTo>
                  <a:cubicBezTo>
                    <a:pt x="1654507" y="113888"/>
                    <a:pt x="1709526" y="58907"/>
                    <a:pt x="1768475" y="3927"/>
                  </a:cubicBezTo>
                  <a:cubicBezTo>
                    <a:pt x="1768475" y="0"/>
                    <a:pt x="1768475" y="0"/>
                    <a:pt x="1768475" y="0"/>
                  </a:cubicBezTo>
                  <a:cubicBezTo>
                    <a:pt x="1705596" y="54980"/>
                    <a:pt x="1650577" y="109961"/>
                    <a:pt x="1591628" y="168868"/>
                  </a:cubicBezTo>
                  <a:cubicBezTo>
                    <a:pt x="1536608" y="223848"/>
                    <a:pt x="1481589" y="282756"/>
                    <a:pt x="1426570" y="345590"/>
                  </a:cubicBezTo>
                  <a:cubicBezTo>
                    <a:pt x="1316531" y="463405"/>
                    <a:pt x="1210423" y="585147"/>
                    <a:pt x="1112174" y="710817"/>
                  </a:cubicBezTo>
                  <a:cubicBezTo>
                    <a:pt x="911747" y="966082"/>
                    <a:pt x="727040" y="1233129"/>
                    <a:pt x="569842" y="1515885"/>
                  </a:cubicBezTo>
                  <a:cubicBezTo>
                    <a:pt x="408714" y="1794714"/>
                    <a:pt x="275096" y="2093178"/>
                    <a:pt x="176848" y="2399497"/>
                  </a:cubicBezTo>
                  <a:cubicBezTo>
                    <a:pt x="74669" y="2709743"/>
                    <a:pt x="11790" y="3027843"/>
                    <a:pt x="0" y="3353798"/>
                  </a:cubicBezTo>
                  <a:cubicBezTo>
                    <a:pt x="0" y="3361652"/>
                    <a:pt x="0" y="3365580"/>
                    <a:pt x="0" y="3373434"/>
                  </a:cubicBezTo>
                  <a:cubicBezTo>
                    <a:pt x="7860" y="3396997"/>
                    <a:pt x="15720" y="3424487"/>
                    <a:pt x="27510" y="3448050"/>
                  </a:cubicBezTo>
                  <a:cubicBezTo>
                    <a:pt x="27510" y="3416633"/>
                    <a:pt x="27510" y="3385215"/>
                    <a:pt x="27510" y="335379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0"/>
            <p:cNvSpPr/>
            <p:nvPr/>
          </p:nvSpPr>
          <p:spPr>
            <a:xfrm>
              <a:off x="3273426" y="5653088"/>
              <a:ext cx="138113" cy="287338"/>
            </a:xfrm>
            <a:custGeom>
              <a:rect l="0" t="0" r="r" b="b"/>
              <a:pathLst>
                <a:path w="138113" h="287338">
                  <a:moveTo>
                    <a:pt x="0" y="0"/>
                  </a:moveTo>
                  <a:cubicBezTo>
                    <a:pt x="27623" y="94467"/>
                    <a:pt x="63137" y="192871"/>
                    <a:pt x="102598" y="287338"/>
                  </a:cubicBezTo>
                  <a:cubicBezTo>
                    <a:pt x="138113" y="287338"/>
                    <a:pt x="138113" y="287338"/>
                    <a:pt x="138113" y="287338"/>
                  </a:cubicBezTo>
                  <a:cubicBezTo>
                    <a:pt x="90760" y="192871"/>
                    <a:pt x="43407" y="94467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1"/>
            <p:cNvSpPr/>
            <p:nvPr/>
          </p:nvSpPr>
          <p:spPr>
            <a:xfrm>
              <a:off x="3143251" y="4656138"/>
              <a:ext cx="31750" cy="188913"/>
            </a:xfrm>
            <a:custGeom>
              <a:rect l="0" t="0" r="r" b="b"/>
              <a:pathLst>
                <a:path w="31750" h="188913">
                  <a:moveTo>
                    <a:pt x="27781" y="173170"/>
                  </a:moveTo>
                  <a:cubicBezTo>
                    <a:pt x="27781" y="181042"/>
                    <a:pt x="31750" y="184977"/>
                    <a:pt x="31750" y="188913"/>
                  </a:cubicBezTo>
                  <a:cubicBezTo>
                    <a:pt x="31750" y="149556"/>
                    <a:pt x="31750" y="114135"/>
                    <a:pt x="31750" y="74778"/>
                  </a:cubicBezTo>
                  <a:cubicBezTo>
                    <a:pt x="19844" y="51164"/>
                    <a:pt x="11906" y="23614"/>
                    <a:pt x="3969" y="0"/>
                  </a:cubicBezTo>
                  <a:cubicBezTo>
                    <a:pt x="0" y="35421"/>
                    <a:pt x="0" y="66907"/>
                    <a:pt x="0" y="102328"/>
                  </a:cubicBezTo>
                  <a:cubicBezTo>
                    <a:pt x="7938" y="125942"/>
                    <a:pt x="19844" y="149556"/>
                    <a:pt x="27781" y="17317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22"/>
            <p:cNvSpPr/>
            <p:nvPr/>
          </p:nvSpPr>
          <p:spPr>
            <a:xfrm>
              <a:off x="3211513" y="5410200"/>
              <a:ext cx="203200" cy="530225"/>
            </a:xfrm>
            <a:custGeom>
              <a:rect l="0" t="0" r="r" b="b"/>
              <a:pathLst>
                <a:path w="203200" h="530225">
                  <a:moveTo>
                    <a:pt x="27354" y="70697"/>
                  </a:moveTo>
                  <a:cubicBezTo>
                    <a:pt x="19538" y="47131"/>
                    <a:pt x="7815" y="23566"/>
                    <a:pt x="0" y="0"/>
                  </a:cubicBezTo>
                  <a:cubicBezTo>
                    <a:pt x="11723" y="62841"/>
                    <a:pt x="27354" y="125683"/>
                    <a:pt x="46892" y="188524"/>
                  </a:cubicBezTo>
                  <a:cubicBezTo>
                    <a:pt x="50800" y="208162"/>
                    <a:pt x="54708" y="223873"/>
                    <a:pt x="62523" y="243511"/>
                  </a:cubicBezTo>
                  <a:cubicBezTo>
                    <a:pt x="105508" y="337773"/>
                    <a:pt x="152400" y="435963"/>
                    <a:pt x="199292" y="530225"/>
                  </a:cubicBezTo>
                  <a:cubicBezTo>
                    <a:pt x="203200" y="530225"/>
                    <a:pt x="203200" y="530225"/>
                    <a:pt x="203200" y="530225"/>
                  </a:cubicBezTo>
                  <a:cubicBezTo>
                    <a:pt x="160215" y="428108"/>
                    <a:pt x="125046" y="325990"/>
                    <a:pt x="93785" y="219945"/>
                  </a:cubicBezTo>
                  <a:cubicBezTo>
                    <a:pt x="70338" y="168886"/>
                    <a:pt x="50800" y="121755"/>
                    <a:pt x="27354" y="7069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0" name="Group 29"/>
          <p:cNvGrpSpPr/>
          <p:nvPr/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1" name="Freeform 27"/>
            <p:cNvSpPr/>
            <p:nvPr/>
          </p:nvSpPr>
          <p:spPr>
            <a:xfrm>
              <a:off x="6627813" y="194833"/>
              <a:ext cx="409575" cy="3646488"/>
            </a:xfrm>
            <a:custGeom>
              <a:rect l="0" t="0" r="r" b="b"/>
              <a:pathLst>
                <a:path w="409575" h="3646488">
                  <a:moveTo>
                    <a:pt x="27835" y="832351"/>
                  </a:moveTo>
                  <a:cubicBezTo>
                    <a:pt x="43741" y="1141509"/>
                    <a:pt x="67600" y="1454632"/>
                    <a:pt x="103388" y="1763790"/>
                  </a:cubicBezTo>
                  <a:cubicBezTo>
                    <a:pt x="135200" y="2072949"/>
                    <a:pt x="174964" y="2382108"/>
                    <a:pt x="226658" y="2691267"/>
                  </a:cubicBezTo>
                  <a:cubicBezTo>
                    <a:pt x="274375" y="3000425"/>
                    <a:pt x="334022" y="3305621"/>
                    <a:pt x="401622" y="3610816"/>
                  </a:cubicBezTo>
                  <a:cubicBezTo>
                    <a:pt x="405599" y="3622707"/>
                    <a:pt x="409575" y="3634597"/>
                    <a:pt x="409575" y="3646488"/>
                  </a:cubicBezTo>
                  <a:cubicBezTo>
                    <a:pt x="405599" y="3587034"/>
                    <a:pt x="397646" y="3523617"/>
                    <a:pt x="393669" y="3464164"/>
                  </a:cubicBezTo>
                  <a:cubicBezTo>
                    <a:pt x="393669" y="3452273"/>
                    <a:pt x="393669" y="3440382"/>
                    <a:pt x="393669" y="3432455"/>
                  </a:cubicBezTo>
                  <a:cubicBezTo>
                    <a:pt x="337999" y="3182750"/>
                    <a:pt x="290281" y="2937008"/>
                    <a:pt x="250517" y="2687303"/>
                  </a:cubicBezTo>
                  <a:cubicBezTo>
                    <a:pt x="198823" y="2378144"/>
                    <a:pt x="155082" y="2072949"/>
                    <a:pt x="119294" y="1759827"/>
                  </a:cubicBezTo>
                  <a:cubicBezTo>
                    <a:pt x="83506" y="1450668"/>
                    <a:pt x="55670" y="1141509"/>
                    <a:pt x="35788" y="828387"/>
                  </a:cubicBezTo>
                  <a:cubicBezTo>
                    <a:pt x="27835" y="673808"/>
                    <a:pt x="19882" y="519228"/>
                    <a:pt x="11929" y="364649"/>
                  </a:cubicBezTo>
                  <a:cubicBezTo>
                    <a:pt x="7953" y="241778"/>
                    <a:pt x="3976" y="122871"/>
                    <a:pt x="397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2871"/>
                    <a:pt x="3976" y="241778"/>
                    <a:pt x="3976" y="364649"/>
                  </a:cubicBezTo>
                  <a:cubicBezTo>
                    <a:pt x="11929" y="519228"/>
                    <a:pt x="15906" y="673808"/>
                    <a:pt x="27835" y="83235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28"/>
            <p:cNvSpPr/>
            <p:nvPr/>
          </p:nvSpPr>
          <p:spPr>
            <a:xfrm>
              <a:off x="7061201" y="3771900"/>
              <a:ext cx="350838" cy="1309688"/>
            </a:xfrm>
            <a:custGeom>
              <a:rect l="0" t="0" r="r" b="b"/>
              <a:pathLst>
                <a:path w="350838" h="1309688">
                  <a:moveTo>
                    <a:pt x="211300" y="908844"/>
                  </a:moveTo>
                  <a:cubicBezTo>
                    <a:pt x="255155" y="1043782"/>
                    <a:pt x="299010" y="1178719"/>
                    <a:pt x="350838" y="1309688"/>
                  </a:cubicBezTo>
                  <a:cubicBezTo>
                    <a:pt x="350838" y="1281907"/>
                    <a:pt x="350838" y="1250157"/>
                    <a:pt x="350838" y="1222375"/>
                  </a:cubicBezTo>
                  <a:cubicBezTo>
                    <a:pt x="350838" y="1218407"/>
                    <a:pt x="350838" y="1210469"/>
                    <a:pt x="350838" y="1206500"/>
                  </a:cubicBezTo>
                  <a:cubicBezTo>
                    <a:pt x="314957" y="1103313"/>
                    <a:pt x="279076" y="1000125"/>
                    <a:pt x="247181" y="896938"/>
                  </a:cubicBezTo>
                  <a:cubicBezTo>
                    <a:pt x="151498" y="603250"/>
                    <a:pt x="67776" y="301625"/>
                    <a:pt x="0" y="0"/>
                  </a:cubicBezTo>
                  <a:cubicBezTo>
                    <a:pt x="7974" y="83344"/>
                    <a:pt x="15947" y="166688"/>
                    <a:pt x="27908" y="250031"/>
                  </a:cubicBezTo>
                  <a:cubicBezTo>
                    <a:pt x="83723" y="472281"/>
                    <a:pt x="143525" y="690563"/>
                    <a:pt x="211300" y="90884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29"/>
            <p:cNvSpPr/>
            <p:nvPr/>
          </p:nvSpPr>
          <p:spPr>
            <a:xfrm>
              <a:off x="7439026" y="5053013"/>
              <a:ext cx="357188" cy="820738"/>
            </a:xfrm>
            <a:custGeom>
              <a:rect l="0" t="0" r="r" b="b"/>
              <a:pathLst>
                <a:path w="357188" h="820738">
                  <a:moveTo>
                    <a:pt x="23813" y="59474"/>
                  </a:moveTo>
                  <a:cubicBezTo>
                    <a:pt x="15875" y="39649"/>
                    <a:pt x="7938" y="19825"/>
                    <a:pt x="0" y="0"/>
                  </a:cubicBezTo>
                  <a:cubicBezTo>
                    <a:pt x="0" y="35684"/>
                    <a:pt x="0" y="75333"/>
                    <a:pt x="3969" y="114983"/>
                  </a:cubicBezTo>
                  <a:cubicBezTo>
                    <a:pt x="55563" y="245825"/>
                    <a:pt x="107156" y="376667"/>
                    <a:pt x="166688" y="503545"/>
                  </a:cubicBezTo>
                  <a:cubicBezTo>
                    <a:pt x="214313" y="610597"/>
                    <a:pt x="265907" y="717650"/>
                    <a:pt x="317500" y="820738"/>
                  </a:cubicBezTo>
                  <a:cubicBezTo>
                    <a:pt x="357188" y="820738"/>
                    <a:pt x="357188" y="820738"/>
                    <a:pt x="357188" y="820738"/>
                  </a:cubicBezTo>
                  <a:cubicBezTo>
                    <a:pt x="301625" y="713685"/>
                    <a:pt x="250032" y="602668"/>
                    <a:pt x="198438" y="487685"/>
                  </a:cubicBezTo>
                  <a:cubicBezTo>
                    <a:pt x="134938" y="348913"/>
                    <a:pt x="79375" y="202211"/>
                    <a:pt x="23813" y="5947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0"/>
            <p:cNvSpPr/>
            <p:nvPr/>
          </p:nvSpPr>
          <p:spPr>
            <a:xfrm>
              <a:off x="7037388" y="3811588"/>
              <a:ext cx="457200" cy="1852613"/>
            </a:xfrm>
            <a:custGeom>
              <a:rect l="0" t="0" r="r" b="b"/>
              <a:pathLst>
                <a:path w="457200" h="1852613">
                  <a:moveTo>
                    <a:pt x="401541" y="1622524"/>
                  </a:moveTo>
                  <a:cubicBezTo>
                    <a:pt x="369736" y="1539216"/>
                    <a:pt x="337930" y="1451941"/>
                    <a:pt x="310101" y="1364666"/>
                  </a:cubicBezTo>
                  <a:cubicBezTo>
                    <a:pt x="226612" y="1114741"/>
                    <a:pt x="163002" y="856883"/>
                    <a:pt x="115294" y="599025"/>
                  </a:cubicBezTo>
                  <a:cubicBezTo>
                    <a:pt x="87464" y="472079"/>
                    <a:pt x="67586" y="341166"/>
                    <a:pt x="51683" y="210254"/>
                  </a:cubicBezTo>
                  <a:cubicBezTo>
                    <a:pt x="35781" y="138847"/>
                    <a:pt x="15903" y="71407"/>
                    <a:pt x="0" y="0"/>
                  </a:cubicBezTo>
                  <a:cubicBezTo>
                    <a:pt x="19878" y="202320"/>
                    <a:pt x="47708" y="404639"/>
                    <a:pt x="83489" y="602992"/>
                  </a:cubicBezTo>
                  <a:cubicBezTo>
                    <a:pt x="131197" y="864817"/>
                    <a:pt x="194807" y="1122676"/>
                    <a:pt x="274320" y="1376567"/>
                  </a:cubicBezTo>
                  <a:cubicBezTo>
                    <a:pt x="314077" y="1499545"/>
                    <a:pt x="357809" y="1626491"/>
                    <a:pt x="409492" y="1749470"/>
                  </a:cubicBezTo>
                  <a:cubicBezTo>
                    <a:pt x="425395" y="1781206"/>
                    <a:pt x="441297" y="1816910"/>
                    <a:pt x="457200" y="1852613"/>
                  </a:cubicBezTo>
                  <a:cubicBezTo>
                    <a:pt x="453224" y="1840712"/>
                    <a:pt x="449249" y="1828811"/>
                    <a:pt x="445273" y="1816910"/>
                  </a:cubicBezTo>
                  <a:cubicBezTo>
                    <a:pt x="429370" y="1753437"/>
                    <a:pt x="413468" y="1685997"/>
                    <a:pt x="401541" y="162252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1"/>
            <p:cNvSpPr/>
            <p:nvPr/>
          </p:nvSpPr>
          <p:spPr>
            <a:xfrm>
              <a:off x="6992938" y="1263650"/>
              <a:ext cx="144463" cy="2508250"/>
            </a:xfrm>
            <a:custGeom>
              <a:rect l="0" t="0" r="r" b="b"/>
              <a:pathLst>
                <a:path w="144463" h="2508250">
                  <a:moveTo>
                    <a:pt x="68219" y="2508250"/>
                  </a:moveTo>
                  <a:cubicBezTo>
                    <a:pt x="60193" y="2460700"/>
                    <a:pt x="56180" y="2413150"/>
                    <a:pt x="52167" y="2365601"/>
                  </a:cubicBezTo>
                  <a:cubicBezTo>
                    <a:pt x="32103" y="2100115"/>
                    <a:pt x="20064" y="1838591"/>
                    <a:pt x="20064" y="1577067"/>
                  </a:cubicBezTo>
                  <a:cubicBezTo>
                    <a:pt x="20064" y="1311581"/>
                    <a:pt x="32103" y="1050057"/>
                    <a:pt x="52167" y="784571"/>
                  </a:cubicBezTo>
                  <a:cubicBezTo>
                    <a:pt x="60193" y="653809"/>
                    <a:pt x="72232" y="523047"/>
                    <a:pt x="88283" y="392286"/>
                  </a:cubicBezTo>
                  <a:cubicBezTo>
                    <a:pt x="104334" y="261524"/>
                    <a:pt x="120386" y="130762"/>
                    <a:pt x="144463" y="0"/>
                  </a:cubicBezTo>
                  <a:cubicBezTo>
                    <a:pt x="140450" y="0"/>
                    <a:pt x="140450" y="0"/>
                    <a:pt x="140450" y="0"/>
                  </a:cubicBezTo>
                  <a:cubicBezTo>
                    <a:pt x="116373" y="130762"/>
                    <a:pt x="96309" y="261524"/>
                    <a:pt x="80257" y="392286"/>
                  </a:cubicBezTo>
                  <a:cubicBezTo>
                    <a:pt x="64206" y="523047"/>
                    <a:pt x="52167" y="653809"/>
                    <a:pt x="40129" y="784571"/>
                  </a:cubicBezTo>
                  <a:cubicBezTo>
                    <a:pt x="16051" y="1046095"/>
                    <a:pt x="4013" y="1311581"/>
                    <a:pt x="4013" y="1577067"/>
                  </a:cubicBezTo>
                  <a:cubicBezTo>
                    <a:pt x="0" y="1826703"/>
                    <a:pt x="8026" y="2080302"/>
                    <a:pt x="28090" y="2333901"/>
                  </a:cubicBezTo>
                  <a:cubicBezTo>
                    <a:pt x="40129" y="2389376"/>
                    <a:pt x="52167" y="2448813"/>
                    <a:pt x="64206" y="2504288"/>
                  </a:cubicBezTo>
                  <a:cubicBezTo>
                    <a:pt x="64206" y="2504288"/>
                    <a:pt x="68219" y="2508250"/>
                    <a:pt x="68219" y="250825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2"/>
            <p:cNvSpPr/>
            <p:nvPr/>
          </p:nvSpPr>
          <p:spPr>
            <a:xfrm>
              <a:off x="7526338" y="5640388"/>
              <a:ext cx="111125" cy="233363"/>
            </a:xfrm>
            <a:custGeom>
              <a:rect l="0" t="0" r="r" b="b"/>
              <a:pathLst>
                <a:path w="111125" h="233363">
                  <a:moveTo>
                    <a:pt x="87313" y="233363"/>
                  </a:moveTo>
                  <a:cubicBezTo>
                    <a:pt x="111125" y="233363"/>
                    <a:pt x="111125" y="233363"/>
                    <a:pt x="111125" y="233363"/>
                  </a:cubicBezTo>
                  <a:cubicBezTo>
                    <a:pt x="71438" y="158212"/>
                    <a:pt x="35719" y="79106"/>
                    <a:pt x="0" y="0"/>
                  </a:cubicBezTo>
                  <a:cubicBezTo>
                    <a:pt x="23813" y="79106"/>
                    <a:pt x="51594" y="158212"/>
                    <a:pt x="87313" y="23336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3"/>
            <p:cNvSpPr/>
            <p:nvPr/>
          </p:nvSpPr>
          <p:spPr>
            <a:xfrm>
              <a:off x="7021513" y="3598863"/>
              <a:ext cx="68263" cy="423863"/>
            </a:xfrm>
            <a:custGeom>
              <a:rect l="0" t="0" r="r" b="b"/>
              <a:pathLst>
                <a:path w="68263" h="423863">
                  <a:moveTo>
                    <a:pt x="16062" y="213912"/>
                  </a:moveTo>
                  <a:cubicBezTo>
                    <a:pt x="32124" y="285216"/>
                    <a:pt x="52201" y="352559"/>
                    <a:pt x="68263" y="423863"/>
                  </a:cubicBezTo>
                  <a:cubicBezTo>
                    <a:pt x="56217" y="340675"/>
                    <a:pt x="48186" y="257487"/>
                    <a:pt x="40155" y="174299"/>
                  </a:cubicBezTo>
                  <a:cubicBezTo>
                    <a:pt x="40155" y="174299"/>
                    <a:pt x="36139" y="170337"/>
                    <a:pt x="36139" y="170337"/>
                  </a:cubicBezTo>
                  <a:cubicBezTo>
                    <a:pt x="24093" y="114879"/>
                    <a:pt x="12046" y="55459"/>
                    <a:pt x="0" y="0"/>
                  </a:cubicBezTo>
                  <a:cubicBezTo>
                    <a:pt x="0" y="7923"/>
                    <a:pt x="0" y="19807"/>
                    <a:pt x="0" y="31691"/>
                  </a:cubicBezTo>
                  <a:cubicBezTo>
                    <a:pt x="4015" y="91111"/>
                    <a:pt x="12046" y="154492"/>
                    <a:pt x="16062" y="21391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4"/>
            <p:cNvSpPr/>
            <p:nvPr/>
          </p:nvSpPr>
          <p:spPr>
            <a:xfrm>
              <a:off x="7412038" y="2801938"/>
              <a:ext cx="1168400" cy="2251075"/>
            </a:xfrm>
            <a:custGeom>
              <a:rect l="0" t="0" r="r" b="b"/>
              <a:pathLst>
                <a:path w="1168400" h="2251075">
                  <a:moveTo>
                    <a:pt x="31793" y="2191628"/>
                  </a:moveTo>
                  <a:cubicBezTo>
                    <a:pt x="35767" y="1985543"/>
                    <a:pt x="75509" y="1775496"/>
                    <a:pt x="139095" y="1573375"/>
                  </a:cubicBezTo>
                  <a:cubicBezTo>
                    <a:pt x="202682" y="1375217"/>
                    <a:pt x="290113" y="1181022"/>
                    <a:pt x="393441" y="998716"/>
                  </a:cubicBezTo>
                  <a:cubicBezTo>
                    <a:pt x="492795" y="812448"/>
                    <a:pt x="612019" y="638069"/>
                    <a:pt x="743166" y="471616"/>
                  </a:cubicBezTo>
                  <a:cubicBezTo>
                    <a:pt x="806752" y="388390"/>
                    <a:pt x="874313" y="305163"/>
                    <a:pt x="945848" y="229863"/>
                  </a:cubicBezTo>
                  <a:cubicBezTo>
                    <a:pt x="981615" y="190232"/>
                    <a:pt x="1017382" y="150600"/>
                    <a:pt x="1053150" y="110968"/>
                  </a:cubicBezTo>
                  <a:cubicBezTo>
                    <a:pt x="1088917" y="75300"/>
                    <a:pt x="1128659" y="35668"/>
                    <a:pt x="1168400" y="0"/>
                  </a:cubicBezTo>
                  <a:cubicBezTo>
                    <a:pt x="1164426" y="0"/>
                    <a:pt x="1164426" y="0"/>
                    <a:pt x="1164426" y="0"/>
                  </a:cubicBezTo>
                  <a:cubicBezTo>
                    <a:pt x="1124684" y="35668"/>
                    <a:pt x="1084943" y="71337"/>
                    <a:pt x="1049176" y="107005"/>
                  </a:cubicBezTo>
                  <a:cubicBezTo>
                    <a:pt x="1013408" y="146637"/>
                    <a:pt x="977641" y="186269"/>
                    <a:pt x="941873" y="221937"/>
                  </a:cubicBezTo>
                  <a:cubicBezTo>
                    <a:pt x="866365" y="301200"/>
                    <a:pt x="798804" y="380463"/>
                    <a:pt x="735218" y="463690"/>
                  </a:cubicBezTo>
                  <a:cubicBezTo>
                    <a:pt x="600097" y="630142"/>
                    <a:pt x="480872" y="804522"/>
                    <a:pt x="377544" y="986827"/>
                  </a:cubicBezTo>
                  <a:cubicBezTo>
                    <a:pt x="270242" y="1173095"/>
                    <a:pt x="182811" y="1367290"/>
                    <a:pt x="119224" y="1569411"/>
                  </a:cubicBezTo>
                  <a:cubicBezTo>
                    <a:pt x="51664" y="1763606"/>
                    <a:pt x="11922" y="1969691"/>
                    <a:pt x="0" y="2175775"/>
                  </a:cubicBezTo>
                  <a:cubicBezTo>
                    <a:pt x="11922" y="2199554"/>
                    <a:pt x="19871" y="2223333"/>
                    <a:pt x="27819" y="2251075"/>
                  </a:cubicBezTo>
                  <a:cubicBezTo>
                    <a:pt x="27819" y="2231259"/>
                    <a:pt x="27819" y="2211443"/>
                    <a:pt x="31793" y="21916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5"/>
            <p:cNvSpPr/>
            <p:nvPr/>
          </p:nvSpPr>
          <p:spPr>
            <a:xfrm>
              <a:off x="7494588" y="5664200"/>
              <a:ext cx="100013" cy="209550"/>
            </a:xfrm>
            <a:custGeom>
              <a:rect l="0" t="0" r="r" b="b"/>
              <a:pathLst>
                <a:path w="100013" h="209550">
                  <a:moveTo>
                    <a:pt x="0" y="0"/>
                  </a:moveTo>
                  <a:cubicBezTo>
                    <a:pt x="20003" y="71168"/>
                    <a:pt x="48006" y="142336"/>
                    <a:pt x="76010" y="209550"/>
                  </a:cubicBezTo>
                  <a:cubicBezTo>
                    <a:pt x="100013" y="209550"/>
                    <a:pt x="100013" y="209550"/>
                    <a:pt x="100013" y="209550"/>
                  </a:cubicBezTo>
                  <a:cubicBezTo>
                    <a:pt x="64008" y="142336"/>
                    <a:pt x="32004" y="7116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6"/>
            <p:cNvSpPr/>
            <p:nvPr/>
          </p:nvSpPr>
          <p:spPr>
            <a:xfrm>
              <a:off x="7412038" y="5081588"/>
              <a:ext cx="114300" cy="558800"/>
            </a:xfrm>
            <a:custGeom>
              <a:rect l="0" t="0" r="r" b="b"/>
              <a:pathLst>
                <a:path w="114300" h="558800">
                  <a:moveTo>
                    <a:pt x="0" y="0"/>
                  </a:moveTo>
                  <a:cubicBezTo>
                    <a:pt x="0" y="118894"/>
                    <a:pt x="7883" y="237787"/>
                    <a:pt x="27590" y="352718"/>
                  </a:cubicBezTo>
                  <a:cubicBezTo>
                    <a:pt x="43355" y="388386"/>
                    <a:pt x="55179" y="428017"/>
                    <a:pt x="70945" y="463685"/>
                  </a:cubicBezTo>
                  <a:cubicBezTo>
                    <a:pt x="86710" y="495390"/>
                    <a:pt x="98534" y="527095"/>
                    <a:pt x="114300" y="558800"/>
                  </a:cubicBezTo>
                  <a:cubicBezTo>
                    <a:pt x="110359" y="550874"/>
                    <a:pt x="110359" y="542948"/>
                    <a:pt x="106417" y="535021"/>
                  </a:cubicBezTo>
                  <a:cubicBezTo>
                    <a:pt x="63062" y="388386"/>
                    <a:pt x="39414" y="237787"/>
                    <a:pt x="31531" y="87189"/>
                  </a:cubicBezTo>
                  <a:cubicBezTo>
                    <a:pt x="27590" y="71336"/>
                    <a:pt x="19707" y="59447"/>
                    <a:pt x="15766" y="43594"/>
                  </a:cubicBezTo>
                  <a:cubicBezTo>
                    <a:pt x="7883" y="27742"/>
                    <a:pt x="3941" y="118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7"/>
            <p:cNvSpPr/>
            <p:nvPr/>
          </p:nvSpPr>
          <p:spPr>
            <a:xfrm>
              <a:off x="7412038" y="4978400"/>
              <a:ext cx="31750" cy="188913"/>
            </a:xfrm>
            <a:custGeom>
              <a:rect l="0" t="0" r="r" b="b"/>
              <a:pathLst>
                <a:path w="31750" h="188913">
                  <a:moveTo>
                    <a:pt x="0" y="102328"/>
                  </a:moveTo>
                  <a:cubicBezTo>
                    <a:pt x="3969" y="114135"/>
                    <a:pt x="7938" y="129878"/>
                    <a:pt x="15875" y="145620"/>
                  </a:cubicBezTo>
                  <a:cubicBezTo>
                    <a:pt x="19844" y="161363"/>
                    <a:pt x="27781" y="173170"/>
                    <a:pt x="31750" y="188913"/>
                  </a:cubicBezTo>
                  <a:cubicBezTo>
                    <a:pt x="27781" y="149556"/>
                    <a:pt x="27781" y="110199"/>
                    <a:pt x="27781" y="74778"/>
                  </a:cubicBezTo>
                  <a:cubicBezTo>
                    <a:pt x="19844" y="47228"/>
                    <a:pt x="11906" y="23614"/>
                    <a:pt x="0" y="0"/>
                  </a:cubicBezTo>
                  <a:cubicBezTo>
                    <a:pt x="0" y="3936"/>
                    <a:pt x="0" y="11807"/>
                    <a:pt x="0" y="15743"/>
                  </a:cubicBezTo>
                  <a:cubicBezTo>
                    <a:pt x="0" y="43293"/>
                    <a:pt x="0" y="74778"/>
                    <a:pt x="0" y="1023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8"/>
            <p:cNvSpPr/>
            <p:nvPr/>
          </p:nvSpPr>
          <p:spPr>
            <a:xfrm>
              <a:off x="7439026" y="5434013"/>
              <a:ext cx="174625" cy="439738"/>
            </a:xfrm>
            <a:custGeom>
              <a:rect l="0" t="0" r="r" b="b"/>
              <a:pathLst>
                <a:path w="174625" h="439738">
                  <a:moveTo>
                    <a:pt x="43656" y="110925"/>
                  </a:moveTo>
                  <a:cubicBezTo>
                    <a:pt x="27781" y="75270"/>
                    <a:pt x="15875" y="35654"/>
                    <a:pt x="0" y="0"/>
                  </a:cubicBezTo>
                  <a:cubicBezTo>
                    <a:pt x="11906" y="63386"/>
                    <a:pt x="27781" y="130733"/>
                    <a:pt x="43656" y="194119"/>
                  </a:cubicBezTo>
                  <a:cubicBezTo>
                    <a:pt x="47625" y="206003"/>
                    <a:pt x="51594" y="217888"/>
                    <a:pt x="55563" y="229773"/>
                  </a:cubicBezTo>
                  <a:cubicBezTo>
                    <a:pt x="87313" y="301082"/>
                    <a:pt x="119063" y="372391"/>
                    <a:pt x="154781" y="439738"/>
                  </a:cubicBezTo>
                  <a:cubicBezTo>
                    <a:pt x="174625" y="439738"/>
                    <a:pt x="174625" y="439738"/>
                    <a:pt x="174625" y="439738"/>
                  </a:cubicBezTo>
                  <a:cubicBezTo>
                    <a:pt x="138906" y="364468"/>
                    <a:pt x="111125" y="285235"/>
                    <a:pt x="87313" y="206003"/>
                  </a:cubicBezTo>
                  <a:cubicBezTo>
                    <a:pt x="71438" y="174311"/>
                    <a:pt x="59531" y="142618"/>
                    <a:pt x="43656" y="11092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4" name="Rectangle 43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sp>
      <p:sp>
        <p:nvSpPr>
          <p:cNvPr id="46" name="Freeform 11"/>
          <p:cNvSpPr/>
          <p:nvPr/>
        </p:nvSpPr>
        <p:spPr>
          <a:xfrm flipV="1">
            <a:off x="-4189" y="714375"/>
            <a:ext cx="1588527" cy="507297"/>
          </a:xfrm>
          <a:custGeom>
            <a:rect l="l" t="t" r="r" b="b"/>
            <a:pathLst>
              <a:path w="1588527" h="507297">
                <a:moveTo>
                  <a:pt x="1588527" y="238480"/>
                </a:moveTo>
                <a:lnTo>
                  <a:pt x="1359558" y="9537"/>
                </a:lnTo>
                <a:cubicBezTo>
                  <a:pt x="1358012" y="7914"/>
                  <a:pt x="1356122" y="6392"/>
                  <a:pt x="1354577" y="4769"/>
                </a:cubicBezTo>
                <a:cubicBezTo>
                  <a:pt x="1349939" y="0"/>
                  <a:pt x="1345129" y="0"/>
                  <a:pt x="1340320" y="0"/>
                </a:cubicBezTo>
                <a:lnTo>
                  <a:pt x="1249625" y="0"/>
                </a:lnTo>
                <a:lnTo>
                  <a:pt x="0" y="3551"/>
                </a:lnTo>
                <a:cubicBezTo>
                  <a:pt x="1374" y="171466"/>
                  <a:pt x="2920" y="339382"/>
                  <a:pt x="4294" y="507297"/>
                </a:cubicBezTo>
                <a:lnTo>
                  <a:pt x="1249625" y="505572"/>
                </a:lnTo>
                <a:lnTo>
                  <a:pt x="1340320" y="505572"/>
                </a:lnTo>
                <a:cubicBezTo>
                  <a:pt x="1345129" y="505572"/>
                  <a:pt x="1349939" y="500804"/>
                  <a:pt x="1354577" y="500804"/>
                </a:cubicBezTo>
                <a:cubicBezTo>
                  <a:pt x="1354577" y="496035"/>
                  <a:pt x="1359558" y="496035"/>
                  <a:pt x="1359558" y="496035"/>
                </a:cubicBezTo>
                <a:lnTo>
                  <a:pt x="1588527" y="267092"/>
                </a:lnTo>
                <a:cubicBezTo>
                  <a:pt x="1597974" y="257555"/>
                  <a:pt x="1597974" y="248018"/>
                  <a:pt x="1588527" y="238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8" name="Rectangle 47"/>
          <p:cNvSpPr/>
          <p:nvPr/>
        </p:nvSpPr>
        <p:spPr>
          <a:xfrm>
            <a:off x="0" y="-786"/>
            <a:ext cx="12192000" cy="68540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latin typeface="幼圆"/>
              </a:rPr>
              <a:t>CUDA kernel</a:t>
            </a:r>
            <a:r>
              <a:rPr lang="zh-CN">
                <a:latin typeface="幼圆"/>
              </a:rPr>
              <a:t>的编写与启动</a:t>
            </a:r>
          </a:p>
        </p:txBody>
      </p:sp>
      <p:sp>
        <p:nvSpPr>
          <p:cNvPr id="50" name="Rectangle 49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sp>
      <p:sp>
        <p:nvSpPr>
          <p:cNvPr id="3" name="内容占位符 2"/>
          <p:cNvSpPr/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 vert="horz" lIns="91440" tIns="45720" rIns="91440" bIns="4572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>
                <a:latin typeface="幼圆"/>
              </a:rPr>
              <a:t>CUDA</a:t>
            </a:r>
            <a:r>
              <a:rPr lang="zh-CN" sz="1600">
                <a:latin typeface="幼圆"/>
              </a:rPr>
              <a:t>核函数启动是使用三个角括号语法</a:t>
            </a:r>
            <a:r>
              <a:rPr lang="en-US" sz="1600">
                <a:latin typeface="幼圆"/>
              </a:rPr>
              <a:t>&lt;&lt;&lt;&gt;&gt;&gt;</a:t>
            </a:r>
            <a:r>
              <a:rPr lang="zh-CN" sz="1600">
                <a:latin typeface="幼圆"/>
              </a:rPr>
              <a:t>指定的。要启动（运行）这个核函数，在</a:t>
            </a:r>
            <a:r>
              <a:rPr lang="en-US" sz="1600">
                <a:latin typeface="幼圆"/>
              </a:rPr>
              <a:t>GPU</a:t>
            </a:r>
            <a:r>
              <a:rPr lang="zh-CN" sz="1600">
                <a:latin typeface="幼圆"/>
              </a:rPr>
              <a:t>调用它，可以使用如图代码：</a:t>
            </a:r>
            <a:endParaRPr lang="en-US" sz="1600">
              <a:latin typeface="幼圆"/>
            </a:endParaRPr>
          </a:p>
          <a:p>
            <a:pPr>
              <a:lnSpc>
                <a:spcPct val="90000"/>
              </a:lnSpc>
            </a:pPr>
            <a:r>
              <a:rPr lang="zh-CN" sz="1600">
                <a:latin typeface="幼圆"/>
              </a:rPr>
              <a:t>在三个尖括号中，第二个参数指的是线程块中的线程数。</a:t>
            </a:r>
            <a:r>
              <a:rPr lang="en-US" sz="1600">
                <a:latin typeface="幼圆"/>
              </a:rPr>
              <a:t>CUDA GPU</a:t>
            </a:r>
            <a:r>
              <a:rPr lang="zh-CN" sz="1600">
                <a:latin typeface="幼圆"/>
              </a:rPr>
              <a:t>使用拥有</a:t>
            </a:r>
            <a:r>
              <a:rPr lang="en-US" sz="1600">
                <a:latin typeface="幼圆"/>
              </a:rPr>
              <a:t>32</a:t>
            </a:r>
            <a:r>
              <a:rPr lang="zh-CN" sz="1600">
                <a:latin typeface="幼圆"/>
              </a:rPr>
              <a:t>倍大小的线程数的线程块运行核函数，因此</a:t>
            </a:r>
            <a:r>
              <a:rPr lang="en-US" sz="1600">
                <a:latin typeface="幼圆"/>
              </a:rPr>
              <a:t>256</a:t>
            </a:r>
            <a:r>
              <a:rPr lang="zh-CN" sz="1600">
                <a:latin typeface="幼圆"/>
              </a:rPr>
              <a:t>个线程是一个合理的选择。第一个参数指定线程块的数量（即</a:t>
            </a:r>
            <a:r>
              <a:rPr lang="en-US" sz="1600">
                <a:latin typeface="幼圆"/>
              </a:rPr>
              <a:t>gridDim</a:t>
            </a:r>
            <a:r>
              <a:rPr lang="zh-CN" sz="1600">
                <a:latin typeface="幼圆"/>
              </a:rPr>
              <a:t>）。每个块有</a:t>
            </a:r>
            <a:r>
              <a:rPr lang="en-US" sz="1600">
                <a:latin typeface="幼圆"/>
              </a:rPr>
              <a:t>256</a:t>
            </a:r>
            <a:r>
              <a:rPr lang="zh-CN" sz="1600">
                <a:latin typeface="幼圆"/>
              </a:rPr>
              <a:t>个线程，因此只需要计算块的数量就可以得到至少</a:t>
            </a:r>
            <a:r>
              <a:rPr lang="en-US" sz="1600">
                <a:latin typeface="幼圆"/>
              </a:rPr>
              <a:t>N</a:t>
            </a:r>
            <a:r>
              <a:rPr lang="zh-CN" sz="1600">
                <a:latin typeface="幼圆"/>
              </a:rPr>
              <a:t>（数组内元素的个数）个线程。把</a:t>
            </a:r>
            <a:r>
              <a:rPr lang="en-US" sz="1600">
                <a:latin typeface="幼圆"/>
              </a:rPr>
              <a:t>N</a:t>
            </a:r>
            <a:r>
              <a:rPr lang="zh-CN" sz="1600">
                <a:latin typeface="幼圆"/>
              </a:rPr>
              <a:t>按块的大小分堆，防止</a:t>
            </a:r>
            <a:r>
              <a:rPr lang="en-US" sz="1600">
                <a:latin typeface="幼圆"/>
              </a:rPr>
              <a:t>N</a:t>
            </a:r>
            <a:r>
              <a:rPr lang="zh-CN" sz="1600">
                <a:latin typeface="幼圆"/>
              </a:rPr>
              <a:t>不是</a:t>
            </a:r>
            <a:r>
              <a:rPr lang="en-US" sz="1600">
                <a:latin typeface="幼圆"/>
              </a:rPr>
              <a:t>blockSize</a:t>
            </a:r>
            <a:r>
              <a:rPr lang="zh-CN" sz="1600">
                <a:latin typeface="幼圆"/>
              </a:rPr>
              <a:t>的倍数。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幼圆"/>
              </a:rPr>
              <a:t>cudaDeviceSynchronize</a:t>
            </a:r>
            <a:r>
              <a:rPr lang="zh-CN" sz="1600">
                <a:latin typeface="幼圆"/>
              </a:rPr>
              <a:t>函数的作用是使程序在</a:t>
            </a:r>
            <a:r>
              <a:rPr lang="en-US" sz="1600">
                <a:latin typeface="幼圆"/>
              </a:rPr>
              <a:t>GPU</a:t>
            </a:r>
            <a:r>
              <a:rPr lang="zh-CN" sz="1600">
                <a:latin typeface="幼圆"/>
              </a:rPr>
              <a:t>返回结果之前等待。</a:t>
            </a:r>
            <a:r>
              <a:rPr lang="en-US" sz="1600">
                <a:latin typeface="幼圆"/>
              </a:rPr>
              <a:t>CUDA</a:t>
            </a:r>
            <a:r>
              <a:rPr lang="zh-CN" sz="1600">
                <a:latin typeface="幼圆"/>
              </a:rPr>
              <a:t>核函数的启动并不会阻塞主程序。调用此函数以使程序同步。</a:t>
            </a:r>
          </a:p>
        </p:txBody>
      </p:sp>
      <p:sp>
        <p:nvSpPr>
          <p:cNvPr id="52" name="Freeform 12"/>
          <p:cNvSpPr/>
          <p:nvPr/>
        </p:nvSpPr>
        <p:spPr>
          <a:xfrm>
            <a:off x="-1" y="6061223"/>
            <a:ext cx="1038036" cy="506277"/>
          </a:xfrm>
          <a:custGeom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3" name="Text Box 2"/>
          <p:cNvSpPr txBox="1"/>
          <p:nvPr/>
        </p:nvSpPr>
        <p:spPr>
          <a:xfrm>
            <a:off x="6082474" y="2202426"/>
            <a:ext cx="5641623" cy="247105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/>
          </a:ln>
        </p:spPr>
        <p:txBody>
          <a:bodyPr vert="horz" wrap="square" lIns="91440" tIns="45720" rIns="91440" bIns="45720" numCol="1" anchor="t" anchorCtr="0"/>
          <a:lstStyle/>
          <a:p>
            <a:pPr lvl="0" algn="just" defTabSz="914400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幼圆"/>
              </a:rPr>
              <a:t>int </a:t>
            </a:r>
            <a:r>
              <a:rPr lang="en-US">
                <a:latin typeface="幼圆"/>
              </a:rPr>
              <a:t>blockSize</a:t>
            </a:r>
            <a:r>
              <a:rPr lang="en-US">
                <a:latin typeface="幼圆"/>
              </a:rPr>
              <a:t> = 256;</a:t>
            </a:r>
          </a:p>
          <a:p>
            <a:pPr lvl="0" algn="just" defTabSz="914400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幼圆"/>
              </a:rPr>
              <a:t>int </a:t>
            </a:r>
            <a:r>
              <a:rPr lang="en-US">
                <a:latin typeface="幼圆"/>
              </a:rPr>
              <a:t>numBlocks</a:t>
            </a:r>
            <a:r>
              <a:rPr lang="en-US">
                <a:latin typeface="幼圆"/>
              </a:rPr>
              <a:t> = (N + </a:t>
            </a:r>
            <a:r>
              <a:rPr lang="en-US">
                <a:latin typeface="幼圆"/>
              </a:rPr>
              <a:t>blockSize</a:t>
            </a:r>
            <a:r>
              <a:rPr lang="en-US">
                <a:latin typeface="幼圆"/>
              </a:rPr>
              <a:t> - 1) / </a:t>
            </a:r>
            <a:r>
              <a:rPr lang="en-US">
                <a:latin typeface="幼圆"/>
              </a:rPr>
              <a:t>blockSize</a:t>
            </a:r>
            <a:r>
              <a:rPr lang="en-US">
                <a:latin typeface="幼圆"/>
              </a:rPr>
              <a:t>;</a:t>
            </a:r>
          </a:p>
          <a:p>
            <a:pPr lvl="0" algn="just" defTabSz="914400">
              <a:spcBef>
                <a:spcPct val="0"/>
              </a:spcBef>
              <a:spcAft>
                <a:spcPct val="0"/>
              </a:spcAft>
            </a:pPr>
            <a:endParaRPr lang="en-US">
              <a:latin typeface="幼圆"/>
            </a:endParaRPr>
          </a:p>
          <a:p>
            <a:pPr lvl="0" algn="just" defTabSz="914400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幼圆"/>
              </a:rPr>
              <a:t>add&lt;&lt;&lt;</a:t>
            </a:r>
            <a:r>
              <a:rPr lang="en-US">
                <a:latin typeface="幼圆"/>
              </a:rPr>
              <a:t>numBlocks</a:t>
            </a:r>
            <a:r>
              <a:rPr lang="en-US">
                <a:latin typeface="幼圆"/>
              </a:rPr>
              <a:t>, </a:t>
            </a:r>
            <a:r>
              <a:rPr lang="en-US">
                <a:latin typeface="幼圆"/>
              </a:rPr>
              <a:t>blockSize</a:t>
            </a:r>
            <a:r>
              <a:rPr lang="en-US">
                <a:latin typeface="幼圆"/>
              </a:rPr>
              <a:t>&gt;&gt;&gt;(N, x, y);</a:t>
            </a:r>
          </a:p>
          <a:p>
            <a:pPr lvl="0" algn="just" defTabSz="914400">
              <a:spcBef>
                <a:spcPct val="0"/>
              </a:spcBef>
              <a:spcAft>
                <a:spcPct val="0"/>
              </a:spcAft>
            </a:pPr>
            <a:endParaRPr lang="en-US">
              <a:latin typeface="幼圆"/>
            </a:endParaRPr>
          </a:p>
          <a:p>
            <a:pPr lvl="0" algn="just" defTabSz="914400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幼圆"/>
              </a:rPr>
              <a:t>cudaDeviceSynchronize</a:t>
            </a:r>
            <a:r>
              <a:rPr lang="en-US">
                <a:latin typeface="幼圆"/>
              </a:rPr>
              <a:t>();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幼圆"/>
              </a:rPr>
              <a:t>OpenCL</a:t>
            </a:r>
            <a:endParaRPr lang="zh-CN">
              <a:latin typeface="幼圆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lstStyle/>
          <a:p>
            <a:r>
              <a:rPr lang="en-US"/>
              <a:t>OpenCL</a:t>
            </a:r>
            <a:r>
              <a:rPr lang="zh-CN"/>
              <a:t>的简介、基本概念、流程、设备初始化、内存分配与复制、</a:t>
            </a:r>
            <a:r>
              <a:rPr lang="en-US"/>
              <a:t>kernel</a:t>
            </a:r>
            <a:r>
              <a:rPr lang="zh-CN"/>
              <a:t>编写编译及执行。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OpenCL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简介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sp>
      <p:cxnSp>
        <p:nvCxnSpPr>
          <p:cNvPr id="12" name="Straight Connector 11"/>
          <p:cNvCxnSpPr/>
          <p:nvPr/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  <a:prstDash val="solid"/>
          </a:ln>
        </p:spPr>
      </p:cxnSp>
      <p:grpSp>
        <p:nvGrpSpPr>
          <p:cNvPr id="14" name="Group 13"/>
          <p:cNvGrpSpPr/>
          <p:nvPr/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/>
            <p:cNvSpPr/>
            <p:nvPr/>
          </p:nvSpPr>
          <p:spPr>
            <a:xfrm>
              <a:off x="2487613" y="2284413"/>
              <a:ext cx="85725" cy="533400"/>
            </a:xfrm>
            <a:custGeom>
              <a:rect l="0" t="0" r="r" b="b"/>
              <a:pathLst>
                <a:path w="85725" h="533400">
                  <a:moveTo>
                    <a:pt x="85725" y="533400"/>
                  </a:moveTo>
                  <a:cubicBezTo>
                    <a:pt x="77932" y="458881"/>
                    <a:pt x="74035" y="388284"/>
                    <a:pt x="66242" y="313765"/>
                  </a:cubicBezTo>
                  <a:cubicBezTo>
                    <a:pt x="42863" y="211791"/>
                    <a:pt x="23380" y="105896"/>
                    <a:pt x="0" y="0"/>
                  </a:cubicBezTo>
                  <a:cubicBezTo>
                    <a:pt x="0" y="137272"/>
                    <a:pt x="0" y="137272"/>
                    <a:pt x="0" y="137272"/>
                  </a:cubicBezTo>
                  <a:cubicBezTo>
                    <a:pt x="23380" y="251012"/>
                    <a:pt x="50656" y="368674"/>
                    <a:pt x="77932" y="486335"/>
                  </a:cubicBezTo>
                  <a:cubicBezTo>
                    <a:pt x="77932" y="502024"/>
                    <a:pt x="81828" y="517712"/>
                    <a:pt x="85725" y="53340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/>
            <p:cNvSpPr/>
            <p:nvPr/>
          </p:nvSpPr>
          <p:spPr>
            <a:xfrm>
              <a:off x="2597151" y="2779713"/>
              <a:ext cx="550863" cy="1978025"/>
            </a:xfrm>
            <a:custGeom>
              <a:rect l="0" t="0" r="r" b="b"/>
              <a:pathLst>
                <a:path w="550863" h="1978025">
                  <a:moveTo>
                    <a:pt x="338387" y="1373628"/>
                  </a:moveTo>
                  <a:cubicBezTo>
                    <a:pt x="405278" y="1577710"/>
                    <a:pt x="472168" y="1777868"/>
                    <a:pt x="546928" y="1978025"/>
                  </a:cubicBezTo>
                  <a:cubicBezTo>
                    <a:pt x="546928" y="1942703"/>
                    <a:pt x="546928" y="1911306"/>
                    <a:pt x="550863" y="1875984"/>
                  </a:cubicBezTo>
                  <a:cubicBezTo>
                    <a:pt x="487907" y="1707224"/>
                    <a:pt x="428886" y="1534539"/>
                    <a:pt x="373800" y="1361855"/>
                  </a:cubicBezTo>
                  <a:cubicBezTo>
                    <a:pt x="228215" y="914444"/>
                    <a:pt x="106238" y="459184"/>
                    <a:pt x="0" y="0"/>
                  </a:cubicBezTo>
                  <a:cubicBezTo>
                    <a:pt x="7869" y="78493"/>
                    <a:pt x="15739" y="160911"/>
                    <a:pt x="23608" y="239404"/>
                  </a:cubicBezTo>
                  <a:cubicBezTo>
                    <a:pt x="118042" y="620095"/>
                    <a:pt x="220345" y="1000786"/>
                    <a:pt x="338387" y="13736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/>
            <p:cNvSpPr/>
            <p:nvPr/>
          </p:nvSpPr>
          <p:spPr>
            <a:xfrm>
              <a:off x="3175001" y="4730750"/>
              <a:ext cx="519113" cy="1209675"/>
            </a:xfrm>
            <a:custGeom>
              <a:rect l="0" t="0" r="r" b="b"/>
              <a:pathLst>
                <a:path w="519113" h="1209675">
                  <a:moveTo>
                    <a:pt x="31461" y="86405"/>
                  </a:moveTo>
                  <a:cubicBezTo>
                    <a:pt x="19663" y="58913"/>
                    <a:pt x="7865" y="31420"/>
                    <a:pt x="0" y="0"/>
                  </a:cubicBezTo>
                  <a:cubicBezTo>
                    <a:pt x="0" y="39275"/>
                    <a:pt x="0" y="74623"/>
                    <a:pt x="0" y="113898"/>
                  </a:cubicBezTo>
                  <a:cubicBezTo>
                    <a:pt x="82586" y="333839"/>
                    <a:pt x="173038" y="549852"/>
                    <a:pt x="267422" y="761938"/>
                  </a:cubicBezTo>
                  <a:cubicBezTo>
                    <a:pt x="334277" y="911184"/>
                    <a:pt x="408998" y="1060429"/>
                    <a:pt x="483719" y="1209675"/>
                  </a:cubicBezTo>
                  <a:cubicBezTo>
                    <a:pt x="519113" y="1209675"/>
                    <a:pt x="519113" y="1209675"/>
                    <a:pt x="519113" y="1209675"/>
                  </a:cubicBezTo>
                  <a:cubicBezTo>
                    <a:pt x="444392" y="1056502"/>
                    <a:pt x="369671" y="903329"/>
                    <a:pt x="302816" y="746228"/>
                  </a:cubicBezTo>
                  <a:cubicBezTo>
                    <a:pt x="204499" y="530215"/>
                    <a:pt x="114048" y="310274"/>
                    <a:pt x="31461" y="8640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/>
            <p:cNvSpPr/>
            <p:nvPr/>
          </p:nvSpPr>
          <p:spPr>
            <a:xfrm>
              <a:off x="3305176" y="5630863"/>
              <a:ext cx="146050" cy="309563"/>
            </a:xfrm>
            <a:custGeom>
              <a:rect l="0" t="0" r="r" b="b"/>
              <a:pathLst>
                <a:path w="146050" h="309563">
                  <a:moveTo>
                    <a:pt x="110524" y="309563"/>
                  </a:moveTo>
                  <a:cubicBezTo>
                    <a:pt x="146050" y="309563"/>
                    <a:pt x="146050" y="309563"/>
                    <a:pt x="146050" y="309563"/>
                  </a:cubicBezTo>
                  <a:cubicBezTo>
                    <a:pt x="94735" y="207682"/>
                    <a:pt x="47368" y="105800"/>
                    <a:pt x="0" y="0"/>
                  </a:cubicBezTo>
                  <a:cubicBezTo>
                    <a:pt x="31578" y="105800"/>
                    <a:pt x="67104" y="207682"/>
                    <a:pt x="110524" y="30956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/>
            <p:cNvSpPr/>
            <p:nvPr/>
          </p:nvSpPr>
          <p:spPr>
            <a:xfrm>
              <a:off x="2573338" y="2817813"/>
              <a:ext cx="700088" cy="2835275"/>
            </a:xfrm>
            <a:custGeom>
              <a:rect l="0" t="0" r="r" b="b"/>
              <a:pathLst>
                <a:path w="700088" h="2835275">
                  <a:moveTo>
                    <a:pt x="637159" y="2591803"/>
                  </a:moveTo>
                  <a:cubicBezTo>
                    <a:pt x="570296" y="2426870"/>
                    <a:pt x="511300" y="2261937"/>
                    <a:pt x="456237" y="2097004"/>
                  </a:cubicBezTo>
                  <a:cubicBezTo>
                    <a:pt x="330379" y="1716088"/>
                    <a:pt x="232052" y="1323390"/>
                    <a:pt x="157323" y="926766"/>
                  </a:cubicBezTo>
                  <a:cubicBezTo>
                    <a:pt x="114059" y="687220"/>
                    <a:pt x="78662" y="443748"/>
                    <a:pt x="47197" y="200276"/>
                  </a:cubicBezTo>
                  <a:cubicBezTo>
                    <a:pt x="31465" y="133517"/>
                    <a:pt x="15732" y="66759"/>
                    <a:pt x="0" y="0"/>
                  </a:cubicBezTo>
                  <a:cubicBezTo>
                    <a:pt x="31465" y="310231"/>
                    <a:pt x="74728" y="624389"/>
                    <a:pt x="129792" y="930693"/>
                  </a:cubicBezTo>
                  <a:cubicBezTo>
                    <a:pt x="200587" y="1331244"/>
                    <a:pt x="298914" y="1723941"/>
                    <a:pt x="420839" y="2108785"/>
                  </a:cubicBezTo>
                  <a:cubicBezTo>
                    <a:pt x="483769" y="2301207"/>
                    <a:pt x="554564" y="2489701"/>
                    <a:pt x="629293" y="2674269"/>
                  </a:cubicBezTo>
                  <a:cubicBezTo>
                    <a:pt x="652891" y="2729247"/>
                    <a:pt x="676490" y="2780297"/>
                    <a:pt x="700088" y="2835275"/>
                  </a:cubicBezTo>
                  <a:cubicBezTo>
                    <a:pt x="692222" y="2815640"/>
                    <a:pt x="688289" y="2799932"/>
                    <a:pt x="684356" y="2780297"/>
                  </a:cubicBezTo>
                  <a:cubicBezTo>
                    <a:pt x="664690" y="2717466"/>
                    <a:pt x="648958" y="2654634"/>
                    <a:pt x="637159" y="259180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/>
            <p:cNvSpPr/>
            <p:nvPr/>
          </p:nvSpPr>
          <p:spPr>
            <a:xfrm>
              <a:off x="2506663" y="285750"/>
              <a:ext cx="90488" cy="2493963"/>
            </a:xfrm>
            <a:custGeom>
              <a:rect l="0" t="0" r="r" b="b"/>
              <a:pathLst>
                <a:path w="90488" h="2493963">
                  <a:moveTo>
                    <a:pt x="43277" y="2266168"/>
                  </a:moveTo>
                  <a:cubicBezTo>
                    <a:pt x="47211" y="2281878"/>
                    <a:pt x="47211" y="2297588"/>
                    <a:pt x="47211" y="2313298"/>
                  </a:cubicBezTo>
                  <a:cubicBezTo>
                    <a:pt x="59014" y="2368283"/>
                    <a:pt x="74751" y="2423268"/>
                    <a:pt x="86554" y="2482180"/>
                  </a:cubicBezTo>
                  <a:cubicBezTo>
                    <a:pt x="86554" y="2486108"/>
                    <a:pt x="86554" y="2490035"/>
                    <a:pt x="90488" y="2493963"/>
                  </a:cubicBezTo>
                  <a:cubicBezTo>
                    <a:pt x="82619" y="2415413"/>
                    <a:pt x="74751" y="2340790"/>
                    <a:pt x="66882" y="2262240"/>
                  </a:cubicBezTo>
                  <a:cubicBezTo>
                    <a:pt x="35408" y="1861635"/>
                    <a:pt x="19671" y="1461030"/>
                    <a:pt x="19671" y="1056498"/>
                  </a:cubicBezTo>
                  <a:cubicBezTo>
                    <a:pt x="23606" y="703023"/>
                    <a:pt x="35408" y="353475"/>
                    <a:pt x="59014" y="0"/>
                  </a:cubicBezTo>
                  <a:cubicBezTo>
                    <a:pt x="47211" y="0"/>
                    <a:pt x="47211" y="0"/>
                    <a:pt x="47211" y="0"/>
                  </a:cubicBezTo>
                  <a:cubicBezTo>
                    <a:pt x="19671" y="349548"/>
                    <a:pt x="7869" y="703023"/>
                    <a:pt x="3934" y="1056498"/>
                  </a:cubicBezTo>
                  <a:cubicBezTo>
                    <a:pt x="0" y="1461030"/>
                    <a:pt x="11803" y="1861635"/>
                    <a:pt x="43277" y="2266168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/>
            <p:cNvSpPr/>
            <p:nvPr/>
          </p:nvSpPr>
          <p:spPr>
            <a:xfrm>
              <a:off x="2554288" y="2598738"/>
              <a:ext cx="66675" cy="420688"/>
            </a:xfrm>
            <a:custGeom>
              <a:rect l="0" t="0" r="r" b="b"/>
              <a:pathLst>
                <a:path w="66675" h="420688">
                  <a:moveTo>
                    <a:pt x="0" y="0"/>
                  </a:moveTo>
                  <a:cubicBezTo>
                    <a:pt x="7844" y="74702"/>
                    <a:pt x="11766" y="145472"/>
                    <a:pt x="19610" y="220173"/>
                  </a:cubicBezTo>
                  <a:cubicBezTo>
                    <a:pt x="35299" y="287011"/>
                    <a:pt x="50987" y="353850"/>
                    <a:pt x="66675" y="420688"/>
                  </a:cubicBezTo>
                  <a:cubicBezTo>
                    <a:pt x="58831" y="342055"/>
                    <a:pt x="50987" y="259490"/>
                    <a:pt x="43143" y="180857"/>
                  </a:cubicBezTo>
                  <a:cubicBezTo>
                    <a:pt x="39221" y="176925"/>
                    <a:pt x="39221" y="172993"/>
                    <a:pt x="39221" y="169062"/>
                  </a:cubicBezTo>
                  <a:cubicBezTo>
                    <a:pt x="27454" y="110087"/>
                    <a:pt x="11766" y="5504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/>
            <p:cNvSpPr/>
            <p:nvPr/>
          </p:nvSpPr>
          <p:spPr>
            <a:xfrm>
              <a:off x="3143251" y="4757738"/>
              <a:ext cx="161925" cy="873125"/>
            </a:xfrm>
            <a:custGeom>
              <a:rect l="0" t="0" r="r" b="b"/>
              <a:pathLst>
                <a:path w="161925" h="873125">
                  <a:moveTo>
                    <a:pt x="0" y="0"/>
                  </a:moveTo>
                  <a:cubicBezTo>
                    <a:pt x="0" y="121923"/>
                    <a:pt x="7899" y="243846"/>
                    <a:pt x="19747" y="365769"/>
                  </a:cubicBezTo>
                  <a:cubicBezTo>
                    <a:pt x="31595" y="460160"/>
                    <a:pt x="47393" y="558485"/>
                    <a:pt x="67140" y="652877"/>
                  </a:cubicBezTo>
                  <a:cubicBezTo>
                    <a:pt x="75038" y="676475"/>
                    <a:pt x="86887" y="700073"/>
                    <a:pt x="94785" y="723671"/>
                  </a:cubicBezTo>
                  <a:cubicBezTo>
                    <a:pt x="118482" y="774800"/>
                    <a:pt x="138229" y="821996"/>
                    <a:pt x="161925" y="873125"/>
                  </a:cubicBezTo>
                  <a:cubicBezTo>
                    <a:pt x="157976" y="861326"/>
                    <a:pt x="154026" y="845594"/>
                    <a:pt x="150077" y="833795"/>
                  </a:cubicBezTo>
                  <a:cubicBezTo>
                    <a:pt x="102684" y="676475"/>
                    <a:pt x="71089" y="519155"/>
                    <a:pt x="51342" y="361836"/>
                  </a:cubicBezTo>
                  <a:cubicBezTo>
                    <a:pt x="43443" y="267444"/>
                    <a:pt x="35545" y="176985"/>
                    <a:pt x="31595" y="86526"/>
                  </a:cubicBezTo>
                  <a:cubicBezTo>
                    <a:pt x="31595" y="82593"/>
                    <a:pt x="27646" y="78660"/>
                    <a:pt x="27646" y="70794"/>
                  </a:cubicBezTo>
                  <a:cubicBezTo>
                    <a:pt x="19747" y="47196"/>
                    <a:pt x="7899" y="2359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/>
            <p:cNvSpPr/>
            <p:nvPr/>
          </p:nvSpPr>
          <p:spPr>
            <a:xfrm>
              <a:off x="3148014" y="468286"/>
              <a:ext cx="1768475" cy="4262464"/>
            </a:xfrm>
            <a:custGeom>
              <a:rect l="0" t="0" r="r" b="b"/>
              <a:pathLst>
                <a:path w="1768475" h="4262464">
                  <a:moveTo>
                    <a:pt x="27510" y="4145950"/>
                  </a:moveTo>
                  <a:cubicBezTo>
                    <a:pt x="39299" y="3747861"/>
                    <a:pt x="102179" y="3354627"/>
                    <a:pt x="196497" y="2975957"/>
                  </a:cubicBezTo>
                  <a:cubicBezTo>
                    <a:pt x="294746" y="2597287"/>
                    <a:pt x="428364" y="2233182"/>
                    <a:pt x="585562" y="1883640"/>
                  </a:cubicBezTo>
                  <a:cubicBezTo>
                    <a:pt x="742760" y="1534099"/>
                    <a:pt x="923537" y="1203976"/>
                    <a:pt x="1120034" y="888418"/>
                  </a:cubicBezTo>
                  <a:cubicBezTo>
                    <a:pt x="1218283" y="733066"/>
                    <a:pt x="1324391" y="577714"/>
                    <a:pt x="1430500" y="432072"/>
                  </a:cubicBezTo>
                  <a:cubicBezTo>
                    <a:pt x="1485519" y="359251"/>
                    <a:pt x="1540538" y="281575"/>
                    <a:pt x="1595557" y="213609"/>
                  </a:cubicBezTo>
                  <a:cubicBezTo>
                    <a:pt x="1654507" y="140788"/>
                    <a:pt x="1709526" y="72821"/>
                    <a:pt x="1768475" y="4855"/>
                  </a:cubicBezTo>
                  <a:cubicBezTo>
                    <a:pt x="1768475" y="0"/>
                    <a:pt x="1768475" y="0"/>
                    <a:pt x="1768475" y="0"/>
                  </a:cubicBezTo>
                  <a:cubicBezTo>
                    <a:pt x="1705596" y="67966"/>
                    <a:pt x="1650577" y="135933"/>
                    <a:pt x="1591628" y="208754"/>
                  </a:cubicBezTo>
                  <a:cubicBezTo>
                    <a:pt x="1536608" y="276720"/>
                    <a:pt x="1481589" y="349541"/>
                    <a:pt x="1426570" y="427217"/>
                  </a:cubicBezTo>
                  <a:cubicBezTo>
                    <a:pt x="1316531" y="572860"/>
                    <a:pt x="1210423" y="723357"/>
                    <a:pt x="1112174" y="878708"/>
                  </a:cubicBezTo>
                  <a:cubicBezTo>
                    <a:pt x="911747" y="1194267"/>
                    <a:pt x="727040" y="1524389"/>
                    <a:pt x="569842" y="1873931"/>
                  </a:cubicBezTo>
                  <a:cubicBezTo>
                    <a:pt x="408714" y="2218617"/>
                    <a:pt x="275096" y="2587578"/>
                    <a:pt x="176848" y="2966248"/>
                  </a:cubicBezTo>
                  <a:cubicBezTo>
                    <a:pt x="74669" y="3349772"/>
                    <a:pt x="11790" y="3743007"/>
                    <a:pt x="0" y="4145950"/>
                  </a:cubicBezTo>
                  <a:cubicBezTo>
                    <a:pt x="0" y="4155660"/>
                    <a:pt x="0" y="4160514"/>
                    <a:pt x="0" y="4170224"/>
                  </a:cubicBezTo>
                  <a:cubicBezTo>
                    <a:pt x="7860" y="4199352"/>
                    <a:pt x="15720" y="4233336"/>
                    <a:pt x="27510" y="4262464"/>
                  </a:cubicBezTo>
                  <a:cubicBezTo>
                    <a:pt x="27510" y="4223626"/>
                    <a:pt x="27510" y="4184788"/>
                    <a:pt x="27510" y="41459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/>
            <p:cNvSpPr/>
            <p:nvPr/>
          </p:nvSpPr>
          <p:spPr>
            <a:xfrm>
              <a:off x="3273426" y="5653088"/>
              <a:ext cx="138113" cy="287338"/>
            </a:xfrm>
            <a:custGeom>
              <a:rect l="0" t="0" r="r" b="b"/>
              <a:pathLst>
                <a:path w="138113" h="287338">
                  <a:moveTo>
                    <a:pt x="0" y="0"/>
                  </a:moveTo>
                  <a:cubicBezTo>
                    <a:pt x="27623" y="94467"/>
                    <a:pt x="63137" y="192871"/>
                    <a:pt x="102598" y="287338"/>
                  </a:cubicBezTo>
                  <a:cubicBezTo>
                    <a:pt x="138113" y="287338"/>
                    <a:pt x="138113" y="287338"/>
                    <a:pt x="138113" y="287338"/>
                  </a:cubicBezTo>
                  <a:cubicBezTo>
                    <a:pt x="90760" y="192871"/>
                    <a:pt x="43407" y="9446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/>
            <p:cNvSpPr/>
            <p:nvPr/>
          </p:nvSpPr>
          <p:spPr>
            <a:xfrm>
              <a:off x="3143251" y="4656138"/>
              <a:ext cx="31750" cy="188913"/>
            </a:xfrm>
            <a:custGeom>
              <a:rect l="0" t="0" r="r" b="b"/>
              <a:pathLst>
                <a:path w="31750" h="188913">
                  <a:moveTo>
                    <a:pt x="27781" y="173170"/>
                  </a:moveTo>
                  <a:cubicBezTo>
                    <a:pt x="27781" y="181042"/>
                    <a:pt x="31750" y="184977"/>
                    <a:pt x="31750" y="188913"/>
                  </a:cubicBezTo>
                  <a:cubicBezTo>
                    <a:pt x="31750" y="149556"/>
                    <a:pt x="31750" y="114135"/>
                    <a:pt x="31750" y="74778"/>
                  </a:cubicBezTo>
                  <a:cubicBezTo>
                    <a:pt x="19844" y="51164"/>
                    <a:pt x="11906" y="23614"/>
                    <a:pt x="3969" y="0"/>
                  </a:cubicBezTo>
                  <a:cubicBezTo>
                    <a:pt x="0" y="35421"/>
                    <a:pt x="0" y="66907"/>
                    <a:pt x="0" y="102328"/>
                  </a:cubicBezTo>
                  <a:cubicBezTo>
                    <a:pt x="7938" y="125942"/>
                    <a:pt x="19844" y="149556"/>
                    <a:pt x="27781" y="17317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/>
            <p:cNvSpPr/>
            <p:nvPr/>
          </p:nvSpPr>
          <p:spPr>
            <a:xfrm>
              <a:off x="3211513" y="5410200"/>
              <a:ext cx="203200" cy="530225"/>
            </a:xfrm>
            <a:custGeom>
              <a:rect l="0" t="0" r="r" b="b"/>
              <a:pathLst>
                <a:path w="203200" h="530225">
                  <a:moveTo>
                    <a:pt x="27354" y="70697"/>
                  </a:moveTo>
                  <a:cubicBezTo>
                    <a:pt x="19538" y="47131"/>
                    <a:pt x="7815" y="23566"/>
                    <a:pt x="0" y="0"/>
                  </a:cubicBezTo>
                  <a:cubicBezTo>
                    <a:pt x="11723" y="62841"/>
                    <a:pt x="27354" y="125683"/>
                    <a:pt x="46892" y="188524"/>
                  </a:cubicBezTo>
                  <a:cubicBezTo>
                    <a:pt x="50800" y="208162"/>
                    <a:pt x="54708" y="223873"/>
                    <a:pt x="62523" y="243511"/>
                  </a:cubicBezTo>
                  <a:cubicBezTo>
                    <a:pt x="105508" y="337773"/>
                    <a:pt x="152400" y="435963"/>
                    <a:pt x="199292" y="530225"/>
                  </a:cubicBezTo>
                  <a:cubicBezTo>
                    <a:pt x="203200" y="530225"/>
                    <a:pt x="203200" y="530225"/>
                    <a:pt x="203200" y="530225"/>
                  </a:cubicBezTo>
                  <a:cubicBezTo>
                    <a:pt x="160215" y="428108"/>
                    <a:pt x="125046" y="325990"/>
                    <a:pt x="93785" y="219945"/>
                  </a:cubicBezTo>
                  <a:cubicBezTo>
                    <a:pt x="70338" y="168886"/>
                    <a:pt x="50800" y="121755"/>
                    <a:pt x="27354" y="70697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内容占位符 2"/>
          <p:cNvSpPr/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OpenCL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（全称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Open Computing Language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，开放运算语言）是第一个面向异构系统通用目的并行编程的开放式、免费标准，也是一个统一的编程环境，便于软件开发人员为高性能计算服务器、桌面计算系统、手持设备编写高效轻便的代码，而且广泛适用于多核心处理器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(CPU)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、图形处理器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(GPU)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、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Cell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类型架构以及数字信号处理器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(DSP)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等其他并行处理器，在游戏、娱乐、科研、医疗等各种领域都有广阔的发展前景。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  <a:ea typeface="幼圆"/>
              </a:rPr>
              <a:t>OpenCL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  <a:ea typeface="幼圆"/>
              </a:rPr>
              <a:t>基本概念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sp>
      <p:cxnSp>
        <p:nvCxnSpPr>
          <p:cNvPr id="12" name="Straight Connector 11"/>
          <p:cNvCxnSpPr/>
          <p:nvPr/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  <a:prstDash val="solid"/>
          </a:ln>
        </p:spPr>
      </p:cxnSp>
      <p:grpSp>
        <p:nvGrpSpPr>
          <p:cNvPr id="14" name="Group 13"/>
          <p:cNvGrpSpPr/>
          <p:nvPr/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/>
            <p:cNvSpPr/>
            <p:nvPr/>
          </p:nvSpPr>
          <p:spPr>
            <a:xfrm>
              <a:off x="2487613" y="2284413"/>
              <a:ext cx="85725" cy="533400"/>
            </a:xfrm>
            <a:custGeom>
              <a:rect l="0" t="0" r="r" b="b"/>
              <a:pathLst>
                <a:path w="85725" h="533400">
                  <a:moveTo>
                    <a:pt x="85725" y="533400"/>
                  </a:moveTo>
                  <a:cubicBezTo>
                    <a:pt x="77932" y="458881"/>
                    <a:pt x="74035" y="388284"/>
                    <a:pt x="66242" y="313765"/>
                  </a:cubicBezTo>
                  <a:cubicBezTo>
                    <a:pt x="42863" y="211791"/>
                    <a:pt x="23380" y="105896"/>
                    <a:pt x="0" y="0"/>
                  </a:cubicBezTo>
                  <a:cubicBezTo>
                    <a:pt x="0" y="137272"/>
                    <a:pt x="0" y="137272"/>
                    <a:pt x="0" y="137272"/>
                  </a:cubicBezTo>
                  <a:cubicBezTo>
                    <a:pt x="23380" y="251012"/>
                    <a:pt x="50656" y="368674"/>
                    <a:pt x="77932" y="486335"/>
                  </a:cubicBezTo>
                  <a:cubicBezTo>
                    <a:pt x="77932" y="502024"/>
                    <a:pt x="81828" y="517712"/>
                    <a:pt x="85725" y="53340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/>
            <p:cNvSpPr/>
            <p:nvPr/>
          </p:nvSpPr>
          <p:spPr>
            <a:xfrm>
              <a:off x="2597151" y="2779713"/>
              <a:ext cx="550863" cy="1978025"/>
            </a:xfrm>
            <a:custGeom>
              <a:rect l="0" t="0" r="r" b="b"/>
              <a:pathLst>
                <a:path w="550863" h="1978025">
                  <a:moveTo>
                    <a:pt x="338387" y="1373628"/>
                  </a:moveTo>
                  <a:cubicBezTo>
                    <a:pt x="405278" y="1577710"/>
                    <a:pt x="472168" y="1777868"/>
                    <a:pt x="546928" y="1978025"/>
                  </a:cubicBezTo>
                  <a:cubicBezTo>
                    <a:pt x="546928" y="1942703"/>
                    <a:pt x="546928" y="1911306"/>
                    <a:pt x="550863" y="1875984"/>
                  </a:cubicBezTo>
                  <a:cubicBezTo>
                    <a:pt x="487907" y="1707224"/>
                    <a:pt x="428886" y="1534539"/>
                    <a:pt x="373800" y="1361855"/>
                  </a:cubicBezTo>
                  <a:cubicBezTo>
                    <a:pt x="228215" y="914444"/>
                    <a:pt x="106238" y="459184"/>
                    <a:pt x="0" y="0"/>
                  </a:cubicBezTo>
                  <a:cubicBezTo>
                    <a:pt x="7869" y="78493"/>
                    <a:pt x="15739" y="160911"/>
                    <a:pt x="23608" y="239404"/>
                  </a:cubicBezTo>
                  <a:cubicBezTo>
                    <a:pt x="118042" y="620095"/>
                    <a:pt x="220345" y="1000786"/>
                    <a:pt x="338387" y="13736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/>
            <p:cNvSpPr/>
            <p:nvPr/>
          </p:nvSpPr>
          <p:spPr>
            <a:xfrm>
              <a:off x="3175001" y="4730750"/>
              <a:ext cx="519113" cy="1209675"/>
            </a:xfrm>
            <a:custGeom>
              <a:rect l="0" t="0" r="r" b="b"/>
              <a:pathLst>
                <a:path w="519113" h="1209675">
                  <a:moveTo>
                    <a:pt x="31461" y="86405"/>
                  </a:moveTo>
                  <a:cubicBezTo>
                    <a:pt x="19663" y="58913"/>
                    <a:pt x="7865" y="31420"/>
                    <a:pt x="0" y="0"/>
                  </a:cubicBezTo>
                  <a:cubicBezTo>
                    <a:pt x="0" y="39275"/>
                    <a:pt x="0" y="74623"/>
                    <a:pt x="0" y="113898"/>
                  </a:cubicBezTo>
                  <a:cubicBezTo>
                    <a:pt x="82586" y="333839"/>
                    <a:pt x="173038" y="549852"/>
                    <a:pt x="267422" y="761938"/>
                  </a:cubicBezTo>
                  <a:cubicBezTo>
                    <a:pt x="334277" y="911184"/>
                    <a:pt x="408998" y="1060429"/>
                    <a:pt x="483719" y="1209675"/>
                  </a:cubicBezTo>
                  <a:cubicBezTo>
                    <a:pt x="519113" y="1209675"/>
                    <a:pt x="519113" y="1209675"/>
                    <a:pt x="519113" y="1209675"/>
                  </a:cubicBezTo>
                  <a:cubicBezTo>
                    <a:pt x="444392" y="1056502"/>
                    <a:pt x="369671" y="903329"/>
                    <a:pt x="302816" y="746228"/>
                  </a:cubicBezTo>
                  <a:cubicBezTo>
                    <a:pt x="204499" y="530215"/>
                    <a:pt x="114048" y="310274"/>
                    <a:pt x="31461" y="8640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/>
            <p:cNvSpPr/>
            <p:nvPr/>
          </p:nvSpPr>
          <p:spPr>
            <a:xfrm>
              <a:off x="3305176" y="5630863"/>
              <a:ext cx="146050" cy="309563"/>
            </a:xfrm>
            <a:custGeom>
              <a:rect l="0" t="0" r="r" b="b"/>
              <a:pathLst>
                <a:path w="146050" h="309563">
                  <a:moveTo>
                    <a:pt x="110524" y="309563"/>
                  </a:moveTo>
                  <a:cubicBezTo>
                    <a:pt x="146050" y="309563"/>
                    <a:pt x="146050" y="309563"/>
                    <a:pt x="146050" y="309563"/>
                  </a:cubicBezTo>
                  <a:cubicBezTo>
                    <a:pt x="94735" y="207682"/>
                    <a:pt x="47368" y="105800"/>
                    <a:pt x="0" y="0"/>
                  </a:cubicBezTo>
                  <a:cubicBezTo>
                    <a:pt x="31578" y="105800"/>
                    <a:pt x="67104" y="207682"/>
                    <a:pt x="110524" y="30956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/>
            <p:cNvSpPr/>
            <p:nvPr/>
          </p:nvSpPr>
          <p:spPr>
            <a:xfrm>
              <a:off x="2573338" y="2817813"/>
              <a:ext cx="700088" cy="2835275"/>
            </a:xfrm>
            <a:custGeom>
              <a:rect l="0" t="0" r="r" b="b"/>
              <a:pathLst>
                <a:path w="700088" h="2835275">
                  <a:moveTo>
                    <a:pt x="637159" y="2591803"/>
                  </a:moveTo>
                  <a:cubicBezTo>
                    <a:pt x="570296" y="2426870"/>
                    <a:pt x="511300" y="2261937"/>
                    <a:pt x="456237" y="2097004"/>
                  </a:cubicBezTo>
                  <a:cubicBezTo>
                    <a:pt x="330379" y="1716088"/>
                    <a:pt x="232052" y="1323390"/>
                    <a:pt x="157323" y="926766"/>
                  </a:cubicBezTo>
                  <a:cubicBezTo>
                    <a:pt x="114059" y="687220"/>
                    <a:pt x="78662" y="443748"/>
                    <a:pt x="47197" y="200276"/>
                  </a:cubicBezTo>
                  <a:cubicBezTo>
                    <a:pt x="31465" y="133517"/>
                    <a:pt x="15732" y="66759"/>
                    <a:pt x="0" y="0"/>
                  </a:cubicBezTo>
                  <a:cubicBezTo>
                    <a:pt x="31465" y="310231"/>
                    <a:pt x="74728" y="624389"/>
                    <a:pt x="129792" y="930693"/>
                  </a:cubicBezTo>
                  <a:cubicBezTo>
                    <a:pt x="200587" y="1331244"/>
                    <a:pt x="298914" y="1723941"/>
                    <a:pt x="420839" y="2108785"/>
                  </a:cubicBezTo>
                  <a:cubicBezTo>
                    <a:pt x="483769" y="2301207"/>
                    <a:pt x="554564" y="2489701"/>
                    <a:pt x="629293" y="2674269"/>
                  </a:cubicBezTo>
                  <a:cubicBezTo>
                    <a:pt x="652891" y="2729247"/>
                    <a:pt x="676490" y="2780297"/>
                    <a:pt x="700088" y="2835275"/>
                  </a:cubicBezTo>
                  <a:cubicBezTo>
                    <a:pt x="692222" y="2815640"/>
                    <a:pt x="688289" y="2799932"/>
                    <a:pt x="684356" y="2780297"/>
                  </a:cubicBezTo>
                  <a:cubicBezTo>
                    <a:pt x="664690" y="2717466"/>
                    <a:pt x="648958" y="2654634"/>
                    <a:pt x="637159" y="259180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/>
            <p:cNvSpPr/>
            <p:nvPr/>
          </p:nvSpPr>
          <p:spPr>
            <a:xfrm>
              <a:off x="2506663" y="285750"/>
              <a:ext cx="90488" cy="2493963"/>
            </a:xfrm>
            <a:custGeom>
              <a:rect l="0" t="0" r="r" b="b"/>
              <a:pathLst>
                <a:path w="90488" h="2493963">
                  <a:moveTo>
                    <a:pt x="43277" y="2266168"/>
                  </a:moveTo>
                  <a:cubicBezTo>
                    <a:pt x="47211" y="2281878"/>
                    <a:pt x="47211" y="2297588"/>
                    <a:pt x="47211" y="2313298"/>
                  </a:cubicBezTo>
                  <a:cubicBezTo>
                    <a:pt x="59014" y="2368283"/>
                    <a:pt x="74751" y="2423268"/>
                    <a:pt x="86554" y="2482180"/>
                  </a:cubicBezTo>
                  <a:cubicBezTo>
                    <a:pt x="86554" y="2486108"/>
                    <a:pt x="86554" y="2490035"/>
                    <a:pt x="90488" y="2493963"/>
                  </a:cubicBezTo>
                  <a:cubicBezTo>
                    <a:pt x="82619" y="2415413"/>
                    <a:pt x="74751" y="2340790"/>
                    <a:pt x="66882" y="2262240"/>
                  </a:cubicBezTo>
                  <a:cubicBezTo>
                    <a:pt x="35408" y="1861635"/>
                    <a:pt x="19671" y="1461030"/>
                    <a:pt x="19671" y="1056498"/>
                  </a:cubicBezTo>
                  <a:cubicBezTo>
                    <a:pt x="23606" y="703023"/>
                    <a:pt x="35408" y="353475"/>
                    <a:pt x="59014" y="0"/>
                  </a:cubicBezTo>
                  <a:cubicBezTo>
                    <a:pt x="47211" y="0"/>
                    <a:pt x="47211" y="0"/>
                    <a:pt x="47211" y="0"/>
                  </a:cubicBezTo>
                  <a:cubicBezTo>
                    <a:pt x="19671" y="349548"/>
                    <a:pt x="7869" y="703023"/>
                    <a:pt x="3934" y="1056498"/>
                  </a:cubicBezTo>
                  <a:cubicBezTo>
                    <a:pt x="0" y="1461030"/>
                    <a:pt x="11803" y="1861635"/>
                    <a:pt x="43277" y="2266168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/>
            <p:cNvSpPr/>
            <p:nvPr/>
          </p:nvSpPr>
          <p:spPr>
            <a:xfrm>
              <a:off x="2554288" y="2598738"/>
              <a:ext cx="66675" cy="420688"/>
            </a:xfrm>
            <a:custGeom>
              <a:rect l="0" t="0" r="r" b="b"/>
              <a:pathLst>
                <a:path w="66675" h="420688">
                  <a:moveTo>
                    <a:pt x="0" y="0"/>
                  </a:moveTo>
                  <a:cubicBezTo>
                    <a:pt x="7844" y="74702"/>
                    <a:pt x="11766" y="145472"/>
                    <a:pt x="19610" y="220173"/>
                  </a:cubicBezTo>
                  <a:cubicBezTo>
                    <a:pt x="35299" y="287011"/>
                    <a:pt x="50987" y="353850"/>
                    <a:pt x="66675" y="420688"/>
                  </a:cubicBezTo>
                  <a:cubicBezTo>
                    <a:pt x="58831" y="342055"/>
                    <a:pt x="50987" y="259490"/>
                    <a:pt x="43143" y="180857"/>
                  </a:cubicBezTo>
                  <a:cubicBezTo>
                    <a:pt x="39221" y="176925"/>
                    <a:pt x="39221" y="172993"/>
                    <a:pt x="39221" y="169062"/>
                  </a:cubicBezTo>
                  <a:cubicBezTo>
                    <a:pt x="27454" y="110087"/>
                    <a:pt x="11766" y="5504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/>
            <p:cNvSpPr/>
            <p:nvPr/>
          </p:nvSpPr>
          <p:spPr>
            <a:xfrm>
              <a:off x="3143251" y="4757738"/>
              <a:ext cx="161925" cy="873125"/>
            </a:xfrm>
            <a:custGeom>
              <a:rect l="0" t="0" r="r" b="b"/>
              <a:pathLst>
                <a:path w="161925" h="873125">
                  <a:moveTo>
                    <a:pt x="0" y="0"/>
                  </a:moveTo>
                  <a:cubicBezTo>
                    <a:pt x="0" y="121923"/>
                    <a:pt x="7899" y="243846"/>
                    <a:pt x="19747" y="365769"/>
                  </a:cubicBezTo>
                  <a:cubicBezTo>
                    <a:pt x="31595" y="460160"/>
                    <a:pt x="47393" y="558485"/>
                    <a:pt x="67140" y="652877"/>
                  </a:cubicBezTo>
                  <a:cubicBezTo>
                    <a:pt x="75038" y="676475"/>
                    <a:pt x="86887" y="700073"/>
                    <a:pt x="94785" y="723671"/>
                  </a:cubicBezTo>
                  <a:cubicBezTo>
                    <a:pt x="118482" y="774800"/>
                    <a:pt x="138229" y="821996"/>
                    <a:pt x="161925" y="873125"/>
                  </a:cubicBezTo>
                  <a:cubicBezTo>
                    <a:pt x="157976" y="861326"/>
                    <a:pt x="154026" y="845594"/>
                    <a:pt x="150077" y="833795"/>
                  </a:cubicBezTo>
                  <a:cubicBezTo>
                    <a:pt x="102684" y="676475"/>
                    <a:pt x="71089" y="519155"/>
                    <a:pt x="51342" y="361836"/>
                  </a:cubicBezTo>
                  <a:cubicBezTo>
                    <a:pt x="43443" y="267444"/>
                    <a:pt x="35545" y="176985"/>
                    <a:pt x="31595" y="86526"/>
                  </a:cubicBezTo>
                  <a:cubicBezTo>
                    <a:pt x="31595" y="82593"/>
                    <a:pt x="27646" y="78660"/>
                    <a:pt x="27646" y="70794"/>
                  </a:cubicBezTo>
                  <a:cubicBezTo>
                    <a:pt x="19747" y="47196"/>
                    <a:pt x="7899" y="2359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/>
            <p:cNvSpPr/>
            <p:nvPr/>
          </p:nvSpPr>
          <p:spPr>
            <a:xfrm>
              <a:off x="3148014" y="468286"/>
              <a:ext cx="1768475" cy="4262464"/>
            </a:xfrm>
            <a:custGeom>
              <a:rect l="0" t="0" r="r" b="b"/>
              <a:pathLst>
                <a:path w="1768475" h="4262464">
                  <a:moveTo>
                    <a:pt x="27510" y="4145950"/>
                  </a:moveTo>
                  <a:cubicBezTo>
                    <a:pt x="39299" y="3747861"/>
                    <a:pt x="102179" y="3354627"/>
                    <a:pt x="196497" y="2975957"/>
                  </a:cubicBezTo>
                  <a:cubicBezTo>
                    <a:pt x="294746" y="2597287"/>
                    <a:pt x="428364" y="2233182"/>
                    <a:pt x="585562" y="1883640"/>
                  </a:cubicBezTo>
                  <a:cubicBezTo>
                    <a:pt x="742760" y="1534099"/>
                    <a:pt x="923537" y="1203976"/>
                    <a:pt x="1120034" y="888418"/>
                  </a:cubicBezTo>
                  <a:cubicBezTo>
                    <a:pt x="1218283" y="733066"/>
                    <a:pt x="1324391" y="577714"/>
                    <a:pt x="1430500" y="432072"/>
                  </a:cubicBezTo>
                  <a:cubicBezTo>
                    <a:pt x="1485519" y="359251"/>
                    <a:pt x="1540538" y="281575"/>
                    <a:pt x="1595557" y="213609"/>
                  </a:cubicBezTo>
                  <a:cubicBezTo>
                    <a:pt x="1654507" y="140788"/>
                    <a:pt x="1709526" y="72821"/>
                    <a:pt x="1768475" y="4855"/>
                  </a:cubicBezTo>
                  <a:cubicBezTo>
                    <a:pt x="1768475" y="0"/>
                    <a:pt x="1768475" y="0"/>
                    <a:pt x="1768475" y="0"/>
                  </a:cubicBezTo>
                  <a:cubicBezTo>
                    <a:pt x="1705596" y="67966"/>
                    <a:pt x="1650577" y="135933"/>
                    <a:pt x="1591628" y="208754"/>
                  </a:cubicBezTo>
                  <a:cubicBezTo>
                    <a:pt x="1536608" y="276720"/>
                    <a:pt x="1481589" y="349541"/>
                    <a:pt x="1426570" y="427217"/>
                  </a:cubicBezTo>
                  <a:cubicBezTo>
                    <a:pt x="1316531" y="572860"/>
                    <a:pt x="1210423" y="723357"/>
                    <a:pt x="1112174" y="878708"/>
                  </a:cubicBezTo>
                  <a:cubicBezTo>
                    <a:pt x="911747" y="1194267"/>
                    <a:pt x="727040" y="1524389"/>
                    <a:pt x="569842" y="1873931"/>
                  </a:cubicBezTo>
                  <a:cubicBezTo>
                    <a:pt x="408714" y="2218617"/>
                    <a:pt x="275096" y="2587578"/>
                    <a:pt x="176848" y="2966248"/>
                  </a:cubicBezTo>
                  <a:cubicBezTo>
                    <a:pt x="74669" y="3349772"/>
                    <a:pt x="11790" y="3743007"/>
                    <a:pt x="0" y="4145950"/>
                  </a:cubicBezTo>
                  <a:cubicBezTo>
                    <a:pt x="0" y="4155660"/>
                    <a:pt x="0" y="4160514"/>
                    <a:pt x="0" y="4170224"/>
                  </a:cubicBezTo>
                  <a:cubicBezTo>
                    <a:pt x="7860" y="4199352"/>
                    <a:pt x="15720" y="4233336"/>
                    <a:pt x="27510" y="4262464"/>
                  </a:cubicBezTo>
                  <a:cubicBezTo>
                    <a:pt x="27510" y="4223626"/>
                    <a:pt x="27510" y="4184788"/>
                    <a:pt x="27510" y="41459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/>
            <p:cNvSpPr/>
            <p:nvPr/>
          </p:nvSpPr>
          <p:spPr>
            <a:xfrm>
              <a:off x="3273426" y="5653088"/>
              <a:ext cx="138113" cy="287338"/>
            </a:xfrm>
            <a:custGeom>
              <a:rect l="0" t="0" r="r" b="b"/>
              <a:pathLst>
                <a:path w="138113" h="287338">
                  <a:moveTo>
                    <a:pt x="0" y="0"/>
                  </a:moveTo>
                  <a:cubicBezTo>
                    <a:pt x="27623" y="94467"/>
                    <a:pt x="63137" y="192871"/>
                    <a:pt x="102598" y="287338"/>
                  </a:cubicBezTo>
                  <a:cubicBezTo>
                    <a:pt x="138113" y="287338"/>
                    <a:pt x="138113" y="287338"/>
                    <a:pt x="138113" y="287338"/>
                  </a:cubicBezTo>
                  <a:cubicBezTo>
                    <a:pt x="90760" y="192871"/>
                    <a:pt x="43407" y="9446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/>
            <p:cNvSpPr/>
            <p:nvPr/>
          </p:nvSpPr>
          <p:spPr>
            <a:xfrm>
              <a:off x="3143251" y="4656138"/>
              <a:ext cx="31750" cy="188913"/>
            </a:xfrm>
            <a:custGeom>
              <a:rect l="0" t="0" r="r" b="b"/>
              <a:pathLst>
                <a:path w="31750" h="188913">
                  <a:moveTo>
                    <a:pt x="27781" y="173170"/>
                  </a:moveTo>
                  <a:cubicBezTo>
                    <a:pt x="27781" y="181042"/>
                    <a:pt x="31750" y="184977"/>
                    <a:pt x="31750" y="188913"/>
                  </a:cubicBezTo>
                  <a:cubicBezTo>
                    <a:pt x="31750" y="149556"/>
                    <a:pt x="31750" y="114135"/>
                    <a:pt x="31750" y="74778"/>
                  </a:cubicBezTo>
                  <a:cubicBezTo>
                    <a:pt x="19844" y="51164"/>
                    <a:pt x="11906" y="23614"/>
                    <a:pt x="3969" y="0"/>
                  </a:cubicBezTo>
                  <a:cubicBezTo>
                    <a:pt x="0" y="35421"/>
                    <a:pt x="0" y="66907"/>
                    <a:pt x="0" y="102328"/>
                  </a:cubicBezTo>
                  <a:cubicBezTo>
                    <a:pt x="7938" y="125942"/>
                    <a:pt x="19844" y="149556"/>
                    <a:pt x="27781" y="17317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/>
            <p:cNvSpPr/>
            <p:nvPr/>
          </p:nvSpPr>
          <p:spPr>
            <a:xfrm>
              <a:off x="3211513" y="5410200"/>
              <a:ext cx="203200" cy="530225"/>
            </a:xfrm>
            <a:custGeom>
              <a:rect l="0" t="0" r="r" b="b"/>
              <a:pathLst>
                <a:path w="203200" h="530225">
                  <a:moveTo>
                    <a:pt x="27354" y="70697"/>
                  </a:moveTo>
                  <a:cubicBezTo>
                    <a:pt x="19538" y="47131"/>
                    <a:pt x="7815" y="23566"/>
                    <a:pt x="0" y="0"/>
                  </a:cubicBezTo>
                  <a:cubicBezTo>
                    <a:pt x="11723" y="62841"/>
                    <a:pt x="27354" y="125683"/>
                    <a:pt x="46892" y="188524"/>
                  </a:cubicBezTo>
                  <a:cubicBezTo>
                    <a:pt x="50800" y="208162"/>
                    <a:pt x="54708" y="223873"/>
                    <a:pt x="62523" y="243511"/>
                  </a:cubicBezTo>
                  <a:cubicBezTo>
                    <a:pt x="105508" y="337773"/>
                    <a:pt x="152400" y="435963"/>
                    <a:pt x="199292" y="530225"/>
                  </a:cubicBezTo>
                  <a:cubicBezTo>
                    <a:pt x="203200" y="530225"/>
                    <a:pt x="203200" y="530225"/>
                    <a:pt x="203200" y="530225"/>
                  </a:cubicBezTo>
                  <a:cubicBezTo>
                    <a:pt x="160215" y="428108"/>
                    <a:pt x="125046" y="325990"/>
                    <a:pt x="93785" y="219945"/>
                  </a:cubicBezTo>
                  <a:cubicBezTo>
                    <a:pt x="70338" y="168886"/>
                    <a:pt x="50800" y="121755"/>
                    <a:pt x="27354" y="70697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内容占位符 2"/>
          <p:cNvSpPr/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Platform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：平台。由若干个在主机和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OpenCL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下的设备构成，平台限定所有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GPU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操作在其上面上运行。</a:t>
            </a:r>
          </a:p>
          <a:p>
            <a:pPr lvl="0">
              <a:lnSpc>
                <a:spcPct val="90000"/>
              </a:lnSpc>
            </a:pP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Context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：上下文。上下文是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OpenCL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的运行环境，里面包括设备、核函数、内存管理、指令队列等。</a:t>
            </a:r>
          </a:p>
          <a:p>
            <a:pPr lvl="0">
              <a:lnSpc>
                <a:spcPct val="90000"/>
              </a:lnSpc>
            </a:pP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Command Queue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：指令队列。一些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OpenCL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指令的集合，这些指令需要在设备上执行。</a:t>
            </a:r>
          </a:p>
          <a:p>
            <a:pPr lvl="0">
              <a:lnSpc>
                <a:spcPct val="90000"/>
              </a:lnSpc>
            </a:pP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Kernel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：核函数。需要在设备上执行运算的函数。</a:t>
            </a:r>
          </a:p>
          <a:p>
            <a:pPr lvl="0">
              <a:lnSpc>
                <a:spcPct val="90000"/>
              </a:lnSpc>
            </a:pP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Work item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：工作项。与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CUDA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中的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Threads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（线程）相似，多个工作项或线程执行同样的核函数，每个工作项都有一个特殊的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id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号，可以通过这个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id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号来对处理的数据进行区分。</a:t>
            </a:r>
          </a:p>
          <a:p>
            <a:pPr lvl="0">
              <a:lnSpc>
                <a:spcPct val="90000"/>
              </a:lnSpc>
            </a:pP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Work group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：工作组。与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CUDA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中的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Block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（线程块）相似，多个工作项组成一个工作组，工作组内的这些工作项相互之间可以通信和协作。</a:t>
            </a:r>
          </a:p>
          <a:p>
            <a:pPr lvl="0">
              <a:lnSpc>
                <a:spcPct val="90000"/>
              </a:lnSpc>
            </a:pP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ND Range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：跟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CUDA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中的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grid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（网格）相似，规定了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Work group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的排列组织形式。</a:t>
            </a:r>
          </a:p>
        </p:txBody>
      </p:sp>
    </p:spTree>
  </p:cSld>
  <p:clrMapOvr>
    <a:masterClrMapping/>
  </p:clrMapOvr>
</p:sld>
</file>

<file path=ppt/slides/slide14.xml><?xml version="1.0" encoding="utf-8"?>
<p:sld xmlns:asvg="http://schemas.microsoft.com/office/drawing/2016/SVG/main"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120000"/>
                <a:tint val="90000"/>
              </a:schemeClr>
            </a:gs>
            <a:gs pos="100000">
              <a:schemeClr val="bg2">
                <a:shade val="98000"/>
                <a:lumMod val="98000"/>
              </a:schemeClr>
            </a:gs>
          </a:gsLst>
          <a:path path="circle">
            <a:fillToRect l="50000" t="50000" r="10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>
                <a:latin typeface="幼圆"/>
              </a:rPr>
              <a:t>OpenCL</a:t>
            </a:r>
            <a:r>
              <a:rPr lang="zh-CN">
                <a:latin typeface="幼圆"/>
              </a:rPr>
              <a:t>流程</a:t>
            </a:r>
          </a:p>
        </p:txBody>
      </p:sp>
      <p:sp>
        <p:nvSpPr>
          <p:cNvPr id="39" name="Rectangle 33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sp>
      <p:sp>
        <p:nvSpPr>
          <p:cNvPr id="40" name="Freeform 11"/>
          <p:cNvSpPr/>
          <p:nvPr/>
        </p:nvSpPr>
        <p:spPr>
          <a:xfrm flipV="1">
            <a:off x="-4189" y="714375"/>
            <a:ext cx="1588527" cy="507297"/>
          </a:xfrm>
          <a:custGeom>
            <a:rect l="l" t="t" r="r" b="b"/>
            <a:pathLst>
              <a:path w="1588527" h="507297">
                <a:moveTo>
                  <a:pt x="1588527" y="238480"/>
                </a:moveTo>
                <a:lnTo>
                  <a:pt x="1359558" y="9537"/>
                </a:lnTo>
                <a:cubicBezTo>
                  <a:pt x="1358012" y="7914"/>
                  <a:pt x="1356122" y="6392"/>
                  <a:pt x="1354577" y="4769"/>
                </a:cubicBezTo>
                <a:cubicBezTo>
                  <a:pt x="1349939" y="0"/>
                  <a:pt x="1345129" y="0"/>
                  <a:pt x="1340320" y="0"/>
                </a:cubicBezTo>
                <a:lnTo>
                  <a:pt x="1249625" y="0"/>
                </a:lnTo>
                <a:lnTo>
                  <a:pt x="0" y="3551"/>
                </a:lnTo>
                <a:cubicBezTo>
                  <a:pt x="1374" y="171466"/>
                  <a:pt x="2920" y="339382"/>
                  <a:pt x="4294" y="507297"/>
                </a:cubicBezTo>
                <a:lnTo>
                  <a:pt x="1249625" y="505572"/>
                </a:lnTo>
                <a:lnTo>
                  <a:pt x="1340320" y="505572"/>
                </a:lnTo>
                <a:cubicBezTo>
                  <a:pt x="1345129" y="505572"/>
                  <a:pt x="1349939" y="500804"/>
                  <a:pt x="1354577" y="500804"/>
                </a:cubicBezTo>
                <a:cubicBezTo>
                  <a:pt x="1354577" y="496035"/>
                  <a:pt x="1359558" y="496035"/>
                  <a:pt x="1359558" y="496035"/>
                </a:cubicBezTo>
                <a:lnTo>
                  <a:pt x="1588527" y="267092"/>
                </a:lnTo>
                <a:cubicBezTo>
                  <a:pt x="1597974" y="257555"/>
                  <a:pt x="1597974" y="248018"/>
                  <a:pt x="1588527" y="238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1" name="内容占位符 2"/>
          <p:cNvPicPr/>
          <p:nvPr>
            <p:ph idx="1"/>
          </p:nvPr>
        </p:nvPicPr>
        <p:blipFill>
          <a:blip>
            <a:extLst>
              <a:ext uri="{96DAC541-7B7A-43D3-8B79-37D633B846F1}">
                <asvg:svgBlip xmlns:asvg="http://schemas.microsoft.com/office/drawing/2016/SVG/main" xmlns:r="http://schemas.openxmlformats.org/officeDocument/2006/relationships" r:embed="rId2"/>
              </a:ext>
            </a:extLst>
          </a:blip>
          <a:stretch/>
        </p:blipFill>
        <p:spPr>
          <a:xfrm>
            <a:off x="1458889" y="2056073"/>
            <a:ext cx="9274222" cy="391224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OpenCL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设备初始化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sp>
      <p:cxnSp>
        <p:nvCxnSpPr>
          <p:cNvPr id="12" name="Straight Connector 11"/>
          <p:cNvCxnSpPr/>
          <p:nvPr/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  <a:prstDash val="solid"/>
          </a:ln>
        </p:spPr>
      </p:cxnSp>
      <p:grpSp>
        <p:nvGrpSpPr>
          <p:cNvPr id="14" name="Group 13"/>
          <p:cNvGrpSpPr/>
          <p:nvPr/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/>
            <p:cNvSpPr/>
            <p:nvPr/>
          </p:nvSpPr>
          <p:spPr>
            <a:xfrm>
              <a:off x="2487613" y="2284413"/>
              <a:ext cx="85725" cy="533400"/>
            </a:xfrm>
            <a:custGeom>
              <a:rect l="0" t="0" r="r" b="b"/>
              <a:pathLst>
                <a:path w="85725" h="533400">
                  <a:moveTo>
                    <a:pt x="85725" y="533400"/>
                  </a:moveTo>
                  <a:cubicBezTo>
                    <a:pt x="77932" y="458881"/>
                    <a:pt x="74035" y="388284"/>
                    <a:pt x="66242" y="313765"/>
                  </a:cubicBezTo>
                  <a:cubicBezTo>
                    <a:pt x="42863" y="211791"/>
                    <a:pt x="23380" y="105896"/>
                    <a:pt x="0" y="0"/>
                  </a:cubicBezTo>
                  <a:cubicBezTo>
                    <a:pt x="0" y="137272"/>
                    <a:pt x="0" y="137272"/>
                    <a:pt x="0" y="137272"/>
                  </a:cubicBezTo>
                  <a:cubicBezTo>
                    <a:pt x="23380" y="251012"/>
                    <a:pt x="50656" y="368674"/>
                    <a:pt x="77932" y="486335"/>
                  </a:cubicBezTo>
                  <a:cubicBezTo>
                    <a:pt x="77932" y="502024"/>
                    <a:pt x="81828" y="517712"/>
                    <a:pt x="85725" y="53340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/>
            <p:cNvSpPr/>
            <p:nvPr/>
          </p:nvSpPr>
          <p:spPr>
            <a:xfrm>
              <a:off x="2597151" y="2779713"/>
              <a:ext cx="550863" cy="1978025"/>
            </a:xfrm>
            <a:custGeom>
              <a:rect l="0" t="0" r="r" b="b"/>
              <a:pathLst>
                <a:path w="550863" h="1978025">
                  <a:moveTo>
                    <a:pt x="338387" y="1373628"/>
                  </a:moveTo>
                  <a:cubicBezTo>
                    <a:pt x="405278" y="1577710"/>
                    <a:pt x="472168" y="1777868"/>
                    <a:pt x="546928" y="1978025"/>
                  </a:cubicBezTo>
                  <a:cubicBezTo>
                    <a:pt x="546928" y="1942703"/>
                    <a:pt x="546928" y="1911306"/>
                    <a:pt x="550863" y="1875984"/>
                  </a:cubicBezTo>
                  <a:cubicBezTo>
                    <a:pt x="487907" y="1707224"/>
                    <a:pt x="428886" y="1534539"/>
                    <a:pt x="373800" y="1361855"/>
                  </a:cubicBezTo>
                  <a:cubicBezTo>
                    <a:pt x="228215" y="914444"/>
                    <a:pt x="106238" y="459184"/>
                    <a:pt x="0" y="0"/>
                  </a:cubicBezTo>
                  <a:cubicBezTo>
                    <a:pt x="7869" y="78493"/>
                    <a:pt x="15739" y="160911"/>
                    <a:pt x="23608" y="239404"/>
                  </a:cubicBezTo>
                  <a:cubicBezTo>
                    <a:pt x="118042" y="620095"/>
                    <a:pt x="220345" y="1000786"/>
                    <a:pt x="338387" y="13736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/>
            <p:cNvSpPr/>
            <p:nvPr/>
          </p:nvSpPr>
          <p:spPr>
            <a:xfrm>
              <a:off x="3175001" y="4730750"/>
              <a:ext cx="519113" cy="1209675"/>
            </a:xfrm>
            <a:custGeom>
              <a:rect l="0" t="0" r="r" b="b"/>
              <a:pathLst>
                <a:path w="519113" h="1209675">
                  <a:moveTo>
                    <a:pt x="31461" y="86405"/>
                  </a:moveTo>
                  <a:cubicBezTo>
                    <a:pt x="19663" y="58913"/>
                    <a:pt x="7865" y="31420"/>
                    <a:pt x="0" y="0"/>
                  </a:cubicBezTo>
                  <a:cubicBezTo>
                    <a:pt x="0" y="39275"/>
                    <a:pt x="0" y="74623"/>
                    <a:pt x="0" y="113898"/>
                  </a:cubicBezTo>
                  <a:cubicBezTo>
                    <a:pt x="82586" y="333839"/>
                    <a:pt x="173038" y="549852"/>
                    <a:pt x="267422" y="761938"/>
                  </a:cubicBezTo>
                  <a:cubicBezTo>
                    <a:pt x="334277" y="911184"/>
                    <a:pt x="408998" y="1060429"/>
                    <a:pt x="483719" y="1209675"/>
                  </a:cubicBezTo>
                  <a:cubicBezTo>
                    <a:pt x="519113" y="1209675"/>
                    <a:pt x="519113" y="1209675"/>
                    <a:pt x="519113" y="1209675"/>
                  </a:cubicBezTo>
                  <a:cubicBezTo>
                    <a:pt x="444392" y="1056502"/>
                    <a:pt x="369671" y="903329"/>
                    <a:pt x="302816" y="746228"/>
                  </a:cubicBezTo>
                  <a:cubicBezTo>
                    <a:pt x="204499" y="530215"/>
                    <a:pt x="114048" y="310274"/>
                    <a:pt x="31461" y="8640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/>
            <p:cNvSpPr/>
            <p:nvPr/>
          </p:nvSpPr>
          <p:spPr>
            <a:xfrm>
              <a:off x="3305176" y="5630863"/>
              <a:ext cx="146050" cy="309563"/>
            </a:xfrm>
            <a:custGeom>
              <a:rect l="0" t="0" r="r" b="b"/>
              <a:pathLst>
                <a:path w="146050" h="309563">
                  <a:moveTo>
                    <a:pt x="110524" y="309563"/>
                  </a:moveTo>
                  <a:cubicBezTo>
                    <a:pt x="146050" y="309563"/>
                    <a:pt x="146050" y="309563"/>
                    <a:pt x="146050" y="309563"/>
                  </a:cubicBezTo>
                  <a:cubicBezTo>
                    <a:pt x="94735" y="207682"/>
                    <a:pt x="47368" y="105800"/>
                    <a:pt x="0" y="0"/>
                  </a:cubicBezTo>
                  <a:cubicBezTo>
                    <a:pt x="31578" y="105800"/>
                    <a:pt x="67104" y="207682"/>
                    <a:pt x="110524" y="30956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/>
            <p:cNvSpPr/>
            <p:nvPr/>
          </p:nvSpPr>
          <p:spPr>
            <a:xfrm>
              <a:off x="2573338" y="2817813"/>
              <a:ext cx="700088" cy="2835275"/>
            </a:xfrm>
            <a:custGeom>
              <a:rect l="0" t="0" r="r" b="b"/>
              <a:pathLst>
                <a:path w="700088" h="2835275">
                  <a:moveTo>
                    <a:pt x="637159" y="2591803"/>
                  </a:moveTo>
                  <a:cubicBezTo>
                    <a:pt x="570296" y="2426870"/>
                    <a:pt x="511300" y="2261937"/>
                    <a:pt x="456237" y="2097004"/>
                  </a:cubicBezTo>
                  <a:cubicBezTo>
                    <a:pt x="330379" y="1716088"/>
                    <a:pt x="232052" y="1323390"/>
                    <a:pt x="157323" y="926766"/>
                  </a:cubicBezTo>
                  <a:cubicBezTo>
                    <a:pt x="114059" y="687220"/>
                    <a:pt x="78662" y="443748"/>
                    <a:pt x="47197" y="200276"/>
                  </a:cubicBezTo>
                  <a:cubicBezTo>
                    <a:pt x="31465" y="133517"/>
                    <a:pt x="15732" y="66759"/>
                    <a:pt x="0" y="0"/>
                  </a:cubicBezTo>
                  <a:cubicBezTo>
                    <a:pt x="31465" y="310231"/>
                    <a:pt x="74728" y="624389"/>
                    <a:pt x="129792" y="930693"/>
                  </a:cubicBezTo>
                  <a:cubicBezTo>
                    <a:pt x="200587" y="1331244"/>
                    <a:pt x="298914" y="1723941"/>
                    <a:pt x="420839" y="2108785"/>
                  </a:cubicBezTo>
                  <a:cubicBezTo>
                    <a:pt x="483769" y="2301207"/>
                    <a:pt x="554564" y="2489701"/>
                    <a:pt x="629293" y="2674269"/>
                  </a:cubicBezTo>
                  <a:cubicBezTo>
                    <a:pt x="652891" y="2729247"/>
                    <a:pt x="676490" y="2780297"/>
                    <a:pt x="700088" y="2835275"/>
                  </a:cubicBezTo>
                  <a:cubicBezTo>
                    <a:pt x="692222" y="2815640"/>
                    <a:pt x="688289" y="2799932"/>
                    <a:pt x="684356" y="2780297"/>
                  </a:cubicBezTo>
                  <a:cubicBezTo>
                    <a:pt x="664690" y="2717466"/>
                    <a:pt x="648958" y="2654634"/>
                    <a:pt x="637159" y="259180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/>
            <p:cNvSpPr/>
            <p:nvPr/>
          </p:nvSpPr>
          <p:spPr>
            <a:xfrm>
              <a:off x="2506663" y="285750"/>
              <a:ext cx="90488" cy="2493963"/>
            </a:xfrm>
            <a:custGeom>
              <a:rect l="0" t="0" r="r" b="b"/>
              <a:pathLst>
                <a:path w="90488" h="2493963">
                  <a:moveTo>
                    <a:pt x="43277" y="2266168"/>
                  </a:moveTo>
                  <a:cubicBezTo>
                    <a:pt x="47211" y="2281878"/>
                    <a:pt x="47211" y="2297588"/>
                    <a:pt x="47211" y="2313298"/>
                  </a:cubicBezTo>
                  <a:cubicBezTo>
                    <a:pt x="59014" y="2368283"/>
                    <a:pt x="74751" y="2423268"/>
                    <a:pt x="86554" y="2482180"/>
                  </a:cubicBezTo>
                  <a:cubicBezTo>
                    <a:pt x="86554" y="2486108"/>
                    <a:pt x="86554" y="2490035"/>
                    <a:pt x="90488" y="2493963"/>
                  </a:cubicBezTo>
                  <a:cubicBezTo>
                    <a:pt x="82619" y="2415413"/>
                    <a:pt x="74751" y="2340790"/>
                    <a:pt x="66882" y="2262240"/>
                  </a:cubicBezTo>
                  <a:cubicBezTo>
                    <a:pt x="35408" y="1861635"/>
                    <a:pt x="19671" y="1461030"/>
                    <a:pt x="19671" y="1056498"/>
                  </a:cubicBezTo>
                  <a:cubicBezTo>
                    <a:pt x="23606" y="703023"/>
                    <a:pt x="35408" y="353475"/>
                    <a:pt x="59014" y="0"/>
                  </a:cubicBezTo>
                  <a:cubicBezTo>
                    <a:pt x="47211" y="0"/>
                    <a:pt x="47211" y="0"/>
                    <a:pt x="47211" y="0"/>
                  </a:cubicBezTo>
                  <a:cubicBezTo>
                    <a:pt x="19671" y="349548"/>
                    <a:pt x="7869" y="703023"/>
                    <a:pt x="3934" y="1056498"/>
                  </a:cubicBezTo>
                  <a:cubicBezTo>
                    <a:pt x="0" y="1461030"/>
                    <a:pt x="11803" y="1861635"/>
                    <a:pt x="43277" y="2266168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/>
            <p:cNvSpPr/>
            <p:nvPr/>
          </p:nvSpPr>
          <p:spPr>
            <a:xfrm>
              <a:off x="2554288" y="2598738"/>
              <a:ext cx="66675" cy="420688"/>
            </a:xfrm>
            <a:custGeom>
              <a:rect l="0" t="0" r="r" b="b"/>
              <a:pathLst>
                <a:path w="66675" h="420688">
                  <a:moveTo>
                    <a:pt x="0" y="0"/>
                  </a:moveTo>
                  <a:cubicBezTo>
                    <a:pt x="7844" y="74702"/>
                    <a:pt x="11766" y="145472"/>
                    <a:pt x="19610" y="220173"/>
                  </a:cubicBezTo>
                  <a:cubicBezTo>
                    <a:pt x="35299" y="287011"/>
                    <a:pt x="50987" y="353850"/>
                    <a:pt x="66675" y="420688"/>
                  </a:cubicBezTo>
                  <a:cubicBezTo>
                    <a:pt x="58831" y="342055"/>
                    <a:pt x="50987" y="259490"/>
                    <a:pt x="43143" y="180857"/>
                  </a:cubicBezTo>
                  <a:cubicBezTo>
                    <a:pt x="39221" y="176925"/>
                    <a:pt x="39221" y="172993"/>
                    <a:pt x="39221" y="169062"/>
                  </a:cubicBezTo>
                  <a:cubicBezTo>
                    <a:pt x="27454" y="110087"/>
                    <a:pt x="11766" y="5504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/>
            <p:cNvSpPr/>
            <p:nvPr/>
          </p:nvSpPr>
          <p:spPr>
            <a:xfrm>
              <a:off x="3143251" y="4757738"/>
              <a:ext cx="161925" cy="873125"/>
            </a:xfrm>
            <a:custGeom>
              <a:rect l="0" t="0" r="r" b="b"/>
              <a:pathLst>
                <a:path w="161925" h="873125">
                  <a:moveTo>
                    <a:pt x="0" y="0"/>
                  </a:moveTo>
                  <a:cubicBezTo>
                    <a:pt x="0" y="121923"/>
                    <a:pt x="7899" y="243846"/>
                    <a:pt x="19747" y="365769"/>
                  </a:cubicBezTo>
                  <a:cubicBezTo>
                    <a:pt x="31595" y="460160"/>
                    <a:pt x="47393" y="558485"/>
                    <a:pt x="67140" y="652877"/>
                  </a:cubicBezTo>
                  <a:cubicBezTo>
                    <a:pt x="75038" y="676475"/>
                    <a:pt x="86887" y="700073"/>
                    <a:pt x="94785" y="723671"/>
                  </a:cubicBezTo>
                  <a:cubicBezTo>
                    <a:pt x="118482" y="774800"/>
                    <a:pt x="138229" y="821996"/>
                    <a:pt x="161925" y="873125"/>
                  </a:cubicBezTo>
                  <a:cubicBezTo>
                    <a:pt x="157976" y="861326"/>
                    <a:pt x="154026" y="845594"/>
                    <a:pt x="150077" y="833795"/>
                  </a:cubicBezTo>
                  <a:cubicBezTo>
                    <a:pt x="102684" y="676475"/>
                    <a:pt x="71089" y="519155"/>
                    <a:pt x="51342" y="361836"/>
                  </a:cubicBezTo>
                  <a:cubicBezTo>
                    <a:pt x="43443" y="267444"/>
                    <a:pt x="35545" y="176985"/>
                    <a:pt x="31595" y="86526"/>
                  </a:cubicBezTo>
                  <a:cubicBezTo>
                    <a:pt x="31595" y="82593"/>
                    <a:pt x="27646" y="78660"/>
                    <a:pt x="27646" y="70794"/>
                  </a:cubicBezTo>
                  <a:cubicBezTo>
                    <a:pt x="19747" y="47196"/>
                    <a:pt x="7899" y="2359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/>
            <p:cNvSpPr/>
            <p:nvPr/>
          </p:nvSpPr>
          <p:spPr>
            <a:xfrm>
              <a:off x="3148014" y="468286"/>
              <a:ext cx="1768475" cy="4262464"/>
            </a:xfrm>
            <a:custGeom>
              <a:rect l="0" t="0" r="r" b="b"/>
              <a:pathLst>
                <a:path w="1768475" h="4262464">
                  <a:moveTo>
                    <a:pt x="27510" y="4145950"/>
                  </a:moveTo>
                  <a:cubicBezTo>
                    <a:pt x="39299" y="3747861"/>
                    <a:pt x="102179" y="3354627"/>
                    <a:pt x="196497" y="2975957"/>
                  </a:cubicBezTo>
                  <a:cubicBezTo>
                    <a:pt x="294746" y="2597287"/>
                    <a:pt x="428364" y="2233182"/>
                    <a:pt x="585562" y="1883640"/>
                  </a:cubicBezTo>
                  <a:cubicBezTo>
                    <a:pt x="742760" y="1534099"/>
                    <a:pt x="923537" y="1203976"/>
                    <a:pt x="1120034" y="888418"/>
                  </a:cubicBezTo>
                  <a:cubicBezTo>
                    <a:pt x="1218283" y="733066"/>
                    <a:pt x="1324391" y="577714"/>
                    <a:pt x="1430500" y="432072"/>
                  </a:cubicBezTo>
                  <a:cubicBezTo>
                    <a:pt x="1485519" y="359251"/>
                    <a:pt x="1540538" y="281575"/>
                    <a:pt x="1595557" y="213609"/>
                  </a:cubicBezTo>
                  <a:cubicBezTo>
                    <a:pt x="1654507" y="140788"/>
                    <a:pt x="1709526" y="72821"/>
                    <a:pt x="1768475" y="4855"/>
                  </a:cubicBezTo>
                  <a:cubicBezTo>
                    <a:pt x="1768475" y="0"/>
                    <a:pt x="1768475" y="0"/>
                    <a:pt x="1768475" y="0"/>
                  </a:cubicBezTo>
                  <a:cubicBezTo>
                    <a:pt x="1705596" y="67966"/>
                    <a:pt x="1650577" y="135933"/>
                    <a:pt x="1591628" y="208754"/>
                  </a:cubicBezTo>
                  <a:cubicBezTo>
                    <a:pt x="1536608" y="276720"/>
                    <a:pt x="1481589" y="349541"/>
                    <a:pt x="1426570" y="427217"/>
                  </a:cubicBezTo>
                  <a:cubicBezTo>
                    <a:pt x="1316531" y="572860"/>
                    <a:pt x="1210423" y="723357"/>
                    <a:pt x="1112174" y="878708"/>
                  </a:cubicBezTo>
                  <a:cubicBezTo>
                    <a:pt x="911747" y="1194267"/>
                    <a:pt x="727040" y="1524389"/>
                    <a:pt x="569842" y="1873931"/>
                  </a:cubicBezTo>
                  <a:cubicBezTo>
                    <a:pt x="408714" y="2218617"/>
                    <a:pt x="275096" y="2587578"/>
                    <a:pt x="176848" y="2966248"/>
                  </a:cubicBezTo>
                  <a:cubicBezTo>
                    <a:pt x="74669" y="3349772"/>
                    <a:pt x="11790" y="3743007"/>
                    <a:pt x="0" y="4145950"/>
                  </a:cubicBezTo>
                  <a:cubicBezTo>
                    <a:pt x="0" y="4155660"/>
                    <a:pt x="0" y="4160514"/>
                    <a:pt x="0" y="4170224"/>
                  </a:cubicBezTo>
                  <a:cubicBezTo>
                    <a:pt x="7860" y="4199352"/>
                    <a:pt x="15720" y="4233336"/>
                    <a:pt x="27510" y="4262464"/>
                  </a:cubicBezTo>
                  <a:cubicBezTo>
                    <a:pt x="27510" y="4223626"/>
                    <a:pt x="27510" y="4184788"/>
                    <a:pt x="27510" y="41459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/>
            <p:cNvSpPr/>
            <p:nvPr/>
          </p:nvSpPr>
          <p:spPr>
            <a:xfrm>
              <a:off x="3273426" y="5653088"/>
              <a:ext cx="138113" cy="287338"/>
            </a:xfrm>
            <a:custGeom>
              <a:rect l="0" t="0" r="r" b="b"/>
              <a:pathLst>
                <a:path w="138113" h="287338">
                  <a:moveTo>
                    <a:pt x="0" y="0"/>
                  </a:moveTo>
                  <a:cubicBezTo>
                    <a:pt x="27623" y="94467"/>
                    <a:pt x="63137" y="192871"/>
                    <a:pt x="102598" y="287338"/>
                  </a:cubicBezTo>
                  <a:cubicBezTo>
                    <a:pt x="138113" y="287338"/>
                    <a:pt x="138113" y="287338"/>
                    <a:pt x="138113" y="287338"/>
                  </a:cubicBezTo>
                  <a:cubicBezTo>
                    <a:pt x="90760" y="192871"/>
                    <a:pt x="43407" y="9446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/>
            <p:cNvSpPr/>
            <p:nvPr/>
          </p:nvSpPr>
          <p:spPr>
            <a:xfrm>
              <a:off x="3143251" y="4656138"/>
              <a:ext cx="31750" cy="188913"/>
            </a:xfrm>
            <a:custGeom>
              <a:rect l="0" t="0" r="r" b="b"/>
              <a:pathLst>
                <a:path w="31750" h="188913">
                  <a:moveTo>
                    <a:pt x="27781" y="173170"/>
                  </a:moveTo>
                  <a:cubicBezTo>
                    <a:pt x="27781" y="181042"/>
                    <a:pt x="31750" y="184977"/>
                    <a:pt x="31750" y="188913"/>
                  </a:cubicBezTo>
                  <a:cubicBezTo>
                    <a:pt x="31750" y="149556"/>
                    <a:pt x="31750" y="114135"/>
                    <a:pt x="31750" y="74778"/>
                  </a:cubicBezTo>
                  <a:cubicBezTo>
                    <a:pt x="19844" y="51164"/>
                    <a:pt x="11906" y="23614"/>
                    <a:pt x="3969" y="0"/>
                  </a:cubicBezTo>
                  <a:cubicBezTo>
                    <a:pt x="0" y="35421"/>
                    <a:pt x="0" y="66907"/>
                    <a:pt x="0" y="102328"/>
                  </a:cubicBezTo>
                  <a:cubicBezTo>
                    <a:pt x="7938" y="125942"/>
                    <a:pt x="19844" y="149556"/>
                    <a:pt x="27781" y="17317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/>
            <p:cNvSpPr/>
            <p:nvPr/>
          </p:nvSpPr>
          <p:spPr>
            <a:xfrm>
              <a:off x="3211513" y="5410200"/>
              <a:ext cx="203200" cy="530225"/>
            </a:xfrm>
            <a:custGeom>
              <a:rect l="0" t="0" r="r" b="b"/>
              <a:pathLst>
                <a:path w="203200" h="530225">
                  <a:moveTo>
                    <a:pt x="27354" y="70697"/>
                  </a:moveTo>
                  <a:cubicBezTo>
                    <a:pt x="19538" y="47131"/>
                    <a:pt x="7815" y="23566"/>
                    <a:pt x="0" y="0"/>
                  </a:cubicBezTo>
                  <a:cubicBezTo>
                    <a:pt x="11723" y="62841"/>
                    <a:pt x="27354" y="125683"/>
                    <a:pt x="46892" y="188524"/>
                  </a:cubicBezTo>
                  <a:cubicBezTo>
                    <a:pt x="50800" y="208162"/>
                    <a:pt x="54708" y="223873"/>
                    <a:pt x="62523" y="243511"/>
                  </a:cubicBezTo>
                  <a:cubicBezTo>
                    <a:pt x="105508" y="337773"/>
                    <a:pt x="152400" y="435963"/>
                    <a:pt x="199292" y="530225"/>
                  </a:cubicBezTo>
                  <a:cubicBezTo>
                    <a:pt x="203200" y="530225"/>
                    <a:pt x="203200" y="530225"/>
                    <a:pt x="203200" y="530225"/>
                  </a:cubicBezTo>
                  <a:cubicBezTo>
                    <a:pt x="160215" y="428108"/>
                    <a:pt x="125046" y="325990"/>
                    <a:pt x="93785" y="219945"/>
                  </a:cubicBezTo>
                  <a:cubicBezTo>
                    <a:pt x="70338" y="168886"/>
                    <a:pt x="50800" y="121755"/>
                    <a:pt x="27354" y="70697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内容占位符 2"/>
          <p:cNvSpPr/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获取平台：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OpenCL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编程的第一步是获取系统上所有的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OpenCL 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平台。通过调用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clGetPlatformIDs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函数，并将前两个参数设定成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0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，这样平台的数量将会回传给第三个参数。再次调用可以获取所有平台的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id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。</a:t>
            </a:r>
            <a:endParaRPr lang="en-US">
              <a:solidFill>
                <a:schemeClr val="tx2">
                  <a:lumMod val="75000"/>
                </a:schemeClr>
              </a:solidFill>
              <a:latin typeface="幼圆"/>
            </a:endParaRPr>
          </a:p>
          <a:p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建立上下文：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OpenCL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编程的第二步是建立上下文。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clCreateContextFromType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函数可以建立一个指定设备类别的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OpenCL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上下文。</a:t>
            </a:r>
            <a:endParaRPr lang="en-US">
              <a:solidFill>
                <a:schemeClr val="tx2">
                  <a:lumMod val="75000"/>
                </a:schemeClr>
              </a:solidFill>
              <a:latin typeface="幼圆"/>
            </a:endParaRPr>
          </a:p>
          <a:p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建立指令队列：通过指令队列可以执行大部份的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OpenCL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操作。建立指令队列的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OpenCL API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是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clCreateCommandQueue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OpenCL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内存分配与复制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sp>
      <p:cxnSp>
        <p:nvCxnSpPr>
          <p:cNvPr id="12" name="Straight Connector 11"/>
          <p:cNvCxnSpPr/>
          <p:nvPr/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  <a:prstDash val="solid"/>
          </a:ln>
        </p:spPr>
      </p:cxnSp>
      <p:grpSp>
        <p:nvGrpSpPr>
          <p:cNvPr id="14" name="Group 13"/>
          <p:cNvGrpSpPr/>
          <p:nvPr/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/>
            <p:cNvSpPr/>
            <p:nvPr/>
          </p:nvSpPr>
          <p:spPr>
            <a:xfrm>
              <a:off x="2487613" y="2284413"/>
              <a:ext cx="85725" cy="533400"/>
            </a:xfrm>
            <a:custGeom>
              <a:rect l="0" t="0" r="r" b="b"/>
              <a:pathLst>
                <a:path w="85725" h="533400">
                  <a:moveTo>
                    <a:pt x="85725" y="533400"/>
                  </a:moveTo>
                  <a:cubicBezTo>
                    <a:pt x="77932" y="458881"/>
                    <a:pt x="74035" y="388284"/>
                    <a:pt x="66242" y="313765"/>
                  </a:cubicBezTo>
                  <a:cubicBezTo>
                    <a:pt x="42863" y="211791"/>
                    <a:pt x="23380" y="105896"/>
                    <a:pt x="0" y="0"/>
                  </a:cubicBezTo>
                  <a:cubicBezTo>
                    <a:pt x="0" y="137272"/>
                    <a:pt x="0" y="137272"/>
                    <a:pt x="0" y="137272"/>
                  </a:cubicBezTo>
                  <a:cubicBezTo>
                    <a:pt x="23380" y="251012"/>
                    <a:pt x="50656" y="368674"/>
                    <a:pt x="77932" y="486335"/>
                  </a:cubicBezTo>
                  <a:cubicBezTo>
                    <a:pt x="77932" y="502024"/>
                    <a:pt x="81828" y="517712"/>
                    <a:pt x="85725" y="53340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/>
            <p:cNvSpPr/>
            <p:nvPr/>
          </p:nvSpPr>
          <p:spPr>
            <a:xfrm>
              <a:off x="2597151" y="2779713"/>
              <a:ext cx="550863" cy="1978025"/>
            </a:xfrm>
            <a:custGeom>
              <a:rect l="0" t="0" r="r" b="b"/>
              <a:pathLst>
                <a:path w="550863" h="1978025">
                  <a:moveTo>
                    <a:pt x="338387" y="1373628"/>
                  </a:moveTo>
                  <a:cubicBezTo>
                    <a:pt x="405278" y="1577710"/>
                    <a:pt x="472168" y="1777868"/>
                    <a:pt x="546928" y="1978025"/>
                  </a:cubicBezTo>
                  <a:cubicBezTo>
                    <a:pt x="546928" y="1942703"/>
                    <a:pt x="546928" y="1911306"/>
                    <a:pt x="550863" y="1875984"/>
                  </a:cubicBezTo>
                  <a:cubicBezTo>
                    <a:pt x="487907" y="1707224"/>
                    <a:pt x="428886" y="1534539"/>
                    <a:pt x="373800" y="1361855"/>
                  </a:cubicBezTo>
                  <a:cubicBezTo>
                    <a:pt x="228215" y="914444"/>
                    <a:pt x="106238" y="459184"/>
                    <a:pt x="0" y="0"/>
                  </a:cubicBezTo>
                  <a:cubicBezTo>
                    <a:pt x="7869" y="78493"/>
                    <a:pt x="15739" y="160911"/>
                    <a:pt x="23608" y="239404"/>
                  </a:cubicBezTo>
                  <a:cubicBezTo>
                    <a:pt x="118042" y="620095"/>
                    <a:pt x="220345" y="1000786"/>
                    <a:pt x="338387" y="13736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/>
            <p:cNvSpPr/>
            <p:nvPr/>
          </p:nvSpPr>
          <p:spPr>
            <a:xfrm>
              <a:off x="3175001" y="4730750"/>
              <a:ext cx="519113" cy="1209675"/>
            </a:xfrm>
            <a:custGeom>
              <a:rect l="0" t="0" r="r" b="b"/>
              <a:pathLst>
                <a:path w="519113" h="1209675">
                  <a:moveTo>
                    <a:pt x="31461" y="86405"/>
                  </a:moveTo>
                  <a:cubicBezTo>
                    <a:pt x="19663" y="58913"/>
                    <a:pt x="7865" y="31420"/>
                    <a:pt x="0" y="0"/>
                  </a:cubicBezTo>
                  <a:cubicBezTo>
                    <a:pt x="0" y="39275"/>
                    <a:pt x="0" y="74623"/>
                    <a:pt x="0" y="113898"/>
                  </a:cubicBezTo>
                  <a:cubicBezTo>
                    <a:pt x="82586" y="333839"/>
                    <a:pt x="173038" y="549852"/>
                    <a:pt x="267422" y="761938"/>
                  </a:cubicBezTo>
                  <a:cubicBezTo>
                    <a:pt x="334277" y="911184"/>
                    <a:pt x="408998" y="1060429"/>
                    <a:pt x="483719" y="1209675"/>
                  </a:cubicBezTo>
                  <a:cubicBezTo>
                    <a:pt x="519113" y="1209675"/>
                    <a:pt x="519113" y="1209675"/>
                    <a:pt x="519113" y="1209675"/>
                  </a:cubicBezTo>
                  <a:cubicBezTo>
                    <a:pt x="444392" y="1056502"/>
                    <a:pt x="369671" y="903329"/>
                    <a:pt x="302816" y="746228"/>
                  </a:cubicBezTo>
                  <a:cubicBezTo>
                    <a:pt x="204499" y="530215"/>
                    <a:pt x="114048" y="310274"/>
                    <a:pt x="31461" y="8640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/>
            <p:cNvSpPr/>
            <p:nvPr/>
          </p:nvSpPr>
          <p:spPr>
            <a:xfrm>
              <a:off x="3305176" y="5630863"/>
              <a:ext cx="146050" cy="309563"/>
            </a:xfrm>
            <a:custGeom>
              <a:rect l="0" t="0" r="r" b="b"/>
              <a:pathLst>
                <a:path w="146050" h="309563">
                  <a:moveTo>
                    <a:pt x="110524" y="309563"/>
                  </a:moveTo>
                  <a:cubicBezTo>
                    <a:pt x="146050" y="309563"/>
                    <a:pt x="146050" y="309563"/>
                    <a:pt x="146050" y="309563"/>
                  </a:cubicBezTo>
                  <a:cubicBezTo>
                    <a:pt x="94735" y="207682"/>
                    <a:pt x="47368" y="105800"/>
                    <a:pt x="0" y="0"/>
                  </a:cubicBezTo>
                  <a:cubicBezTo>
                    <a:pt x="31578" y="105800"/>
                    <a:pt x="67104" y="207682"/>
                    <a:pt x="110524" y="30956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/>
            <p:cNvSpPr/>
            <p:nvPr/>
          </p:nvSpPr>
          <p:spPr>
            <a:xfrm>
              <a:off x="2573338" y="2817813"/>
              <a:ext cx="700088" cy="2835275"/>
            </a:xfrm>
            <a:custGeom>
              <a:rect l="0" t="0" r="r" b="b"/>
              <a:pathLst>
                <a:path w="700088" h="2835275">
                  <a:moveTo>
                    <a:pt x="637159" y="2591803"/>
                  </a:moveTo>
                  <a:cubicBezTo>
                    <a:pt x="570296" y="2426870"/>
                    <a:pt x="511300" y="2261937"/>
                    <a:pt x="456237" y="2097004"/>
                  </a:cubicBezTo>
                  <a:cubicBezTo>
                    <a:pt x="330379" y="1716088"/>
                    <a:pt x="232052" y="1323390"/>
                    <a:pt x="157323" y="926766"/>
                  </a:cubicBezTo>
                  <a:cubicBezTo>
                    <a:pt x="114059" y="687220"/>
                    <a:pt x="78662" y="443748"/>
                    <a:pt x="47197" y="200276"/>
                  </a:cubicBezTo>
                  <a:cubicBezTo>
                    <a:pt x="31465" y="133517"/>
                    <a:pt x="15732" y="66759"/>
                    <a:pt x="0" y="0"/>
                  </a:cubicBezTo>
                  <a:cubicBezTo>
                    <a:pt x="31465" y="310231"/>
                    <a:pt x="74728" y="624389"/>
                    <a:pt x="129792" y="930693"/>
                  </a:cubicBezTo>
                  <a:cubicBezTo>
                    <a:pt x="200587" y="1331244"/>
                    <a:pt x="298914" y="1723941"/>
                    <a:pt x="420839" y="2108785"/>
                  </a:cubicBezTo>
                  <a:cubicBezTo>
                    <a:pt x="483769" y="2301207"/>
                    <a:pt x="554564" y="2489701"/>
                    <a:pt x="629293" y="2674269"/>
                  </a:cubicBezTo>
                  <a:cubicBezTo>
                    <a:pt x="652891" y="2729247"/>
                    <a:pt x="676490" y="2780297"/>
                    <a:pt x="700088" y="2835275"/>
                  </a:cubicBezTo>
                  <a:cubicBezTo>
                    <a:pt x="692222" y="2815640"/>
                    <a:pt x="688289" y="2799932"/>
                    <a:pt x="684356" y="2780297"/>
                  </a:cubicBezTo>
                  <a:cubicBezTo>
                    <a:pt x="664690" y="2717466"/>
                    <a:pt x="648958" y="2654634"/>
                    <a:pt x="637159" y="259180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/>
            <p:cNvSpPr/>
            <p:nvPr/>
          </p:nvSpPr>
          <p:spPr>
            <a:xfrm>
              <a:off x="2506663" y="285750"/>
              <a:ext cx="90488" cy="2493963"/>
            </a:xfrm>
            <a:custGeom>
              <a:rect l="0" t="0" r="r" b="b"/>
              <a:pathLst>
                <a:path w="90488" h="2493963">
                  <a:moveTo>
                    <a:pt x="43277" y="2266168"/>
                  </a:moveTo>
                  <a:cubicBezTo>
                    <a:pt x="47211" y="2281878"/>
                    <a:pt x="47211" y="2297588"/>
                    <a:pt x="47211" y="2313298"/>
                  </a:cubicBezTo>
                  <a:cubicBezTo>
                    <a:pt x="59014" y="2368283"/>
                    <a:pt x="74751" y="2423268"/>
                    <a:pt x="86554" y="2482180"/>
                  </a:cubicBezTo>
                  <a:cubicBezTo>
                    <a:pt x="86554" y="2486108"/>
                    <a:pt x="86554" y="2490035"/>
                    <a:pt x="90488" y="2493963"/>
                  </a:cubicBezTo>
                  <a:cubicBezTo>
                    <a:pt x="82619" y="2415413"/>
                    <a:pt x="74751" y="2340790"/>
                    <a:pt x="66882" y="2262240"/>
                  </a:cubicBezTo>
                  <a:cubicBezTo>
                    <a:pt x="35408" y="1861635"/>
                    <a:pt x="19671" y="1461030"/>
                    <a:pt x="19671" y="1056498"/>
                  </a:cubicBezTo>
                  <a:cubicBezTo>
                    <a:pt x="23606" y="703023"/>
                    <a:pt x="35408" y="353475"/>
                    <a:pt x="59014" y="0"/>
                  </a:cubicBezTo>
                  <a:cubicBezTo>
                    <a:pt x="47211" y="0"/>
                    <a:pt x="47211" y="0"/>
                    <a:pt x="47211" y="0"/>
                  </a:cubicBezTo>
                  <a:cubicBezTo>
                    <a:pt x="19671" y="349548"/>
                    <a:pt x="7869" y="703023"/>
                    <a:pt x="3934" y="1056498"/>
                  </a:cubicBezTo>
                  <a:cubicBezTo>
                    <a:pt x="0" y="1461030"/>
                    <a:pt x="11803" y="1861635"/>
                    <a:pt x="43277" y="2266168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/>
            <p:cNvSpPr/>
            <p:nvPr/>
          </p:nvSpPr>
          <p:spPr>
            <a:xfrm>
              <a:off x="2554288" y="2598738"/>
              <a:ext cx="66675" cy="420688"/>
            </a:xfrm>
            <a:custGeom>
              <a:rect l="0" t="0" r="r" b="b"/>
              <a:pathLst>
                <a:path w="66675" h="420688">
                  <a:moveTo>
                    <a:pt x="0" y="0"/>
                  </a:moveTo>
                  <a:cubicBezTo>
                    <a:pt x="7844" y="74702"/>
                    <a:pt x="11766" y="145472"/>
                    <a:pt x="19610" y="220173"/>
                  </a:cubicBezTo>
                  <a:cubicBezTo>
                    <a:pt x="35299" y="287011"/>
                    <a:pt x="50987" y="353850"/>
                    <a:pt x="66675" y="420688"/>
                  </a:cubicBezTo>
                  <a:cubicBezTo>
                    <a:pt x="58831" y="342055"/>
                    <a:pt x="50987" y="259490"/>
                    <a:pt x="43143" y="180857"/>
                  </a:cubicBezTo>
                  <a:cubicBezTo>
                    <a:pt x="39221" y="176925"/>
                    <a:pt x="39221" y="172993"/>
                    <a:pt x="39221" y="169062"/>
                  </a:cubicBezTo>
                  <a:cubicBezTo>
                    <a:pt x="27454" y="110087"/>
                    <a:pt x="11766" y="5504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/>
            <p:cNvSpPr/>
            <p:nvPr/>
          </p:nvSpPr>
          <p:spPr>
            <a:xfrm>
              <a:off x="3143251" y="4757738"/>
              <a:ext cx="161925" cy="873125"/>
            </a:xfrm>
            <a:custGeom>
              <a:rect l="0" t="0" r="r" b="b"/>
              <a:pathLst>
                <a:path w="161925" h="873125">
                  <a:moveTo>
                    <a:pt x="0" y="0"/>
                  </a:moveTo>
                  <a:cubicBezTo>
                    <a:pt x="0" y="121923"/>
                    <a:pt x="7899" y="243846"/>
                    <a:pt x="19747" y="365769"/>
                  </a:cubicBezTo>
                  <a:cubicBezTo>
                    <a:pt x="31595" y="460160"/>
                    <a:pt x="47393" y="558485"/>
                    <a:pt x="67140" y="652877"/>
                  </a:cubicBezTo>
                  <a:cubicBezTo>
                    <a:pt x="75038" y="676475"/>
                    <a:pt x="86887" y="700073"/>
                    <a:pt x="94785" y="723671"/>
                  </a:cubicBezTo>
                  <a:cubicBezTo>
                    <a:pt x="118482" y="774800"/>
                    <a:pt x="138229" y="821996"/>
                    <a:pt x="161925" y="873125"/>
                  </a:cubicBezTo>
                  <a:cubicBezTo>
                    <a:pt x="157976" y="861326"/>
                    <a:pt x="154026" y="845594"/>
                    <a:pt x="150077" y="833795"/>
                  </a:cubicBezTo>
                  <a:cubicBezTo>
                    <a:pt x="102684" y="676475"/>
                    <a:pt x="71089" y="519155"/>
                    <a:pt x="51342" y="361836"/>
                  </a:cubicBezTo>
                  <a:cubicBezTo>
                    <a:pt x="43443" y="267444"/>
                    <a:pt x="35545" y="176985"/>
                    <a:pt x="31595" y="86526"/>
                  </a:cubicBezTo>
                  <a:cubicBezTo>
                    <a:pt x="31595" y="82593"/>
                    <a:pt x="27646" y="78660"/>
                    <a:pt x="27646" y="70794"/>
                  </a:cubicBezTo>
                  <a:cubicBezTo>
                    <a:pt x="19747" y="47196"/>
                    <a:pt x="7899" y="2359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/>
            <p:cNvSpPr/>
            <p:nvPr/>
          </p:nvSpPr>
          <p:spPr>
            <a:xfrm>
              <a:off x="3148014" y="468286"/>
              <a:ext cx="1768475" cy="4262464"/>
            </a:xfrm>
            <a:custGeom>
              <a:rect l="0" t="0" r="r" b="b"/>
              <a:pathLst>
                <a:path w="1768475" h="4262464">
                  <a:moveTo>
                    <a:pt x="27510" y="4145950"/>
                  </a:moveTo>
                  <a:cubicBezTo>
                    <a:pt x="39299" y="3747861"/>
                    <a:pt x="102179" y="3354627"/>
                    <a:pt x="196497" y="2975957"/>
                  </a:cubicBezTo>
                  <a:cubicBezTo>
                    <a:pt x="294746" y="2597287"/>
                    <a:pt x="428364" y="2233182"/>
                    <a:pt x="585562" y="1883640"/>
                  </a:cubicBezTo>
                  <a:cubicBezTo>
                    <a:pt x="742760" y="1534099"/>
                    <a:pt x="923537" y="1203976"/>
                    <a:pt x="1120034" y="888418"/>
                  </a:cubicBezTo>
                  <a:cubicBezTo>
                    <a:pt x="1218283" y="733066"/>
                    <a:pt x="1324391" y="577714"/>
                    <a:pt x="1430500" y="432072"/>
                  </a:cubicBezTo>
                  <a:cubicBezTo>
                    <a:pt x="1485519" y="359251"/>
                    <a:pt x="1540538" y="281575"/>
                    <a:pt x="1595557" y="213609"/>
                  </a:cubicBezTo>
                  <a:cubicBezTo>
                    <a:pt x="1654507" y="140788"/>
                    <a:pt x="1709526" y="72821"/>
                    <a:pt x="1768475" y="4855"/>
                  </a:cubicBezTo>
                  <a:cubicBezTo>
                    <a:pt x="1768475" y="0"/>
                    <a:pt x="1768475" y="0"/>
                    <a:pt x="1768475" y="0"/>
                  </a:cubicBezTo>
                  <a:cubicBezTo>
                    <a:pt x="1705596" y="67966"/>
                    <a:pt x="1650577" y="135933"/>
                    <a:pt x="1591628" y="208754"/>
                  </a:cubicBezTo>
                  <a:cubicBezTo>
                    <a:pt x="1536608" y="276720"/>
                    <a:pt x="1481589" y="349541"/>
                    <a:pt x="1426570" y="427217"/>
                  </a:cubicBezTo>
                  <a:cubicBezTo>
                    <a:pt x="1316531" y="572860"/>
                    <a:pt x="1210423" y="723357"/>
                    <a:pt x="1112174" y="878708"/>
                  </a:cubicBezTo>
                  <a:cubicBezTo>
                    <a:pt x="911747" y="1194267"/>
                    <a:pt x="727040" y="1524389"/>
                    <a:pt x="569842" y="1873931"/>
                  </a:cubicBezTo>
                  <a:cubicBezTo>
                    <a:pt x="408714" y="2218617"/>
                    <a:pt x="275096" y="2587578"/>
                    <a:pt x="176848" y="2966248"/>
                  </a:cubicBezTo>
                  <a:cubicBezTo>
                    <a:pt x="74669" y="3349772"/>
                    <a:pt x="11790" y="3743007"/>
                    <a:pt x="0" y="4145950"/>
                  </a:cubicBezTo>
                  <a:cubicBezTo>
                    <a:pt x="0" y="4155660"/>
                    <a:pt x="0" y="4160514"/>
                    <a:pt x="0" y="4170224"/>
                  </a:cubicBezTo>
                  <a:cubicBezTo>
                    <a:pt x="7860" y="4199352"/>
                    <a:pt x="15720" y="4233336"/>
                    <a:pt x="27510" y="4262464"/>
                  </a:cubicBezTo>
                  <a:cubicBezTo>
                    <a:pt x="27510" y="4223626"/>
                    <a:pt x="27510" y="4184788"/>
                    <a:pt x="27510" y="41459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/>
            <p:cNvSpPr/>
            <p:nvPr/>
          </p:nvSpPr>
          <p:spPr>
            <a:xfrm>
              <a:off x="3273426" y="5653088"/>
              <a:ext cx="138113" cy="287338"/>
            </a:xfrm>
            <a:custGeom>
              <a:rect l="0" t="0" r="r" b="b"/>
              <a:pathLst>
                <a:path w="138113" h="287338">
                  <a:moveTo>
                    <a:pt x="0" y="0"/>
                  </a:moveTo>
                  <a:cubicBezTo>
                    <a:pt x="27623" y="94467"/>
                    <a:pt x="63137" y="192871"/>
                    <a:pt x="102598" y="287338"/>
                  </a:cubicBezTo>
                  <a:cubicBezTo>
                    <a:pt x="138113" y="287338"/>
                    <a:pt x="138113" y="287338"/>
                    <a:pt x="138113" y="287338"/>
                  </a:cubicBezTo>
                  <a:cubicBezTo>
                    <a:pt x="90760" y="192871"/>
                    <a:pt x="43407" y="9446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/>
            <p:cNvSpPr/>
            <p:nvPr/>
          </p:nvSpPr>
          <p:spPr>
            <a:xfrm>
              <a:off x="3143251" y="4656138"/>
              <a:ext cx="31750" cy="188913"/>
            </a:xfrm>
            <a:custGeom>
              <a:rect l="0" t="0" r="r" b="b"/>
              <a:pathLst>
                <a:path w="31750" h="188913">
                  <a:moveTo>
                    <a:pt x="27781" y="173170"/>
                  </a:moveTo>
                  <a:cubicBezTo>
                    <a:pt x="27781" y="181042"/>
                    <a:pt x="31750" y="184977"/>
                    <a:pt x="31750" y="188913"/>
                  </a:cubicBezTo>
                  <a:cubicBezTo>
                    <a:pt x="31750" y="149556"/>
                    <a:pt x="31750" y="114135"/>
                    <a:pt x="31750" y="74778"/>
                  </a:cubicBezTo>
                  <a:cubicBezTo>
                    <a:pt x="19844" y="51164"/>
                    <a:pt x="11906" y="23614"/>
                    <a:pt x="3969" y="0"/>
                  </a:cubicBezTo>
                  <a:cubicBezTo>
                    <a:pt x="0" y="35421"/>
                    <a:pt x="0" y="66907"/>
                    <a:pt x="0" y="102328"/>
                  </a:cubicBezTo>
                  <a:cubicBezTo>
                    <a:pt x="7938" y="125942"/>
                    <a:pt x="19844" y="149556"/>
                    <a:pt x="27781" y="17317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/>
            <p:cNvSpPr/>
            <p:nvPr/>
          </p:nvSpPr>
          <p:spPr>
            <a:xfrm>
              <a:off x="3211513" y="5410200"/>
              <a:ext cx="203200" cy="530225"/>
            </a:xfrm>
            <a:custGeom>
              <a:rect l="0" t="0" r="r" b="b"/>
              <a:pathLst>
                <a:path w="203200" h="530225">
                  <a:moveTo>
                    <a:pt x="27354" y="70697"/>
                  </a:moveTo>
                  <a:cubicBezTo>
                    <a:pt x="19538" y="47131"/>
                    <a:pt x="7815" y="23566"/>
                    <a:pt x="0" y="0"/>
                  </a:cubicBezTo>
                  <a:cubicBezTo>
                    <a:pt x="11723" y="62841"/>
                    <a:pt x="27354" y="125683"/>
                    <a:pt x="46892" y="188524"/>
                  </a:cubicBezTo>
                  <a:cubicBezTo>
                    <a:pt x="50800" y="208162"/>
                    <a:pt x="54708" y="223873"/>
                    <a:pt x="62523" y="243511"/>
                  </a:cubicBezTo>
                  <a:cubicBezTo>
                    <a:pt x="105508" y="337773"/>
                    <a:pt x="152400" y="435963"/>
                    <a:pt x="199292" y="530225"/>
                  </a:cubicBezTo>
                  <a:cubicBezTo>
                    <a:pt x="203200" y="530225"/>
                    <a:pt x="203200" y="530225"/>
                    <a:pt x="203200" y="530225"/>
                  </a:cubicBezTo>
                  <a:cubicBezTo>
                    <a:pt x="160215" y="428108"/>
                    <a:pt x="125046" y="325990"/>
                    <a:pt x="93785" y="219945"/>
                  </a:cubicBezTo>
                  <a:cubicBezTo>
                    <a:pt x="70338" y="168886"/>
                    <a:pt x="50800" y="121755"/>
                    <a:pt x="27354" y="70697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内容占位符 2"/>
          <p:cNvSpPr/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使用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OpenCL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设备进行运算通常需要在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OpenCL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设备上分配内存，并把数据从主内存中复制到设备上。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clCreateBuffer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函数可以用来分配内存。</a:t>
            </a:r>
            <a:endParaRPr lang="en-US">
              <a:solidFill>
                <a:schemeClr val="tx2">
                  <a:lumMod val="75000"/>
                </a:schemeClr>
              </a:solidFill>
              <a:latin typeface="幼圆"/>
            </a:endParaRP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kernel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运行结束后，要想将结果复制回主内存，可以使用</a:t>
            </a:r>
            <a:r>
              <a:rPr lang="en-US">
                <a:latin typeface="幼圆"/>
              </a:rPr>
              <a:t>clEnqueueReadBuffer</a:t>
            </a:r>
            <a:r>
              <a:rPr lang="zh-CN">
                <a:latin typeface="幼圆"/>
              </a:rPr>
              <a:t>函数</a:t>
            </a:r>
            <a:r>
              <a:rPr lang="zh-CN">
                <a:latin typeface="幼圆"/>
              </a:rPr>
              <a:t>。</a:t>
            </a:r>
            <a:endParaRPr lang="en-US">
              <a:latin typeface="幼圆"/>
            </a:endParaRPr>
          </a:p>
          <a:p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程序运行结束后，所有分配的内存包括之前的平台、上下文、指令队列，都需要调用相应的函数进行释放。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120000"/>
                <a:tint val="90000"/>
              </a:schemeClr>
            </a:gs>
            <a:gs pos="100000">
              <a:schemeClr val="bg2">
                <a:shade val="98000"/>
                <a:lumMod val="98000"/>
              </a:schemeClr>
            </a:gs>
          </a:gsLst>
          <a:path path="circle">
            <a:fillToRect l="50000" t="50000" r="10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1627632" y="624109"/>
            <a:ext cx="2487168" cy="5614951"/>
          </a:xfrm>
        </p:spPr>
        <p:txBody>
          <a:bodyPr>
            <a:normAutofit/>
          </a:bodyPr>
          <a:lstStyle/>
          <a:p>
            <a:r>
              <a:rPr lang="en-US" sz="3200">
                <a:latin typeface="幼圆"/>
              </a:rPr>
              <a:t>OpenCL kernel</a:t>
            </a:r>
            <a:r>
              <a:rPr lang="zh-CN" sz="3200">
                <a:latin typeface="幼圆"/>
              </a:rPr>
              <a:t>的编写、编译与执行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4700016" y="624110"/>
            <a:ext cx="6804596" cy="3484903"/>
          </a:xfrm>
        </p:spPr>
        <p:txBody>
          <a:bodyPr>
            <a:normAutofit/>
          </a:bodyPr>
          <a:lstStyle/>
          <a:p>
            <a:r>
              <a:rPr lang="en-US">
                <a:latin typeface="幼圆"/>
              </a:rPr>
              <a:t>OpenCL</a:t>
            </a:r>
            <a:r>
              <a:rPr lang="zh-CN">
                <a:latin typeface="幼圆"/>
              </a:rPr>
              <a:t>的</a:t>
            </a:r>
            <a:r>
              <a:rPr lang="en-US">
                <a:latin typeface="幼圆"/>
              </a:rPr>
              <a:t>kernel</a:t>
            </a:r>
            <a:r>
              <a:rPr lang="zh-CN">
                <a:latin typeface="幼圆"/>
              </a:rPr>
              <a:t>要经过</a:t>
            </a:r>
            <a:r>
              <a:rPr lang="en-US">
                <a:latin typeface="幼圆"/>
              </a:rPr>
              <a:t>OpenCL</a:t>
            </a:r>
            <a:r>
              <a:rPr lang="zh-CN">
                <a:latin typeface="幼圆"/>
              </a:rPr>
              <a:t>自身编译。要完成这个操作，可以将</a:t>
            </a:r>
            <a:r>
              <a:rPr lang="en-US">
                <a:latin typeface="幼圆"/>
              </a:rPr>
              <a:t>kernel</a:t>
            </a:r>
            <a:r>
              <a:rPr lang="zh-CN">
                <a:latin typeface="幼圆"/>
              </a:rPr>
              <a:t>写在一个以</a:t>
            </a:r>
            <a:r>
              <a:rPr lang="en-US">
                <a:latin typeface="幼圆"/>
              </a:rPr>
              <a:t>.cl</a:t>
            </a:r>
            <a:r>
              <a:rPr lang="zh-CN">
                <a:latin typeface="幼圆"/>
              </a:rPr>
              <a:t>为扩展名的文件中，然后把文件内容读出来，也可以将</a:t>
            </a:r>
            <a:r>
              <a:rPr lang="en-US">
                <a:latin typeface="幼圆"/>
              </a:rPr>
              <a:t>kernel</a:t>
            </a:r>
            <a:r>
              <a:rPr lang="zh-CN">
                <a:latin typeface="幼圆"/>
              </a:rPr>
              <a:t>声明成一个</a:t>
            </a:r>
            <a:r>
              <a:rPr lang="en-US">
                <a:latin typeface="幼圆"/>
              </a:rPr>
              <a:t>const char* </a:t>
            </a:r>
            <a:r>
              <a:rPr lang="zh-CN">
                <a:latin typeface="幼圆"/>
              </a:rPr>
              <a:t>类型的字符常量，最后用</a:t>
            </a:r>
            <a:r>
              <a:rPr lang="en-US">
                <a:latin typeface="幼圆"/>
              </a:rPr>
              <a:t>clCreateProgramWithSource</a:t>
            </a:r>
            <a:r>
              <a:rPr lang="zh-CN">
                <a:latin typeface="幼圆"/>
              </a:rPr>
              <a:t>函数编译它</a:t>
            </a:r>
            <a:r>
              <a:rPr lang="zh-CN">
                <a:latin typeface="幼圆"/>
              </a:rPr>
              <a:t>。</a:t>
            </a:r>
            <a:endParaRPr lang="en-US">
              <a:latin typeface="幼圆"/>
            </a:endParaRPr>
          </a:p>
          <a:p>
            <a:r>
              <a:rPr lang="zh-CN">
                <a:latin typeface="幼圆"/>
              </a:rPr>
              <a:t>要实现之前的</a:t>
            </a:r>
            <a:r>
              <a:rPr lang="en-US">
                <a:latin typeface="幼圆"/>
              </a:rPr>
              <a:t>CUDA kernel</a:t>
            </a:r>
            <a:r>
              <a:rPr lang="zh-CN">
                <a:latin typeface="幼圆"/>
              </a:rPr>
              <a:t>的功能，可将</a:t>
            </a:r>
            <a:r>
              <a:rPr lang="en-US">
                <a:latin typeface="幼圆"/>
              </a:rPr>
              <a:t>kernel</a:t>
            </a:r>
            <a:r>
              <a:rPr lang="zh-CN">
                <a:latin typeface="幼圆"/>
              </a:rPr>
              <a:t>如下图所示编写。</a:t>
            </a:r>
            <a:endParaRPr lang="en-US">
              <a:latin typeface="幼圆"/>
            </a:endParaRPr>
          </a:p>
          <a:p>
            <a:r>
              <a:rPr lang="en-US">
                <a:latin typeface="幼圆"/>
              </a:rPr>
              <a:t>__kernel</a:t>
            </a:r>
            <a:r>
              <a:rPr lang="zh-CN">
                <a:latin typeface="幼圆"/>
              </a:rPr>
              <a:t>表示这个函数是在</a:t>
            </a:r>
            <a:r>
              <a:rPr lang="en-US">
                <a:latin typeface="幼圆"/>
              </a:rPr>
              <a:t>OpenCL</a:t>
            </a:r>
            <a:r>
              <a:rPr lang="zh-CN">
                <a:latin typeface="幼圆"/>
              </a:rPr>
              <a:t>设备上执行的。</a:t>
            </a:r>
            <a:r>
              <a:rPr lang="en-US">
                <a:latin typeface="幼圆"/>
              </a:rPr>
              <a:t>__global</a:t>
            </a:r>
            <a:r>
              <a:rPr lang="zh-CN">
                <a:latin typeface="幼圆"/>
              </a:rPr>
              <a:t>则表示这个指针是在</a:t>
            </a:r>
            <a:r>
              <a:rPr lang="en-US">
                <a:latin typeface="幼圆"/>
              </a:rPr>
              <a:t>global memory</a:t>
            </a:r>
            <a:r>
              <a:rPr lang="zh-CN">
                <a:latin typeface="幼圆"/>
              </a:rPr>
              <a:t>中（即</a:t>
            </a:r>
            <a:r>
              <a:rPr lang="en-US">
                <a:latin typeface="幼圆"/>
              </a:rPr>
              <a:t>OpenCL</a:t>
            </a:r>
            <a:r>
              <a:rPr lang="zh-CN">
                <a:latin typeface="幼圆"/>
              </a:rPr>
              <a:t>设备上的主要内存）。而</a:t>
            </a:r>
            <a:r>
              <a:rPr lang="en-US">
                <a:latin typeface="幼圆"/>
              </a:rPr>
              <a:t>get_global_id</a:t>
            </a:r>
            <a:r>
              <a:rPr lang="en-US">
                <a:latin typeface="幼圆"/>
              </a:rPr>
              <a:t>(0)</a:t>
            </a:r>
            <a:r>
              <a:rPr lang="zh-CN">
                <a:latin typeface="幼圆"/>
              </a:rPr>
              <a:t>会返回</a:t>
            </a:r>
            <a:r>
              <a:rPr lang="en-US">
                <a:latin typeface="幼圆"/>
              </a:rPr>
              <a:t>work item</a:t>
            </a:r>
            <a:r>
              <a:rPr lang="zh-CN">
                <a:latin typeface="幼圆"/>
              </a:rPr>
              <a:t>的编号，举个例子，若有</a:t>
            </a:r>
            <a:r>
              <a:rPr lang="en-US">
                <a:latin typeface="幼圆"/>
              </a:rPr>
              <a:t>2</a:t>
            </a:r>
            <a:r>
              <a:rPr lang="zh-CN">
                <a:latin typeface="幼圆"/>
              </a:rPr>
              <a:t>的</a:t>
            </a:r>
            <a:r>
              <a:rPr lang="en-US">
                <a:latin typeface="幼圆"/>
              </a:rPr>
              <a:t>20</a:t>
            </a:r>
            <a:r>
              <a:rPr lang="zh-CN">
                <a:latin typeface="幼圆"/>
              </a:rPr>
              <a:t>次方个</a:t>
            </a:r>
            <a:r>
              <a:rPr lang="en-US">
                <a:latin typeface="幼圆"/>
              </a:rPr>
              <a:t>work item</a:t>
            </a:r>
            <a:r>
              <a:rPr lang="zh-CN">
                <a:latin typeface="幼圆"/>
              </a:rPr>
              <a:t>，则编号会分别是</a:t>
            </a:r>
            <a:r>
              <a:rPr lang="en-US">
                <a:latin typeface="幼圆"/>
              </a:rPr>
              <a:t>0</a:t>
            </a:r>
            <a:r>
              <a:rPr lang="zh-CN">
                <a:latin typeface="幼圆"/>
              </a:rPr>
              <a:t>到</a:t>
            </a:r>
            <a:r>
              <a:rPr lang="en-US">
                <a:latin typeface="幼圆"/>
              </a:rPr>
              <a:t>2</a:t>
            </a:r>
            <a:r>
              <a:rPr lang="zh-CN">
                <a:latin typeface="幼圆"/>
              </a:rPr>
              <a:t>的</a:t>
            </a:r>
            <a:r>
              <a:rPr lang="en-US">
                <a:latin typeface="幼圆"/>
              </a:rPr>
              <a:t>20</a:t>
            </a:r>
            <a:r>
              <a:rPr lang="zh-CN">
                <a:latin typeface="幼圆"/>
              </a:rPr>
              <a:t>次方减一（编号可以为二维或三维）。</a:t>
            </a:r>
            <a:endParaRPr lang="en-US">
              <a:latin typeface="幼圆"/>
            </a:endParaRPr>
          </a:p>
        </p:txBody>
      </p:sp>
      <p:sp>
        <p:nvSpPr>
          <p:cNvPr id="30" name="Text Box 1"/>
          <p:cNvSpPr txBox="1"/>
          <p:nvPr/>
        </p:nvSpPr>
        <p:spPr>
          <a:xfrm>
            <a:off x="1543935" y="4257294"/>
            <a:ext cx="9020433" cy="221700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/>
          </a:ln>
        </p:spPr>
        <p:txBody>
          <a:bodyPr vert="horz" wrap="square" lIns="91440" tIns="45720" rIns="91440" bIns="45720" numCol="1" anchor="t" anchorCtr="0"/>
          <a:lstStyle>
            <a:lvl1pPr lvl="0" indent="2667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1pPr>
            <a:lvl2pPr lvl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2pPr>
            <a:lvl3pPr lvl="2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3pPr>
            <a:lvl4pPr lvl="3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4pPr>
            <a:lvl5pPr lvl="4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5pPr>
            <a:lvl6pPr lvl="5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lvl="6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lvl="7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lvl="8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marL="0" lvl="0" indent="26670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const char *source = "__kernel void add(__global const float* x, \</a:t>
            </a:r>
            <a:endParaRPr lang="en-US" b="0" i="0" u="none" strike="noStrike" baseline="0">
              <a:solidFill>
                <a:schemeClr val="tx1"/>
              </a:solidFill>
              <a:latin typeface="幼圆"/>
            </a:endParaRPr>
          </a:p>
          <a:p>
            <a:pPr marL="0" lvl="0" indent="26670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__global const float* y, __global float* res) \</a:t>
            </a:r>
            <a:endParaRPr lang="en-US" b="0" i="0" u="none" strike="noStrike" baseline="0">
              <a:solidFill>
                <a:schemeClr val="tx1"/>
              </a:solidFill>
              <a:latin typeface="幼圆"/>
            </a:endParaRPr>
          </a:p>
          <a:p>
            <a:pPr marL="0" lvl="0" indent="26670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                            { \</a:t>
            </a:r>
            <a:endParaRPr lang="en-US" b="0" i="0" u="none" strike="noStrike" baseline="0">
              <a:solidFill>
                <a:schemeClr val="tx1"/>
              </a:solidFill>
              <a:latin typeface="幼圆"/>
            </a:endParaRPr>
          </a:p>
          <a:p>
            <a:pPr marL="0" lvl="0" indent="26670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                                int </a:t>
            </a: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idx</a:t>
            </a: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 = </a:t>
            </a: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get_global_id</a:t>
            </a: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(0); \</a:t>
            </a:r>
            <a:endParaRPr lang="en-US" b="0" i="0" u="none" strike="noStrike" baseline="0">
              <a:solidFill>
                <a:schemeClr val="tx1"/>
              </a:solidFill>
              <a:latin typeface="幼圆"/>
            </a:endParaRPr>
          </a:p>
          <a:p>
            <a:pPr marL="0" lvl="0" indent="26670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                                res[</a:t>
            </a: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idx</a:t>
            </a: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] = x[</a:t>
            </a: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idx</a:t>
            </a: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] + y[</a:t>
            </a: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idx</a:t>
            </a: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]; \</a:t>
            </a:r>
            <a:endParaRPr lang="en-US" b="0" i="0" u="none" strike="noStrike" baseline="0">
              <a:solidFill>
                <a:schemeClr val="tx1"/>
              </a:solidFill>
              <a:latin typeface="幼圆"/>
            </a:endParaRPr>
          </a:p>
          <a:p>
            <a:pPr marL="0" lvl="0" indent="26670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                            }";</a:t>
            </a:r>
            <a:endParaRPr lang="en-US">
              <a:latin typeface="幼圆"/>
            </a:endParaRPr>
          </a:p>
          <a:p>
            <a:pPr marL="0" lvl="0" indent="26670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cl_program</a:t>
            </a: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 program = </a:t>
            </a: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clCreateProgramWithSource</a:t>
            </a: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(context, 1, &amp;source, 0, 0);</a:t>
            </a:r>
            <a:endParaRPr lang="en-US" b="0" i="0" u="none" strike="noStrike" baseline="0">
              <a:solidFill>
                <a:schemeClr val="tx1"/>
              </a:solidFill>
              <a:latin typeface="幼圆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120000"/>
                <a:tint val="90000"/>
              </a:schemeClr>
            </a:gs>
            <a:gs pos="100000">
              <a:schemeClr val="bg2">
                <a:shade val="98000"/>
                <a:lumMod val="98000"/>
              </a:schemeClr>
            </a:gs>
          </a:gsLst>
          <a:path path="circle">
            <a:fillToRect l="50000" t="50000" r="10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1627632" y="624109"/>
            <a:ext cx="2487168" cy="5614951"/>
          </a:xfrm>
        </p:spPr>
        <p:txBody>
          <a:bodyPr>
            <a:normAutofit/>
          </a:bodyPr>
          <a:lstStyle/>
          <a:p>
            <a:r>
              <a:rPr lang="en-US" sz="3200">
                <a:latin typeface="幼圆"/>
              </a:rPr>
              <a:t>OpenCL kernel</a:t>
            </a:r>
            <a:r>
              <a:rPr lang="zh-CN" sz="3200">
                <a:latin typeface="幼圆"/>
              </a:rPr>
              <a:t>的编写、编译与执行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4700016" y="624110"/>
            <a:ext cx="6804596" cy="4454517"/>
          </a:xfrm>
        </p:spPr>
        <p:txBody>
          <a:bodyPr>
            <a:normAutofit/>
          </a:bodyPr>
          <a:lstStyle/>
          <a:p>
            <a:r>
              <a:rPr lang="zh-CN">
                <a:latin typeface="幼圆"/>
              </a:rPr>
              <a:t>一个</a:t>
            </a:r>
            <a:r>
              <a:rPr lang="en-US">
                <a:latin typeface="幼圆"/>
              </a:rPr>
              <a:t>OpenCL kernel</a:t>
            </a:r>
            <a:r>
              <a:rPr lang="zh-CN">
                <a:latin typeface="幼圆"/>
              </a:rPr>
              <a:t>程序里面可以有很多个函数（这里只有一个）。因此，还要利用</a:t>
            </a:r>
            <a:r>
              <a:rPr lang="en-US">
                <a:latin typeface="幼圆"/>
              </a:rPr>
              <a:t>clCreateKernel</a:t>
            </a:r>
            <a:r>
              <a:rPr lang="zh-CN">
                <a:latin typeface="幼圆"/>
              </a:rPr>
              <a:t>函数获取程序中函数的进入点。</a:t>
            </a:r>
            <a:endParaRPr lang="en-US">
              <a:latin typeface="幼圆"/>
            </a:endParaRPr>
          </a:p>
          <a:p>
            <a:r>
              <a:rPr lang="zh-CN">
                <a:latin typeface="幼圆"/>
              </a:rPr>
              <a:t>要执行核函数，需要先设定好函数的参数。设定参数是使用</a:t>
            </a:r>
            <a:r>
              <a:rPr lang="en-US">
                <a:latin typeface="幼圆"/>
              </a:rPr>
              <a:t>clSetKernelArg</a:t>
            </a:r>
            <a:r>
              <a:rPr lang="zh-CN">
                <a:latin typeface="幼圆"/>
              </a:rPr>
              <a:t>函数。</a:t>
            </a:r>
            <a:endParaRPr lang="en-US">
              <a:latin typeface="幼圆"/>
            </a:endParaRPr>
          </a:p>
          <a:p>
            <a:r>
              <a:rPr lang="zh-CN">
                <a:latin typeface="幼圆"/>
              </a:rPr>
              <a:t>设定好参数后，就可以执行</a:t>
            </a:r>
            <a:r>
              <a:rPr lang="en-US">
                <a:latin typeface="幼圆"/>
              </a:rPr>
              <a:t>kernel</a:t>
            </a:r>
            <a:r>
              <a:rPr lang="zh-CN">
                <a:latin typeface="幼圆"/>
              </a:rPr>
              <a:t>。</a:t>
            </a:r>
            <a:r>
              <a:rPr lang="en-US">
                <a:latin typeface="幼圆"/>
              </a:rPr>
              <a:t>clEnqueueNDRangeKernel</a:t>
            </a:r>
            <a:r>
              <a:rPr lang="zh-CN">
                <a:latin typeface="幼圆"/>
              </a:rPr>
              <a:t>会把执行一个</a:t>
            </a:r>
            <a:r>
              <a:rPr lang="en-US">
                <a:latin typeface="幼圆"/>
              </a:rPr>
              <a:t>kernel</a:t>
            </a:r>
            <a:r>
              <a:rPr lang="zh-CN">
                <a:latin typeface="幼圆"/>
              </a:rPr>
              <a:t>的动作加到指令队列里面。在目标执行</a:t>
            </a:r>
            <a:r>
              <a:rPr lang="en-US">
                <a:latin typeface="幼圆"/>
              </a:rPr>
              <a:t>kernel</a:t>
            </a:r>
            <a:r>
              <a:rPr lang="zh-CN">
                <a:latin typeface="幼圆"/>
              </a:rPr>
              <a:t>被加到指令队列之后，如果指令队列现在没有别的工作的话，就可能会开始执行。但是</a:t>
            </a:r>
            <a:r>
              <a:rPr lang="en-US">
                <a:latin typeface="幼圆"/>
              </a:rPr>
              <a:t>clEnqueueNDRangeKernel</a:t>
            </a:r>
            <a:r>
              <a:rPr lang="zh-CN">
                <a:latin typeface="幼圆"/>
              </a:rPr>
              <a:t>是非同步的，也就是说，它并不会等待</a:t>
            </a:r>
            <a:r>
              <a:rPr lang="en-US">
                <a:latin typeface="幼圆"/>
              </a:rPr>
              <a:t>OpenCL</a:t>
            </a:r>
            <a:r>
              <a:rPr lang="zh-CN">
                <a:latin typeface="幼圆"/>
              </a:rPr>
              <a:t>设备执行完毕才返回。这样可以让</a:t>
            </a:r>
            <a:r>
              <a:rPr lang="en-US">
                <a:latin typeface="幼圆"/>
              </a:rPr>
              <a:t>CPU</a:t>
            </a:r>
            <a:r>
              <a:rPr lang="zh-CN">
                <a:latin typeface="幼圆"/>
              </a:rPr>
              <a:t>在</a:t>
            </a:r>
            <a:r>
              <a:rPr lang="en-US">
                <a:latin typeface="幼圆"/>
              </a:rPr>
              <a:t>OpenCL</a:t>
            </a:r>
            <a:r>
              <a:rPr lang="zh-CN">
                <a:latin typeface="幼圆"/>
              </a:rPr>
              <a:t>设备在进行运算的同时进行其它的操作。若想让它同步，可调用</a:t>
            </a:r>
            <a:r>
              <a:rPr lang="en-US">
                <a:latin typeface="幼圆"/>
              </a:rPr>
              <a:t>clFinish</a:t>
            </a:r>
            <a:r>
              <a:rPr lang="zh-CN">
                <a:latin typeface="幼圆"/>
              </a:rPr>
              <a:t>函数，这与</a:t>
            </a:r>
            <a:r>
              <a:rPr lang="en-US">
                <a:latin typeface="幼圆"/>
              </a:rPr>
              <a:t>CUDA</a:t>
            </a:r>
            <a:r>
              <a:rPr lang="zh-CN">
                <a:latin typeface="幼圆"/>
              </a:rPr>
              <a:t>的</a:t>
            </a:r>
            <a:r>
              <a:rPr lang="en-US">
                <a:latin typeface="幼圆"/>
              </a:rPr>
              <a:t>cudaDeviceSynchronize</a:t>
            </a:r>
            <a:r>
              <a:rPr lang="zh-CN">
                <a:latin typeface="幼圆"/>
              </a:rPr>
              <a:t>函数相似。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幼圆"/>
              </a:rPr>
              <a:t>CUDA kernel</a:t>
            </a:r>
            <a:r>
              <a:rPr lang="zh-CN">
                <a:latin typeface="幼圆"/>
              </a:rPr>
              <a:t>向</a:t>
            </a:r>
            <a:r>
              <a:rPr lang="en-US">
                <a:latin typeface="幼圆"/>
              </a:rPr>
              <a:t>OpenCL</a:t>
            </a:r>
            <a:r>
              <a:rPr lang="zh-CN">
                <a:latin typeface="幼圆"/>
              </a:rPr>
              <a:t>的转换</a:t>
            </a:r>
          </a:p>
        </p:txBody>
      </p:sp>
      <p:sp>
        <p:nvSpPr>
          <p:cNvPr id="5" name="文本占位符 4"/>
          <p:cNvSpPr/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幼圆"/>
              </a:rPr>
              <a:t>CUDA</a:t>
            </a:r>
            <a:r>
              <a:rPr lang="zh-CN">
                <a:latin typeface="幼圆"/>
              </a:rPr>
              <a:t>与</a:t>
            </a:r>
            <a:r>
              <a:rPr lang="en-US">
                <a:latin typeface="幼圆"/>
              </a:rPr>
              <a:t>OpenCL</a:t>
            </a:r>
            <a:r>
              <a:rPr lang="zh-CN">
                <a:latin typeface="幼圆"/>
              </a:rPr>
              <a:t>的不同、索引概念对照关系、转换方法、未解决的问题。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幼圆"/>
              </a:rPr>
              <a:t>CUDA</a:t>
            </a:r>
            <a:endParaRPr lang="zh-CN">
              <a:latin typeface="幼圆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幼圆"/>
              </a:rPr>
              <a:t>CUDA</a:t>
            </a:r>
            <a:r>
              <a:rPr lang="zh-CN">
                <a:latin typeface="幼圆"/>
              </a:rPr>
              <a:t>的简介，线程模型，基本概念，线程索引，内存分配，以及</a:t>
            </a:r>
            <a:r>
              <a:rPr lang="en-US">
                <a:latin typeface="幼圆"/>
              </a:rPr>
              <a:t>kernel</a:t>
            </a:r>
            <a:r>
              <a:rPr lang="zh-CN">
                <a:latin typeface="幼圆"/>
              </a:rPr>
              <a:t>的编写与启动。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CUDA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与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OpenCL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的不同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sp>
      <p:cxnSp>
        <p:nvCxnSpPr>
          <p:cNvPr id="14" name="Straight Connector 13"/>
          <p:cNvCxnSpPr/>
          <p:nvPr/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  <a:prstDash val="solid"/>
          </a:ln>
        </p:spPr>
      </p:cxnSp>
      <p:grpSp>
        <p:nvGrpSpPr>
          <p:cNvPr id="16" name="Group 15"/>
          <p:cNvGrpSpPr/>
          <p:nvPr/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7" name="Freeform 11"/>
            <p:cNvSpPr/>
            <p:nvPr/>
          </p:nvSpPr>
          <p:spPr>
            <a:xfrm>
              <a:off x="2487613" y="2284413"/>
              <a:ext cx="85725" cy="533400"/>
            </a:xfrm>
            <a:custGeom>
              <a:rect l="0" t="0" r="r" b="b"/>
              <a:pathLst>
                <a:path w="85725" h="533400">
                  <a:moveTo>
                    <a:pt x="85725" y="533400"/>
                  </a:moveTo>
                  <a:cubicBezTo>
                    <a:pt x="77932" y="458881"/>
                    <a:pt x="74035" y="388284"/>
                    <a:pt x="66242" y="313765"/>
                  </a:cubicBezTo>
                  <a:cubicBezTo>
                    <a:pt x="42863" y="211791"/>
                    <a:pt x="23380" y="105896"/>
                    <a:pt x="0" y="0"/>
                  </a:cubicBezTo>
                  <a:cubicBezTo>
                    <a:pt x="0" y="137272"/>
                    <a:pt x="0" y="137272"/>
                    <a:pt x="0" y="137272"/>
                  </a:cubicBezTo>
                  <a:cubicBezTo>
                    <a:pt x="23380" y="251012"/>
                    <a:pt x="50656" y="368674"/>
                    <a:pt x="77932" y="486335"/>
                  </a:cubicBezTo>
                  <a:cubicBezTo>
                    <a:pt x="77932" y="502024"/>
                    <a:pt x="81828" y="517712"/>
                    <a:pt x="85725" y="53340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2"/>
            <p:cNvSpPr/>
            <p:nvPr/>
          </p:nvSpPr>
          <p:spPr>
            <a:xfrm>
              <a:off x="2597151" y="2779713"/>
              <a:ext cx="550863" cy="1978025"/>
            </a:xfrm>
            <a:custGeom>
              <a:rect l="0" t="0" r="r" b="b"/>
              <a:pathLst>
                <a:path w="550863" h="1978025">
                  <a:moveTo>
                    <a:pt x="338387" y="1373628"/>
                  </a:moveTo>
                  <a:cubicBezTo>
                    <a:pt x="405278" y="1577710"/>
                    <a:pt x="472168" y="1777868"/>
                    <a:pt x="546928" y="1978025"/>
                  </a:cubicBezTo>
                  <a:cubicBezTo>
                    <a:pt x="546928" y="1942703"/>
                    <a:pt x="546928" y="1911306"/>
                    <a:pt x="550863" y="1875984"/>
                  </a:cubicBezTo>
                  <a:cubicBezTo>
                    <a:pt x="487907" y="1707224"/>
                    <a:pt x="428886" y="1534539"/>
                    <a:pt x="373800" y="1361855"/>
                  </a:cubicBezTo>
                  <a:cubicBezTo>
                    <a:pt x="228215" y="914444"/>
                    <a:pt x="106238" y="459184"/>
                    <a:pt x="0" y="0"/>
                  </a:cubicBezTo>
                  <a:cubicBezTo>
                    <a:pt x="7869" y="78493"/>
                    <a:pt x="15739" y="160911"/>
                    <a:pt x="23608" y="239404"/>
                  </a:cubicBezTo>
                  <a:cubicBezTo>
                    <a:pt x="118042" y="620095"/>
                    <a:pt x="220345" y="1000786"/>
                    <a:pt x="338387" y="13736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3"/>
            <p:cNvSpPr/>
            <p:nvPr/>
          </p:nvSpPr>
          <p:spPr>
            <a:xfrm>
              <a:off x="3175001" y="4730750"/>
              <a:ext cx="519113" cy="1209675"/>
            </a:xfrm>
            <a:custGeom>
              <a:rect l="0" t="0" r="r" b="b"/>
              <a:pathLst>
                <a:path w="519113" h="1209675">
                  <a:moveTo>
                    <a:pt x="31461" y="86405"/>
                  </a:moveTo>
                  <a:cubicBezTo>
                    <a:pt x="19663" y="58913"/>
                    <a:pt x="7865" y="31420"/>
                    <a:pt x="0" y="0"/>
                  </a:cubicBezTo>
                  <a:cubicBezTo>
                    <a:pt x="0" y="39275"/>
                    <a:pt x="0" y="74623"/>
                    <a:pt x="0" y="113898"/>
                  </a:cubicBezTo>
                  <a:cubicBezTo>
                    <a:pt x="82586" y="333839"/>
                    <a:pt x="173038" y="549852"/>
                    <a:pt x="267422" y="761938"/>
                  </a:cubicBezTo>
                  <a:cubicBezTo>
                    <a:pt x="334277" y="911184"/>
                    <a:pt x="408998" y="1060429"/>
                    <a:pt x="483719" y="1209675"/>
                  </a:cubicBezTo>
                  <a:cubicBezTo>
                    <a:pt x="519113" y="1209675"/>
                    <a:pt x="519113" y="1209675"/>
                    <a:pt x="519113" y="1209675"/>
                  </a:cubicBezTo>
                  <a:cubicBezTo>
                    <a:pt x="444392" y="1056502"/>
                    <a:pt x="369671" y="903329"/>
                    <a:pt x="302816" y="746228"/>
                  </a:cubicBezTo>
                  <a:cubicBezTo>
                    <a:pt x="204499" y="530215"/>
                    <a:pt x="114048" y="310274"/>
                    <a:pt x="31461" y="8640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4"/>
            <p:cNvSpPr/>
            <p:nvPr/>
          </p:nvSpPr>
          <p:spPr>
            <a:xfrm>
              <a:off x="3305176" y="5630863"/>
              <a:ext cx="146050" cy="309563"/>
            </a:xfrm>
            <a:custGeom>
              <a:rect l="0" t="0" r="r" b="b"/>
              <a:pathLst>
                <a:path w="146050" h="309563">
                  <a:moveTo>
                    <a:pt x="110524" y="309563"/>
                  </a:moveTo>
                  <a:cubicBezTo>
                    <a:pt x="146050" y="309563"/>
                    <a:pt x="146050" y="309563"/>
                    <a:pt x="146050" y="309563"/>
                  </a:cubicBezTo>
                  <a:cubicBezTo>
                    <a:pt x="94735" y="207682"/>
                    <a:pt x="47368" y="105800"/>
                    <a:pt x="0" y="0"/>
                  </a:cubicBezTo>
                  <a:cubicBezTo>
                    <a:pt x="31578" y="105800"/>
                    <a:pt x="67104" y="207682"/>
                    <a:pt x="110524" y="30956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5"/>
            <p:cNvSpPr/>
            <p:nvPr/>
          </p:nvSpPr>
          <p:spPr>
            <a:xfrm>
              <a:off x="2573338" y="2817813"/>
              <a:ext cx="700088" cy="2835275"/>
            </a:xfrm>
            <a:custGeom>
              <a:rect l="0" t="0" r="r" b="b"/>
              <a:pathLst>
                <a:path w="700088" h="2835275">
                  <a:moveTo>
                    <a:pt x="637159" y="2591803"/>
                  </a:moveTo>
                  <a:cubicBezTo>
                    <a:pt x="570296" y="2426870"/>
                    <a:pt x="511300" y="2261937"/>
                    <a:pt x="456237" y="2097004"/>
                  </a:cubicBezTo>
                  <a:cubicBezTo>
                    <a:pt x="330379" y="1716088"/>
                    <a:pt x="232052" y="1323390"/>
                    <a:pt x="157323" y="926766"/>
                  </a:cubicBezTo>
                  <a:cubicBezTo>
                    <a:pt x="114059" y="687220"/>
                    <a:pt x="78662" y="443748"/>
                    <a:pt x="47197" y="200276"/>
                  </a:cubicBezTo>
                  <a:cubicBezTo>
                    <a:pt x="31465" y="133517"/>
                    <a:pt x="15732" y="66759"/>
                    <a:pt x="0" y="0"/>
                  </a:cubicBezTo>
                  <a:cubicBezTo>
                    <a:pt x="31465" y="310231"/>
                    <a:pt x="74728" y="624389"/>
                    <a:pt x="129792" y="930693"/>
                  </a:cubicBezTo>
                  <a:cubicBezTo>
                    <a:pt x="200587" y="1331244"/>
                    <a:pt x="298914" y="1723941"/>
                    <a:pt x="420839" y="2108785"/>
                  </a:cubicBezTo>
                  <a:cubicBezTo>
                    <a:pt x="483769" y="2301207"/>
                    <a:pt x="554564" y="2489701"/>
                    <a:pt x="629293" y="2674269"/>
                  </a:cubicBezTo>
                  <a:cubicBezTo>
                    <a:pt x="652891" y="2729247"/>
                    <a:pt x="676490" y="2780297"/>
                    <a:pt x="700088" y="2835275"/>
                  </a:cubicBezTo>
                  <a:cubicBezTo>
                    <a:pt x="692222" y="2815640"/>
                    <a:pt x="688289" y="2799932"/>
                    <a:pt x="684356" y="2780297"/>
                  </a:cubicBezTo>
                  <a:cubicBezTo>
                    <a:pt x="664690" y="2717466"/>
                    <a:pt x="648958" y="2654634"/>
                    <a:pt x="637159" y="259180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6"/>
            <p:cNvSpPr/>
            <p:nvPr/>
          </p:nvSpPr>
          <p:spPr>
            <a:xfrm>
              <a:off x="2506663" y="285750"/>
              <a:ext cx="90488" cy="2493963"/>
            </a:xfrm>
            <a:custGeom>
              <a:rect l="0" t="0" r="r" b="b"/>
              <a:pathLst>
                <a:path w="90488" h="2493963">
                  <a:moveTo>
                    <a:pt x="43277" y="2266168"/>
                  </a:moveTo>
                  <a:cubicBezTo>
                    <a:pt x="47211" y="2281878"/>
                    <a:pt x="47211" y="2297588"/>
                    <a:pt x="47211" y="2313298"/>
                  </a:cubicBezTo>
                  <a:cubicBezTo>
                    <a:pt x="59014" y="2368283"/>
                    <a:pt x="74751" y="2423268"/>
                    <a:pt x="86554" y="2482180"/>
                  </a:cubicBezTo>
                  <a:cubicBezTo>
                    <a:pt x="86554" y="2486108"/>
                    <a:pt x="86554" y="2490035"/>
                    <a:pt x="90488" y="2493963"/>
                  </a:cubicBezTo>
                  <a:cubicBezTo>
                    <a:pt x="82619" y="2415413"/>
                    <a:pt x="74751" y="2340790"/>
                    <a:pt x="66882" y="2262240"/>
                  </a:cubicBezTo>
                  <a:cubicBezTo>
                    <a:pt x="35408" y="1861635"/>
                    <a:pt x="19671" y="1461030"/>
                    <a:pt x="19671" y="1056498"/>
                  </a:cubicBezTo>
                  <a:cubicBezTo>
                    <a:pt x="23606" y="703023"/>
                    <a:pt x="35408" y="353475"/>
                    <a:pt x="59014" y="0"/>
                  </a:cubicBezTo>
                  <a:cubicBezTo>
                    <a:pt x="47211" y="0"/>
                    <a:pt x="47211" y="0"/>
                    <a:pt x="47211" y="0"/>
                  </a:cubicBezTo>
                  <a:cubicBezTo>
                    <a:pt x="19671" y="349548"/>
                    <a:pt x="7869" y="703023"/>
                    <a:pt x="3934" y="1056498"/>
                  </a:cubicBezTo>
                  <a:cubicBezTo>
                    <a:pt x="0" y="1461030"/>
                    <a:pt x="11803" y="1861635"/>
                    <a:pt x="43277" y="2266168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7"/>
            <p:cNvSpPr/>
            <p:nvPr/>
          </p:nvSpPr>
          <p:spPr>
            <a:xfrm>
              <a:off x="2554288" y="2598738"/>
              <a:ext cx="66675" cy="420688"/>
            </a:xfrm>
            <a:custGeom>
              <a:rect l="0" t="0" r="r" b="b"/>
              <a:pathLst>
                <a:path w="66675" h="420688">
                  <a:moveTo>
                    <a:pt x="0" y="0"/>
                  </a:moveTo>
                  <a:cubicBezTo>
                    <a:pt x="7844" y="74702"/>
                    <a:pt x="11766" y="145472"/>
                    <a:pt x="19610" y="220173"/>
                  </a:cubicBezTo>
                  <a:cubicBezTo>
                    <a:pt x="35299" y="287011"/>
                    <a:pt x="50987" y="353850"/>
                    <a:pt x="66675" y="420688"/>
                  </a:cubicBezTo>
                  <a:cubicBezTo>
                    <a:pt x="58831" y="342055"/>
                    <a:pt x="50987" y="259490"/>
                    <a:pt x="43143" y="180857"/>
                  </a:cubicBezTo>
                  <a:cubicBezTo>
                    <a:pt x="39221" y="176925"/>
                    <a:pt x="39221" y="172993"/>
                    <a:pt x="39221" y="169062"/>
                  </a:cubicBezTo>
                  <a:cubicBezTo>
                    <a:pt x="27454" y="110087"/>
                    <a:pt x="11766" y="5504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8"/>
            <p:cNvSpPr/>
            <p:nvPr/>
          </p:nvSpPr>
          <p:spPr>
            <a:xfrm>
              <a:off x="3143251" y="4757738"/>
              <a:ext cx="161925" cy="873125"/>
            </a:xfrm>
            <a:custGeom>
              <a:rect l="0" t="0" r="r" b="b"/>
              <a:pathLst>
                <a:path w="161925" h="873125">
                  <a:moveTo>
                    <a:pt x="0" y="0"/>
                  </a:moveTo>
                  <a:cubicBezTo>
                    <a:pt x="0" y="121923"/>
                    <a:pt x="7899" y="243846"/>
                    <a:pt x="19747" y="365769"/>
                  </a:cubicBezTo>
                  <a:cubicBezTo>
                    <a:pt x="31595" y="460160"/>
                    <a:pt x="47393" y="558485"/>
                    <a:pt x="67140" y="652877"/>
                  </a:cubicBezTo>
                  <a:cubicBezTo>
                    <a:pt x="75038" y="676475"/>
                    <a:pt x="86887" y="700073"/>
                    <a:pt x="94785" y="723671"/>
                  </a:cubicBezTo>
                  <a:cubicBezTo>
                    <a:pt x="118482" y="774800"/>
                    <a:pt x="138229" y="821996"/>
                    <a:pt x="161925" y="873125"/>
                  </a:cubicBezTo>
                  <a:cubicBezTo>
                    <a:pt x="157976" y="861326"/>
                    <a:pt x="154026" y="845594"/>
                    <a:pt x="150077" y="833795"/>
                  </a:cubicBezTo>
                  <a:cubicBezTo>
                    <a:pt x="102684" y="676475"/>
                    <a:pt x="71089" y="519155"/>
                    <a:pt x="51342" y="361836"/>
                  </a:cubicBezTo>
                  <a:cubicBezTo>
                    <a:pt x="43443" y="267444"/>
                    <a:pt x="35545" y="176985"/>
                    <a:pt x="31595" y="86526"/>
                  </a:cubicBezTo>
                  <a:cubicBezTo>
                    <a:pt x="31595" y="82593"/>
                    <a:pt x="27646" y="78660"/>
                    <a:pt x="27646" y="70794"/>
                  </a:cubicBezTo>
                  <a:cubicBezTo>
                    <a:pt x="19747" y="47196"/>
                    <a:pt x="7899" y="2359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9"/>
            <p:cNvSpPr/>
            <p:nvPr/>
          </p:nvSpPr>
          <p:spPr>
            <a:xfrm>
              <a:off x="3148014" y="468286"/>
              <a:ext cx="1768475" cy="4262464"/>
            </a:xfrm>
            <a:custGeom>
              <a:rect l="0" t="0" r="r" b="b"/>
              <a:pathLst>
                <a:path w="1768475" h="4262464">
                  <a:moveTo>
                    <a:pt x="27510" y="4145950"/>
                  </a:moveTo>
                  <a:cubicBezTo>
                    <a:pt x="39299" y="3747861"/>
                    <a:pt x="102179" y="3354627"/>
                    <a:pt x="196497" y="2975957"/>
                  </a:cubicBezTo>
                  <a:cubicBezTo>
                    <a:pt x="294746" y="2597287"/>
                    <a:pt x="428364" y="2233182"/>
                    <a:pt x="585562" y="1883640"/>
                  </a:cubicBezTo>
                  <a:cubicBezTo>
                    <a:pt x="742760" y="1534099"/>
                    <a:pt x="923537" y="1203976"/>
                    <a:pt x="1120034" y="888418"/>
                  </a:cubicBezTo>
                  <a:cubicBezTo>
                    <a:pt x="1218283" y="733066"/>
                    <a:pt x="1324391" y="577714"/>
                    <a:pt x="1430500" y="432072"/>
                  </a:cubicBezTo>
                  <a:cubicBezTo>
                    <a:pt x="1485519" y="359251"/>
                    <a:pt x="1540538" y="281575"/>
                    <a:pt x="1595557" y="213609"/>
                  </a:cubicBezTo>
                  <a:cubicBezTo>
                    <a:pt x="1654507" y="140788"/>
                    <a:pt x="1709526" y="72821"/>
                    <a:pt x="1768475" y="4855"/>
                  </a:cubicBezTo>
                  <a:cubicBezTo>
                    <a:pt x="1768475" y="0"/>
                    <a:pt x="1768475" y="0"/>
                    <a:pt x="1768475" y="0"/>
                  </a:cubicBezTo>
                  <a:cubicBezTo>
                    <a:pt x="1705596" y="67966"/>
                    <a:pt x="1650577" y="135933"/>
                    <a:pt x="1591628" y="208754"/>
                  </a:cubicBezTo>
                  <a:cubicBezTo>
                    <a:pt x="1536608" y="276720"/>
                    <a:pt x="1481589" y="349541"/>
                    <a:pt x="1426570" y="427217"/>
                  </a:cubicBezTo>
                  <a:cubicBezTo>
                    <a:pt x="1316531" y="572860"/>
                    <a:pt x="1210423" y="723357"/>
                    <a:pt x="1112174" y="878708"/>
                  </a:cubicBezTo>
                  <a:cubicBezTo>
                    <a:pt x="911747" y="1194267"/>
                    <a:pt x="727040" y="1524389"/>
                    <a:pt x="569842" y="1873931"/>
                  </a:cubicBezTo>
                  <a:cubicBezTo>
                    <a:pt x="408714" y="2218617"/>
                    <a:pt x="275096" y="2587578"/>
                    <a:pt x="176848" y="2966248"/>
                  </a:cubicBezTo>
                  <a:cubicBezTo>
                    <a:pt x="74669" y="3349772"/>
                    <a:pt x="11790" y="3743007"/>
                    <a:pt x="0" y="4145950"/>
                  </a:cubicBezTo>
                  <a:cubicBezTo>
                    <a:pt x="0" y="4155660"/>
                    <a:pt x="0" y="4160514"/>
                    <a:pt x="0" y="4170224"/>
                  </a:cubicBezTo>
                  <a:cubicBezTo>
                    <a:pt x="7860" y="4199352"/>
                    <a:pt x="15720" y="4233336"/>
                    <a:pt x="27510" y="4262464"/>
                  </a:cubicBezTo>
                  <a:cubicBezTo>
                    <a:pt x="27510" y="4223626"/>
                    <a:pt x="27510" y="4184788"/>
                    <a:pt x="27510" y="41459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0"/>
            <p:cNvSpPr/>
            <p:nvPr/>
          </p:nvSpPr>
          <p:spPr>
            <a:xfrm>
              <a:off x="3273426" y="5653088"/>
              <a:ext cx="138113" cy="287338"/>
            </a:xfrm>
            <a:custGeom>
              <a:rect l="0" t="0" r="r" b="b"/>
              <a:pathLst>
                <a:path w="138113" h="287338">
                  <a:moveTo>
                    <a:pt x="0" y="0"/>
                  </a:moveTo>
                  <a:cubicBezTo>
                    <a:pt x="27623" y="94467"/>
                    <a:pt x="63137" y="192871"/>
                    <a:pt x="102598" y="287338"/>
                  </a:cubicBezTo>
                  <a:cubicBezTo>
                    <a:pt x="138113" y="287338"/>
                    <a:pt x="138113" y="287338"/>
                    <a:pt x="138113" y="287338"/>
                  </a:cubicBezTo>
                  <a:cubicBezTo>
                    <a:pt x="90760" y="192871"/>
                    <a:pt x="43407" y="9446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1"/>
            <p:cNvSpPr/>
            <p:nvPr/>
          </p:nvSpPr>
          <p:spPr>
            <a:xfrm>
              <a:off x="3143251" y="4656138"/>
              <a:ext cx="31750" cy="188913"/>
            </a:xfrm>
            <a:custGeom>
              <a:rect l="0" t="0" r="r" b="b"/>
              <a:pathLst>
                <a:path w="31750" h="188913">
                  <a:moveTo>
                    <a:pt x="27781" y="173170"/>
                  </a:moveTo>
                  <a:cubicBezTo>
                    <a:pt x="27781" y="181042"/>
                    <a:pt x="31750" y="184977"/>
                    <a:pt x="31750" y="188913"/>
                  </a:cubicBezTo>
                  <a:cubicBezTo>
                    <a:pt x="31750" y="149556"/>
                    <a:pt x="31750" y="114135"/>
                    <a:pt x="31750" y="74778"/>
                  </a:cubicBezTo>
                  <a:cubicBezTo>
                    <a:pt x="19844" y="51164"/>
                    <a:pt x="11906" y="23614"/>
                    <a:pt x="3969" y="0"/>
                  </a:cubicBezTo>
                  <a:cubicBezTo>
                    <a:pt x="0" y="35421"/>
                    <a:pt x="0" y="66907"/>
                    <a:pt x="0" y="102328"/>
                  </a:cubicBezTo>
                  <a:cubicBezTo>
                    <a:pt x="7938" y="125942"/>
                    <a:pt x="19844" y="149556"/>
                    <a:pt x="27781" y="17317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2"/>
            <p:cNvSpPr/>
            <p:nvPr/>
          </p:nvSpPr>
          <p:spPr>
            <a:xfrm>
              <a:off x="3211513" y="5410200"/>
              <a:ext cx="203200" cy="530225"/>
            </a:xfrm>
            <a:custGeom>
              <a:rect l="0" t="0" r="r" b="b"/>
              <a:pathLst>
                <a:path w="203200" h="530225">
                  <a:moveTo>
                    <a:pt x="27354" y="70697"/>
                  </a:moveTo>
                  <a:cubicBezTo>
                    <a:pt x="19538" y="47131"/>
                    <a:pt x="7815" y="23566"/>
                    <a:pt x="0" y="0"/>
                  </a:cubicBezTo>
                  <a:cubicBezTo>
                    <a:pt x="11723" y="62841"/>
                    <a:pt x="27354" y="125683"/>
                    <a:pt x="46892" y="188524"/>
                  </a:cubicBezTo>
                  <a:cubicBezTo>
                    <a:pt x="50800" y="208162"/>
                    <a:pt x="54708" y="223873"/>
                    <a:pt x="62523" y="243511"/>
                  </a:cubicBezTo>
                  <a:cubicBezTo>
                    <a:pt x="105508" y="337773"/>
                    <a:pt x="152400" y="435963"/>
                    <a:pt x="199292" y="530225"/>
                  </a:cubicBezTo>
                  <a:cubicBezTo>
                    <a:pt x="203200" y="530225"/>
                    <a:pt x="203200" y="530225"/>
                    <a:pt x="203200" y="530225"/>
                  </a:cubicBezTo>
                  <a:cubicBezTo>
                    <a:pt x="160215" y="428108"/>
                    <a:pt x="125046" y="325990"/>
                    <a:pt x="93785" y="219945"/>
                  </a:cubicBezTo>
                  <a:cubicBezTo>
                    <a:pt x="70338" y="168886"/>
                    <a:pt x="50800" y="121755"/>
                    <a:pt x="27354" y="70697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" name="内容占位符 4"/>
          <p:cNvSpPr/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CUDA kernel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支持用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C++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编写，而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OpenCL kernel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仅支持</a:t>
            </a:r>
            <a:r>
              <a:rPr lang="en-US">
                <a:latin typeface="幼圆"/>
              </a:rPr>
              <a:t>C99</a:t>
            </a:r>
            <a:r>
              <a:rPr lang="zh-CN">
                <a:latin typeface="幼圆"/>
              </a:rPr>
              <a:t>语言，对于</a:t>
            </a:r>
            <a:r>
              <a:rPr lang="en-US">
                <a:latin typeface="幼圆"/>
              </a:rPr>
              <a:t>C++</a:t>
            </a:r>
            <a:r>
              <a:rPr lang="zh-CN">
                <a:latin typeface="幼圆"/>
              </a:rPr>
              <a:t>的模板</a:t>
            </a:r>
            <a:r>
              <a:rPr lang="zh-CN">
                <a:latin typeface="幼圆"/>
              </a:rPr>
              <a:t>以及类</a:t>
            </a:r>
            <a:r>
              <a:rPr lang="zh-CN">
                <a:latin typeface="幼圆"/>
              </a:rPr>
              <a:t>，</a:t>
            </a:r>
            <a:r>
              <a:rPr lang="en-US">
                <a:latin typeface="幼圆"/>
              </a:rPr>
              <a:t>OpenCL</a:t>
            </a:r>
            <a:r>
              <a:rPr lang="zh-CN">
                <a:latin typeface="幼圆"/>
              </a:rPr>
              <a:t>无法编译。</a:t>
            </a:r>
            <a:endParaRPr lang="en-US">
              <a:latin typeface="幼圆"/>
            </a:endParaRP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CUDA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与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OpenCL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存在说明符上的不同。</a:t>
            </a:r>
            <a:endParaRPr lang="en-US">
              <a:solidFill>
                <a:schemeClr val="tx2">
                  <a:lumMod val="75000"/>
                </a:schemeClr>
              </a:solidFill>
              <a:latin typeface="幼圆"/>
            </a:endParaRP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CUDA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与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OpenCL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存在索引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API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上的不同。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120000"/>
                <a:tint val="90000"/>
              </a:schemeClr>
            </a:gs>
            <a:gs pos="100000">
              <a:schemeClr val="bg2">
                <a:shade val="98000"/>
                <a:lumMod val="98000"/>
              </a:schemeClr>
            </a:gs>
          </a:gsLst>
          <a:path path="circle">
            <a:fillToRect l="50000" t="50000" r="10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/>
          <p:cNvSpPr/>
          <p:nvPr/>
        </p:nvSpPr>
        <p:spPr>
          <a:xfrm>
            <a:off x="0" y="-786"/>
            <a:ext cx="12192000" cy="68540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>
                <a:latin typeface="幼圆"/>
              </a:rPr>
              <a:t>CUDA</a:t>
            </a:r>
            <a:r>
              <a:rPr lang="zh-CN">
                <a:latin typeface="幼圆"/>
              </a:rPr>
              <a:t>与</a:t>
            </a:r>
            <a:r>
              <a:rPr lang="en-US">
                <a:latin typeface="幼圆"/>
              </a:rPr>
              <a:t>OpenCL</a:t>
            </a:r>
            <a:r>
              <a:rPr lang="zh-CN">
                <a:latin typeface="幼圆"/>
              </a:rPr>
              <a:t>索引概念对照关系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sp>
      <p:sp>
        <p:nvSpPr>
          <p:cNvPr id="3" name="内容占位符 2"/>
          <p:cNvSpPr/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n-US">
                <a:latin typeface="幼圆"/>
              </a:rPr>
              <a:t>CUDA</a:t>
            </a:r>
            <a:r>
              <a:rPr lang="zh-CN">
                <a:latin typeface="幼圆"/>
              </a:rPr>
              <a:t>与</a:t>
            </a:r>
            <a:r>
              <a:rPr lang="en-US">
                <a:latin typeface="幼圆"/>
              </a:rPr>
              <a:t>OpenCL</a:t>
            </a:r>
            <a:r>
              <a:rPr lang="zh-CN">
                <a:latin typeface="幼圆"/>
              </a:rPr>
              <a:t>的</a:t>
            </a:r>
            <a:r>
              <a:rPr lang="en-US">
                <a:latin typeface="幼圆"/>
              </a:rPr>
              <a:t>kernel</a:t>
            </a:r>
            <a:r>
              <a:rPr lang="zh-CN">
                <a:latin typeface="幼圆"/>
              </a:rPr>
              <a:t>的一些概念的对照关系如图所示：</a:t>
            </a:r>
            <a:endParaRPr lang="en-US">
              <a:latin typeface="幼圆"/>
            </a:endParaRPr>
          </a:p>
          <a:p>
            <a:r>
              <a:rPr lang="en-US">
                <a:latin typeface="幼圆"/>
              </a:rPr>
              <a:t>CUDA kernel</a:t>
            </a:r>
            <a:r>
              <a:rPr lang="zh-CN">
                <a:latin typeface="幼圆"/>
              </a:rPr>
              <a:t>里对</a:t>
            </a:r>
            <a:r>
              <a:rPr lang="en-US">
                <a:latin typeface="幼圆"/>
              </a:rPr>
              <a:t>blockIdx</a:t>
            </a:r>
            <a:r>
              <a:rPr lang="zh-CN">
                <a:latin typeface="幼圆"/>
              </a:rPr>
              <a:t>等的使用，在</a:t>
            </a:r>
            <a:r>
              <a:rPr lang="en-US">
                <a:latin typeface="幼圆"/>
              </a:rPr>
              <a:t>OpenCL</a:t>
            </a:r>
            <a:r>
              <a:rPr lang="zh-CN">
                <a:latin typeface="幼圆"/>
              </a:rPr>
              <a:t>的</a:t>
            </a:r>
            <a:r>
              <a:rPr lang="en-US">
                <a:latin typeface="幼圆"/>
              </a:rPr>
              <a:t>kernel</a:t>
            </a:r>
            <a:r>
              <a:rPr lang="zh-CN">
                <a:latin typeface="幼圆"/>
              </a:rPr>
              <a:t>里可以用对应的概念替换。</a:t>
            </a:r>
          </a:p>
        </p:txBody>
      </p:sp>
      <p:pic>
        <p:nvPicPr>
          <p:cNvPr id="6146" name="Picture 2"/>
          <p:cNvPicPr/>
          <p:nvPr/>
        </p:nvPicPr>
        <p:blipFill>
          <a:blip r:embed="rId2"/>
          <a:stretch/>
        </p:blipFill>
        <p:spPr>
          <a:xfrm>
            <a:off x="6091916" y="1899258"/>
            <a:ext cx="5451627" cy="2739443"/>
          </a:xfrm>
          <a:prstGeom prst="rect">
            <a:avLst/>
          </a:prstGeom>
          <a:noFill/>
        </p:spPr>
      </p:pic>
      <p:sp>
        <p:nvSpPr>
          <p:cNvPr id="139" name="Freeform 12"/>
          <p:cNvSpPr/>
          <p:nvPr/>
        </p:nvSpPr>
        <p:spPr>
          <a:xfrm>
            <a:off x="-1" y="6061223"/>
            <a:ext cx="1038036" cy="506277"/>
          </a:xfrm>
          <a:custGeom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CUDA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向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OpenCL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转换方法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sp>
      <p:cxnSp>
        <p:nvCxnSpPr>
          <p:cNvPr id="12" name="Straight Connector 11"/>
          <p:cNvCxnSpPr/>
          <p:nvPr/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  <a:prstDash val="solid"/>
          </a:ln>
        </p:spPr>
      </p:cxnSp>
      <p:grpSp>
        <p:nvGrpSpPr>
          <p:cNvPr id="14" name="Group 13"/>
          <p:cNvGrpSpPr/>
          <p:nvPr/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/>
            <p:cNvSpPr/>
            <p:nvPr/>
          </p:nvSpPr>
          <p:spPr>
            <a:xfrm>
              <a:off x="2487613" y="2284413"/>
              <a:ext cx="85725" cy="533400"/>
            </a:xfrm>
            <a:custGeom>
              <a:rect l="0" t="0" r="r" b="b"/>
              <a:pathLst>
                <a:path w="85725" h="533400">
                  <a:moveTo>
                    <a:pt x="85725" y="533400"/>
                  </a:moveTo>
                  <a:cubicBezTo>
                    <a:pt x="77932" y="458881"/>
                    <a:pt x="74035" y="388284"/>
                    <a:pt x="66242" y="313765"/>
                  </a:cubicBezTo>
                  <a:cubicBezTo>
                    <a:pt x="42863" y="211791"/>
                    <a:pt x="23380" y="105896"/>
                    <a:pt x="0" y="0"/>
                  </a:cubicBezTo>
                  <a:cubicBezTo>
                    <a:pt x="0" y="137272"/>
                    <a:pt x="0" y="137272"/>
                    <a:pt x="0" y="137272"/>
                  </a:cubicBezTo>
                  <a:cubicBezTo>
                    <a:pt x="23380" y="251012"/>
                    <a:pt x="50656" y="368674"/>
                    <a:pt x="77932" y="486335"/>
                  </a:cubicBezTo>
                  <a:cubicBezTo>
                    <a:pt x="77932" y="502024"/>
                    <a:pt x="81828" y="517712"/>
                    <a:pt x="85725" y="53340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/>
            <p:cNvSpPr/>
            <p:nvPr/>
          </p:nvSpPr>
          <p:spPr>
            <a:xfrm>
              <a:off x="2597151" y="2779713"/>
              <a:ext cx="550863" cy="1978025"/>
            </a:xfrm>
            <a:custGeom>
              <a:rect l="0" t="0" r="r" b="b"/>
              <a:pathLst>
                <a:path w="550863" h="1978025">
                  <a:moveTo>
                    <a:pt x="338387" y="1373628"/>
                  </a:moveTo>
                  <a:cubicBezTo>
                    <a:pt x="405278" y="1577710"/>
                    <a:pt x="472168" y="1777868"/>
                    <a:pt x="546928" y="1978025"/>
                  </a:cubicBezTo>
                  <a:cubicBezTo>
                    <a:pt x="546928" y="1942703"/>
                    <a:pt x="546928" y="1911306"/>
                    <a:pt x="550863" y="1875984"/>
                  </a:cubicBezTo>
                  <a:cubicBezTo>
                    <a:pt x="487907" y="1707224"/>
                    <a:pt x="428886" y="1534539"/>
                    <a:pt x="373800" y="1361855"/>
                  </a:cubicBezTo>
                  <a:cubicBezTo>
                    <a:pt x="228215" y="914444"/>
                    <a:pt x="106238" y="459184"/>
                    <a:pt x="0" y="0"/>
                  </a:cubicBezTo>
                  <a:cubicBezTo>
                    <a:pt x="7869" y="78493"/>
                    <a:pt x="15739" y="160911"/>
                    <a:pt x="23608" y="239404"/>
                  </a:cubicBezTo>
                  <a:cubicBezTo>
                    <a:pt x="118042" y="620095"/>
                    <a:pt x="220345" y="1000786"/>
                    <a:pt x="338387" y="13736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/>
            <p:cNvSpPr/>
            <p:nvPr/>
          </p:nvSpPr>
          <p:spPr>
            <a:xfrm>
              <a:off x="3175001" y="4730750"/>
              <a:ext cx="519113" cy="1209675"/>
            </a:xfrm>
            <a:custGeom>
              <a:rect l="0" t="0" r="r" b="b"/>
              <a:pathLst>
                <a:path w="519113" h="1209675">
                  <a:moveTo>
                    <a:pt x="31461" y="86405"/>
                  </a:moveTo>
                  <a:cubicBezTo>
                    <a:pt x="19663" y="58913"/>
                    <a:pt x="7865" y="31420"/>
                    <a:pt x="0" y="0"/>
                  </a:cubicBezTo>
                  <a:cubicBezTo>
                    <a:pt x="0" y="39275"/>
                    <a:pt x="0" y="74623"/>
                    <a:pt x="0" y="113898"/>
                  </a:cubicBezTo>
                  <a:cubicBezTo>
                    <a:pt x="82586" y="333839"/>
                    <a:pt x="173038" y="549852"/>
                    <a:pt x="267422" y="761938"/>
                  </a:cubicBezTo>
                  <a:cubicBezTo>
                    <a:pt x="334277" y="911184"/>
                    <a:pt x="408998" y="1060429"/>
                    <a:pt x="483719" y="1209675"/>
                  </a:cubicBezTo>
                  <a:cubicBezTo>
                    <a:pt x="519113" y="1209675"/>
                    <a:pt x="519113" y="1209675"/>
                    <a:pt x="519113" y="1209675"/>
                  </a:cubicBezTo>
                  <a:cubicBezTo>
                    <a:pt x="444392" y="1056502"/>
                    <a:pt x="369671" y="903329"/>
                    <a:pt x="302816" y="746228"/>
                  </a:cubicBezTo>
                  <a:cubicBezTo>
                    <a:pt x="204499" y="530215"/>
                    <a:pt x="114048" y="310274"/>
                    <a:pt x="31461" y="8640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/>
            <p:cNvSpPr/>
            <p:nvPr/>
          </p:nvSpPr>
          <p:spPr>
            <a:xfrm>
              <a:off x="3305176" y="5630863"/>
              <a:ext cx="146050" cy="309563"/>
            </a:xfrm>
            <a:custGeom>
              <a:rect l="0" t="0" r="r" b="b"/>
              <a:pathLst>
                <a:path w="146050" h="309563">
                  <a:moveTo>
                    <a:pt x="110524" y="309563"/>
                  </a:moveTo>
                  <a:cubicBezTo>
                    <a:pt x="146050" y="309563"/>
                    <a:pt x="146050" y="309563"/>
                    <a:pt x="146050" y="309563"/>
                  </a:cubicBezTo>
                  <a:cubicBezTo>
                    <a:pt x="94735" y="207682"/>
                    <a:pt x="47368" y="105800"/>
                    <a:pt x="0" y="0"/>
                  </a:cubicBezTo>
                  <a:cubicBezTo>
                    <a:pt x="31578" y="105800"/>
                    <a:pt x="67104" y="207682"/>
                    <a:pt x="110524" y="30956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/>
            <p:cNvSpPr/>
            <p:nvPr/>
          </p:nvSpPr>
          <p:spPr>
            <a:xfrm>
              <a:off x="2573338" y="2817813"/>
              <a:ext cx="700088" cy="2835275"/>
            </a:xfrm>
            <a:custGeom>
              <a:rect l="0" t="0" r="r" b="b"/>
              <a:pathLst>
                <a:path w="700088" h="2835275">
                  <a:moveTo>
                    <a:pt x="637159" y="2591803"/>
                  </a:moveTo>
                  <a:cubicBezTo>
                    <a:pt x="570296" y="2426870"/>
                    <a:pt x="511300" y="2261937"/>
                    <a:pt x="456237" y="2097004"/>
                  </a:cubicBezTo>
                  <a:cubicBezTo>
                    <a:pt x="330379" y="1716088"/>
                    <a:pt x="232052" y="1323390"/>
                    <a:pt x="157323" y="926766"/>
                  </a:cubicBezTo>
                  <a:cubicBezTo>
                    <a:pt x="114059" y="687220"/>
                    <a:pt x="78662" y="443748"/>
                    <a:pt x="47197" y="200276"/>
                  </a:cubicBezTo>
                  <a:cubicBezTo>
                    <a:pt x="31465" y="133517"/>
                    <a:pt x="15732" y="66759"/>
                    <a:pt x="0" y="0"/>
                  </a:cubicBezTo>
                  <a:cubicBezTo>
                    <a:pt x="31465" y="310231"/>
                    <a:pt x="74728" y="624389"/>
                    <a:pt x="129792" y="930693"/>
                  </a:cubicBezTo>
                  <a:cubicBezTo>
                    <a:pt x="200587" y="1331244"/>
                    <a:pt x="298914" y="1723941"/>
                    <a:pt x="420839" y="2108785"/>
                  </a:cubicBezTo>
                  <a:cubicBezTo>
                    <a:pt x="483769" y="2301207"/>
                    <a:pt x="554564" y="2489701"/>
                    <a:pt x="629293" y="2674269"/>
                  </a:cubicBezTo>
                  <a:cubicBezTo>
                    <a:pt x="652891" y="2729247"/>
                    <a:pt x="676490" y="2780297"/>
                    <a:pt x="700088" y="2835275"/>
                  </a:cubicBezTo>
                  <a:cubicBezTo>
                    <a:pt x="692222" y="2815640"/>
                    <a:pt x="688289" y="2799932"/>
                    <a:pt x="684356" y="2780297"/>
                  </a:cubicBezTo>
                  <a:cubicBezTo>
                    <a:pt x="664690" y="2717466"/>
                    <a:pt x="648958" y="2654634"/>
                    <a:pt x="637159" y="259180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/>
            <p:cNvSpPr/>
            <p:nvPr/>
          </p:nvSpPr>
          <p:spPr>
            <a:xfrm>
              <a:off x="2506663" y="285750"/>
              <a:ext cx="90488" cy="2493963"/>
            </a:xfrm>
            <a:custGeom>
              <a:rect l="0" t="0" r="r" b="b"/>
              <a:pathLst>
                <a:path w="90488" h="2493963">
                  <a:moveTo>
                    <a:pt x="43277" y="2266168"/>
                  </a:moveTo>
                  <a:cubicBezTo>
                    <a:pt x="47211" y="2281878"/>
                    <a:pt x="47211" y="2297588"/>
                    <a:pt x="47211" y="2313298"/>
                  </a:cubicBezTo>
                  <a:cubicBezTo>
                    <a:pt x="59014" y="2368283"/>
                    <a:pt x="74751" y="2423268"/>
                    <a:pt x="86554" y="2482180"/>
                  </a:cubicBezTo>
                  <a:cubicBezTo>
                    <a:pt x="86554" y="2486108"/>
                    <a:pt x="86554" y="2490035"/>
                    <a:pt x="90488" y="2493963"/>
                  </a:cubicBezTo>
                  <a:cubicBezTo>
                    <a:pt x="82619" y="2415413"/>
                    <a:pt x="74751" y="2340790"/>
                    <a:pt x="66882" y="2262240"/>
                  </a:cubicBezTo>
                  <a:cubicBezTo>
                    <a:pt x="35408" y="1861635"/>
                    <a:pt x="19671" y="1461030"/>
                    <a:pt x="19671" y="1056498"/>
                  </a:cubicBezTo>
                  <a:cubicBezTo>
                    <a:pt x="23606" y="703023"/>
                    <a:pt x="35408" y="353475"/>
                    <a:pt x="59014" y="0"/>
                  </a:cubicBezTo>
                  <a:cubicBezTo>
                    <a:pt x="47211" y="0"/>
                    <a:pt x="47211" y="0"/>
                    <a:pt x="47211" y="0"/>
                  </a:cubicBezTo>
                  <a:cubicBezTo>
                    <a:pt x="19671" y="349548"/>
                    <a:pt x="7869" y="703023"/>
                    <a:pt x="3934" y="1056498"/>
                  </a:cubicBezTo>
                  <a:cubicBezTo>
                    <a:pt x="0" y="1461030"/>
                    <a:pt x="11803" y="1861635"/>
                    <a:pt x="43277" y="2266168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/>
            <p:cNvSpPr/>
            <p:nvPr/>
          </p:nvSpPr>
          <p:spPr>
            <a:xfrm>
              <a:off x="2554288" y="2598738"/>
              <a:ext cx="66675" cy="420688"/>
            </a:xfrm>
            <a:custGeom>
              <a:rect l="0" t="0" r="r" b="b"/>
              <a:pathLst>
                <a:path w="66675" h="420688">
                  <a:moveTo>
                    <a:pt x="0" y="0"/>
                  </a:moveTo>
                  <a:cubicBezTo>
                    <a:pt x="7844" y="74702"/>
                    <a:pt x="11766" y="145472"/>
                    <a:pt x="19610" y="220173"/>
                  </a:cubicBezTo>
                  <a:cubicBezTo>
                    <a:pt x="35299" y="287011"/>
                    <a:pt x="50987" y="353850"/>
                    <a:pt x="66675" y="420688"/>
                  </a:cubicBezTo>
                  <a:cubicBezTo>
                    <a:pt x="58831" y="342055"/>
                    <a:pt x="50987" y="259490"/>
                    <a:pt x="43143" y="180857"/>
                  </a:cubicBezTo>
                  <a:cubicBezTo>
                    <a:pt x="39221" y="176925"/>
                    <a:pt x="39221" y="172993"/>
                    <a:pt x="39221" y="169062"/>
                  </a:cubicBezTo>
                  <a:cubicBezTo>
                    <a:pt x="27454" y="110087"/>
                    <a:pt x="11766" y="5504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/>
            <p:cNvSpPr/>
            <p:nvPr/>
          </p:nvSpPr>
          <p:spPr>
            <a:xfrm>
              <a:off x="3143251" y="4757738"/>
              <a:ext cx="161925" cy="873125"/>
            </a:xfrm>
            <a:custGeom>
              <a:rect l="0" t="0" r="r" b="b"/>
              <a:pathLst>
                <a:path w="161925" h="873125">
                  <a:moveTo>
                    <a:pt x="0" y="0"/>
                  </a:moveTo>
                  <a:cubicBezTo>
                    <a:pt x="0" y="121923"/>
                    <a:pt x="7899" y="243846"/>
                    <a:pt x="19747" y="365769"/>
                  </a:cubicBezTo>
                  <a:cubicBezTo>
                    <a:pt x="31595" y="460160"/>
                    <a:pt x="47393" y="558485"/>
                    <a:pt x="67140" y="652877"/>
                  </a:cubicBezTo>
                  <a:cubicBezTo>
                    <a:pt x="75038" y="676475"/>
                    <a:pt x="86887" y="700073"/>
                    <a:pt x="94785" y="723671"/>
                  </a:cubicBezTo>
                  <a:cubicBezTo>
                    <a:pt x="118482" y="774800"/>
                    <a:pt x="138229" y="821996"/>
                    <a:pt x="161925" y="873125"/>
                  </a:cubicBezTo>
                  <a:cubicBezTo>
                    <a:pt x="157976" y="861326"/>
                    <a:pt x="154026" y="845594"/>
                    <a:pt x="150077" y="833795"/>
                  </a:cubicBezTo>
                  <a:cubicBezTo>
                    <a:pt x="102684" y="676475"/>
                    <a:pt x="71089" y="519155"/>
                    <a:pt x="51342" y="361836"/>
                  </a:cubicBezTo>
                  <a:cubicBezTo>
                    <a:pt x="43443" y="267444"/>
                    <a:pt x="35545" y="176985"/>
                    <a:pt x="31595" y="86526"/>
                  </a:cubicBezTo>
                  <a:cubicBezTo>
                    <a:pt x="31595" y="82593"/>
                    <a:pt x="27646" y="78660"/>
                    <a:pt x="27646" y="70794"/>
                  </a:cubicBezTo>
                  <a:cubicBezTo>
                    <a:pt x="19747" y="47196"/>
                    <a:pt x="7899" y="2359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/>
            <p:cNvSpPr/>
            <p:nvPr/>
          </p:nvSpPr>
          <p:spPr>
            <a:xfrm>
              <a:off x="3148014" y="468286"/>
              <a:ext cx="1768475" cy="4262464"/>
            </a:xfrm>
            <a:custGeom>
              <a:rect l="0" t="0" r="r" b="b"/>
              <a:pathLst>
                <a:path w="1768475" h="4262464">
                  <a:moveTo>
                    <a:pt x="27510" y="4145950"/>
                  </a:moveTo>
                  <a:cubicBezTo>
                    <a:pt x="39299" y="3747861"/>
                    <a:pt x="102179" y="3354627"/>
                    <a:pt x="196497" y="2975957"/>
                  </a:cubicBezTo>
                  <a:cubicBezTo>
                    <a:pt x="294746" y="2597287"/>
                    <a:pt x="428364" y="2233182"/>
                    <a:pt x="585562" y="1883640"/>
                  </a:cubicBezTo>
                  <a:cubicBezTo>
                    <a:pt x="742760" y="1534099"/>
                    <a:pt x="923537" y="1203976"/>
                    <a:pt x="1120034" y="888418"/>
                  </a:cubicBezTo>
                  <a:cubicBezTo>
                    <a:pt x="1218283" y="733066"/>
                    <a:pt x="1324391" y="577714"/>
                    <a:pt x="1430500" y="432072"/>
                  </a:cubicBezTo>
                  <a:cubicBezTo>
                    <a:pt x="1485519" y="359251"/>
                    <a:pt x="1540538" y="281575"/>
                    <a:pt x="1595557" y="213609"/>
                  </a:cubicBezTo>
                  <a:cubicBezTo>
                    <a:pt x="1654507" y="140788"/>
                    <a:pt x="1709526" y="72821"/>
                    <a:pt x="1768475" y="4855"/>
                  </a:cubicBezTo>
                  <a:cubicBezTo>
                    <a:pt x="1768475" y="0"/>
                    <a:pt x="1768475" y="0"/>
                    <a:pt x="1768475" y="0"/>
                  </a:cubicBezTo>
                  <a:cubicBezTo>
                    <a:pt x="1705596" y="67966"/>
                    <a:pt x="1650577" y="135933"/>
                    <a:pt x="1591628" y="208754"/>
                  </a:cubicBezTo>
                  <a:cubicBezTo>
                    <a:pt x="1536608" y="276720"/>
                    <a:pt x="1481589" y="349541"/>
                    <a:pt x="1426570" y="427217"/>
                  </a:cubicBezTo>
                  <a:cubicBezTo>
                    <a:pt x="1316531" y="572860"/>
                    <a:pt x="1210423" y="723357"/>
                    <a:pt x="1112174" y="878708"/>
                  </a:cubicBezTo>
                  <a:cubicBezTo>
                    <a:pt x="911747" y="1194267"/>
                    <a:pt x="727040" y="1524389"/>
                    <a:pt x="569842" y="1873931"/>
                  </a:cubicBezTo>
                  <a:cubicBezTo>
                    <a:pt x="408714" y="2218617"/>
                    <a:pt x="275096" y="2587578"/>
                    <a:pt x="176848" y="2966248"/>
                  </a:cubicBezTo>
                  <a:cubicBezTo>
                    <a:pt x="74669" y="3349772"/>
                    <a:pt x="11790" y="3743007"/>
                    <a:pt x="0" y="4145950"/>
                  </a:cubicBezTo>
                  <a:cubicBezTo>
                    <a:pt x="0" y="4155660"/>
                    <a:pt x="0" y="4160514"/>
                    <a:pt x="0" y="4170224"/>
                  </a:cubicBezTo>
                  <a:cubicBezTo>
                    <a:pt x="7860" y="4199352"/>
                    <a:pt x="15720" y="4233336"/>
                    <a:pt x="27510" y="4262464"/>
                  </a:cubicBezTo>
                  <a:cubicBezTo>
                    <a:pt x="27510" y="4223626"/>
                    <a:pt x="27510" y="4184788"/>
                    <a:pt x="27510" y="41459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/>
            <p:cNvSpPr/>
            <p:nvPr/>
          </p:nvSpPr>
          <p:spPr>
            <a:xfrm>
              <a:off x="3273426" y="5653088"/>
              <a:ext cx="138113" cy="287338"/>
            </a:xfrm>
            <a:custGeom>
              <a:rect l="0" t="0" r="r" b="b"/>
              <a:pathLst>
                <a:path w="138113" h="287338">
                  <a:moveTo>
                    <a:pt x="0" y="0"/>
                  </a:moveTo>
                  <a:cubicBezTo>
                    <a:pt x="27623" y="94467"/>
                    <a:pt x="63137" y="192871"/>
                    <a:pt x="102598" y="287338"/>
                  </a:cubicBezTo>
                  <a:cubicBezTo>
                    <a:pt x="138113" y="287338"/>
                    <a:pt x="138113" y="287338"/>
                    <a:pt x="138113" y="287338"/>
                  </a:cubicBezTo>
                  <a:cubicBezTo>
                    <a:pt x="90760" y="192871"/>
                    <a:pt x="43407" y="9446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/>
            <p:cNvSpPr/>
            <p:nvPr/>
          </p:nvSpPr>
          <p:spPr>
            <a:xfrm>
              <a:off x="3143251" y="4656138"/>
              <a:ext cx="31750" cy="188913"/>
            </a:xfrm>
            <a:custGeom>
              <a:rect l="0" t="0" r="r" b="b"/>
              <a:pathLst>
                <a:path w="31750" h="188913">
                  <a:moveTo>
                    <a:pt x="27781" y="173170"/>
                  </a:moveTo>
                  <a:cubicBezTo>
                    <a:pt x="27781" y="181042"/>
                    <a:pt x="31750" y="184977"/>
                    <a:pt x="31750" y="188913"/>
                  </a:cubicBezTo>
                  <a:cubicBezTo>
                    <a:pt x="31750" y="149556"/>
                    <a:pt x="31750" y="114135"/>
                    <a:pt x="31750" y="74778"/>
                  </a:cubicBezTo>
                  <a:cubicBezTo>
                    <a:pt x="19844" y="51164"/>
                    <a:pt x="11906" y="23614"/>
                    <a:pt x="3969" y="0"/>
                  </a:cubicBezTo>
                  <a:cubicBezTo>
                    <a:pt x="0" y="35421"/>
                    <a:pt x="0" y="66907"/>
                    <a:pt x="0" y="102328"/>
                  </a:cubicBezTo>
                  <a:cubicBezTo>
                    <a:pt x="7938" y="125942"/>
                    <a:pt x="19844" y="149556"/>
                    <a:pt x="27781" y="17317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/>
            <p:cNvSpPr/>
            <p:nvPr/>
          </p:nvSpPr>
          <p:spPr>
            <a:xfrm>
              <a:off x="3211513" y="5410200"/>
              <a:ext cx="203200" cy="530225"/>
            </a:xfrm>
            <a:custGeom>
              <a:rect l="0" t="0" r="r" b="b"/>
              <a:pathLst>
                <a:path w="203200" h="530225">
                  <a:moveTo>
                    <a:pt x="27354" y="70697"/>
                  </a:moveTo>
                  <a:cubicBezTo>
                    <a:pt x="19538" y="47131"/>
                    <a:pt x="7815" y="23566"/>
                    <a:pt x="0" y="0"/>
                  </a:cubicBezTo>
                  <a:cubicBezTo>
                    <a:pt x="11723" y="62841"/>
                    <a:pt x="27354" y="125683"/>
                    <a:pt x="46892" y="188524"/>
                  </a:cubicBezTo>
                  <a:cubicBezTo>
                    <a:pt x="50800" y="208162"/>
                    <a:pt x="54708" y="223873"/>
                    <a:pt x="62523" y="243511"/>
                  </a:cubicBezTo>
                  <a:cubicBezTo>
                    <a:pt x="105508" y="337773"/>
                    <a:pt x="152400" y="435963"/>
                    <a:pt x="199292" y="530225"/>
                  </a:cubicBezTo>
                  <a:cubicBezTo>
                    <a:pt x="203200" y="530225"/>
                    <a:pt x="203200" y="530225"/>
                    <a:pt x="203200" y="530225"/>
                  </a:cubicBezTo>
                  <a:cubicBezTo>
                    <a:pt x="160215" y="428108"/>
                    <a:pt x="125046" y="325990"/>
                    <a:pt x="93785" y="219945"/>
                  </a:cubicBezTo>
                  <a:cubicBezTo>
                    <a:pt x="70338" y="168886"/>
                    <a:pt x="50800" y="121755"/>
                    <a:pt x="27354" y="70697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内容占位符 2"/>
          <p:cNvSpPr/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将前缀“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__global__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”说明符替换为“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__kernel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”说明符，并在需要在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GPU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上进行运算的传参前面加上“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__global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”说明符。</a:t>
            </a:r>
            <a:endParaRPr lang="en-US">
              <a:solidFill>
                <a:schemeClr val="tx2">
                  <a:lumMod val="75000"/>
                </a:schemeClr>
              </a:solidFill>
              <a:latin typeface="幼圆"/>
            </a:endParaRPr>
          </a:p>
          <a:p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将索引寻找操作按对照进行相应的修改。</a:t>
            </a:r>
            <a:endParaRPr lang="en-US">
              <a:solidFill>
                <a:schemeClr val="tx2">
                  <a:lumMod val="75000"/>
                </a:schemeClr>
              </a:solidFill>
              <a:latin typeface="幼圆"/>
            </a:endParaRPr>
          </a:p>
          <a:p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将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OpenCL kernel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写成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const char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*类型，用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clCreateProgramWithSource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函数编译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CUDA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向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OpenCL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转换方法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sp>
      <p:cxnSp>
        <p:nvCxnSpPr>
          <p:cNvPr id="12" name="Straight Connector 11"/>
          <p:cNvCxnSpPr/>
          <p:nvPr/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  <a:prstDash val="solid"/>
          </a:ln>
        </p:spPr>
      </p:cxnSp>
      <p:grpSp>
        <p:nvGrpSpPr>
          <p:cNvPr id="14" name="Group 13"/>
          <p:cNvGrpSpPr/>
          <p:nvPr/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/>
            <p:cNvSpPr/>
            <p:nvPr/>
          </p:nvSpPr>
          <p:spPr>
            <a:xfrm>
              <a:off x="2487613" y="2284413"/>
              <a:ext cx="85725" cy="533400"/>
            </a:xfrm>
            <a:custGeom>
              <a:rect l="0" t="0" r="r" b="b"/>
              <a:pathLst>
                <a:path w="85725" h="533400">
                  <a:moveTo>
                    <a:pt x="85725" y="533400"/>
                  </a:moveTo>
                  <a:cubicBezTo>
                    <a:pt x="77932" y="458881"/>
                    <a:pt x="74035" y="388284"/>
                    <a:pt x="66242" y="313765"/>
                  </a:cubicBezTo>
                  <a:cubicBezTo>
                    <a:pt x="42863" y="211791"/>
                    <a:pt x="23380" y="105896"/>
                    <a:pt x="0" y="0"/>
                  </a:cubicBezTo>
                  <a:cubicBezTo>
                    <a:pt x="0" y="137272"/>
                    <a:pt x="0" y="137272"/>
                    <a:pt x="0" y="137272"/>
                  </a:cubicBezTo>
                  <a:cubicBezTo>
                    <a:pt x="23380" y="251012"/>
                    <a:pt x="50656" y="368674"/>
                    <a:pt x="77932" y="486335"/>
                  </a:cubicBezTo>
                  <a:cubicBezTo>
                    <a:pt x="77932" y="502024"/>
                    <a:pt x="81828" y="517712"/>
                    <a:pt x="85725" y="53340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/>
            <p:cNvSpPr/>
            <p:nvPr/>
          </p:nvSpPr>
          <p:spPr>
            <a:xfrm>
              <a:off x="2597151" y="2779713"/>
              <a:ext cx="550863" cy="1978025"/>
            </a:xfrm>
            <a:custGeom>
              <a:rect l="0" t="0" r="r" b="b"/>
              <a:pathLst>
                <a:path w="550863" h="1978025">
                  <a:moveTo>
                    <a:pt x="338387" y="1373628"/>
                  </a:moveTo>
                  <a:cubicBezTo>
                    <a:pt x="405278" y="1577710"/>
                    <a:pt x="472168" y="1777868"/>
                    <a:pt x="546928" y="1978025"/>
                  </a:cubicBezTo>
                  <a:cubicBezTo>
                    <a:pt x="546928" y="1942703"/>
                    <a:pt x="546928" y="1911306"/>
                    <a:pt x="550863" y="1875984"/>
                  </a:cubicBezTo>
                  <a:cubicBezTo>
                    <a:pt x="487907" y="1707224"/>
                    <a:pt x="428886" y="1534539"/>
                    <a:pt x="373800" y="1361855"/>
                  </a:cubicBezTo>
                  <a:cubicBezTo>
                    <a:pt x="228215" y="914444"/>
                    <a:pt x="106238" y="459184"/>
                    <a:pt x="0" y="0"/>
                  </a:cubicBezTo>
                  <a:cubicBezTo>
                    <a:pt x="7869" y="78493"/>
                    <a:pt x="15739" y="160911"/>
                    <a:pt x="23608" y="239404"/>
                  </a:cubicBezTo>
                  <a:cubicBezTo>
                    <a:pt x="118042" y="620095"/>
                    <a:pt x="220345" y="1000786"/>
                    <a:pt x="338387" y="13736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/>
            <p:cNvSpPr/>
            <p:nvPr/>
          </p:nvSpPr>
          <p:spPr>
            <a:xfrm>
              <a:off x="3175001" y="4730750"/>
              <a:ext cx="519113" cy="1209675"/>
            </a:xfrm>
            <a:custGeom>
              <a:rect l="0" t="0" r="r" b="b"/>
              <a:pathLst>
                <a:path w="519113" h="1209675">
                  <a:moveTo>
                    <a:pt x="31461" y="86405"/>
                  </a:moveTo>
                  <a:cubicBezTo>
                    <a:pt x="19663" y="58913"/>
                    <a:pt x="7865" y="31420"/>
                    <a:pt x="0" y="0"/>
                  </a:cubicBezTo>
                  <a:cubicBezTo>
                    <a:pt x="0" y="39275"/>
                    <a:pt x="0" y="74623"/>
                    <a:pt x="0" y="113898"/>
                  </a:cubicBezTo>
                  <a:cubicBezTo>
                    <a:pt x="82586" y="333839"/>
                    <a:pt x="173038" y="549852"/>
                    <a:pt x="267422" y="761938"/>
                  </a:cubicBezTo>
                  <a:cubicBezTo>
                    <a:pt x="334277" y="911184"/>
                    <a:pt x="408998" y="1060429"/>
                    <a:pt x="483719" y="1209675"/>
                  </a:cubicBezTo>
                  <a:cubicBezTo>
                    <a:pt x="519113" y="1209675"/>
                    <a:pt x="519113" y="1209675"/>
                    <a:pt x="519113" y="1209675"/>
                  </a:cubicBezTo>
                  <a:cubicBezTo>
                    <a:pt x="444392" y="1056502"/>
                    <a:pt x="369671" y="903329"/>
                    <a:pt x="302816" y="746228"/>
                  </a:cubicBezTo>
                  <a:cubicBezTo>
                    <a:pt x="204499" y="530215"/>
                    <a:pt x="114048" y="310274"/>
                    <a:pt x="31461" y="8640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/>
            <p:cNvSpPr/>
            <p:nvPr/>
          </p:nvSpPr>
          <p:spPr>
            <a:xfrm>
              <a:off x="3305176" y="5630863"/>
              <a:ext cx="146050" cy="309563"/>
            </a:xfrm>
            <a:custGeom>
              <a:rect l="0" t="0" r="r" b="b"/>
              <a:pathLst>
                <a:path w="146050" h="309563">
                  <a:moveTo>
                    <a:pt x="110524" y="309563"/>
                  </a:moveTo>
                  <a:cubicBezTo>
                    <a:pt x="146050" y="309563"/>
                    <a:pt x="146050" y="309563"/>
                    <a:pt x="146050" y="309563"/>
                  </a:cubicBezTo>
                  <a:cubicBezTo>
                    <a:pt x="94735" y="207682"/>
                    <a:pt x="47368" y="105800"/>
                    <a:pt x="0" y="0"/>
                  </a:cubicBezTo>
                  <a:cubicBezTo>
                    <a:pt x="31578" y="105800"/>
                    <a:pt x="67104" y="207682"/>
                    <a:pt x="110524" y="30956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/>
            <p:cNvSpPr/>
            <p:nvPr/>
          </p:nvSpPr>
          <p:spPr>
            <a:xfrm>
              <a:off x="2573338" y="2817813"/>
              <a:ext cx="700088" cy="2835275"/>
            </a:xfrm>
            <a:custGeom>
              <a:rect l="0" t="0" r="r" b="b"/>
              <a:pathLst>
                <a:path w="700088" h="2835275">
                  <a:moveTo>
                    <a:pt x="637159" y="2591803"/>
                  </a:moveTo>
                  <a:cubicBezTo>
                    <a:pt x="570296" y="2426870"/>
                    <a:pt x="511300" y="2261937"/>
                    <a:pt x="456237" y="2097004"/>
                  </a:cubicBezTo>
                  <a:cubicBezTo>
                    <a:pt x="330379" y="1716088"/>
                    <a:pt x="232052" y="1323390"/>
                    <a:pt x="157323" y="926766"/>
                  </a:cubicBezTo>
                  <a:cubicBezTo>
                    <a:pt x="114059" y="687220"/>
                    <a:pt x="78662" y="443748"/>
                    <a:pt x="47197" y="200276"/>
                  </a:cubicBezTo>
                  <a:cubicBezTo>
                    <a:pt x="31465" y="133517"/>
                    <a:pt x="15732" y="66759"/>
                    <a:pt x="0" y="0"/>
                  </a:cubicBezTo>
                  <a:cubicBezTo>
                    <a:pt x="31465" y="310231"/>
                    <a:pt x="74728" y="624389"/>
                    <a:pt x="129792" y="930693"/>
                  </a:cubicBezTo>
                  <a:cubicBezTo>
                    <a:pt x="200587" y="1331244"/>
                    <a:pt x="298914" y="1723941"/>
                    <a:pt x="420839" y="2108785"/>
                  </a:cubicBezTo>
                  <a:cubicBezTo>
                    <a:pt x="483769" y="2301207"/>
                    <a:pt x="554564" y="2489701"/>
                    <a:pt x="629293" y="2674269"/>
                  </a:cubicBezTo>
                  <a:cubicBezTo>
                    <a:pt x="652891" y="2729247"/>
                    <a:pt x="676490" y="2780297"/>
                    <a:pt x="700088" y="2835275"/>
                  </a:cubicBezTo>
                  <a:cubicBezTo>
                    <a:pt x="692222" y="2815640"/>
                    <a:pt x="688289" y="2799932"/>
                    <a:pt x="684356" y="2780297"/>
                  </a:cubicBezTo>
                  <a:cubicBezTo>
                    <a:pt x="664690" y="2717466"/>
                    <a:pt x="648958" y="2654634"/>
                    <a:pt x="637159" y="259180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/>
            <p:cNvSpPr/>
            <p:nvPr/>
          </p:nvSpPr>
          <p:spPr>
            <a:xfrm>
              <a:off x="2506663" y="285750"/>
              <a:ext cx="90488" cy="2493963"/>
            </a:xfrm>
            <a:custGeom>
              <a:rect l="0" t="0" r="r" b="b"/>
              <a:pathLst>
                <a:path w="90488" h="2493963">
                  <a:moveTo>
                    <a:pt x="43277" y="2266168"/>
                  </a:moveTo>
                  <a:cubicBezTo>
                    <a:pt x="47211" y="2281878"/>
                    <a:pt x="47211" y="2297588"/>
                    <a:pt x="47211" y="2313298"/>
                  </a:cubicBezTo>
                  <a:cubicBezTo>
                    <a:pt x="59014" y="2368283"/>
                    <a:pt x="74751" y="2423268"/>
                    <a:pt x="86554" y="2482180"/>
                  </a:cubicBezTo>
                  <a:cubicBezTo>
                    <a:pt x="86554" y="2486108"/>
                    <a:pt x="86554" y="2490035"/>
                    <a:pt x="90488" y="2493963"/>
                  </a:cubicBezTo>
                  <a:cubicBezTo>
                    <a:pt x="82619" y="2415413"/>
                    <a:pt x="74751" y="2340790"/>
                    <a:pt x="66882" y="2262240"/>
                  </a:cubicBezTo>
                  <a:cubicBezTo>
                    <a:pt x="35408" y="1861635"/>
                    <a:pt x="19671" y="1461030"/>
                    <a:pt x="19671" y="1056498"/>
                  </a:cubicBezTo>
                  <a:cubicBezTo>
                    <a:pt x="23606" y="703023"/>
                    <a:pt x="35408" y="353475"/>
                    <a:pt x="59014" y="0"/>
                  </a:cubicBezTo>
                  <a:cubicBezTo>
                    <a:pt x="47211" y="0"/>
                    <a:pt x="47211" y="0"/>
                    <a:pt x="47211" y="0"/>
                  </a:cubicBezTo>
                  <a:cubicBezTo>
                    <a:pt x="19671" y="349548"/>
                    <a:pt x="7869" y="703023"/>
                    <a:pt x="3934" y="1056498"/>
                  </a:cubicBezTo>
                  <a:cubicBezTo>
                    <a:pt x="0" y="1461030"/>
                    <a:pt x="11803" y="1861635"/>
                    <a:pt x="43277" y="2266168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/>
            <p:cNvSpPr/>
            <p:nvPr/>
          </p:nvSpPr>
          <p:spPr>
            <a:xfrm>
              <a:off x="2554288" y="2598738"/>
              <a:ext cx="66675" cy="420688"/>
            </a:xfrm>
            <a:custGeom>
              <a:rect l="0" t="0" r="r" b="b"/>
              <a:pathLst>
                <a:path w="66675" h="420688">
                  <a:moveTo>
                    <a:pt x="0" y="0"/>
                  </a:moveTo>
                  <a:cubicBezTo>
                    <a:pt x="7844" y="74702"/>
                    <a:pt x="11766" y="145472"/>
                    <a:pt x="19610" y="220173"/>
                  </a:cubicBezTo>
                  <a:cubicBezTo>
                    <a:pt x="35299" y="287011"/>
                    <a:pt x="50987" y="353850"/>
                    <a:pt x="66675" y="420688"/>
                  </a:cubicBezTo>
                  <a:cubicBezTo>
                    <a:pt x="58831" y="342055"/>
                    <a:pt x="50987" y="259490"/>
                    <a:pt x="43143" y="180857"/>
                  </a:cubicBezTo>
                  <a:cubicBezTo>
                    <a:pt x="39221" y="176925"/>
                    <a:pt x="39221" y="172993"/>
                    <a:pt x="39221" y="169062"/>
                  </a:cubicBezTo>
                  <a:cubicBezTo>
                    <a:pt x="27454" y="110087"/>
                    <a:pt x="11766" y="5504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/>
            <p:cNvSpPr/>
            <p:nvPr/>
          </p:nvSpPr>
          <p:spPr>
            <a:xfrm>
              <a:off x="3143251" y="4757738"/>
              <a:ext cx="161925" cy="873125"/>
            </a:xfrm>
            <a:custGeom>
              <a:rect l="0" t="0" r="r" b="b"/>
              <a:pathLst>
                <a:path w="161925" h="873125">
                  <a:moveTo>
                    <a:pt x="0" y="0"/>
                  </a:moveTo>
                  <a:cubicBezTo>
                    <a:pt x="0" y="121923"/>
                    <a:pt x="7899" y="243846"/>
                    <a:pt x="19747" y="365769"/>
                  </a:cubicBezTo>
                  <a:cubicBezTo>
                    <a:pt x="31595" y="460160"/>
                    <a:pt x="47393" y="558485"/>
                    <a:pt x="67140" y="652877"/>
                  </a:cubicBezTo>
                  <a:cubicBezTo>
                    <a:pt x="75038" y="676475"/>
                    <a:pt x="86887" y="700073"/>
                    <a:pt x="94785" y="723671"/>
                  </a:cubicBezTo>
                  <a:cubicBezTo>
                    <a:pt x="118482" y="774800"/>
                    <a:pt x="138229" y="821996"/>
                    <a:pt x="161925" y="873125"/>
                  </a:cubicBezTo>
                  <a:cubicBezTo>
                    <a:pt x="157976" y="861326"/>
                    <a:pt x="154026" y="845594"/>
                    <a:pt x="150077" y="833795"/>
                  </a:cubicBezTo>
                  <a:cubicBezTo>
                    <a:pt x="102684" y="676475"/>
                    <a:pt x="71089" y="519155"/>
                    <a:pt x="51342" y="361836"/>
                  </a:cubicBezTo>
                  <a:cubicBezTo>
                    <a:pt x="43443" y="267444"/>
                    <a:pt x="35545" y="176985"/>
                    <a:pt x="31595" y="86526"/>
                  </a:cubicBezTo>
                  <a:cubicBezTo>
                    <a:pt x="31595" y="82593"/>
                    <a:pt x="27646" y="78660"/>
                    <a:pt x="27646" y="70794"/>
                  </a:cubicBezTo>
                  <a:cubicBezTo>
                    <a:pt x="19747" y="47196"/>
                    <a:pt x="7899" y="2359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/>
            <p:cNvSpPr/>
            <p:nvPr/>
          </p:nvSpPr>
          <p:spPr>
            <a:xfrm>
              <a:off x="3148014" y="468286"/>
              <a:ext cx="1768475" cy="4262464"/>
            </a:xfrm>
            <a:custGeom>
              <a:rect l="0" t="0" r="r" b="b"/>
              <a:pathLst>
                <a:path w="1768475" h="4262464">
                  <a:moveTo>
                    <a:pt x="27510" y="4145950"/>
                  </a:moveTo>
                  <a:cubicBezTo>
                    <a:pt x="39299" y="3747861"/>
                    <a:pt x="102179" y="3354627"/>
                    <a:pt x="196497" y="2975957"/>
                  </a:cubicBezTo>
                  <a:cubicBezTo>
                    <a:pt x="294746" y="2597287"/>
                    <a:pt x="428364" y="2233182"/>
                    <a:pt x="585562" y="1883640"/>
                  </a:cubicBezTo>
                  <a:cubicBezTo>
                    <a:pt x="742760" y="1534099"/>
                    <a:pt x="923537" y="1203976"/>
                    <a:pt x="1120034" y="888418"/>
                  </a:cubicBezTo>
                  <a:cubicBezTo>
                    <a:pt x="1218283" y="733066"/>
                    <a:pt x="1324391" y="577714"/>
                    <a:pt x="1430500" y="432072"/>
                  </a:cubicBezTo>
                  <a:cubicBezTo>
                    <a:pt x="1485519" y="359251"/>
                    <a:pt x="1540538" y="281575"/>
                    <a:pt x="1595557" y="213609"/>
                  </a:cubicBezTo>
                  <a:cubicBezTo>
                    <a:pt x="1654507" y="140788"/>
                    <a:pt x="1709526" y="72821"/>
                    <a:pt x="1768475" y="4855"/>
                  </a:cubicBezTo>
                  <a:cubicBezTo>
                    <a:pt x="1768475" y="0"/>
                    <a:pt x="1768475" y="0"/>
                    <a:pt x="1768475" y="0"/>
                  </a:cubicBezTo>
                  <a:cubicBezTo>
                    <a:pt x="1705596" y="67966"/>
                    <a:pt x="1650577" y="135933"/>
                    <a:pt x="1591628" y="208754"/>
                  </a:cubicBezTo>
                  <a:cubicBezTo>
                    <a:pt x="1536608" y="276720"/>
                    <a:pt x="1481589" y="349541"/>
                    <a:pt x="1426570" y="427217"/>
                  </a:cubicBezTo>
                  <a:cubicBezTo>
                    <a:pt x="1316531" y="572860"/>
                    <a:pt x="1210423" y="723357"/>
                    <a:pt x="1112174" y="878708"/>
                  </a:cubicBezTo>
                  <a:cubicBezTo>
                    <a:pt x="911747" y="1194267"/>
                    <a:pt x="727040" y="1524389"/>
                    <a:pt x="569842" y="1873931"/>
                  </a:cubicBezTo>
                  <a:cubicBezTo>
                    <a:pt x="408714" y="2218617"/>
                    <a:pt x="275096" y="2587578"/>
                    <a:pt x="176848" y="2966248"/>
                  </a:cubicBezTo>
                  <a:cubicBezTo>
                    <a:pt x="74669" y="3349772"/>
                    <a:pt x="11790" y="3743007"/>
                    <a:pt x="0" y="4145950"/>
                  </a:cubicBezTo>
                  <a:cubicBezTo>
                    <a:pt x="0" y="4155660"/>
                    <a:pt x="0" y="4160514"/>
                    <a:pt x="0" y="4170224"/>
                  </a:cubicBezTo>
                  <a:cubicBezTo>
                    <a:pt x="7860" y="4199352"/>
                    <a:pt x="15720" y="4233336"/>
                    <a:pt x="27510" y="4262464"/>
                  </a:cubicBezTo>
                  <a:cubicBezTo>
                    <a:pt x="27510" y="4223626"/>
                    <a:pt x="27510" y="4184788"/>
                    <a:pt x="27510" y="41459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/>
            <p:cNvSpPr/>
            <p:nvPr/>
          </p:nvSpPr>
          <p:spPr>
            <a:xfrm>
              <a:off x="3273426" y="5653088"/>
              <a:ext cx="138113" cy="287338"/>
            </a:xfrm>
            <a:custGeom>
              <a:rect l="0" t="0" r="r" b="b"/>
              <a:pathLst>
                <a:path w="138113" h="287338">
                  <a:moveTo>
                    <a:pt x="0" y="0"/>
                  </a:moveTo>
                  <a:cubicBezTo>
                    <a:pt x="27623" y="94467"/>
                    <a:pt x="63137" y="192871"/>
                    <a:pt x="102598" y="287338"/>
                  </a:cubicBezTo>
                  <a:cubicBezTo>
                    <a:pt x="138113" y="287338"/>
                    <a:pt x="138113" y="287338"/>
                    <a:pt x="138113" y="287338"/>
                  </a:cubicBezTo>
                  <a:cubicBezTo>
                    <a:pt x="90760" y="192871"/>
                    <a:pt x="43407" y="9446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/>
            <p:cNvSpPr/>
            <p:nvPr/>
          </p:nvSpPr>
          <p:spPr>
            <a:xfrm>
              <a:off x="3143251" y="4656138"/>
              <a:ext cx="31750" cy="188913"/>
            </a:xfrm>
            <a:custGeom>
              <a:rect l="0" t="0" r="r" b="b"/>
              <a:pathLst>
                <a:path w="31750" h="188913">
                  <a:moveTo>
                    <a:pt x="27781" y="173170"/>
                  </a:moveTo>
                  <a:cubicBezTo>
                    <a:pt x="27781" y="181042"/>
                    <a:pt x="31750" y="184977"/>
                    <a:pt x="31750" y="188913"/>
                  </a:cubicBezTo>
                  <a:cubicBezTo>
                    <a:pt x="31750" y="149556"/>
                    <a:pt x="31750" y="114135"/>
                    <a:pt x="31750" y="74778"/>
                  </a:cubicBezTo>
                  <a:cubicBezTo>
                    <a:pt x="19844" y="51164"/>
                    <a:pt x="11906" y="23614"/>
                    <a:pt x="3969" y="0"/>
                  </a:cubicBezTo>
                  <a:cubicBezTo>
                    <a:pt x="0" y="35421"/>
                    <a:pt x="0" y="66907"/>
                    <a:pt x="0" y="102328"/>
                  </a:cubicBezTo>
                  <a:cubicBezTo>
                    <a:pt x="7938" y="125942"/>
                    <a:pt x="19844" y="149556"/>
                    <a:pt x="27781" y="17317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/>
            <p:cNvSpPr/>
            <p:nvPr/>
          </p:nvSpPr>
          <p:spPr>
            <a:xfrm>
              <a:off x="3211513" y="5410200"/>
              <a:ext cx="203200" cy="530225"/>
            </a:xfrm>
            <a:custGeom>
              <a:rect l="0" t="0" r="r" b="b"/>
              <a:pathLst>
                <a:path w="203200" h="530225">
                  <a:moveTo>
                    <a:pt x="27354" y="70697"/>
                  </a:moveTo>
                  <a:cubicBezTo>
                    <a:pt x="19538" y="47131"/>
                    <a:pt x="7815" y="23566"/>
                    <a:pt x="0" y="0"/>
                  </a:cubicBezTo>
                  <a:cubicBezTo>
                    <a:pt x="11723" y="62841"/>
                    <a:pt x="27354" y="125683"/>
                    <a:pt x="46892" y="188524"/>
                  </a:cubicBezTo>
                  <a:cubicBezTo>
                    <a:pt x="50800" y="208162"/>
                    <a:pt x="54708" y="223873"/>
                    <a:pt x="62523" y="243511"/>
                  </a:cubicBezTo>
                  <a:cubicBezTo>
                    <a:pt x="105508" y="337773"/>
                    <a:pt x="152400" y="435963"/>
                    <a:pt x="199292" y="530225"/>
                  </a:cubicBezTo>
                  <a:cubicBezTo>
                    <a:pt x="203200" y="530225"/>
                    <a:pt x="203200" y="530225"/>
                    <a:pt x="203200" y="530225"/>
                  </a:cubicBezTo>
                  <a:cubicBezTo>
                    <a:pt x="160215" y="428108"/>
                    <a:pt x="125046" y="325990"/>
                    <a:pt x="93785" y="219945"/>
                  </a:cubicBezTo>
                  <a:cubicBezTo>
                    <a:pt x="70338" y="168886"/>
                    <a:pt x="50800" y="121755"/>
                    <a:pt x="27354" y="70697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内容占位符 2"/>
          <p:cNvSpPr/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对于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C++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模板的问题，</a:t>
            </a:r>
            <a:r>
              <a:rPr lang="zh-CN">
                <a:latin typeface="幼圆"/>
              </a:rPr>
              <a:t>注意到</a:t>
            </a:r>
            <a:r>
              <a:rPr lang="en-US">
                <a:latin typeface="幼圆"/>
              </a:rPr>
              <a:t>OpenCL</a:t>
            </a:r>
            <a:r>
              <a:rPr lang="zh-CN">
                <a:latin typeface="幼圆"/>
              </a:rPr>
              <a:t>的编写是使用</a:t>
            </a:r>
            <a:r>
              <a:rPr lang="en-US">
                <a:latin typeface="幼圆"/>
              </a:rPr>
              <a:t>C++</a:t>
            </a:r>
            <a:r>
              <a:rPr lang="zh-CN">
                <a:latin typeface="幼圆"/>
              </a:rPr>
              <a:t>语言，于是存在将模板特例化，再对</a:t>
            </a:r>
            <a:r>
              <a:rPr lang="en-US">
                <a:latin typeface="幼圆"/>
              </a:rPr>
              <a:t>kernel</a:t>
            </a:r>
            <a:r>
              <a:rPr lang="zh-CN">
                <a:latin typeface="幼圆"/>
              </a:rPr>
              <a:t>字符串调整的方法。</a:t>
            </a:r>
            <a:endParaRPr lang="en-US">
              <a:latin typeface="幼圆"/>
            </a:endParaRPr>
          </a:p>
          <a:p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具体做法是首先获取模板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T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的类型，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C++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提供了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typeid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(x).name()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的方法，可以获取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x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变量的数据类型。需要注意的是，用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g++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编译的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typeid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只会返回数据类型的简写，要获取全称，还需要调用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cxxabi.h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头文件里的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__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cxa_demangle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函数对其进行处理。</a:t>
            </a:r>
          </a:p>
          <a:p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	得到数据类型的名称后，便可将其拼接到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kernel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的字符串中，最后利用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c_str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函数将字符串转换为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const char*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类型即可。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CUDA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向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OpenCL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转换方法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2589212" y="1540189"/>
            <a:ext cx="8915400" cy="3777622"/>
          </a:xfrm>
        </p:spPr>
        <p:txBody>
          <a:bodyPr/>
          <a:lstStyle/>
          <a:p>
            <a:r>
              <a:rPr lang="zh-CN">
                <a:latin typeface="幼圆"/>
              </a:rPr>
              <a:t>模板问题示例代码：</a:t>
            </a:r>
          </a:p>
        </p:txBody>
      </p:sp>
      <p:sp>
        <p:nvSpPr>
          <p:cNvPr id="4" name="Rectangle 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ctr" anchorCtr="0">
            <a:spAutoFit/>
          </a:bodyPr>
          <a:lstStyle/>
          <a:p>
            <a:endParaRPr lang="zh-CN"/>
          </a:p>
        </p:txBody>
      </p:sp>
      <p:sp>
        <p:nvSpPr>
          <p:cNvPr id="5" name="Text Box 1"/>
          <p:cNvSpPr txBox="1"/>
          <p:nvPr/>
        </p:nvSpPr>
        <p:spPr>
          <a:xfrm>
            <a:off x="2589212" y="2139319"/>
            <a:ext cx="7013576" cy="4434476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/>
          </a:ln>
        </p:spPr>
        <p:txBody>
          <a:bodyPr vert="horz" wrap="square" lIns="91440" tIns="45720" rIns="91440" bIns="45720" numCol="1" anchor="t" anchorCtr="0"/>
          <a:lstStyle/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b="0" i="0" u="none" strike="noStrike" baseline="0">
                <a:solidFill>
                  <a:schemeClr val="tx1"/>
                </a:solidFill>
                <a:latin typeface="幼圆"/>
              </a:rPr>
              <a:t>const string </a:t>
            </a:r>
            <a:r>
              <a:rPr lang="en-US" sz="1200" b="0" i="0" u="none" strike="noStrike" baseline="0">
                <a:solidFill>
                  <a:schemeClr val="tx1"/>
                </a:solidFill>
                <a:latin typeface="幼圆"/>
              </a:rPr>
              <a:t>GetFullName</a:t>
            </a:r>
            <a:r>
              <a:rPr lang="en-US" sz="1200" b="0" i="0" u="none" strike="noStrike" baseline="0">
                <a:solidFill>
                  <a:schemeClr val="tx1"/>
                </a:solidFill>
                <a:latin typeface="幼圆"/>
              </a:rPr>
              <a:t>(const char* name) // </a:t>
            </a:r>
            <a:r>
              <a:rPr lang="zh-CN" sz="1200" b="0" i="0" u="none" strike="noStrike" baseline="0">
                <a:solidFill>
                  <a:schemeClr val="tx1"/>
                </a:solidFill>
                <a:latin typeface="幼圆"/>
              </a:rPr>
              <a:t>获取类型全称</a:t>
            </a:r>
            <a:endParaRPr lang="en-US" sz="1200" b="0" i="0" u="none" strike="noStrike" baseline="0">
              <a:solidFill>
                <a:schemeClr val="tx1"/>
              </a:solidFill>
              <a:latin typeface="幼圆"/>
            </a:endParaRPr>
          </a:p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b="0" i="0" u="none" strike="noStrike" baseline="0">
                <a:solidFill>
                  <a:schemeClr val="tx1"/>
                </a:solidFill>
                <a:latin typeface="幼圆"/>
              </a:rPr>
              <a:t>{</a:t>
            </a:r>
            <a:endParaRPr lang="en-US" sz="1200" b="0" i="0" u="none" strike="noStrike" baseline="0">
              <a:solidFill>
                <a:schemeClr val="tx1"/>
              </a:solidFill>
              <a:latin typeface="幼圆"/>
            </a:endParaRPr>
          </a:p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b="0" i="0" u="none" strike="noStrike" baseline="0">
                <a:solidFill>
                  <a:schemeClr val="tx1"/>
                </a:solidFill>
                <a:latin typeface="幼圆"/>
              </a:rPr>
              <a:t>    int status = -1;</a:t>
            </a:r>
            <a:endParaRPr lang="en-US" sz="1200" b="0" i="0" u="none" strike="noStrike" baseline="0">
              <a:solidFill>
                <a:schemeClr val="tx1"/>
              </a:solidFill>
              <a:latin typeface="幼圆"/>
            </a:endParaRPr>
          </a:p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b="0" i="0" u="none" strike="noStrike" baseline="0">
                <a:solidFill>
                  <a:schemeClr val="tx1"/>
                </a:solidFill>
                <a:latin typeface="幼圆"/>
              </a:rPr>
              <a:t>    char* </a:t>
            </a:r>
            <a:r>
              <a:rPr lang="en-US" sz="1200" b="0" i="0" u="none" strike="noStrike" baseline="0">
                <a:solidFill>
                  <a:schemeClr val="tx1"/>
                </a:solidFill>
                <a:latin typeface="幼圆"/>
              </a:rPr>
              <a:t>fullName</a:t>
            </a:r>
            <a:r>
              <a:rPr lang="en-US" sz="1200" b="0" i="0" u="none" strike="noStrike" baseline="0">
                <a:solidFill>
                  <a:schemeClr val="tx1"/>
                </a:solidFill>
                <a:latin typeface="幼圆"/>
              </a:rPr>
              <a:t> = </a:t>
            </a:r>
            <a:r>
              <a:rPr lang="en-US" sz="1200" b="0" i="0" u="none" strike="noStrike" baseline="0">
                <a:solidFill>
                  <a:schemeClr val="tx1"/>
                </a:solidFill>
                <a:latin typeface="幼圆"/>
              </a:rPr>
              <a:t>abi</a:t>
            </a:r>
            <a:r>
              <a:rPr lang="en-US" sz="1200" b="0" i="0" u="none" strike="noStrike" baseline="0">
                <a:solidFill>
                  <a:schemeClr val="tx1"/>
                </a:solidFill>
                <a:latin typeface="幼圆"/>
              </a:rPr>
              <a:t>::__</a:t>
            </a:r>
            <a:r>
              <a:rPr lang="en-US" sz="1200" b="0" i="0" u="none" strike="noStrike" baseline="0">
                <a:solidFill>
                  <a:schemeClr val="tx1"/>
                </a:solidFill>
                <a:latin typeface="幼圆"/>
              </a:rPr>
              <a:t>cxa_demangle</a:t>
            </a:r>
            <a:r>
              <a:rPr lang="en-US" sz="1200" b="0" i="0" u="none" strike="noStrike" baseline="0">
                <a:solidFill>
                  <a:schemeClr val="tx1"/>
                </a:solidFill>
                <a:latin typeface="幼圆"/>
              </a:rPr>
              <a:t>(name, NULL, NULL, &amp;status);</a:t>
            </a:r>
            <a:endParaRPr lang="en-US" sz="1200" b="0" i="0" u="none" strike="noStrike" baseline="0">
              <a:solidFill>
                <a:schemeClr val="tx1"/>
              </a:solidFill>
              <a:latin typeface="幼圆"/>
            </a:endParaRPr>
          </a:p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b="0" i="0" u="none" strike="noStrike" baseline="0">
                <a:solidFill>
                  <a:schemeClr val="tx1"/>
                </a:solidFill>
                <a:latin typeface="幼圆"/>
              </a:rPr>
              <a:t>    const char* const </a:t>
            </a:r>
            <a:r>
              <a:rPr lang="en-US" sz="1200" b="0" i="0" u="none" strike="noStrike" baseline="0">
                <a:solidFill>
                  <a:schemeClr val="tx1"/>
                </a:solidFill>
                <a:latin typeface="幼圆"/>
              </a:rPr>
              <a:t>demangledName</a:t>
            </a:r>
            <a:r>
              <a:rPr lang="en-US" sz="1200" b="0" i="0" u="none" strike="noStrike" baseline="0">
                <a:solidFill>
                  <a:schemeClr val="tx1"/>
                </a:solidFill>
                <a:latin typeface="幼圆"/>
              </a:rPr>
              <a:t> = (status==0) ? </a:t>
            </a:r>
            <a:r>
              <a:rPr lang="en-US" sz="1200" b="0" i="0" u="none" strike="noStrike" baseline="0">
                <a:solidFill>
                  <a:schemeClr val="tx1"/>
                </a:solidFill>
                <a:latin typeface="幼圆"/>
              </a:rPr>
              <a:t>fullName</a:t>
            </a:r>
            <a:r>
              <a:rPr lang="en-US" sz="1200" b="0" i="0" u="none" strike="noStrike" baseline="0">
                <a:solidFill>
                  <a:schemeClr val="tx1"/>
                </a:solidFill>
                <a:latin typeface="幼圆"/>
              </a:rPr>
              <a:t> : name;</a:t>
            </a:r>
            <a:endParaRPr lang="en-US" sz="1200" b="0" i="0" u="none" strike="noStrike" baseline="0">
              <a:solidFill>
                <a:schemeClr val="tx1"/>
              </a:solidFill>
              <a:latin typeface="幼圆"/>
            </a:endParaRPr>
          </a:p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b="0" i="0" u="none" strike="noStrike" baseline="0">
                <a:solidFill>
                  <a:schemeClr val="tx1"/>
                </a:solidFill>
                <a:latin typeface="幼圆"/>
              </a:rPr>
              <a:t>    string </a:t>
            </a:r>
            <a:r>
              <a:rPr lang="en-US" sz="1200" b="0" i="0" u="none" strike="noStrike" baseline="0">
                <a:solidFill>
                  <a:schemeClr val="tx1"/>
                </a:solidFill>
                <a:latin typeface="幼圆"/>
              </a:rPr>
              <a:t>ret_val</a:t>
            </a:r>
            <a:r>
              <a:rPr lang="en-US" sz="1200" b="0" i="0" u="none" strike="noStrike" baseline="0">
                <a:solidFill>
                  <a:schemeClr val="tx1"/>
                </a:solidFill>
                <a:latin typeface="幼圆"/>
              </a:rPr>
              <a:t>(</a:t>
            </a:r>
            <a:r>
              <a:rPr lang="en-US" sz="1200" b="0" i="0" u="none" strike="noStrike" baseline="0">
                <a:solidFill>
                  <a:schemeClr val="tx1"/>
                </a:solidFill>
                <a:latin typeface="幼圆"/>
              </a:rPr>
              <a:t>demangledName</a:t>
            </a:r>
            <a:r>
              <a:rPr lang="en-US" sz="1200" b="0" i="0" u="none" strike="noStrike" baseline="0">
                <a:solidFill>
                  <a:schemeClr val="tx1"/>
                </a:solidFill>
                <a:latin typeface="幼圆"/>
              </a:rPr>
              <a:t>);</a:t>
            </a:r>
            <a:endParaRPr lang="en-US" sz="1200" b="0" i="0" u="none" strike="noStrike" baseline="0">
              <a:solidFill>
                <a:schemeClr val="tx1"/>
              </a:solidFill>
              <a:latin typeface="幼圆"/>
            </a:endParaRPr>
          </a:p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b="0" i="0" u="none" strike="noStrike" baseline="0">
                <a:solidFill>
                  <a:schemeClr val="tx1"/>
                </a:solidFill>
                <a:latin typeface="幼圆"/>
              </a:rPr>
              <a:t>    free(</a:t>
            </a:r>
            <a:r>
              <a:rPr lang="en-US" sz="1200" b="0" i="0" u="none" strike="noStrike" baseline="0">
                <a:solidFill>
                  <a:schemeClr val="tx1"/>
                </a:solidFill>
                <a:latin typeface="幼圆"/>
              </a:rPr>
              <a:t>fullName</a:t>
            </a:r>
            <a:r>
              <a:rPr lang="en-US" sz="1200" b="0" i="0" u="none" strike="noStrike" baseline="0">
                <a:solidFill>
                  <a:schemeClr val="tx1"/>
                </a:solidFill>
                <a:latin typeface="幼圆"/>
              </a:rPr>
              <a:t>);</a:t>
            </a:r>
            <a:endParaRPr lang="en-US" sz="1200" b="0" i="0" u="none" strike="noStrike" baseline="0">
              <a:solidFill>
                <a:schemeClr val="tx1"/>
              </a:solidFill>
              <a:latin typeface="幼圆"/>
            </a:endParaRPr>
          </a:p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b="0" i="0" u="none" strike="noStrike" baseline="0">
                <a:solidFill>
                  <a:schemeClr val="tx1"/>
                </a:solidFill>
                <a:latin typeface="幼圆"/>
              </a:rPr>
              <a:t>    return </a:t>
            </a:r>
            <a:r>
              <a:rPr lang="en-US" sz="1200" b="0" i="0" u="none" strike="noStrike" baseline="0">
                <a:solidFill>
                  <a:schemeClr val="tx1"/>
                </a:solidFill>
                <a:latin typeface="幼圆"/>
              </a:rPr>
              <a:t>ret_val</a:t>
            </a:r>
            <a:r>
              <a:rPr lang="en-US" sz="1200" b="0" i="0" u="none" strike="noStrike" baseline="0">
                <a:solidFill>
                  <a:schemeClr val="tx1"/>
                </a:solidFill>
                <a:latin typeface="幼圆"/>
              </a:rPr>
              <a:t>;</a:t>
            </a:r>
            <a:endParaRPr lang="en-US" sz="1200" b="0" i="0" u="none" strike="noStrike" baseline="0">
              <a:solidFill>
                <a:schemeClr val="tx1"/>
              </a:solidFill>
              <a:latin typeface="幼圆"/>
            </a:endParaRPr>
          </a:p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b="0" i="0" u="none" strike="noStrike" baseline="0">
                <a:solidFill>
                  <a:schemeClr val="tx1"/>
                </a:solidFill>
                <a:latin typeface="幼圆"/>
              </a:rPr>
              <a:t>}</a:t>
            </a:r>
          </a:p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200" b="0" i="0" u="none" strike="noStrike" baseline="0">
              <a:solidFill>
                <a:schemeClr val="tx1"/>
              </a:solidFill>
              <a:latin typeface="幼圆"/>
            </a:endParaRPr>
          </a:p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>
                <a:latin typeface="幼圆"/>
              </a:rPr>
              <a:t>…</a:t>
            </a:r>
          </a:p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200">
              <a:latin typeface="幼圆"/>
            </a:endParaRPr>
          </a:p>
          <a:p>
            <a:pPr lvl="0" indent="266700" defTabSz="91440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latin typeface="幼圆"/>
              </a:rPr>
              <a:t>// </a:t>
            </a:r>
            <a:r>
              <a:rPr lang="zh-CN" sz="1200">
                <a:latin typeface="幼圆"/>
              </a:rPr>
              <a:t>在函数内，获取数据类型为</a:t>
            </a:r>
            <a:r>
              <a:rPr lang="en-US" sz="1200">
                <a:latin typeface="幼圆"/>
              </a:rPr>
              <a:t>T</a:t>
            </a:r>
            <a:r>
              <a:rPr lang="zh-CN" sz="1200">
                <a:latin typeface="幼圆"/>
              </a:rPr>
              <a:t>的</a:t>
            </a:r>
            <a:r>
              <a:rPr lang="en-US" sz="1200">
                <a:latin typeface="幼圆"/>
              </a:rPr>
              <a:t>in</a:t>
            </a:r>
            <a:r>
              <a:rPr lang="zh-CN" sz="1200">
                <a:latin typeface="幼圆"/>
              </a:rPr>
              <a:t>数组的第一位元素的数据类型</a:t>
            </a:r>
            <a:endParaRPr lang="zh-CN" sz="1200">
              <a:latin typeface="幼圆"/>
            </a:endParaRPr>
          </a:p>
          <a:p>
            <a:pPr lvl="0" indent="266700" defTabSz="91440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latin typeface="幼圆"/>
              </a:rPr>
              <a:t>string </a:t>
            </a:r>
            <a:r>
              <a:rPr lang="en-US" sz="1200">
                <a:latin typeface="幼圆"/>
              </a:rPr>
              <a:t>tName</a:t>
            </a:r>
            <a:r>
              <a:rPr lang="en-US" sz="1200">
                <a:latin typeface="幼圆"/>
              </a:rPr>
              <a:t> = </a:t>
            </a:r>
            <a:r>
              <a:rPr lang="en-US" sz="1200">
                <a:latin typeface="幼圆"/>
              </a:rPr>
              <a:t>GetFullName</a:t>
            </a:r>
            <a:r>
              <a:rPr lang="en-US" sz="1200">
                <a:latin typeface="幼圆"/>
              </a:rPr>
              <a:t>(</a:t>
            </a:r>
            <a:r>
              <a:rPr lang="en-US" sz="1200">
                <a:latin typeface="幼圆"/>
              </a:rPr>
              <a:t>typeid</a:t>
            </a:r>
            <a:r>
              <a:rPr lang="en-US" sz="1200">
                <a:latin typeface="幼圆"/>
              </a:rPr>
              <a:t>(in[0]).name());</a:t>
            </a:r>
            <a:endParaRPr lang="en-US" sz="1200">
              <a:latin typeface="幼圆"/>
            </a:endParaRPr>
          </a:p>
          <a:p>
            <a:pPr lvl="0" indent="266700" defTabSz="91440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latin typeface="幼圆"/>
              </a:rPr>
              <a:t>string </a:t>
            </a:r>
            <a:r>
              <a:rPr lang="en-US" sz="1200">
                <a:latin typeface="幼圆"/>
              </a:rPr>
              <a:t>src</a:t>
            </a:r>
            <a:r>
              <a:rPr lang="en-US" sz="1200">
                <a:latin typeface="幼圆"/>
              </a:rPr>
              <a:t> = "__kernel void </a:t>
            </a:r>
            <a:r>
              <a:rPr lang="en-US" sz="1200">
                <a:latin typeface="幼圆"/>
              </a:rPr>
              <a:t>BiasNHWCKernel</a:t>
            </a:r>
            <a:r>
              <a:rPr lang="en-US" sz="1200">
                <a:latin typeface="幼圆"/>
              </a:rPr>
              <a:t>(__global const " + </a:t>
            </a:r>
            <a:r>
              <a:rPr lang="en-US" sz="1200">
                <a:latin typeface="幼圆"/>
              </a:rPr>
              <a:t>tName</a:t>
            </a:r>
            <a:r>
              <a:rPr lang="en-US" sz="1200">
                <a:latin typeface="幼圆"/>
              </a:rPr>
              <a:t> + </a:t>
            </a:r>
            <a:endParaRPr lang="en-US" sz="1200">
              <a:latin typeface="幼圆"/>
            </a:endParaRPr>
          </a:p>
          <a:p>
            <a:pPr lvl="0" indent="266700" defTabSz="91440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latin typeface="幼圆"/>
              </a:rPr>
              <a:t>"* __restrict__ input, \</a:t>
            </a:r>
            <a:endParaRPr lang="en-US" sz="1200">
              <a:latin typeface="幼圆"/>
            </a:endParaRPr>
          </a:p>
          <a:p>
            <a:pPr lvl="0" indent="266700" defTabSz="91440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latin typeface="幼圆"/>
              </a:rPr>
              <a:t>                                    __global const " + </a:t>
            </a:r>
            <a:r>
              <a:rPr lang="en-US" sz="1200">
                <a:latin typeface="幼圆"/>
              </a:rPr>
              <a:t>tName</a:t>
            </a:r>
            <a:r>
              <a:rPr lang="en-US" sz="1200">
                <a:latin typeface="幼圆"/>
              </a:rPr>
              <a:t> + "* __restrict__ bias, \</a:t>
            </a:r>
            <a:endParaRPr lang="en-US" sz="1200">
              <a:latin typeface="幼圆"/>
            </a:endParaRPr>
          </a:p>
          <a:p>
            <a:pPr lvl="0" indent="266700" defTabSz="91440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latin typeface="幼圆"/>
              </a:rPr>
              <a:t>                                    __global " + </a:t>
            </a:r>
            <a:r>
              <a:rPr lang="en-US" sz="1200">
                <a:latin typeface="幼圆"/>
              </a:rPr>
              <a:t>tName</a:t>
            </a:r>
            <a:r>
              <a:rPr lang="en-US" sz="1200">
                <a:latin typeface="幼圆"/>
              </a:rPr>
              <a:t> + "* __restrict__ output, int </a:t>
            </a:r>
            <a:r>
              <a:rPr lang="en-US" sz="1200">
                <a:latin typeface="幼圆"/>
              </a:rPr>
              <a:t>bias_size</a:t>
            </a:r>
            <a:r>
              <a:rPr lang="en-US" sz="1200">
                <a:latin typeface="幼圆"/>
              </a:rPr>
              <a:t>) { \</a:t>
            </a:r>
            <a:endParaRPr lang="en-US" sz="1200">
              <a:latin typeface="幼圆"/>
            </a:endParaRPr>
          </a:p>
          <a:p>
            <a:pPr lvl="0" indent="266700" defTabSz="91440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latin typeface="幼圆"/>
              </a:rPr>
              <a:t>            int index = </a:t>
            </a:r>
            <a:r>
              <a:rPr lang="en-US" sz="1200">
                <a:latin typeface="幼圆"/>
              </a:rPr>
              <a:t>get_global_id</a:t>
            </a:r>
            <a:r>
              <a:rPr lang="en-US" sz="1200">
                <a:latin typeface="幼圆"/>
              </a:rPr>
              <a:t>(0); \</a:t>
            </a:r>
            <a:endParaRPr lang="en-US" sz="1200">
              <a:latin typeface="幼圆"/>
            </a:endParaRPr>
          </a:p>
          <a:p>
            <a:pPr lvl="0" indent="266700" defTabSz="91440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latin typeface="幼圆"/>
              </a:rPr>
              <a:t>            int </a:t>
            </a:r>
            <a:r>
              <a:rPr lang="en-US" sz="1200">
                <a:latin typeface="幼圆"/>
              </a:rPr>
              <a:t>bias_offset</a:t>
            </a:r>
            <a:r>
              <a:rPr lang="en-US" sz="1200">
                <a:latin typeface="幼圆"/>
              </a:rPr>
              <a:t> = index % </a:t>
            </a:r>
            <a:r>
              <a:rPr lang="en-US" sz="1200">
                <a:latin typeface="幼圆"/>
              </a:rPr>
              <a:t>bias_size</a:t>
            </a:r>
            <a:r>
              <a:rPr lang="en-US" sz="1200">
                <a:latin typeface="幼圆"/>
              </a:rPr>
              <a:t>; \</a:t>
            </a:r>
            <a:endParaRPr lang="en-US" sz="1200">
              <a:latin typeface="幼圆"/>
            </a:endParaRPr>
          </a:p>
          <a:p>
            <a:pPr lvl="0" indent="266700" defTabSz="91440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latin typeface="幼圆"/>
              </a:rPr>
              <a:t>            output[index] = input[index] + bias[</a:t>
            </a:r>
            <a:r>
              <a:rPr lang="en-US" sz="1200">
                <a:latin typeface="幼圆"/>
              </a:rPr>
              <a:t>bias_offset</a:t>
            </a:r>
            <a:r>
              <a:rPr lang="en-US" sz="1200">
                <a:latin typeface="幼圆"/>
              </a:rPr>
              <a:t>]; \</a:t>
            </a:r>
            <a:endParaRPr lang="en-US" sz="1200">
              <a:latin typeface="幼圆"/>
            </a:endParaRPr>
          </a:p>
          <a:p>
            <a:pPr lvl="0" indent="266700" defTabSz="91440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latin typeface="幼圆"/>
              </a:rPr>
              <a:t>        }“; // </a:t>
            </a:r>
            <a:r>
              <a:rPr lang="zh-CN" sz="1200">
                <a:latin typeface="幼圆"/>
              </a:rPr>
              <a:t>将数据类型</a:t>
            </a:r>
            <a:r>
              <a:rPr lang="en-US" sz="1200">
                <a:latin typeface="幼圆"/>
              </a:rPr>
              <a:t>tName</a:t>
            </a:r>
            <a:r>
              <a:rPr lang="zh-CN" sz="1200">
                <a:latin typeface="幼圆"/>
              </a:rPr>
              <a:t>加入到</a:t>
            </a:r>
            <a:r>
              <a:rPr lang="en-US" sz="1200">
                <a:latin typeface="幼圆"/>
              </a:rPr>
              <a:t>kernel</a:t>
            </a:r>
            <a:r>
              <a:rPr lang="zh-CN" sz="1200">
                <a:latin typeface="幼圆"/>
              </a:rPr>
              <a:t>的字符常量中</a:t>
            </a:r>
            <a:endParaRPr lang="en-US" sz="1200">
              <a:latin typeface="幼圆"/>
            </a:endParaRPr>
          </a:p>
          <a:p>
            <a:pPr lvl="0" indent="266700" defTabSz="91440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latin typeface="幼圆"/>
              </a:rPr>
              <a:t>const char *</a:t>
            </a:r>
            <a:r>
              <a:rPr lang="en-US" sz="1200">
                <a:latin typeface="幼圆"/>
              </a:rPr>
              <a:t>BiasNHWCKernel_src</a:t>
            </a:r>
            <a:r>
              <a:rPr lang="en-US" sz="1200">
                <a:latin typeface="幼圆"/>
              </a:rPr>
              <a:t> = </a:t>
            </a:r>
            <a:r>
              <a:rPr lang="en-US" sz="1200">
                <a:latin typeface="幼圆"/>
              </a:rPr>
              <a:t>src.c_str</a:t>
            </a:r>
            <a:r>
              <a:rPr lang="en-US" sz="1200">
                <a:latin typeface="幼圆"/>
              </a:rPr>
              <a:t>();</a:t>
            </a:r>
            <a:endParaRPr lang="en-US" sz="1200">
              <a:latin typeface="幼圆"/>
            </a:endParaRPr>
          </a:p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200" b="0" i="0" u="none" strike="noStrike" baseline="0">
              <a:solidFill>
                <a:schemeClr val="tx1"/>
              </a:solidFill>
              <a:latin typeface="幼圆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73795" y="221597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ctr" anchorCtr="0">
            <a:spAutoFit/>
          </a:bodyPr>
          <a:lstStyle/>
          <a:p>
            <a:endParaRPr 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CUDA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向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OpenCL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转换未解决的问题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sp>
      <p:cxnSp>
        <p:nvCxnSpPr>
          <p:cNvPr id="12" name="Straight Connector 11"/>
          <p:cNvCxnSpPr/>
          <p:nvPr/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  <a:prstDash val="solid"/>
          </a:ln>
        </p:spPr>
      </p:cxnSp>
      <p:grpSp>
        <p:nvGrpSpPr>
          <p:cNvPr id="14" name="Group 13"/>
          <p:cNvGrpSpPr/>
          <p:nvPr/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/>
            <p:cNvSpPr/>
            <p:nvPr/>
          </p:nvSpPr>
          <p:spPr>
            <a:xfrm>
              <a:off x="2487613" y="2284413"/>
              <a:ext cx="85725" cy="533400"/>
            </a:xfrm>
            <a:custGeom>
              <a:rect l="0" t="0" r="r" b="b"/>
              <a:pathLst>
                <a:path w="85725" h="533400">
                  <a:moveTo>
                    <a:pt x="85725" y="533400"/>
                  </a:moveTo>
                  <a:cubicBezTo>
                    <a:pt x="77932" y="458881"/>
                    <a:pt x="74035" y="388284"/>
                    <a:pt x="66242" y="313765"/>
                  </a:cubicBezTo>
                  <a:cubicBezTo>
                    <a:pt x="42863" y="211791"/>
                    <a:pt x="23380" y="105896"/>
                    <a:pt x="0" y="0"/>
                  </a:cubicBezTo>
                  <a:cubicBezTo>
                    <a:pt x="0" y="137272"/>
                    <a:pt x="0" y="137272"/>
                    <a:pt x="0" y="137272"/>
                  </a:cubicBezTo>
                  <a:cubicBezTo>
                    <a:pt x="23380" y="251012"/>
                    <a:pt x="50656" y="368674"/>
                    <a:pt x="77932" y="486335"/>
                  </a:cubicBezTo>
                  <a:cubicBezTo>
                    <a:pt x="77932" y="502024"/>
                    <a:pt x="81828" y="517712"/>
                    <a:pt x="85725" y="53340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/>
            <p:cNvSpPr/>
            <p:nvPr/>
          </p:nvSpPr>
          <p:spPr>
            <a:xfrm>
              <a:off x="2597151" y="2779713"/>
              <a:ext cx="550863" cy="1978025"/>
            </a:xfrm>
            <a:custGeom>
              <a:rect l="0" t="0" r="r" b="b"/>
              <a:pathLst>
                <a:path w="550863" h="1978025">
                  <a:moveTo>
                    <a:pt x="338387" y="1373628"/>
                  </a:moveTo>
                  <a:cubicBezTo>
                    <a:pt x="405278" y="1577710"/>
                    <a:pt x="472168" y="1777868"/>
                    <a:pt x="546928" y="1978025"/>
                  </a:cubicBezTo>
                  <a:cubicBezTo>
                    <a:pt x="546928" y="1942703"/>
                    <a:pt x="546928" y="1911306"/>
                    <a:pt x="550863" y="1875984"/>
                  </a:cubicBezTo>
                  <a:cubicBezTo>
                    <a:pt x="487907" y="1707224"/>
                    <a:pt x="428886" y="1534539"/>
                    <a:pt x="373800" y="1361855"/>
                  </a:cubicBezTo>
                  <a:cubicBezTo>
                    <a:pt x="228215" y="914444"/>
                    <a:pt x="106238" y="459184"/>
                    <a:pt x="0" y="0"/>
                  </a:cubicBezTo>
                  <a:cubicBezTo>
                    <a:pt x="7869" y="78493"/>
                    <a:pt x="15739" y="160911"/>
                    <a:pt x="23608" y="239404"/>
                  </a:cubicBezTo>
                  <a:cubicBezTo>
                    <a:pt x="118042" y="620095"/>
                    <a:pt x="220345" y="1000786"/>
                    <a:pt x="338387" y="13736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/>
            <p:cNvSpPr/>
            <p:nvPr/>
          </p:nvSpPr>
          <p:spPr>
            <a:xfrm>
              <a:off x="3175001" y="4730750"/>
              <a:ext cx="519113" cy="1209675"/>
            </a:xfrm>
            <a:custGeom>
              <a:rect l="0" t="0" r="r" b="b"/>
              <a:pathLst>
                <a:path w="519113" h="1209675">
                  <a:moveTo>
                    <a:pt x="31461" y="86405"/>
                  </a:moveTo>
                  <a:cubicBezTo>
                    <a:pt x="19663" y="58913"/>
                    <a:pt x="7865" y="31420"/>
                    <a:pt x="0" y="0"/>
                  </a:cubicBezTo>
                  <a:cubicBezTo>
                    <a:pt x="0" y="39275"/>
                    <a:pt x="0" y="74623"/>
                    <a:pt x="0" y="113898"/>
                  </a:cubicBezTo>
                  <a:cubicBezTo>
                    <a:pt x="82586" y="333839"/>
                    <a:pt x="173038" y="549852"/>
                    <a:pt x="267422" y="761938"/>
                  </a:cubicBezTo>
                  <a:cubicBezTo>
                    <a:pt x="334277" y="911184"/>
                    <a:pt x="408998" y="1060429"/>
                    <a:pt x="483719" y="1209675"/>
                  </a:cubicBezTo>
                  <a:cubicBezTo>
                    <a:pt x="519113" y="1209675"/>
                    <a:pt x="519113" y="1209675"/>
                    <a:pt x="519113" y="1209675"/>
                  </a:cubicBezTo>
                  <a:cubicBezTo>
                    <a:pt x="444392" y="1056502"/>
                    <a:pt x="369671" y="903329"/>
                    <a:pt x="302816" y="746228"/>
                  </a:cubicBezTo>
                  <a:cubicBezTo>
                    <a:pt x="204499" y="530215"/>
                    <a:pt x="114048" y="310274"/>
                    <a:pt x="31461" y="8640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/>
            <p:cNvSpPr/>
            <p:nvPr/>
          </p:nvSpPr>
          <p:spPr>
            <a:xfrm>
              <a:off x="3305176" y="5630863"/>
              <a:ext cx="146050" cy="309563"/>
            </a:xfrm>
            <a:custGeom>
              <a:rect l="0" t="0" r="r" b="b"/>
              <a:pathLst>
                <a:path w="146050" h="309563">
                  <a:moveTo>
                    <a:pt x="110524" y="309563"/>
                  </a:moveTo>
                  <a:cubicBezTo>
                    <a:pt x="146050" y="309563"/>
                    <a:pt x="146050" y="309563"/>
                    <a:pt x="146050" y="309563"/>
                  </a:cubicBezTo>
                  <a:cubicBezTo>
                    <a:pt x="94735" y="207682"/>
                    <a:pt x="47368" y="105800"/>
                    <a:pt x="0" y="0"/>
                  </a:cubicBezTo>
                  <a:cubicBezTo>
                    <a:pt x="31578" y="105800"/>
                    <a:pt x="67104" y="207682"/>
                    <a:pt x="110524" y="30956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/>
            <p:cNvSpPr/>
            <p:nvPr/>
          </p:nvSpPr>
          <p:spPr>
            <a:xfrm>
              <a:off x="2573338" y="2817813"/>
              <a:ext cx="700088" cy="2835275"/>
            </a:xfrm>
            <a:custGeom>
              <a:rect l="0" t="0" r="r" b="b"/>
              <a:pathLst>
                <a:path w="700088" h="2835275">
                  <a:moveTo>
                    <a:pt x="637159" y="2591803"/>
                  </a:moveTo>
                  <a:cubicBezTo>
                    <a:pt x="570296" y="2426870"/>
                    <a:pt x="511300" y="2261937"/>
                    <a:pt x="456237" y="2097004"/>
                  </a:cubicBezTo>
                  <a:cubicBezTo>
                    <a:pt x="330379" y="1716088"/>
                    <a:pt x="232052" y="1323390"/>
                    <a:pt x="157323" y="926766"/>
                  </a:cubicBezTo>
                  <a:cubicBezTo>
                    <a:pt x="114059" y="687220"/>
                    <a:pt x="78662" y="443748"/>
                    <a:pt x="47197" y="200276"/>
                  </a:cubicBezTo>
                  <a:cubicBezTo>
                    <a:pt x="31465" y="133517"/>
                    <a:pt x="15732" y="66759"/>
                    <a:pt x="0" y="0"/>
                  </a:cubicBezTo>
                  <a:cubicBezTo>
                    <a:pt x="31465" y="310231"/>
                    <a:pt x="74728" y="624389"/>
                    <a:pt x="129792" y="930693"/>
                  </a:cubicBezTo>
                  <a:cubicBezTo>
                    <a:pt x="200587" y="1331244"/>
                    <a:pt x="298914" y="1723941"/>
                    <a:pt x="420839" y="2108785"/>
                  </a:cubicBezTo>
                  <a:cubicBezTo>
                    <a:pt x="483769" y="2301207"/>
                    <a:pt x="554564" y="2489701"/>
                    <a:pt x="629293" y="2674269"/>
                  </a:cubicBezTo>
                  <a:cubicBezTo>
                    <a:pt x="652891" y="2729247"/>
                    <a:pt x="676490" y="2780297"/>
                    <a:pt x="700088" y="2835275"/>
                  </a:cubicBezTo>
                  <a:cubicBezTo>
                    <a:pt x="692222" y="2815640"/>
                    <a:pt x="688289" y="2799932"/>
                    <a:pt x="684356" y="2780297"/>
                  </a:cubicBezTo>
                  <a:cubicBezTo>
                    <a:pt x="664690" y="2717466"/>
                    <a:pt x="648958" y="2654634"/>
                    <a:pt x="637159" y="259180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/>
            <p:cNvSpPr/>
            <p:nvPr/>
          </p:nvSpPr>
          <p:spPr>
            <a:xfrm>
              <a:off x="2506663" y="285750"/>
              <a:ext cx="90488" cy="2493963"/>
            </a:xfrm>
            <a:custGeom>
              <a:rect l="0" t="0" r="r" b="b"/>
              <a:pathLst>
                <a:path w="90488" h="2493963">
                  <a:moveTo>
                    <a:pt x="43277" y="2266168"/>
                  </a:moveTo>
                  <a:cubicBezTo>
                    <a:pt x="47211" y="2281878"/>
                    <a:pt x="47211" y="2297588"/>
                    <a:pt x="47211" y="2313298"/>
                  </a:cubicBezTo>
                  <a:cubicBezTo>
                    <a:pt x="59014" y="2368283"/>
                    <a:pt x="74751" y="2423268"/>
                    <a:pt x="86554" y="2482180"/>
                  </a:cubicBezTo>
                  <a:cubicBezTo>
                    <a:pt x="86554" y="2486108"/>
                    <a:pt x="86554" y="2490035"/>
                    <a:pt x="90488" y="2493963"/>
                  </a:cubicBezTo>
                  <a:cubicBezTo>
                    <a:pt x="82619" y="2415413"/>
                    <a:pt x="74751" y="2340790"/>
                    <a:pt x="66882" y="2262240"/>
                  </a:cubicBezTo>
                  <a:cubicBezTo>
                    <a:pt x="35408" y="1861635"/>
                    <a:pt x="19671" y="1461030"/>
                    <a:pt x="19671" y="1056498"/>
                  </a:cubicBezTo>
                  <a:cubicBezTo>
                    <a:pt x="23606" y="703023"/>
                    <a:pt x="35408" y="353475"/>
                    <a:pt x="59014" y="0"/>
                  </a:cubicBezTo>
                  <a:cubicBezTo>
                    <a:pt x="47211" y="0"/>
                    <a:pt x="47211" y="0"/>
                    <a:pt x="47211" y="0"/>
                  </a:cubicBezTo>
                  <a:cubicBezTo>
                    <a:pt x="19671" y="349548"/>
                    <a:pt x="7869" y="703023"/>
                    <a:pt x="3934" y="1056498"/>
                  </a:cubicBezTo>
                  <a:cubicBezTo>
                    <a:pt x="0" y="1461030"/>
                    <a:pt x="11803" y="1861635"/>
                    <a:pt x="43277" y="2266168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/>
            <p:cNvSpPr/>
            <p:nvPr/>
          </p:nvSpPr>
          <p:spPr>
            <a:xfrm>
              <a:off x="2554288" y="2598738"/>
              <a:ext cx="66675" cy="420688"/>
            </a:xfrm>
            <a:custGeom>
              <a:rect l="0" t="0" r="r" b="b"/>
              <a:pathLst>
                <a:path w="66675" h="420688">
                  <a:moveTo>
                    <a:pt x="0" y="0"/>
                  </a:moveTo>
                  <a:cubicBezTo>
                    <a:pt x="7844" y="74702"/>
                    <a:pt x="11766" y="145472"/>
                    <a:pt x="19610" y="220173"/>
                  </a:cubicBezTo>
                  <a:cubicBezTo>
                    <a:pt x="35299" y="287011"/>
                    <a:pt x="50987" y="353850"/>
                    <a:pt x="66675" y="420688"/>
                  </a:cubicBezTo>
                  <a:cubicBezTo>
                    <a:pt x="58831" y="342055"/>
                    <a:pt x="50987" y="259490"/>
                    <a:pt x="43143" y="180857"/>
                  </a:cubicBezTo>
                  <a:cubicBezTo>
                    <a:pt x="39221" y="176925"/>
                    <a:pt x="39221" y="172993"/>
                    <a:pt x="39221" y="169062"/>
                  </a:cubicBezTo>
                  <a:cubicBezTo>
                    <a:pt x="27454" y="110087"/>
                    <a:pt x="11766" y="5504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/>
            <p:cNvSpPr/>
            <p:nvPr/>
          </p:nvSpPr>
          <p:spPr>
            <a:xfrm>
              <a:off x="3143251" y="4757738"/>
              <a:ext cx="161925" cy="873125"/>
            </a:xfrm>
            <a:custGeom>
              <a:rect l="0" t="0" r="r" b="b"/>
              <a:pathLst>
                <a:path w="161925" h="873125">
                  <a:moveTo>
                    <a:pt x="0" y="0"/>
                  </a:moveTo>
                  <a:cubicBezTo>
                    <a:pt x="0" y="121923"/>
                    <a:pt x="7899" y="243846"/>
                    <a:pt x="19747" y="365769"/>
                  </a:cubicBezTo>
                  <a:cubicBezTo>
                    <a:pt x="31595" y="460160"/>
                    <a:pt x="47393" y="558485"/>
                    <a:pt x="67140" y="652877"/>
                  </a:cubicBezTo>
                  <a:cubicBezTo>
                    <a:pt x="75038" y="676475"/>
                    <a:pt x="86887" y="700073"/>
                    <a:pt x="94785" y="723671"/>
                  </a:cubicBezTo>
                  <a:cubicBezTo>
                    <a:pt x="118482" y="774800"/>
                    <a:pt x="138229" y="821996"/>
                    <a:pt x="161925" y="873125"/>
                  </a:cubicBezTo>
                  <a:cubicBezTo>
                    <a:pt x="157976" y="861326"/>
                    <a:pt x="154026" y="845594"/>
                    <a:pt x="150077" y="833795"/>
                  </a:cubicBezTo>
                  <a:cubicBezTo>
                    <a:pt x="102684" y="676475"/>
                    <a:pt x="71089" y="519155"/>
                    <a:pt x="51342" y="361836"/>
                  </a:cubicBezTo>
                  <a:cubicBezTo>
                    <a:pt x="43443" y="267444"/>
                    <a:pt x="35545" y="176985"/>
                    <a:pt x="31595" y="86526"/>
                  </a:cubicBezTo>
                  <a:cubicBezTo>
                    <a:pt x="31595" y="82593"/>
                    <a:pt x="27646" y="78660"/>
                    <a:pt x="27646" y="70794"/>
                  </a:cubicBezTo>
                  <a:cubicBezTo>
                    <a:pt x="19747" y="47196"/>
                    <a:pt x="7899" y="2359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/>
            <p:cNvSpPr/>
            <p:nvPr/>
          </p:nvSpPr>
          <p:spPr>
            <a:xfrm>
              <a:off x="3148014" y="468286"/>
              <a:ext cx="1768475" cy="4262464"/>
            </a:xfrm>
            <a:custGeom>
              <a:rect l="0" t="0" r="r" b="b"/>
              <a:pathLst>
                <a:path w="1768475" h="4262464">
                  <a:moveTo>
                    <a:pt x="27510" y="4145950"/>
                  </a:moveTo>
                  <a:cubicBezTo>
                    <a:pt x="39299" y="3747861"/>
                    <a:pt x="102179" y="3354627"/>
                    <a:pt x="196497" y="2975957"/>
                  </a:cubicBezTo>
                  <a:cubicBezTo>
                    <a:pt x="294746" y="2597287"/>
                    <a:pt x="428364" y="2233182"/>
                    <a:pt x="585562" y="1883640"/>
                  </a:cubicBezTo>
                  <a:cubicBezTo>
                    <a:pt x="742760" y="1534099"/>
                    <a:pt x="923537" y="1203976"/>
                    <a:pt x="1120034" y="888418"/>
                  </a:cubicBezTo>
                  <a:cubicBezTo>
                    <a:pt x="1218283" y="733066"/>
                    <a:pt x="1324391" y="577714"/>
                    <a:pt x="1430500" y="432072"/>
                  </a:cubicBezTo>
                  <a:cubicBezTo>
                    <a:pt x="1485519" y="359251"/>
                    <a:pt x="1540538" y="281575"/>
                    <a:pt x="1595557" y="213609"/>
                  </a:cubicBezTo>
                  <a:cubicBezTo>
                    <a:pt x="1654507" y="140788"/>
                    <a:pt x="1709526" y="72821"/>
                    <a:pt x="1768475" y="4855"/>
                  </a:cubicBezTo>
                  <a:cubicBezTo>
                    <a:pt x="1768475" y="0"/>
                    <a:pt x="1768475" y="0"/>
                    <a:pt x="1768475" y="0"/>
                  </a:cubicBezTo>
                  <a:cubicBezTo>
                    <a:pt x="1705596" y="67966"/>
                    <a:pt x="1650577" y="135933"/>
                    <a:pt x="1591628" y="208754"/>
                  </a:cubicBezTo>
                  <a:cubicBezTo>
                    <a:pt x="1536608" y="276720"/>
                    <a:pt x="1481589" y="349541"/>
                    <a:pt x="1426570" y="427217"/>
                  </a:cubicBezTo>
                  <a:cubicBezTo>
                    <a:pt x="1316531" y="572860"/>
                    <a:pt x="1210423" y="723357"/>
                    <a:pt x="1112174" y="878708"/>
                  </a:cubicBezTo>
                  <a:cubicBezTo>
                    <a:pt x="911747" y="1194267"/>
                    <a:pt x="727040" y="1524389"/>
                    <a:pt x="569842" y="1873931"/>
                  </a:cubicBezTo>
                  <a:cubicBezTo>
                    <a:pt x="408714" y="2218617"/>
                    <a:pt x="275096" y="2587578"/>
                    <a:pt x="176848" y="2966248"/>
                  </a:cubicBezTo>
                  <a:cubicBezTo>
                    <a:pt x="74669" y="3349772"/>
                    <a:pt x="11790" y="3743007"/>
                    <a:pt x="0" y="4145950"/>
                  </a:cubicBezTo>
                  <a:cubicBezTo>
                    <a:pt x="0" y="4155660"/>
                    <a:pt x="0" y="4160514"/>
                    <a:pt x="0" y="4170224"/>
                  </a:cubicBezTo>
                  <a:cubicBezTo>
                    <a:pt x="7860" y="4199352"/>
                    <a:pt x="15720" y="4233336"/>
                    <a:pt x="27510" y="4262464"/>
                  </a:cubicBezTo>
                  <a:cubicBezTo>
                    <a:pt x="27510" y="4223626"/>
                    <a:pt x="27510" y="4184788"/>
                    <a:pt x="27510" y="41459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/>
            <p:cNvSpPr/>
            <p:nvPr/>
          </p:nvSpPr>
          <p:spPr>
            <a:xfrm>
              <a:off x="3273426" y="5653088"/>
              <a:ext cx="138113" cy="287338"/>
            </a:xfrm>
            <a:custGeom>
              <a:rect l="0" t="0" r="r" b="b"/>
              <a:pathLst>
                <a:path w="138113" h="287338">
                  <a:moveTo>
                    <a:pt x="0" y="0"/>
                  </a:moveTo>
                  <a:cubicBezTo>
                    <a:pt x="27623" y="94467"/>
                    <a:pt x="63137" y="192871"/>
                    <a:pt x="102598" y="287338"/>
                  </a:cubicBezTo>
                  <a:cubicBezTo>
                    <a:pt x="138113" y="287338"/>
                    <a:pt x="138113" y="287338"/>
                    <a:pt x="138113" y="287338"/>
                  </a:cubicBezTo>
                  <a:cubicBezTo>
                    <a:pt x="90760" y="192871"/>
                    <a:pt x="43407" y="9446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/>
            <p:cNvSpPr/>
            <p:nvPr/>
          </p:nvSpPr>
          <p:spPr>
            <a:xfrm>
              <a:off x="3143251" y="4656138"/>
              <a:ext cx="31750" cy="188913"/>
            </a:xfrm>
            <a:custGeom>
              <a:rect l="0" t="0" r="r" b="b"/>
              <a:pathLst>
                <a:path w="31750" h="188913">
                  <a:moveTo>
                    <a:pt x="27781" y="173170"/>
                  </a:moveTo>
                  <a:cubicBezTo>
                    <a:pt x="27781" y="181042"/>
                    <a:pt x="31750" y="184977"/>
                    <a:pt x="31750" y="188913"/>
                  </a:cubicBezTo>
                  <a:cubicBezTo>
                    <a:pt x="31750" y="149556"/>
                    <a:pt x="31750" y="114135"/>
                    <a:pt x="31750" y="74778"/>
                  </a:cubicBezTo>
                  <a:cubicBezTo>
                    <a:pt x="19844" y="51164"/>
                    <a:pt x="11906" y="23614"/>
                    <a:pt x="3969" y="0"/>
                  </a:cubicBezTo>
                  <a:cubicBezTo>
                    <a:pt x="0" y="35421"/>
                    <a:pt x="0" y="66907"/>
                    <a:pt x="0" y="102328"/>
                  </a:cubicBezTo>
                  <a:cubicBezTo>
                    <a:pt x="7938" y="125942"/>
                    <a:pt x="19844" y="149556"/>
                    <a:pt x="27781" y="17317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/>
            <p:cNvSpPr/>
            <p:nvPr/>
          </p:nvSpPr>
          <p:spPr>
            <a:xfrm>
              <a:off x="3211513" y="5410200"/>
              <a:ext cx="203200" cy="530225"/>
            </a:xfrm>
            <a:custGeom>
              <a:rect l="0" t="0" r="r" b="b"/>
              <a:pathLst>
                <a:path w="203200" h="530225">
                  <a:moveTo>
                    <a:pt x="27354" y="70697"/>
                  </a:moveTo>
                  <a:cubicBezTo>
                    <a:pt x="19538" y="47131"/>
                    <a:pt x="7815" y="23566"/>
                    <a:pt x="0" y="0"/>
                  </a:cubicBezTo>
                  <a:cubicBezTo>
                    <a:pt x="11723" y="62841"/>
                    <a:pt x="27354" y="125683"/>
                    <a:pt x="46892" y="188524"/>
                  </a:cubicBezTo>
                  <a:cubicBezTo>
                    <a:pt x="50800" y="208162"/>
                    <a:pt x="54708" y="223873"/>
                    <a:pt x="62523" y="243511"/>
                  </a:cubicBezTo>
                  <a:cubicBezTo>
                    <a:pt x="105508" y="337773"/>
                    <a:pt x="152400" y="435963"/>
                    <a:pt x="199292" y="530225"/>
                  </a:cubicBezTo>
                  <a:cubicBezTo>
                    <a:pt x="203200" y="530225"/>
                    <a:pt x="203200" y="530225"/>
                    <a:pt x="203200" y="530225"/>
                  </a:cubicBezTo>
                  <a:cubicBezTo>
                    <a:pt x="160215" y="428108"/>
                    <a:pt x="125046" y="325990"/>
                    <a:pt x="93785" y="219945"/>
                  </a:cubicBezTo>
                  <a:cubicBezTo>
                    <a:pt x="70338" y="168886"/>
                    <a:pt x="50800" y="121755"/>
                    <a:pt x="27354" y="70697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内容占位符 2"/>
          <p:cNvSpPr/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C++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中的类的问题。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CUDA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的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kernel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支持传入类对象作为参数，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OpenCL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目前无法实现。</a:t>
            </a:r>
            <a:endParaRPr lang="en-US">
              <a:solidFill>
                <a:schemeClr val="tx2">
                  <a:lumMod val="75000"/>
                </a:schemeClr>
              </a:solidFill>
              <a:latin typeface="幼圆"/>
            </a:endParaRP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Eigen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库的问题。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TensorFlow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利用了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Eigen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库，目前不知改写成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OpenCL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后是否还能利用。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CUDA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简介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sp>
      <p:cxnSp>
        <p:nvCxnSpPr>
          <p:cNvPr id="12" name="Straight Connector 11"/>
          <p:cNvCxnSpPr/>
          <p:nvPr/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  <a:prstDash val="solid"/>
          </a:ln>
        </p:spPr>
      </p:cxnSp>
      <p:grpSp>
        <p:nvGrpSpPr>
          <p:cNvPr id="14" name="Group 13"/>
          <p:cNvGrpSpPr/>
          <p:nvPr/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/>
            <p:cNvSpPr/>
            <p:nvPr/>
          </p:nvSpPr>
          <p:spPr>
            <a:xfrm>
              <a:off x="2487613" y="2284413"/>
              <a:ext cx="85725" cy="533400"/>
            </a:xfrm>
            <a:custGeom>
              <a:rect l="0" t="0" r="r" b="b"/>
              <a:pathLst>
                <a:path w="85725" h="533400">
                  <a:moveTo>
                    <a:pt x="85725" y="533400"/>
                  </a:moveTo>
                  <a:cubicBezTo>
                    <a:pt x="77932" y="458881"/>
                    <a:pt x="74035" y="388284"/>
                    <a:pt x="66242" y="313765"/>
                  </a:cubicBezTo>
                  <a:cubicBezTo>
                    <a:pt x="42863" y="211791"/>
                    <a:pt x="23380" y="105896"/>
                    <a:pt x="0" y="0"/>
                  </a:cubicBezTo>
                  <a:cubicBezTo>
                    <a:pt x="0" y="137272"/>
                    <a:pt x="0" y="137272"/>
                    <a:pt x="0" y="137272"/>
                  </a:cubicBezTo>
                  <a:cubicBezTo>
                    <a:pt x="23380" y="251012"/>
                    <a:pt x="50656" y="368674"/>
                    <a:pt x="77932" y="486335"/>
                  </a:cubicBezTo>
                  <a:cubicBezTo>
                    <a:pt x="77932" y="502024"/>
                    <a:pt x="81828" y="517712"/>
                    <a:pt x="85725" y="53340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/>
            <p:cNvSpPr/>
            <p:nvPr/>
          </p:nvSpPr>
          <p:spPr>
            <a:xfrm>
              <a:off x="2597151" y="2779713"/>
              <a:ext cx="550863" cy="1978025"/>
            </a:xfrm>
            <a:custGeom>
              <a:rect l="0" t="0" r="r" b="b"/>
              <a:pathLst>
                <a:path w="550863" h="1978025">
                  <a:moveTo>
                    <a:pt x="338387" y="1373628"/>
                  </a:moveTo>
                  <a:cubicBezTo>
                    <a:pt x="405278" y="1577710"/>
                    <a:pt x="472168" y="1777868"/>
                    <a:pt x="546928" y="1978025"/>
                  </a:cubicBezTo>
                  <a:cubicBezTo>
                    <a:pt x="546928" y="1942703"/>
                    <a:pt x="546928" y="1911306"/>
                    <a:pt x="550863" y="1875984"/>
                  </a:cubicBezTo>
                  <a:cubicBezTo>
                    <a:pt x="487907" y="1707224"/>
                    <a:pt x="428886" y="1534539"/>
                    <a:pt x="373800" y="1361855"/>
                  </a:cubicBezTo>
                  <a:cubicBezTo>
                    <a:pt x="228215" y="914444"/>
                    <a:pt x="106238" y="459184"/>
                    <a:pt x="0" y="0"/>
                  </a:cubicBezTo>
                  <a:cubicBezTo>
                    <a:pt x="7869" y="78493"/>
                    <a:pt x="15739" y="160911"/>
                    <a:pt x="23608" y="239404"/>
                  </a:cubicBezTo>
                  <a:cubicBezTo>
                    <a:pt x="118042" y="620095"/>
                    <a:pt x="220345" y="1000786"/>
                    <a:pt x="338387" y="13736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/>
            <p:cNvSpPr/>
            <p:nvPr/>
          </p:nvSpPr>
          <p:spPr>
            <a:xfrm>
              <a:off x="3175001" y="4730750"/>
              <a:ext cx="519113" cy="1209675"/>
            </a:xfrm>
            <a:custGeom>
              <a:rect l="0" t="0" r="r" b="b"/>
              <a:pathLst>
                <a:path w="519113" h="1209675">
                  <a:moveTo>
                    <a:pt x="31461" y="86405"/>
                  </a:moveTo>
                  <a:cubicBezTo>
                    <a:pt x="19663" y="58913"/>
                    <a:pt x="7865" y="31420"/>
                    <a:pt x="0" y="0"/>
                  </a:cubicBezTo>
                  <a:cubicBezTo>
                    <a:pt x="0" y="39275"/>
                    <a:pt x="0" y="74623"/>
                    <a:pt x="0" y="113898"/>
                  </a:cubicBezTo>
                  <a:cubicBezTo>
                    <a:pt x="82586" y="333839"/>
                    <a:pt x="173038" y="549852"/>
                    <a:pt x="267422" y="761938"/>
                  </a:cubicBezTo>
                  <a:cubicBezTo>
                    <a:pt x="334277" y="911184"/>
                    <a:pt x="408998" y="1060429"/>
                    <a:pt x="483719" y="1209675"/>
                  </a:cubicBezTo>
                  <a:cubicBezTo>
                    <a:pt x="519113" y="1209675"/>
                    <a:pt x="519113" y="1209675"/>
                    <a:pt x="519113" y="1209675"/>
                  </a:cubicBezTo>
                  <a:cubicBezTo>
                    <a:pt x="444392" y="1056502"/>
                    <a:pt x="369671" y="903329"/>
                    <a:pt x="302816" y="746228"/>
                  </a:cubicBezTo>
                  <a:cubicBezTo>
                    <a:pt x="204499" y="530215"/>
                    <a:pt x="114048" y="310274"/>
                    <a:pt x="31461" y="8640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/>
            <p:cNvSpPr/>
            <p:nvPr/>
          </p:nvSpPr>
          <p:spPr>
            <a:xfrm>
              <a:off x="3305176" y="5630863"/>
              <a:ext cx="146050" cy="309563"/>
            </a:xfrm>
            <a:custGeom>
              <a:rect l="0" t="0" r="r" b="b"/>
              <a:pathLst>
                <a:path w="146050" h="309563">
                  <a:moveTo>
                    <a:pt x="110524" y="309563"/>
                  </a:moveTo>
                  <a:cubicBezTo>
                    <a:pt x="146050" y="309563"/>
                    <a:pt x="146050" y="309563"/>
                    <a:pt x="146050" y="309563"/>
                  </a:cubicBezTo>
                  <a:cubicBezTo>
                    <a:pt x="94735" y="207682"/>
                    <a:pt x="47368" y="105800"/>
                    <a:pt x="0" y="0"/>
                  </a:cubicBezTo>
                  <a:cubicBezTo>
                    <a:pt x="31578" y="105800"/>
                    <a:pt x="67104" y="207682"/>
                    <a:pt x="110524" y="30956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/>
            <p:cNvSpPr/>
            <p:nvPr/>
          </p:nvSpPr>
          <p:spPr>
            <a:xfrm>
              <a:off x="2573338" y="2817813"/>
              <a:ext cx="700088" cy="2835275"/>
            </a:xfrm>
            <a:custGeom>
              <a:rect l="0" t="0" r="r" b="b"/>
              <a:pathLst>
                <a:path w="700088" h="2835275">
                  <a:moveTo>
                    <a:pt x="637159" y="2591803"/>
                  </a:moveTo>
                  <a:cubicBezTo>
                    <a:pt x="570296" y="2426870"/>
                    <a:pt x="511300" y="2261937"/>
                    <a:pt x="456237" y="2097004"/>
                  </a:cubicBezTo>
                  <a:cubicBezTo>
                    <a:pt x="330379" y="1716088"/>
                    <a:pt x="232052" y="1323390"/>
                    <a:pt x="157323" y="926766"/>
                  </a:cubicBezTo>
                  <a:cubicBezTo>
                    <a:pt x="114059" y="687220"/>
                    <a:pt x="78662" y="443748"/>
                    <a:pt x="47197" y="200276"/>
                  </a:cubicBezTo>
                  <a:cubicBezTo>
                    <a:pt x="31465" y="133517"/>
                    <a:pt x="15732" y="66759"/>
                    <a:pt x="0" y="0"/>
                  </a:cubicBezTo>
                  <a:cubicBezTo>
                    <a:pt x="31465" y="310231"/>
                    <a:pt x="74728" y="624389"/>
                    <a:pt x="129792" y="930693"/>
                  </a:cubicBezTo>
                  <a:cubicBezTo>
                    <a:pt x="200587" y="1331244"/>
                    <a:pt x="298914" y="1723941"/>
                    <a:pt x="420839" y="2108785"/>
                  </a:cubicBezTo>
                  <a:cubicBezTo>
                    <a:pt x="483769" y="2301207"/>
                    <a:pt x="554564" y="2489701"/>
                    <a:pt x="629293" y="2674269"/>
                  </a:cubicBezTo>
                  <a:cubicBezTo>
                    <a:pt x="652891" y="2729247"/>
                    <a:pt x="676490" y="2780297"/>
                    <a:pt x="700088" y="2835275"/>
                  </a:cubicBezTo>
                  <a:cubicBezTo>
                    <a:pt x="692222" y="2815640"/>
                    <a:pt x="688289" y="2799932"/>
                    <a:pt x="684356" y="2780297"/>
                  </a:cubicBezTo>
                  <a:cubicBezTo>
                    <a:pt x="664690" y="2717466"/>
                    <a:pt x="648958" y="2654634"/>
                    <a:pt x="637159" y="259180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/>
            <p:cNvSpPr/>
            <p:nvPr/>
          </p:nvSpPr>
          <p:spPr>
            <a:xfrm>
              <a:off x="2506663" y="285750"/>
              <a:ext cx="90488" cy="2493963"/>
            </a:xfrm>
            <a:custGeom>
              <a:rect l="0" t="0" r="r" b="b"/>
              <a:pathLst>
                <a:path w="90488" h="2493963">
                  <a:moveTo>
                    <a:pt x="43277" y="2266168"/>
                  </a:moveTo>
                  <a:cubicBezTo>
                    <a:pt x="47211" y="2281878"/>
                    <a:pt x="47211" y="2297588"/>
                    <a:pt x="47211" y="2313298"/>
                  </a:cubicBezTo>
                  <a:cubicBezTo>
                    <a:pt x="59014" y="2368283"/>
                    <a:pt x="74751" y="2423268"/>
                    <a:pt x="86554" y="2482180"/>
                  </a:cubicBezTo>
                  <a:cubicBezTo>
                    <a:pt x="86554" y="2486108"/>
                    <a:pt x="86554" y="2490035"/>
                    <a:pt x="90488" y="2493963"/>
                  </a:cubicBezTo>
                  <a:cubicBezTo>
                    <a:pt x="82619" y="2415413"/>
                    <a:pt x="74751" y="2340790"/>
                    <a:pt x="66882" y="2262240"/>
                  </a:cubicBezTo>
                  <a:cubicBezTo>
                    <a:pt x="35408" y="1861635"/>
                    <a:pt x="19671" y="1461030"/>
                    <a:pt x="19671" y="1056498"/>
                  </a:cubicBezTo>
                  <a:cubicBezTo>
                    <a:pt x="23606" y="703023"/>
                    <a:pt x="35408" y="353475"/>
                    <a:pt x="59014" y="0"/>
                  </a:cubicBezTo>
                  <a:cubicBezTo>
                    <a:pt x="47211" y="0"/>
                    <a:pt x="47211" y="0"/>
                    <a:pt x="47211" y="0"/>
                  </a:cubicBezTo>
                  <a:cubicBezTo>
                    <a:pt x="19671" y="349548"/>
                    <a:pt x="7869" y="703023"/>
                    <a:pt x="3934" y="1056498"/>
                  </a:cubicBezTo>
                  <a:cubicBezTo>
                    <a:pt x="0" y="1461030"/>
                    <a:pt x="11803" y="1861635"/>
                    <a:pt x="43277" y="2266168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/>
            <p:cNvSpPr/>
            <p:nvPr/>
          </p:nvSpPr>
          <p:spPr>
            <a:xfrm>
              <a:off x="2554288" y="2598738"/>
              <a:ext cx="66675" cy="420688"/>
            </a:xfrm>
            <a:custGeom>
              <a:rect l="0" t="0" r="r" b="b"/>
              <a:pathLst>
                <a:path w="66675" h="420688">
                  <a:moveTo>
                    <a:pt x="0" y="0"/>
                  </a:moveTo>
                  <a:cubicBezTo>
                    <a:pt x="7844" y="74702"/>
                    <a:pt x="11766" y="145472"/>
                    <a:pt x="19610" y="220173"/>
                  </a:cubicBezTo>
                  <a:cubicBezTo>
                    <a:pt x="35299" y="287011"/>
                    <a:pt x="50987" y="353850"/>
                    <a:pt x="66675" y="420688"/>
                  </a:cubicBezTo>
                  <a:cubicBezTo>
                    <a:pt x="58831" y="342055"/>
                    <a:pt x="50987" y="259490"/>
                    <a:pt x="43143" y="180857"/>
                  </a:cubicBezTo>
                  <a:cubicBezTo>
                    <a:pt x="39221" y="176925"/>
                    <a:pt x="39221" y="172993"/>
                    <a:pt x="39221" y="169062"/>
                  </a:cubicBezTo>
                  <a:cubicBezTo>
                    <a:pt x="27454" y="110087"/>
                    <a:pt x="11766" y="5504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/>
            <p:cNvSpPr/>
            <p:nvPr/>
          </p:nvSpPr>
          <p:spPr>
            <a:xfrm>
              <a:off x="3143251" y="4757738"/>
              <a:ext cx="161925" cy="873125"/>
            </a:xfrm>
            <a:custGeom>
              <a:rect l="0" t="0" r="r" b="b"/>
              <a:pathLst>
                <a:path w="161925" h="873125">
                  <a:moveTo>
                    <a:pt x="0" y="0"/>
                  </a:moveTo>
                  <a:cubicBezTo>
                    <a:pt x="0" y="121923"/>
                    <a:pt x="7899" y="243846"/>
                    <a:pt x="19747" y="365769"/>
                  </a:cubicBezTo>
                  <a:cubicBezTo>
                    <a:pt x="31595" y="460160"/>
                    <a:pt x="47393" y="558485"/>
                    <a:pt x="67140" y="652877"/>
                  </a:cubicBezTo>
                  <a:cubicBezTo>
                    <a:pt x="75038" y="676475"/>
                    <a:pt x="86887" y="700073"/>
                    <a:pt x="94785" y="723671"/>
                  </a:cubicBezTo>
                  <a:cubicBezTo>
                    <a:pt x="118482" y="774800"/>
                    <a:pt x="138229" y="821996"/>
                    <a:pt x="161925" y="873125"/>
                  </a:cubicBezTo>
                  <a:cubicBezTo>
                    <a:pt x="157976" y="861326"/>
                    <a:pt x="154026" y="845594"/>
                    <a:pt x="150077" y="833795"/>
                  </a:cubicBezTo>
                  <a:cubicBezTo>
                    <a:pt x="102684" y="676475"/>
                    <a:pt x="71089" y="519155"/>
                    <a:pt x="51342" y="361836"/>
                  </a:cubicBezTo>
                  <a:cubicBezTo>
                    <a:pt x="43443" y="267444"/>
                    <a:pt x="35545" y="176985"/>
                    <a:pt x="31595" y="86526"/>
                  </a:cubicBezTo>
                  <a:cubicBezTo>
                    <a:pt x="31595" y="82593"/>
                    <a:pt x="27646" y="78660"/>
                    <a:pt x="27646" y="70794"/>
                  </a:cubicBezTo>
                  <a:cubicBezTo>
                    <a:pt x="19747" y="47196"/>
                    <a:pt x="7899" y="2359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/>
            <p:cNvSpPr/>
            <p:nvPr/>
          </p:nvSpPr>
          <p:spPr>
            <a:xfrm>
              <a:off x="3148014" y="468286"/>
              <a:ext cx="1768475" cy="4262464"/>
            </a:xfrm>
            <a:custGeom>
              <a:rect l="0" t="0" r="r" b="b"/>
              <a:pathLst>
                <a:path w="1768475" h="4262464">
                  <a:moveTo>
                    <a:pt x="27510" y="4145950"/>
                  </a:moveTo>
                  <a:cubicBezTo>
                    <a:pt x="39299" y="3747861"/>
                    <a:pt x="102179" y="3354627"/>
                    <a:pt x="196497" y="2975957"/>
                  </a:cubicBezTo>
                  <a:cubicBezTo>
                    <a:pt x="294746" y="2597287"/>
                    <a:pt x="428364" y="2233182"/>
                    <a:pt x="585562" y="1883640"/>
                  </a:cubicBezTo>
                  <a:cubicBezTo>
                    <a:pt x="742760" y="1534099"/>
                    <a:pt x="923537" y="1203976"/>
                    <a:pt x="1120034" y="888418"/>
                  </a:cubicBezTo>
                  <a:cubicBezTo>
                    <a:pt x="1218283" y="733066"/>
                    <a:pt x="1324391" y="577714"/>
                    <a:pt x="1430500" y="432072"/>
                  </a:cubicBezTo>
                  <a:cubicBezTo>
                    <a:pt x="1485519" y="359251"/>
                    <a:pt x="1540538" y="281575"/>
                    <a:pt x="1595557" y="213609"/>
                  </a:cubicBezTo>
                  <a:cubicBezTo>
                    <a:pt x="1654507" y="140788"/>
                    <a:pt x="1709526" y="72821"/>
                    <a:pt x="1768475" y="4855"/>
                  </a:cubicBezTo>
                  <a:cubicBezTo>
                    <a:pt x="1768475" y="0"/>
                    <a:pt x="1768475" y="0"/>
                    <a:pt x="1768475" y="0"/>
                  </a:cubicBezTo>
                  <a:cubicBezTo>
                    <a:pt x="1705596" y="67966"/>
                    <a:pt x="1650577" y="135933"/>
                    <a:pt x="1591628" y="208754"/>
                  </a:cubicBezTo>
                  <a:cubicBezTo>
                    <a:pt x="1536608" y="276720"/>
                    <a:pt x="1481589" y="349541"/>
                    <a:pt x="1426570" y="427217"/>
                  </a:cubicBezTo>
                  <a:cubicBezTo>
                    <a:pt x="1316531" y="572860"/>
                    <a:pt x="1210423" y="723357"/>
                    <a:pt x="1112174" y="878708"/>
                  </a:cubicBezTo>
                  <a:cubicBezTo>
                    <a:pt x="911747" y="1194267"/>
                    <a:pt x="727040" y="1524389"/>
                    <a:pt x="569842" y="1873931"/>
                  </a:cubicBezTo>
                  <a:cubicBezTo>
                    <a:pt x="408714" y="2218617"/>
                    <a:pt x="275096" y="2587578"/>
                    <a:pt x="176848" y="2966248"/>
                  </a:cubicBezTo>
                  <a:cubicBezTo>
                    <a:pt x="74669" y="3349772"/>
                    <a:pt x="11790" y="3743007"/>
                    <a:pt x="0" y="4145950"/>
                  </a:cubicBezTo>
                  <a:cubicBezTo>
                    <a:pt x="0" y="4155660"/>
                    <a:pt x="0" y="4160514"/>
                    <a:pt x="0" y="4170224"/>
                  </a:cubicBezTo>
                  <a:cubicBezTo>
                    <a:pt x="7860" y="4199352"/>
                    <a:pt x="15720" y="4233336"/>
                    <a:pt x="27510" y="4262464"/>
                  </a:cubicBezTo>
                  <a:cubicBezTo>
                    <a:pt x="27510" y="4223626"/>
                    <a:pt x="27510" y="4184788"/>
                    <a:pt x="27510" y="41459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/>
            <p:cNvSpPr/>
            <p:nvPr/>
          </p:nvSpPr>
          <p:spPr>
            <a:xfrm>
              <a:off x="3273426" y="5653088"/>
              <a:ext cx="138113" cy="287338"/>
            </a:xfrm>
            <a:custGeom>
              <a:rect l="0" t="0" r="r" b="b"/>
              <a:pathLst>
                <a:path w="138113" h="287338">
                  <a:moveTo>
                    <a:pt x="0" y="0"/>
                  </a:moveTo>
                  <a:cubicBezTo>
                    <a:pt x="27623" y="94467"/>
                    <a:pt x="63137" y="192871"/>
                    <a:pt x="102598" y="287338"/>
                  </a:cubicBezTo>
                  <a:cubicBezTo>
                    <a:pt x="138113" y="287338"/>
                    <a:pt x="138113" y="287338"/>
                    <a:pt x="138113" y="287338"/>
                  </a:cubicBezTo>
                  <a:cubicBezTo>
                    <a:pt x="90760" y="192871"/>
                    <a:pt x="43407" y="9446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/>
            <p:cNvSpPr/>
            <p:nvPr/>
          </p:nvSpPr>
          <p:spPr>
            <a:xfrm>
              <a:off x="3143251" y="4656138"/>
              <a:ext cx="31750" cy="188913"/>
            </a:xfrm>
            <a:custGeom>
              <a:rect l="0" t="0" r="r" b="b"/>
              <a:pathLst>
                <a:path w="31750" h="188913">
                  <a:moveTo>
                    <a:pt x="27781" y="173170"/>
                  </a:moveTo>
                  <a:cubicBezTo>
                    <a:pt x="27781" y="181042"/>
                    <a:pt x="31750" y="184977"/>
                    <a:pt x="31750" y="188913"/>
                  </a:cubicBezTo>
                  <a:cubicBezTo>
                    <a:pt x="31750" y="149556"/>
                    <a:pt x="31750" y="114135"/>
                    <a:pt x="31750" y="74778"/>
                  </a:cubicBezTo>
                  <a:cubicBezTo>
                    <a:pt x="19844" y="51164"/>
                    <a:pt x="11906" y="23614"/>
                    <a:pt x="3969" y="0"/>
                  </a:cubicBezTo>
                  <a:cubicBezTo>
                    <a:pt x="0" y="35421"/>
                    <a:pt x="0" y="66907"/>
                    <a:pt x="0" y="102328"/>
                  </a:cubicBezTo>
                  <a:cubicBezTo>
                    <a:pt x="7938" y="125942"/>
                    <a:pt x="19844" y="149556"/>
                    <a:pt x="27781" y="17317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/>
            <p:cNvSpPr/>
            <p:nvPr/>
          </p:nvSpPr>
          <p:spPr>
            <a:xfrm>
              <a:off x="3211513" y="5410200"/>
              <a:ext cx="203200" cy="530225"/>
            </a:xfrm>
            <a:custGeom>
              <a:rect l="0" t="0" r="r" b="b"/>
              <a:pathLst>
                <a:path w="203200" h="530225">
                  <a:moveTo>
                    <a:pt x="27354" y="70697"/>
                  </a:moveTo>
                  <a:cubicBezTo>
                    <a:pt x="19538" y="47131"/>
                    <a:pt x="7815" y="23566"/>
                    <a:pt x="0" y="0"/>
                  </a:cubicBezTo>
                  <a:cubicBezTo>
                    <a:pt x="11723" y="62841"/>
                    <a:pt x="27354" y="125683"/>
                    <a:pt x="46892" y="188524"/>
                  </a:cubicBezTo>
                  <a:cubicBezTo>
                    <a:pt x="50800" y="208162"/>
                    <a:pt x="54708" y="223873"/>
                    <a:pt x="62523" y="243511"/>
                  </a:cubicBezTo>
                  <a:cubicBezTo>
                    <a:pt x="105508" y="337773"/>
                    <a:pt x="152400" y="435963"/>
                    <a:pt x="199292" y="530225"/>
                  </a:cubicBezTo>
                  <a:cubicBezTo>
                    <a:pt x="203200" y="530225"/>
                    <a:pt x="203200" y="530225"/>
                    <a:pt x="203200" y="530225"/>
                  </a:cubicBezTo>
                  <a:cubicBezTo>
                    <a:pt x="160215" y="428108"/>
                    <a:pt x="125046" y="325990"/>
                    <a:pt x="93785" y="219945"/>
                  </a:cubicBezTo>
                  <a:cubicBezTo>
                    <a:pt x="70338" y="168886"/>
                    <a:pt x="50800" y="121755"/>
                    <a:pt x="27354" y="70697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内容占位符 2"/>
          <p:cNvSpPr/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CUDA (Compute Unified Device Architecture)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是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NVIDIA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推出的并行计算平台及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API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模型。它允许软件开发者和工程师利用支持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CUDA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的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GPU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进行一般的数据处理。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CUDA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平台是一个软件层，可以直接访问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GPU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的虚拟指令集和并行计算元素，用于执行计算核函数。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120000"/>
                <a:tint val="90000"/>
              </a:schemeClr>
            </a:gs>
            <a:gs pos="100000">
              <a:schemeClr val="bg2">
                <a:shade val="98000"/>
                <a:lumMod val="98000"/>
              </a:schemeClr>
            </a:gs>
          </a:gsLst>
          <a:path path="circle">
            <a:fillToRect l="50000" t="50000" r="10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0" y="-786"/>
            <a:ext cx="12192000" cy="68540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>
                <a:latin typeface="幼圆"/>
              </a:rPr>
              <a:t>CUDA</a:t>
            </a:r>
            <a:r>
              <a:rPr lang="zh-CN">
                <a:latin typeface="幼圆"/>
              </a:rPr>
              <a:t>线程模型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sp>
      <p:sp>
        <p:nvSpPr>
          <p:cNvPr id="3" name="内容占位符 2"/>
          <p:cNvSpPr/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zh-CN"/>
              <a:t>线程是程序执行的最基本单元，</a:t>
            </a:r>
            <a:r>
              <a:rPr lang="en-US">
                <a:latin typeface="幼圆"/>
              </a:rPr>
              <a:t>CUDA</a:t>
            </a:r>
            <a:r>
              <a:rPr lang="zh-CN"/>
              <a:t>的并行计算就是通过成千上万个线程的并行执行来实现的。右侧的机构图说明了</a:t>
            </a:r>
            <a:r>
              <a:rPr lang="en-US">
                <a:latin typeface="幼圆"/>
              </a:rPr>
              <a:t>GPU</a:t>
            </a:r>
            <a:r>
              <a:rPr lang="zh-CN"/>
              <a:t>的不同层次的结构。</a:t>
            </a:r>
            <a:endParaRPr lang="en-US"/>
          </a:p>
        </p:txBody>
      </p:sp>
      <p:pic>
        <p:nvPicPr>
          <p:cNvPr id="5" name="图片 4"/>
          <p:cNvPicPr/>
          <p:nvPr/>
        </p:nvPicPr>
        <p:blipFill>
          <a:blip r:embed="rId2"/>
          <a:stretch/>
        </p:blipFill>
        <p:spPr>
          <a:xfrm>
            <a:off x="5711927" y="640080"/>
            <a:ext cx="4768809" cy="5252773"/>
          </a:xfrm>
          <a:prstGeom prst="rect">
            <a:avLst/>
          </a:prstGeom>
        </p:spPr>
      </p:pic>
      <p:sp>
        <p:nvSpPr>
          <p:cNvPr id="14" name="Freeform 11"/>
          <p:cNvSpPr/>
          <p:nvPr/>
        </p:nvSpPr>
        <p:spPr>
          <a:xfrm>
            <a:off x="-1" y="6061223"/>
            <a:ext cx="1038036" cy="506277"/>
          </a:xfrm>
          <a:custGeom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/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CUDA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基本概念</a:t>
            </a:r>
            <a:endParaRPr lang="zh-CN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sp>
      <p:cxnSp>
        <p:nvCxnSpPr>
          <p:cNvPr id="100" name="Straight Connector 99"/>
          <p:cNvCxnSpPr/>
          <p:nvPr/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  <a:prstDash val="solid"/>
          </a:ln>
        </p:spPr>
      </p:cxnSp>
      <p:grpSp>
        <p:nvGrpSpPr>
          <p:cNvPr id="102" name="Group 101"/>
          <p:cNvGrpSpPr/>
          <p:nvPr/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03" name="Freeform 11"/>
            <p:cNvSpPr/>
            <p:nvPr/>
          </p:nvSpPr>
          <p:spPr>
            <a:xfrm>
              <a:off x="2487613" y="2284413"/>
              <a:ext cx="85725" cy="533400"/>
            </a:xfrm>
            <a:custGeom>
              <a:rect l="0" t="0" r="r" b="b"/>
              <a:pathLst>
                <a:path w="85725" h="533400">
                  <a:moveTo>
                    <a:pt x="85725" y="533400"/>
                  </a:moveTo>
                  <a:cubicBezTo>
                    <a:pt x="77932" y="458881"/>
                    <a:pt x="74035" y="388284"/>
                    <a:pt x="66242" y="313765"/>
                  </a:cubicBezTo>
                  <a:cubicBezTo>
                    <a:pt x="42863" y="211791"/>
                    <a:pt x="23380" y="105896"/>
                    <a:pt x="0" y="0"/>
                  </a:cubicBezTo>
                  <a:cubicBezTo>
                    <a:pt x="0" y="137272"/>
                    <a:pt x="0" y="137272"/>
                    <a:pt x="0" y="137272"/>
                  </a:cubicBezTo>
                  <a:cubicBezTo>
                    <a:pt x="23380" y="251012"/>
                    <a:pt x="50656" y="368674"/>
                    <a:pt x="77932" y="486335"/>
                  </a:cubicBezTo>
                  <a:cubicBezTo>
                    <a:pt x="77932" y="502024"/>
                    <a:pt x="81828" y="517712"/>
                    <a:pt x="85725" y="53340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" name="Freeform 12"/>
            <p:cNvSpPr/>
            <p:nvPr/>
          </p:nvSpPr>
          <p:spPr>
            <a:xfrm>
              <a:off x="2597151" y="2779713"/>
              <a:ext cx="550863" cy="1978025"/>
            </a:xfrm>
            <a:custGeom>
              <a:rect l="0" t="0" r="r" b="b"/>
              <a:pathLst>
                <a:path w="550863" h="1978025">
                  <a:moveTo>
                    <a:pt x="338387" y="1373628"/>
                  </a:moveTo>
                  <a:cubicBezTo>
                    <a:pt x="405278" y="1577710"/>
                    <a:pt x="472168" y="1777868"/>
                    <a:pt x="546928" y="1978025"/>
                  </a:cubicBezTo>
                  <a:cubicBezTo>
                    <a:pt x="546928" y="1942703"/>
                    <a:pt x="546928" y="1911306"/>
                    <a:pt x="550863" y="1875984"/>
                  </a:cubicBezTo>
                  <a:cubicBezTo>
                    <a:pt x="487907" y="1707224"/>
                    <a:pt x="428886" y="1534539"/>
                    <a:pt x="373800" y="1361855"/>
                  </a:cubicBezTo>
                  <a:cubicBezTo>
                    <a:pt x="228215" y="914444"/>
                    <a:pt x="106238" y="459184"/>
                    <a:pt x="0" y="0"/>
                  </a:cubicBezTo>
                  <a:cubicBezTo>
                    <a:pt x="7869" y="78493"/>
                    <a:pt x="15739" y="160911"/>
                    <a:pt x="23608" y="239404"/>
                  </a:cubicBezTo>
                  <a:cubicBezTo>
                    <a:pt x="118042" y="620095"/>
                    <a:pt x="220345" y="1000786"/>
                    <a:pt x="338387" y="13736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5" name="Freeform 13"/>
            <p:cNvSpPr/>
            <p:nvPr/>
          </p:nvSpPr>
          <p:spPr>
            <a:xfrm>
              <a:off x="3175001" y="4730750"/>
              <a:ext cx="519113" cy="1209675"/>
            </a:xfrm>
            <a:custGeom>
              <a:rect l="0" t="0" r="r" b="b"/>
              <a:pathLst>
                <a:path w="519113" h="1209675">
                  <a:moveTo>
                    <a:pt x="31461" y="86405"/>
                  </a:moveTo>
                  <a:cubicBezTo>
                    <a:pt x="19663" y="58913"/>
                    <a:pt x="7865" y="31420"/>
                    <a:pt x="0" y="0"/>
                  </a:cubicBezTo>
                  <a:cubicBezTo>
                    <a:pt x="0" y="39275"/>
                    <a:pt x="0" y="74623"/>
                    <a:pt x="0" y="113898"/>
                  </a:cubicBezTo>
                  <a:cubicBezTo>
                    <a:pt x="82586" y="333839"/>
                    <a:pt x="173038" y="549852"/>
                    <a:pt x="267422" y="761938"/>
                  </a:cubicBezTo>
                  <a:cubicBezTo>
                    <a:pt x="334277" y="911184"/>
                    <a:pt x="408998" y="1060429"/>
                    <a:pt x="483719" y="1209675"/>
                  </a:cubicBezTo>
                  <a:cubicBezTo>
                    <a:pt x="519113" y="1209675"/>
                    <a:pt x="519113" y="1209675"/>
                    <a:pt x="519113" y="1209675"/>
                  </a:cubicBezTo>
                  <a:cubicBezTo>
                    <a:pt x="444392" y="1056502"/>
                    <a:pt x="369671" y="903329"/>
                    <a:pt x="302816" y="746228"/>
                  </a:cubicBezTo>
                  <a:cubicBezTo>
                    <a:pt x="204499" y="530215"/>
                    <a:pt x="114048" y="310274"/>
                    <a:pt x="31461" y="8640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6" name="Freeform 14"/>
            <p:cNvSpPr/>
            <p:nvPr/>
          </p:nvSpPr>
          <p:spPr>
            <a:xfrm>
              <a:off x="3305176" y="5630863"/>
              <a:ext cx="146050" cy="309563"/>
            </a:xfrm>
            <a:custGeom>
              <a:rect l="0" t="0" r="r" b="b"/>
              <a:pathLst>
                <a:path w="146050" h="309563">
                  <a:moveTo>
                    <a:pt x="110524" y="309563"/>
                  </a:moveTo>
                  <a:cubicBezTo>
                    <a:pt x="146050" y="309563"/>
                    <a:pt x="146050" y="309563"/>
                    <a:pt x="146050" y="309563"/>
                  </a:cubicBezTo>
                  <a:cubicBezTo>
                    <a:pt x="94735" y="207682"/>
                    <a:pt x="47368" y="105800"/>
                    <a:pt x="0" y="0"/>
                  </a:cubicBezTo>
                  <a:cubicBezTo>
                    <a:pt x="31578" y="105800"/>
                    <a:pt x="67104" y="207682"/>
                    <a:pt x="110524" y="30956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7" name="Freeform 15"/>
            <p:cNvSpPr/>
            <p:nvPr/>
          </p:nvSpPr>
          <p:spPr>
            <a:xfrm>
              <a:off x="2573338" y="2817813"/>
              <a:ext cx="700088" cy="2835275"/>
            </a:xfrm>
            <a:custGeom>
              <a:rect l="0" t="0" r="r" b="b"/>
              <a:pathLst>
                <a:path w="700088" h="2835275">
                  <a:moveTo>
                    <a:pt x="637159" y="2591803"/>
                  </a:moveTo>
                  <a:cubicBezTo>
                    <a:pt x="570296" y="2426870"/>
                    <a:pt x="511300" y="2261937"/>
                    <a:pt x="456237" y="2097004"/>
                  </a:cubicBezTo>
                  <a:cubicBezTo>
                    <a:pt x="330379" y="1716088"/>
                    <a:pt x="232052" y="1323390"/>
                    <a:pt x="157323" y="926766"/>
                  </a:cubicBezTo>
                  <a:cubicBezTo>
                    <a:pt x="114059" y="687220"/>
                    <a:pt x="78662" y="443748"/>
                    <a:pt x="47197" y="200276"/>
                  </a:cubicBezTo>
                  <a:cubicBezTo>
                    <a:pt x="31465" y="133517"/>
                    <a:pt x="15732" y="66759"/>
                    <a:pt x="0" y="0"/>
                  </a:cubicBezTo>
                  <a:cubicBezTo>
                    <a:pt x="31465" y="310231"/>
                    <a:pt x="74728" y="624389"/>
                    <a:pt x="129792" y="930693"/>
                  </a:cubicBezTo>
                  <a:cubicBezTo>
                    <a:pt x="200587" y="1331244"/>
                    <a:pt x="298914" y="1723941"/>
                    <a:pt x="420839" y="2108785"/>
                  </a:cubicBezTo>
                  <a:cubicBezTo>
                    <a:pt x="483769" y="2301207"/>
                    <a:pt x="554564" y="2489701"/>
                    <a:pt x="629293" y="2674269"/>
                  </a:cubicBezTo>
                  <a:cubicBezTo>
                    <a:pt x="652891" y="2729247"/>
                    <a:pt x="676490" y="2780297"/>
                    <a:pt x="700088" y="2835275"/>
                  </a:cubicBezTo>
                  <a:cubicBezTo>
                    <a:pt x="692222" y="2815640"/>
                    <a:pt x="688289" y="2799932"/>
                    <a:pt x="684356" y="2780297"/>
                  </a:cubicBezTo>
                  <a:cubicBezTo>
                    <a:pt x="664690" y="2717466"/>
                    <a:pt x="648958" y="2654634"/>
                    <a:pt x="637159" y="259180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8" name="Freeform 16"/>
            <p:cNvSpPr/>
            <p:nvPr/>
          </p:nvSpPr>
          <p:spPr>
            <a:xfrm>
              <a:off x="2506663" y="285750"/>
              <a:ext cx="90488" cy="2493963"/>
            </a:xfrm>
            <a:custGeom>
              <a:rect l="0" t="0" r="r" b="b"/>
              <a:pathLst>
                <a:path w="90488" h="2493963">
                  <a:moveTo>
                    <a:pt x="43277" y="2266168"/>
                  </a:moveTo>
                  <a:cubicBezTo>
                    <a:pt x="47211" y="2281878"/>
                    <a:pt x="47211" y="2297588"/>
                    <a:pt x="47211" y="2313298"/>
                  </a:cubicBezTo>
                  <a:cubicBezTo>
                    <a:pt x="59014" y="2368283"/>
                    <a:pt x="74751" y="2423268"/>
                    <a:pt x="86554" y="2482180"/>
                  </a:cubicBezTo>
                  <a:cubicBezTo>
                    <a:pt x="86554" y="2486108"/>
                    <a:pt x="86554" y="2490035"/>
                    <a:pt x="90488" y="2493963"/>
                  </a:cubicBezTo>
                  <a:cubicBezTo>
                    <a:pt x="82619" y="2415413"/>
                    <a:pt x="74751" y="2340790"/>
                    <a:pt x="66882" y="2262240"/>
                  </a:cubicBezTo>
                  <a:cubicBezTo>
                    <a:pt x="35408" y="1861635"/>
                    <a:pt x="19671" y="1461030"/>
                    <a:pt x="19671" y="1056498"/>
                  </a:cubicBezTo>
                  <a:cubicBezTo>
                    <a:pt x="23606" y="703023"/>
                    <a:pt x="35408" y="353475"/>
                    <a:pt x="59014" y="0"/>
                  </a:cubicBezTo>
                  <a:cubicBezTo>
                    <a:pt x="47211" y="0"/>
                    <a:pt x="47211" y="0"/>
                    <a:pt x="47211" y="0"/>
                  </a:cubicBezTo>
                  <a:cubicBezTo>
                    <a:pt x="19671" y="349548"/>
                    <a:pt x="7869" y="703023"/>
                    <a:pt x="3934" y="1056498"/>
                  </a:cubicBezTo>
                  <a:cubicBezTo>
                    <a:pt x="0" y="1461030"/>
                    <a:pt x="11803" y="1861635"/>
                    <a:pt x="43277" y="2266168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9" name="Freeform 17"/>
            <p:cNvSpPr/>
            <p:nvPr/>
          </p:nvSpPr>
          <p:spPr>
            <a:xfrm>
              <a:off x="2554288" y="2598738"/>
              <a:ext cx="66675" cy="420688"/>
            </a:xfrm>
            <a:custGeom>
              <a:rect l="0" t="0" r="r" b="b"/>
              <a:pathLst>
                <a:path w="66675" h="420688">
                  <a:moveTo>
                    <a:pt x="0" y="0"/>
                  </a:moveTo>
                  <a:cubicBezTo>
                    <a:pt x="7844" y="74702"/>
                    <a:pt x="11766" y="145472"/>
                    <a:pt x="19610" y="220173"/>
                  </a:cubicBezTo>
                  <a:cubicBezTo>
                    <a:pt x="35299" y="287011"/>
                    <a:pt x="50987" y="353850"/>
                    <a:pt x="66675" y="420688"/>
                  </a:cubicBezTo>
                  <a:cubicBezTo>
                    <a:pt x="58831" y="342055"/>
                    <a:pt x="50987" y="259490"/>
                    <a:pt x="43143" y="180857"/>
                  </a:cubicBezTo>
                  <a:cubicBezTo>
                    <a:pt x="39221" y="176925"/>
                    <a:pt x="39221" y="172993"/>
                    <a:pt x="39221" y="169062"/>
                  </a:cubicBezTo>
                  <a:cubicBezTo>
                    <a:pt x="27454" y="110087"/>
                    <a:pt x="11766" y="5504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0" name="Freeform 18"/>
            <p:cNvSpPr/>
            <p:nvPr/>
          </p:nvSpPr>
          <p:spPr>
            <a:xfrm>
              <a:off x="3143251" y="4757738"/>
              <a:ext cx="161925" cy="873125"/>
            </a:xfrm>
            <a:custGeom>
              <a:rect l="0" t="0" r="r" b="b"/>
              <a:pathLst>
                <a:path w="161925" h="873125">
                  <a:moveTo>
                    <a:pt x="0" y="0"/>
                  </a:moveTo>
                  <a:cubicBezTo>
                    <a:pt x="0" y="121923"/>
                    <a:pt x="7899" y="243846"/>
                    <a:pt x="19747" y="365769"/>
                  </a:cubicBezTo>
                  <a:cubicBezTo>
                    <a:pt x="31595" y="460160"/>
                    <a:pt x="47393" y="558485"/>
                    <a:pt x="67140" y="652877"/>
                  </a:cubicBezTo>
                  <a:cubicBezTo>
                    <a:pt x="75038" y="676475"/>
                    <a:pt x="86887" y="700073"/>
                    <a:pt x="94785" y="723671"/>
                  </a:cubicBezTo>
                  <a:cubicBezTo>
                    <a:pt x="118482" y="774800"/>
                    <a:pt x="138229" y="821996"/>
                    <a:pt x="161925" y="873125"/>
                  </a:cubicBezTo>
                  <a:cubicBezTo>
                    <a:pt x="157976" y="861326"/>
                    <a:pt x="154026" y="845594"/>
                    <a:pt x="150077" y="833795"/>
                  </a:cubicBezTo>
                  <a:cubicBezTo>
                    <a:pt x="102684" y="676475"/>
                    <a:pt x="71089" y="519155"/>
                    <a:pt x="51342" y="361836"/>
                  </a:cubicBezTo>
                  <a:cubicBezTo>
                    <a:pt x="43443" y="267444"/>
                    <a:pt x="35545" y="176985"/>
                    <a:pt x="31595" y="86526"/>
                  </a:cubicBezTo>
                  <a:cubicBezTo>
                    <a:pt x="31595" y="82593"/>
                    <a:pt x="27646" y="78660"/>
                    <a:pt x="27646" y="70794"/>
                  </a:cubicBezTo>
                  <a:cubicBezTo>
                    <a:pt x="19747" y="47196"/>
                    <a:pt x="7899" y="2359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1" name="Freeform 19"/>
            <p:cNvSpPr/>
            <p:nvPr/>
          </p:nvSpPr>
          <p:spPr>
            <a:xfrm>
              <a:off x="3148014" y="468286"/>
              <a:ext cx="1768475" cy="4262464"/>
            </a:xfrm>
            <a:custGeom>
              <a:rect l="0" t="0" r="r" b="b"/>
              <a:pathLst>
                <a:path w="1768475" h="4262464">
                  <a:moveTo>
                    <a:pt x="27510" y="4145950"/>
                  </a:moveTo>
                  <a:cubicBezTo>
                    <a:pt x="39299" y="3747861"/>
                    <a:pt x="102179" y="3354627"/>
                    <a:pt x="196497" y="2975957"/>
                  </a:cubicBezTo>
                  <a:cubicBezTo>
                    <a:pt x="294746" y="2597287"/>
                    <a:pt x="428364" y="2233182"/>
                    <a:pt x="585562" y="1883640"/>
                  </a:cubicBezTo>
                  <a:cubicBezTo>
                    <a:pt x="742760" y="1534099"/>
                    <a:pt x="923537" y="1203976"/>
                    <a:pt x="1120034" y="888418"/>
                  </a:cubicBezTo>
                  <a:cubicBezTo>
                    <a:pt x="1218283" y="733066"/>
                    <a:pt x="1324391" y="577714"/>
                    <a:pt x="1430500" y="432072"/>
                  </a:cubicBezTo>
                  <a:cubicBezTo>
                    <a:pt x="1485519" y="359251"/>
                    <a:pt x="1540538" y="281575"/>
                    <a:pt x="1595557" y="213609"/>
                  </a:cubicBezTo>
                  <a:cubicBezTo>
                    <a:pt x="1654507" y="140788"/>
                    <a:pt x="1709526" y="72821"/>
                    <a:pt x="1768475" y="4855"/>
                  </a:cubicBezTo>
                  <a:cubicBezTo>
                    <a:pt x="1768475" y="0"/>
                    <a:pt x="1768475" y="0"/>
                    <a:pt x="1768475" y="0"/>
                  </a:cubicBezTo>
                  <a:cubicBezTo>
                    <a:pt x="1705596" y="67966"/>
                    <a:pt x="1650577" y="135933"/>
                    <a:pt x="1591628" y="208754"/>
                  </a:cubicBezTo>
                  <a:cubicBezTo>
                    <a:pt x="1536608" y="276720"/>
                    <a:pt x="1481589" y="349541"/>
                    <a:pt x="1426570" y="427217"/>
                  </a:cubicBezTo>
                  <a:cubicBezTo>
                    <a:pt x="1316531" y="572860"/>
                    <a:pt x="1210423" y="723357"/>
                    <a:pt x="1112174" y="878708"/>
                  </a:cubicBezTo>
                  <a:cubicBezTo>
                    <a:pt x="911747" y="1194267"/>
                    <a:pt x="727040" y="1524389"/>
                    <a:pt x="569842" y="1873931"/>
                  </a:cubicBezTo>
                  <a:cubicBezTo>
                    <a:pt x="408714" y="2218617"/>
                    <a:pt x="275096" y="2587578"/>
                    <a:pt x="176848" y="2966248"/>
                  </a:cubicBezTo>
                  <a:cubicBezTo>
                    <a:pt x="74669" y="3349772"/>
                    <a:pt x="11790" y="3743007"/>
                    <a:pt x="0" y="4145950"/>
                  </a:cubicBezTo>
                  <a:cubicBezTo>
                    <a:pt x="0" y="4155660"/>
                    <a:pt x="0" y="4160514"/>
                    <a:pt x="0" y="4170224"/>
                  </a:cubicBezTo>
                  <a:cubicBezTo>
                    <a:pt x="7860" y="4199352"/>
                    <a:pt x="15720" y="4233336"/>
                    <a:pt x="27510" y="4262464"/>
                  </a:cubicBezTo>
                  <a:cubicBezTo>
                    <a:pt x="27510" y="4223626"/>
                    <a:pt x="27510" y="4184788"/>
                    <a:pt x="27510" y="41459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2" name="Freeform 20"/>
            <p:cNvSpPr/>
            <p:nvPr/>
          </p:nvSpPr>
          <p:spPr>
            <a:xfrm>
              <a:off x="3273426" y="5653088"/>
              <a:ext cx="138113" cy="287338"/>
            </a:xfrm>
            <a:custGeom>
              <a:rect l="0" t="0" r="r" b="b"/>
              <a:pathLst>
                <a:path w="138113" h="287338">
                  <a:moveTo>
                    <a:pt x="0" y="0"/>
                  </a:moveTo>
                  <a:cubicBezTo>
                    <a:pt x="27623" y="94467"/>
                    <a:pt x="63137" y="192871"/>
                    <a:pt x="102598" y="287338"/>
                  </a:cubicBezTo>
                  <a:cubicBezTo>
                    <a:pt x="138113" y="287338"/>
                    <a:pt x="138113" y="287338"/>
                    <a:pt x="138113" y="287338"/>
                  </a:cubicBezTo>
                  <a:cubicBezTo>
                    <a:pt x="90760" y="192871"/>
                    <a:pt x="43407" y="9446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3" name="Freeform 21"/>
            <p:cNvSpPr/>
            <p:nvPr/>
          </p:nvSpPr>
          <p:spPr>
            <a:xfrm>
              <a:off x="3143251" y="4656138"/>
              <a:ext cx="31750" cy="188913"/>
            </a:xfrm>
            <a:custGeom>
              <a:rect l="0" t="0" r="r" b="b"/>
              <a:pathLst>
                <a:path w="31750" h="188913">
                  <a:moveTo>
                    <a:pt x="27781" y="173170"/>
                  </a:moveTo>
                  <a:cubicBezTo>
                    <a:pt x="27781" y="181042"/>
                    <a:pt x="31750" y="184977"/>
                    <a:pt x="31750" y="188913"/>
                  </a:cubicBezTo>
                  <a:cubicBezTo>
                    <a:pt x="31750" y="149556"/>
                    <a:pt x="31750" y="114135"/>
                    <a:pt x="31750" y="74778"/>
                  </a:cubicBezTo>
                  <a:cubicBezTo>
                    <a:pt x="19844" y="51164"/>
                    <a:pt x="11906" y="23614"/>
                    <a:pt x="3969" y="0"/>
                  </a:cubicBezTo>
                  <a:cubicBezTo>
                    <a:pt x="0" y="35421"/>
                    <a:pt x="0" y="66907"/>
                    <a:pt x="0" y="102328"/>
                  </a:cubicBezTo>
                  <a:cubicBezTo>
                    <a:pt x="7938" y="125942"/>
                    <a:pt x="19844" y="149556"/>
                    <a:pt x="27781" y="17317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4" name="Freeform 22"/>
            <p:cNvSpPr/>
            <p:nvPr/>
          </p:nvSpPr>
          <p:spPr>
            <a:xfrm>
              <a:off x="3211513" y="5410200"/>
              <a:ext cx="203200" cy="530225"/>
            </a:xfrm>
            <a:custGeom>
              <a:rect l="0" t="0" r="r" b="b"/>
              <a:pathLst>
                <a:path w="203200" h="530225">
                  <a:moveTo>
                    <a:pt x="27354" y="70697"/>
                  </a:moveTo>
                  <a:cubicBezTo>
                    <a:pt x="19538" y="47131"/>
                    <a:pt x="7815" y="23566"/>
                    <a:pt x="0" y="0"/>
                  </a:cubicBezTo>
                  <a:cubicBezTo>
                    <a:pt x="11723" y="62841"/>
                    <a:pt x="27354" y="125683"/>
                    <a:pt x="46892" y="188524"/>
                  </a:cubicBezTo>
                  <a:cubicBezTo>
                    <a:pt x="50800" y="208162"/>
                    <a:pt x="54708" y="223873"/>
                    <a:pt x="62523" y="243511"/>
                  </a:cubicBezTo>
                  <a:cubicBezTo>
                    <a:pt x="105508" y="337773"/>
                    <a:pt x="152400" y="435963"/>
                    <a:pt x="199292" y="530225"/>
                  </a:cubicBezTo>
                  <a:cubicBezTo>
                    <a:pt x="203200" y="530225"/>
                    <a:pt x="203200" y="530225"/>
                    <a:pt x="203200" y="530225"/>
                  </a:cubicBezTo>
                  <a:cubicBezTo>
                    <a:pt x="160215" y="428108"/>
                    <a:pt x="125046" y="325990"/>
                    <a:pt x="93785" y="219945"/>
                  </a:cubicBezTo>
                  <a:cubicBezTo>
                    <a:pt x="70338" y="168886"/>
                    <a:pt x="50800" y="121755"/>
                    <a:pt x="27354" y="70697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内容占位符 2"/>
          <p:cNvSpPr/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thread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：线程。</a:t>
            </a:r>
          </a:p>
          <a:p>
            <a:pPr lvl="0">
              <a:lnSpc>
                <a:spcPct val="90000"/>
              </a:lnSpc>
            </a:pP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block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：线程块。由多个线程组成。</a:t>
            </a:r>
          </a:p>
          <a:p>
            <a:pPr lvl="0">
              <a:lnSpc>
                <a:spcPct val="90000"/>
              </a:lnSpc>
            </a:pP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grid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：网格。由多个并行线程块构成。</a:t>
            </a:r>
          </a:p>
          <a:p>
            <a:pPr lvl="0">
              <a:lnSpc>
                <a:spcPct val="90000"/>
              </a:lnSpc>
            </a:pP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threadIdx</a:t>
            </a: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(.x/.y/.z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代表几维索引</a:t>
            </a: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)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：</a:t>
            </a: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thread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所在</a:t>
            </a: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block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中各个维度上的线程号。</a:t>
            </a:r>
          </a:p>
          <a:p>
            <a:pPr lvl="0">
              <a:lnSpc>
                <a:spcPct val="90000"/>
              </a:lnSpc>
            </a:pP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blockIdx</a:t>
            </a: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(.x/.y/.z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代表几维索引</a:t>
            </a: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)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：</a:t>
            </a: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block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所在</a:t>
            </a: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grid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中各个维度上的块号。</a:t>
            </a:r>
          </a:p>
          <a:p>
            <a:pPr lvl="0">
              <a:lnSpc>
                <a:spcPct val="90000"/>
              </a:lnSpc>
            </a:pP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blockDim</a:t>
            </a: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(.x/.y/.z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代表各维度上</a:t>
            </a: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block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的大小</a:t>
            </a: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)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：</a:t>
            </a: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block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的大小即</a:t>
            </a: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block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中</a:t>
            </a: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thread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的数量，</a:t>
            </a: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blockDim.x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代表</a:t>
            </a: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block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中</a:t>
            </a: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x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轴上的线程数量，</a:t>
            </a: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blockDim.y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代表</a:t>
            </a: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block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中</a:t>
            </a: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y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轴上的线程数量，</a:t>
            </a: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blockDim.z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代表</a:t>
            </a: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block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中</a:t>
            </a: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z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轴上的线程数量。</a:t>
            </a:r>
          </a:p>
          <a:p>
            <a:pPr lvl="0">
              <a:lnSpc>
                <a:spcPct val="90000"/>
              </a:lnSpc>
            </a:pP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gridDim</a:t>
            </a: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(.x/.y/.z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代表各维度上</a:t>
            </a: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grid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的大小</a:t>
            </a: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)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：</a:t>
            </a: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grid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的大小即</a:t>
            </a: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grid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中</a:t>
            </a: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block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的数量，</a:t>
            </a: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gridDim.x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代表</a:t>
            </a: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grid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中</a:t>
            </a: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x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轴上线程块的数量，</a:t>
            </a: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gridDim.y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代表</a:t>
            </a: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grid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中</a:t>
            </a: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y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轴上线程块的数量，</a:t>
            </a: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gridDim.z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代表</a:t>
            </a: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grid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中</a:t>
            </a: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z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轴上线程块的数量。</a:t>
            </a:r>
            <a:endParaRPr lang="en-US" sz="1700">
              <a:solidFill>
                <a:schemeClr val="tx2">
                  <a:lumMod val="75000"/>
                </a:schemeClr>
              </a:solidFill>
              <a:latin typeface="幼圆"/>
            </a:endParaRPr>
          </a:p>
          <a:p>
            <a:pPr lvl="0">
              <a:lnSpc>
                <a:spcPct val="90000"/>
              </a:lnSpc>
            </a:pP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kernel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：在</a:t>
            </a: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GPU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上执行的核心程序，这个</a:t>
            </a: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kernel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函数是运行在某个</a:t>
            </a: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Grid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上的。一个</a:t>
            </a: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kernel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一次只能在一个</a:t>
            </a:r>
            <a:r>
              <a:rPr lang="en-US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GPU</a:t>
            </a:r>
            <a:r>
              <a:rPr lang="zh-CN" sz="1700">
                <a:solidFill>
                  <a:schemeClr val="tx2">
                    <a:lumMod val="75000"/>
                  </a:schemeClr>
                </a:solidFill>
                <a:latin typeface="幼圆"/>
              </a:rPr>
              <a:t>上执行</a:t>
            </a:r>
            <a:endParaRPr lang="en-US" sz="1700">
              <a:solidFill>
                <a:schemeClr val="tx2">
                  <a:lumMod val="75000"/>
                </a:schemeClr>
              </a:solidFill>
              <a:latin typeface="幼圆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CUDA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基本概念</a:t>
            </a:r>
            <a:endParaRPr lang="zh-CN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sp>
      <p:cxnSp>
        <p:nvCxnSpPr>
          <p:cNvPr id="12" name="Straight Connector 11"/>
          <p:cNvCxnSpPr/>
          <p:nvPr/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  <a:prstDash val="solid"/>
          </a:ln>
        </p:spPr>
      </p:cxnSp>
      <p:grpSp>
        <p:nvGrpSpPr>
          <p:cNvPr id="14" name="Group 13"/>
          <p:cNvGrpSpPr/>
          <p:nvPr/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/>
            <p:cNvSpPr/>
            <p:nvPr/>
          </p:nvSpPr>
          <p:spPr>
            <a:xfrm>
              <a:off x="2487613" y="2284413"/>
              <a:ext cx="85725" cy="533400"/>
            </a:xfrm>
            <a:custGeom>
              <a:rect l="0" t="0" r="r" b="b"/>
              <a:pathLst>
                <a:path w="85725" h="533400">
                  <a:moveTo>
                    <a:pt x="85725" y="533400"/>
                  </a:moveTo>
                  <a:cubicBezTo>
                    <a:pt x="77932" y="458881"/>
                    <a:pt x="74035" y="388284"/>
                    <a:pt x="66242" y="313765"/>
                  </a:cubicBezTo>
                  <a:cubicBezTo>
                    <a:pt x="42863" y="211791"/>
                    <a:pt x="23380" y="105896"/>
                    <a:pt x="0" y="0"/>
                  </a:cubicBezTo>
                  <a:cubicBezTo>
                    <a:pt x="0" y="137272"/>
                    <a:pt x="0" y="137272"/>
                    <a:pt x="0" y="137272"/>
                  </a:cubicBezTo>
                  <a:cubicBezTo>
                    <a:pt x="23380" y="251012"/>
                    <a:pt x="50656" y="368674"/>
                    <a:pt x="77932" y="486335"/>
                  </a:cubicBezTo>
                  <a:cubicBezTo>
                    <a:pt x="77932" y="502024"/>
                    <a:pt x="81828" y="517712"/>
                    <a:pt x="85725" y="53340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/>
            <p:cNvSpPr/>
            <p:nvPr/>
          </p:nvSpPr>
          <p:spPr>
            <a:xfrm>
              <a:off x="2597151" y="2779713"/>
              <a:ext cx="550863" cy="1978025"/>
            </a:xfrm>
            <a:custGeom>
              <a:rect l="0" t="0" r="r" b="b"/>
              <a:pathLst>
                <a:path w="550863" h="1978025">
                  <a:moveTo>
                    <a:pt x="338387" y="1373628"/>
                  </a:moveTo>
                  <a:cubicBezTo>
                    <a:pt x="405278" y="1577710"/>
                    <a:pt x="472168" y="1777868"/>
                    <a:pt x="546928" y="1978025"/>
                  </a:cubicBezTo>
                  <a:cubicBezTo>
                    <a:pt x="546928" y="1942703"/>
                    <a:pt x="546928" y="1911306"/>
                    <a:pt x="550863" y="1875984"/>
                  </a:cubicBezTo>
                  <a:cubicBezTo>
                    <a:pt x="487907" y="1707224"/>
                    <a:pt x="428886" y="1534539"/>
                    <a:pt x="373800" y="1361855"/>
                  </a:cubicBezTo>
                  <a:cubicBezTo>
                    <a:pt x="228215" y="914444"/>
                    <a:pt x="106238" y="459184"/>
                    <a:pt x="0" y="0"/>
                  </a:cubicBezTo>
                  <a:cubicBezTo>
                    <a:pt x="7869" y="78493"/>
                    <a:pt x="15739" y="160911"/>
                    <a:pt x="23608" y="239404"/>
                  </a:cubicBezTo>
                  <a:cubicBezTo>
                    <a:pt x="118042" y="620095"/>
                    <a:pt x="220345" y="1000786"/>
                    <a:pt x="338387" y="13736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/>
            <p:cNvSpPr/>
            <p:nvPr/>
          </p:nvSpPr>
          <p:spPr>
            <a:xfrm>
              <a:off x="3175001" y="4730750"/>
              <a:ext cx="519113" cy="1209675"/>
            </a:xfrm>
            <a:custGeom>
              <a:rect l="0" t="0" r="r" b="b"/>
              <a:pathLst>
                <a:path w="519113" h="1209675">
                  <a:moveTo>
                    <a:pt x="31461" y="86405"/>
                  </a:moveTo>
                  <a:cubicBezTo>
                    <a:pt x="19663" y="58913"/>
                    <a:pt x="7865" y="31420"/>
                    <a:pt x="0" y="0"/>
                  </a:cubicBezTo>
                  <a:cubicBezTo>
                    <a:pt x="0" y="39275"/>
                    <a:pt x="0" y="74623"/>
                    <a:pt x="0" y="113898"/>
                  </a:cubicBezTo>
                  <a:cubicBezTo>
                    <a:pt x="82586" y="333839"/>
                    <a:pt x="173038" y="549852"/>
                    <a:pt x="267422" y="761938"/>
                  </a:cubicBezTo>
                  <a:cubicBezTo>
                    <a:pt x="334277" y="911184"/>
                    <a:pt x="408998" y="1060429"/>
                    <a:pt x="483719" y="1209675"/>
                  </a:cubicBezTo>
                  <a:cubicBezTo>
                    <a:pt x="519113" y="1209675"/>
                    <a:pt x="519113" y="1209675"/>
                    <a:pt x="519113" y="1209675"/>
                  </a:cubicBezTo>
                  <a:cubicBezTo>
                    <a:pt x="444392" y="1056502"/>
                    <a:pt x="369671" y="903329"/>
                    <a:pt x="302816" y="746228"/>
                  </a:cubicBezTo>
                  <a:cubicBezTo>
                    <a:pt x="204499" y="530215"/>
                    <a:pt x="114048" y="310274"/>
                    <a:pt x="31461" y="8640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/>
            <p:cNvSpPr/>
            <p:nvPr/>
          </p:nvSpPr>
          <p:spPr>
            <a:xfrm>
              <a:off x="3305176" y="5630863"/>
              <a:ext cx="146050" cy="309563"/>
            </a:xfrm>
            <a:custGeom>
              <a:rect l="0" t="0" r="r" b="b"/>
              <a:pathLst>
                <a:path w="146050" h="309563">
                  <a:moveTo>
                    <a:pt x="110524" y="309563"/>
                  </a:moveTo>
                  <a:cubicBezTo>
                    <a:pt x="146050" y="309563"/>
                    <a:pt x="146050" y="309563"/>
                    <a:pt x="146050" y="309563"/>
                  </a:cubicBezTo>
                  <a:cubicBezTo>
                    <a:pt x="94735" y="207682"/>
                    <a:pt x="47368" y="105800"/>
                    <a:pt x="0" y="0"/>
                  </a:cubicBezTo>
                  <a:cubicBezTo>
                    <a:pt x="31578" y="105800"/>
                    <a:pt x="67104" y="207682"/>
                    <a:pt x="110524" y="30956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/>
            <p:cNvSpPr/>
            <p:nvPr/>
          </p:nvSpPr>
          <p:spPr>
            <a:xfrm>
              <a:off x="2573338" y="2817813"/>
              <a:ext cx="700088" cy="2835275"/>
            </a:xfrm>
            <a:custGeom>
              <a:rect l="0" t="0" r="r" b="b"/>
              <a:pathLst>
                <a:path w="700088" h="2835275">
                  <a:moveTo>
                    <a:pt x="637159" y="2591803"/>
                  </a:moveTo>
                  <a:cubicBezTo>
                    <a:pt x="570296" y="2426870"/>
                    <a:pt x="511300" y="2261937"/>
                    <a:pt x="456237" y="2097004"/>
                  </a:cubicBezTo>
                  <a:cubicBezTo>
                    <a:pt x="330379" y="1716088"/>
                    <a:pt x="232052" y="1323390"/>
                    <a:pt x="157323" y="926766"/>
                  </a:cubicBezTo>
                  <a:cubicBezTo>
                    <a:pt x="114059" y="687220"/>
                    <a:pt x="78662" y="443748"/>
                    <a:pt x="47197" y="200276"/>
                  </a:cubicBezTo>
                  <a:cubicBezTo>
                    <a:pt x="31465" y="133517"/>
                    <a:pt x="15732" y="66759"/>
                    <a:pt x="0" y="0"/>
                  </a:cubicBezTo>
                  <a:cubicBezTo>
                    <a:pt x="31465" y="310231"/>
                    <a:pt x="74728" y="624389"/>
                    <a:pt x="129792" y="930693"/>
                  </a:cubicBezTo>
                  <a:cubicBezTo>
                    <a:pt x="200587" y="1331244"/>
                    <a:pt x="298914" y="1723941"/>
                    <a:pt x="420839" y="2108785"/>
                  </a:cubicBezTo>
                  <a:cubicBezTo>
                    <a:pt x="483769" y="2301207"/>
                    <a:pt x="554564" y="2489701"/>
                    <a:pt x="629293" y="2674269"/>
                  </a:cubicBezTo>
                  <a:cubicBezTo>
                    <a:pt x="652891" y="2729247"/>
                    <a:pt x="676490" y="2780297"/>
                    <a:pt x="700088" y="2835275"/>
                  </a:cubicBezTo>
                  <a:cubicBezTo>
                    <a:pt x="692222" y="2815640"/>
                    <a:pt x="688289" y="2799932"/>
                    <a:pt x="684356" y="2780297"/>
                  </a:cubicBezTo>
                  <a:cubicBezTo>
                    <a:pt x="664690" y="2717466"/>
                    <a:pt x="648958" y="2654634"/>
                    <a:pt x="637159" y="259180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/>
            <p:cNvSpPr/>
            <p:nvPr/>
          </p:nvSpPr>
          <p:spPr>
            <a:xfrm>
              <a:off x="2506663" y="285750"/>
              <a:ext cx="90488" cy="2493963"/>
            </a:xfrm>
            <a:custGeom>
              <a:rect l="0" t="0" r="r" b="b"/>
              <a:pathLst>
                <a:path w="90488" h="2493963">
                  <a:moveTo>
                    <a:pt x="43277" y="2266168"/>
                  </a:moveTo>
                  <a:cubicBezTo>
                    <a:pt x="47211" y="2281878"/>
                    <a:pt x="47211" y="2297588"/>
                    <a:pt x="47211" y="2313298"/>
                  </a:cubicBezTo>
                  <a:cubicBezTo>
                    <a:pt x="59014" y="2368283"/>
                    <a:pt x="74751" y="2423268"/>
                    <a:pt x="86554" y="2482180"/>
                  </a:cubicBezTo>
                  <a:cubicBezTo>
                    <a:pt x="86554" y="2486108"/>
                    <a:pt x="86554" y="2490035"/>
                    <a:pt x="90488" y="2493963"/>
                  </a:cubicBezTo>
                  <a:cubicBezTo>
                    <a:pt x="82619" y="2415413"/>
                    <a:pt x="74751" y="2340790"/>
                    <a:pt x="66882" y="2262240"/>
                  </a:cubicBezTo>
                  <a:cubicBezTo>
                    <a:pt x="35408" y="1861635"/>
                    <a:pt x="19671" y="1461030"/>
                    <a:pt x="19671" y="1056498"/>
                  </a:cubicBezTo>
                  <a:cubicBezTo>
                    <a:pt x="23606" y="703023"/>
                    <a:pt x="35408" y="353475"/>
                    <a:pt x="59014" y="0"/>
                  </a:cubicBezTo>
                  <a:cubicBezTo>
                    <a:pt x="47211" y="0"/>
                    <a:pt x="47211" y="0"/>
                    <a:pt x="47211" y="0"/>
                  </a:cubicBezTo>
                  <a:cubicBezTo>
                    <a:pt x="19671" y="349548"/>
                    <a:pt x="7869" y="703023"/>
                    <a:pt x="3934" y="1056498"/>
                  </a:cubicBezTo>
                  <a:cubicBezTo>
                    <a:pt x="0" y="1461030"/>
                    <a:pt x="11803" y="1861635"/>
                    <a:pt x="43277" y="2266168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/>
            <p:cNvSpPr/>
            <p:nvPr/>
          </p:nvSpPr>
          <p:spPr>
            <a:xfrm>
              <a:off x="2554288" y="2598738"/>
              <a:ext cx="66675" cy="420688"/>
            </a:xfrm>
            <a:custGeom>
              <a:rect l="0" t="0" r="r" b="b"/>
              <a:pathLst>
                <a:path w="66675" h="420688">
                  <a:moveTo>
                    <a:pt x="0" y="0"/>
                  </a:moveTo>
                  <a:cubicBezTo>
                    <a:pt x="7844" y="74702"/>
                    <a:pt x="11766" y="145472"/>
                    <a:pt x="19610" y="220173"/>
                  </a:cubicBezTo>
                  <a:cubicBezTo>
                    <a:pt x="35299" y="287011"/>
                    <a:pt x="50987" y="353850"/>
                    <a:pt x="66675" y="420688"/>
                  </a:cubicBezTo>
                  <a:cubicBezTo>
                    <a:pt x="58831" y="342055"/>
                    <a:pt x="50987" y="259490"/>
                    <a:pt x="43143" y="180857"/>
                  </a:cubicBezTo>
                  <a:cubicBezTo>
                    <a:pt x="39221" y="176925"/>
                    <a:pt x="39221" y="172993"/>
                    <a:pt x="39221" y="169062"/>
                  </a:cubicBezTo>
                  <a:cubicBezTo>
                    <a:pt x="27454" y="110087"/>
                    <a:pt x="11766" y="5504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/>
            <p:cNvSpPr/>
            <p:nvPr/>
          </p:nvSpPr>
          <p:spPr>
            <a:xfrm>
              <a:off x="3143251" y="4757738"/>
              <a:ext cx="161925" cy="873125"/>
            </a:xfrm>
            <a:custGeom>
              <a:rect l="0" t="0" r="r" b="b"/>
              <a:pathLst>
                <a:path w="161925" h="873125">
                  <a:moveTo>
                    <a:pt x="0" y="0"/>
                  </a:moveTo>
                  <a:cubicBezTo>
                    <a:pt x="0" y="121923"/>
                    <a:pt x="7899" y="243846"/>
                    <a:pt x="19747" y="365769"/>
                  </a:cubicBezTo>
                  <a:cubicBezTo>
                    <a:pt x="31595" y="460160"/>
                    <a:pt x="47393" y="558485"/>
                    <a:pt x="67140" y="652877"/>
                  </a:cubicBezTo>
                  <a:cubicBezTo>
                    <a:pt x="75038" y="676475"/>
                    <a:pt x="86887" y="700073"/>
                    <a:pt x="94785" y="723671"/>
                  </a:cubicBezTo>
                  <a:cubicBezTo>
                    <a:pt x="118482" y="774800"/>
                    <a:pt x="138229" y="821996"/>
                    <a:pt x="161925" y="873125"/>
                  </a:cubicBezTo>
                  <a:cubicBezTo>
                    <a:pt x="157976" y="861326"/>
                    <a:pt x="154026" y="845594"/>
                    <a:pt x="150077" y="833795"/>
                  </a:cubicBezTo>
                  <a:cubicBezTo>
                    <a:pt x="102684" y="676475"/>
                    <a:pt x="71089" y="519155"/>
                    <a:pt x="51342" y="361836"/>
                  </a:cubicBezTo>
                  <a:cubicBezTo>
                    <a:pt x="43443" y="267444"/>
                    <a:pt x="35545" y="176985"/>
                    <a:pt x="31595" y="86526"/>
                  </a:cubicBezTo>
                  <a:cubicBezTo>
                    <a:pt x="31595" y="82593"/>
                    <a:pt x="27646" y="78660"/>
                    <a:pt x="27646" y="70794"/>
                  </a:cubicBezTo>
                  <a:cubicBezTo>
                    <a:pt x="19747" y="47196"/>
                    <a:pt x="7899" y="2359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/>
            <p:cNvSpPr/>
            <p:nvPr/>
          </p:nvSpPr>
          <p:spPr>
            <a:xfrm>
              <a:off x="3148014" y="468286"/>
              <a:ext cx="1768475" cy="4262464"/>
            </a:xfrm>
            <a:custGeom>
              <a:rect l="0" t="0" r="r" b="b"/>
              <a:pathLst>
                <a:path w="1768475" h="4262464">
                  <a:moveTo>
                    <a:pt x="27510" y="4145950"/>
                  </a:moveTo>
                  <a:cubicBezTo>
                    <a:pt x="39299" y="3747861"/>
                    <a:pt x="102179" y="3354627"/>
                    <a:pt x="196497" y="2975957"/>
                  </a:cubicBezTo>
                  <a:cubicBezTo>
                    <a:pt x="294746" y="2597287"/>
                    <a:pt x="428364" y="2233182"/>
                    <a:pt x="585562" y="1883640"/>
                  </a:cubicBezTo>
                  <a:cubicBezTo>
                    <a:pt x="742760" y="1534099"/>
                    <a:pt x="923537" y="1203976"/>
                    <a:pt x="1120034" y="888418"/>
                  </a:cubicBezTo>
                  <a:cubicBezTo>
                    <a:pt x="1218283" y="733066"/>
                    <a:pt x="1324391" y="577714"/>
                    <a:pt x="1430500" y="432072"/>
                  </a:cubicBezTo>
                  <a:cubicBezTo>
                    <a:pt x="1485519" y="359251"/>
                    <a:pt x="1540538" y="281575"/>
                    <a:pt x="1595557" y="213609"/>
                  </a:cubicBezTo>
                  <a:cubicBezTo>
                    <a:pt x="1654507" y="140788"/>
                    <a:pt x="1709526" y="72821"/>
                    <a:pt x="1768475" y="4855"/>
                  </a:cubicBezTo>
                  <a:cubicBezTo>
                    <a:pt x="1768475" y="0"/>
                    <a:pt x="1768475" y="0"/>
                    <a:pt x="1768475" y="0"/>
                  </a:cubicBezTo>
                  <a:cubicBezTo>
                    <a:pt x="1705596" y="67966"/>
                    <a:pt x="1650577" y="135933"/>
                    <a:pt x="1591628" y="208754"/>
                  </a:cubicBezTo>
                  <a:cubicBezTo>
                    <a:pt x="1536608" y="276720"/>
                    <a:pt x="1481589" y="349541"/>
                    <a:pt x="1426570" y="427217"/>
                  </a:cubicBezTo>
                  <a:cubicBezTo>
                    <a:pt x="1316531" y="572860"/>
                    <a:pt x="1210423" y="723357"/>
                    <a:pt x="1112174" y="878708"/>
                  </a:cubicBezTo>
                  <a:cubicBezTo>
                    <a:pt x="911747" y="1194267"/>
                    <a:pt x="727040" y="1524389"/>
                    <a:pt x="569842" y="1873931"/>
                  </a:cubicBezTo>
                  <a:cubicBezTo>
                    <a:pt x="408714" y="2218617"/>
                    <a:pt x="275096" y="2587578"/>
                    <a:pt x="176848" y="2966248"/>
                  </a:cubicBezTo>
                  <a:cubicBezTo>
                    <a:pt x="74669" y="3349772"/>
                    <a:pt x="11790" y="3743007"/>
                    <a:pt x="0" y="4145950"/>
                  </a:cubicBezTo>
                  <a:cubicBezTo>
                    <a:pt x="0" y="4155660"/>
                    <a:pt x="0" y="4160514"/>
                    <a:pt x="0" y="4170224"/>
                  </a:cubicBezTo>
                  <a:cubicBezTo>
                    <a:pt x="7860" y="4199352"/>
                    <a:pt x="15720" y="4233336"/>
                    <a:pt x="27510" y="4262464"/>
                  </a:cubicBezTo>
                  <a:cubicBezTo>
                    <a:pt x="27510" y="4223626"/>
                    <a:pt x="27510" y="4184788"/>
                    <a:pt x="27510" y="41459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/>
            <p:cNvSpPr/>
            <p:nvPr/>
          </p:nvSpPr>
          <p:spPr>
            <a:xfrm>
              <a:off x="3273426" y="5653088"/>
              <a:ext cx="138113" cy="287338"/>
            </a:xfrm>
            <a:custGeom>
              <a:rect l="0" t="0" r="r" b="b"/>
              <a:pathLst>
                <a:path w="138113" h="287338">
                  <a:moveTo>
                    <a:pt x="0" y="0"/>
                  </a:moveTo>
                  <a:cubicBezTo>
                    <a:pt x="27623" y="94467"/>
                    <a:pt x="63137" y="192871"/>
                    <a:pt x="102598" y="287338"/>
                  </a:cubicBezTo>
                  <a:cubicBezTo>
                    <a:pt x="138113" y="287338"/>
                    <a:pt x="138113" y="287338"/>
                    <a:pt x="138113" y="287338"/>
                  </a:cubicBezTo>
                  <a:cubicBezTo>
                    <a:pt x="90760" y="192871"/>
                    <a:pt x="43407" y="9446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/>
            <p:cNvSpPr/>
            <p:nvPr/>
          </p:nvSpPr>
          <p:spPr>
            <a:xfrm>
              <a:off x="3143251" y="4656138"/>
              <a:ext cx="31750" cy="188913"/>
            </a:xfrm>
            <a:custGeom>
              <a:rect l="0" t="0" r="r" b="b"/>
              <a:pathLst>
                <a:path w="31750" h="188913">
                  <a:moveTo>
                    <a:pt x="27781" y="173170"/>
                  </a:moveTo>
                  <a:cubicBezTo>
                    <a:pt x="27781" y="181042"/>
                    <a:pt x="31750" y="184977"/>
                    <a:pt x="31750" y="188913"/>
                  </a:cubicBezTo>
                  <a:cubicBezTo>
                    <a:pt x="31750" y="149556"/>
                    <a:pt x="31750" y="114135"/>
                    <a:pt x="31750" y="74778"/>
                  </a:cubicBezTo>
                  <a:cubicBezTo>
                    <a:pt x="19844" y="51164"/>
                    <a:pt x="11906" y="23614"/>
                    <a:pt x="3969" y="0"/>
                  </a:cubicBezTo>
                  <a:cubicBezTo>
                    <a:pt x="0" y="35421"/>
                    <a:pt x="0" y="66907"/>
                    <a:pt x="0" y="102328"/>
                  </a:cubicBezTo>
                  <a:cubicBezTo>
                    <a:pt x="7938" y="125942"/>
                    <a:pt x="19844" y="149556"/>
                    <a:pt x="27781" y="17317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/>
            <p:cNvSpPr/>
            <p:nvPr/>
          </p:nvSpPr>
          <p:spPr>
            <a:xfrm>
              <a:off x="3211513" y="5410200"/>
              <a:ext cx="203200" cy="530225"/>
            </a:xfrm>
            <a:custGeom>
              <a:rect l="0" t="0" r="r" b="b"/>
              <a:pathLst>
                <a:path w="203200" h="530225">
                  <a:moveTo>
                    <a:pt x="27354" y="70697"/>
                  </a:moveTo>
                  <a:cubicBezTo>
                    <a:pt x="19538" y="47131"/>
                    <a:pt x="7815" y="23566"/>
                    <a:pt x="0" y="0"/>
                  </a:cubicBezTo>
                  <a:cubicBezTo>
                    <a:pt x="11723" y="62841"/>
                    <a:pt x="27354" y="125683"/>
                    <a:pt x="46892" y="188524"/>
                  </a:cubicBezTo>
                  <a:cubicBezTo>
                    <a:pt x="50800" y="208162"/>
                    <a:pt x="54708" y="223873"/>
                    <a:pt x="62523" y="243511"/>
                  </a:cubicBezTo>
                  <a:cubicBezTo>
                    <a:pt x="105508" y="337773"/>
                    <a:pt x="152400" y="435963"/>
                    <a:pt x="199292" y="530225"/>
                  </a:cubicBezTo>
                  <a:cubicBezTo>
                    <a:pt x="203200" y="530225"/>
                    <a:pt x="203200" y="530225"/>
                    <a:pt x="203200" y="530225"/>
                  </a:cubicBezTo>
                  <a:cubicBezTo>
                    <a:pt x="160215" y="428108"/>
                    <a:pt x="125046" y="325990"/>
                    <a:pt x="93785" y="219945"/>
                  </a:cubicBezTo>
                  <a:cubicBezTo>
                    <a:pt x="70338" y="168886"/>
                    <a:pt x="50800" y="121755"/>
                    <a:pt x="27354" y="70697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内容占位符 2"/>
          <p:cNvSpPr/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pPr lvl="0"/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SP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：最基本的处理单元，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streaming processor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，也称为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CUDA core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。最后具体的指令和任务都是在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SP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上处理的。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GPU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进行并行计算，也就是很多个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SP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同时做处理。</a:t>
            </a:r>
            <a:endParaRPr lang="zh-CN">
              <a:solidFill>
                <a:schemeClr val="tx2">
                  <a:lumMod val="75000"/>
                </a:schemeClr>
              </a:solidFill>
              <a:latin typeface="幼圆"/>
            </a:endParaRPr>
          </a:p>
          <a:p>
            <a:pPr lvl="0"/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SM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：多个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SP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加上其他的一些资源组成一个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streaming multiprocessor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。也叫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GPU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大核，其他资源如：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warp scheduler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，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register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，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shared memory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等。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SM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可以看做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GPU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的心脏（对比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CPU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核心），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register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和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shared memory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是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SM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的稀缺资源。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CUDA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将这些资源分配给所有驻留在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SM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中的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threads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。因此，这些有限的资源就使每个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SM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中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active warps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有非常严格的限制，也就限制了并行能力。</a:t>
            </a:r>
            <a:endParaRPr lang="en-US">
              <a:solidFill>
                <a:schemeClr val="tx2">
                  <a:lumMod val="75000"/>
                </a:schemeClr>
              </a:solidFill>
              <a:latin typeface="幼圆"/>
            </a:endParaRPr>
          </a:p>
          <a:p>
            <a:pPr lvl="0"/>
            <a:endParaRPr lang="zh-CN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120000"/>
                <a:tint val="90000"/>
              </a:schemeClr>
            </a:gs>
            <a:gs pos="100000">
              <a:schemeClr val="bg2">
                <a:shade val="98000"/>
                <a:lumMod val="98000"/>
              </a:schemeClr>
            </a:gs>
          </a:gsLst>
          <a:path path="circle">
            <a:fillToRect l="50000" t="50000" r="10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/>
          <p:cNvSpPr/>
          <p:nvPr/>
        </p:nvSpPr>
        <p:spPr>
          <a:xfrm>
            <a:off x="0" y="-786"/>
            <a:ext cx="12192000" cy="68540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>
                <a:latin typeface="幼圆"/>
              </a:rPr>
              <a:t>CUDA</a:t>
            </a:r>
            <a:r>
              <a:rPr lang="zh-CN">
                <a:latin typeface="幼圆"/>
              </a:rPr>
              <a:t>线程索引</a:t>
            </a:r>
            <a:endParaRPr lang="zh-CN">
              <a:latin typeface="幼圆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sp>
      <p:sp>
        <p:nvSpPr>
          <p:cNvPr id="3" name="内容占位符 2"/>
          <p:cNvSpPr/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 lnSpcReduction="10000"/>
          </a:bodyPr>
          <a:lstStyle/>
          <a:p>
            <a:r>
              <a:rPr lang="en-US">
                <a:latin typeface="幼圆"/>
              </a:rPr>
              <a:t>CUDA</a:t>
            </a:r>
            <a:r>
              <a:rPr lang="zh-CN">
                <a:latin typeface="幼圆"/>
              </a:rPr>
              <a:t>中的线程、线程块、网格之间的关系及线程索引寻找方式如图所示：</a:t>
            </a:r>
            <a:endParaRPr lang="en-US">
              <a:latin typeface="幼圆"/>
            </a:endParaRPr>
          </a:p>
          <a:p>
            <a:r>
              <a:rPr lang="zh-CN">
                <a:latin typeface="幼圆"/>
              </a:rPr>
              <a:t>图中每一个小方格表示一个线程，每</a:t>
            </a:r>
            <a:r>
              <a:rPr lang="en-US">
                <a:latin typeface="幼圆"/>
              </a:rPr>
              <a:t>256</a:t>
            </a:r>
            <a:r>
              <a:rPr lang="zh-CN">
                <a:latin typeface="幼圆"/>
              </a:rPr>
              <a:t>个线程组成一个线程块，</a:t>
            </a:r>
            <a:r>
              <a:rPr lang="en-US">
                <a:latin typeface="幼圆"/>
              </a:rPr>
              <a:t>4096</a:t>
            </a:r>
            <a:r>
              <a:rPr lang="zh-CN">
                <a:latin typeface="幼圆"/>
              </a:rPr>
              <a:t>个线程块组成一个网格。将数组从</a:t>
            </a:r>
            <a:r>
              <a:rPr lang="en-US">
                <a:latin typeface="幼圆"/>
              </a:rPr>
              <a:t>0</a:t>
            </a:r>
            <a:r>
              <a:rPr lang="zh-CN">
                <a:latin typeface="幼圆"/>
              </a:rPr>
              <a:t>开始的各位元素交由线程处理，利用</a:t>
            </a:r>
            <a:r>
              <a:rPr lang="en-US">
                <a:latin typeface="幼圆"/>
              </a:rPr>
              <a:t>blockDim.x</a:t>
            </a:r>
            <a:r>
              <a:rPr lang="en-US">
                <a:latin typeface="幼圆"/>
              </a:rPr>
              <a:t>, </a:t>
            </a:r>
            <a:r>
              <a:rPr lang="en-US">
                <a:latin typeface="幼圆"/>
              </a:rPr>
              <a:t>gridDim.x</a:t>
            </a:r>
            <a:r>
              <a:rPr lang="zh-CN">
                <a:latin typeface="幼圆"/>
              </a:rPr>
              <a:t>，和</a:t>
            </a:r>
            <a:r>
              <a:rPr lang="en-US">
                <a:latin typeface="幼圆"/>
              </a:rPr>
              <a:t>threadIdx.x</a:t>
            </a:r>
            <a:r>
              <a:rPr lang="zh-CN">
                <a:latin typeface="幼圆"/>
              </a:rPr>
              <a:t>可以建立线程与数组（一维）的映射。其思想是，每个线程通过计算其块开头的偏移量（块索引乘以块大小：</a:t>
            </a:r>
            <a:r>
              <a:rPr lang="en-US">
                <a:latin typeface="幼圆"/>
              </a:rPr>
              <a:t>blockIdx.x</a:t>
            </a:r>
            <a:r>
              <a:rPr lang="en-US">
                <a:latin typeface="幼圆"/>
              </a:rPr>
              <a:t> * </a:t>
            </a:r>
            <a:r>
              <a:rPr lang="en-US">
                <a:latin typeface="幼圆"/>
              </a:rPr>
              <a:t>blockDim.x</a:t>
            </a:r>
            <a:r>
              <a:rPr lang="zh-CN">
                <a:latin typeface="幼圆"/>
              </a:rPr>
              <a:t>）并加上在块中线程的索引（</a:t>
            </a:r>
            <a:r>
              <a:rPr lang="en-US">
                <a:latin typeface="幼圆"/>
              </a:rPr>
              <a:t>threadIdx.x</a:t>
            </a:r>
            <a:r>
              <a:rPr lang="zh-CN">
                <a:latin typeface="幼圆"/>
              </a:rPr>
              <a:t>）来获取其索引。</a:t>
            </a:r>
            <a:r>
              <a:rPr lang="en-US">
                <a:latin typeface="幼圆"/>
              </a:rPr>
              <a:t>blockIdx.x</a:t>
            </a:r>
            <a:r>
              <a:rPr lang="en-US">
                <a:latin typeface="幼圆"/>
              </a:rPr>
              <a:t> * </a:t>
            </a:r>
            <a:r>
              <a:rPr lang="en-US">
                <a:latin typeface="幼圆"/>
              </a:rPr>
              <a:t>blockDim.x</a:t>
            </a:r>
            <a:r>
              <a:rPr lang="en-US">
                <a:latin typeface="幼圆"/>
              </a:rPr>
              <a:t> + </a:t>
            </a:r>
            <a:r>
              <a:rPr lang="en-US">
                <a:latin typeface="幼圆"/>
              </a:rPr>
              <a:t>threadIdx.x</a:t>
            </a:r>
            <a:r>
              <a:rPr lang="zh-CN">
                <a:latin typeface="幼圆"/>
              </a:rPr>
              <a:t>是</a:t>
            </a:r>
            <a:r>
              <a:rPr lang="en-US">
                <a:latin typeface="幼圆"/>
              </a:rPr>
              <a:t>CUDA</a:t>
            </a:r>
            <a:r>
              <a:rPr lang="zh-CN">
                <a:latin typeface="幼圆"/>
              </a:rPr>
              <a:t>惯用的代码。</a:t>
            </a:r>
          </a:p>
        </p:txBody>
      </p:sp>
      <p:pic>
        <p:nvPicPr>
          <p:cNvPr id="1026" name="Picture 2"/>
          <p:cNvPicPr/>
          <p:nvPr/>
        </p:nvPicPr>
        <p:blipFill>
          <a:blip r:embed="rId2"/>
          <a:stretch/>
        </p:blipFill>
        <p:spPr>
          <a:xfrm>
            <a:off x="6091916" y="2035549"/>
            <a:ext cx="5451627" cy="2466860"/>
          </a:xfrm>
          <a:prstGeom prst="rect">
            <a:avLst/>
          </a:prstGeom>
          <a:noFill/>
        </p:spPr>
      </p:pic>
      <p:sp>
        <p:nvSpPr>
          <p:cNvPr id="194" name="Freeform 12"/>
          <p:cNvSpPr/>
          <p:nvPr/>
        </p:nvSpPr>
        <p:spPr>
          <a:xfrm>
            <a:off x="-1" y="6061223"/>
            <a:ext cx="1038036" cy="506277"/>
          </a:xfrm>
          <a:custGeom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64" name="Freeform 11"/>
            <p:cNvSpPr/>
            <p:nvPr/>
          </p:nvSpPr>
          <p:spPr>
            <a:xfrm>
              <a:off x="2487613" y="2284413"/>
              <a:ext cx="85725" cy="533400"/>
            </a:xfrm>
            <a:custGeom>
              <a:rect l="0" t="0" r="r" b="b"/>
              <a:pathLst>
                <a:path w="85725" h="533400">
                  <a:moveTo>
                    <a:pt x="85725" y="533400"/>
                  </a:moveTo>
                  <a:cubicBezTo>
                    <a:pt x="77932" y="458881"/>
                    <a:pt x="74035" y="388284"/>
                    <a:pt x="66242" y="313765"/>
                  </a:cubicBezTo>
                  <a:cubicBezTo>
                    <a:pt x="42863" y="211791"/>
                    <a:pt x="23380" y="105896"/>
                    <a:pt x="0" y="0"/>
                  </a:cubicBezTo>
                  <a:cubicBezTo>
                    <a:pt x="0" y="137272"/>
                    <a:pt x="0" y="137272"/>
                    <a:pt x="0" y="137272"/>
                  </a:cubicBezTo>
                  <a:cubicBezTo>
                    <a:pt x="23380" y="251012"/>
                    <a:pt x="50656" y="368674"/>
                    <a:pt x="77932" y="486335"/>
                  </a:cubicBezTo>
                  <a:cubicBezTo>
                    <a:pt x="77932" y="502024"/>
                    <a:pt x="81828" y="517712"/>
                    <a:pt x="85725" y="53340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2"/>
            <p:cNvSpPr/>
            <p:nvPr/>
          </p:nvSpPr>
          <p:spPr>
            <a:xfrm>
              <a:off x="2597151" y="2779713"/>
              <a:ext cx="550863" cy="1978025"/>
            </a:xfrm>
            <a:custGeom>
              <a:rect l="0" t="0" r="r" b="b"/>
              <a:pathLst>
                <a:path w="550863" h="1978025">
                  <a:moveTo>
                    <a:pt x="338387" y="1373628"/>
                  </a:moveTo>
                  <a:cubicBezTo>
                    <a:pt x="405278" y="1577710"/>
                    <a:pt x="472168" y="1777868"/>
                    <a:pt x="546928" y="1978025"/>
                  </a:cubicBezTo>
                  <a:cubicBezTo>
                    <a:pt x="546928" y="1942703"/>
                    <a:pt x="546928" y="1911306"/>
                    <a:pt x="550863" y="1875984"/>
                  </a:cubicBezTo>
                  <a:cubicBezTo>
                    <a:pt x="487907" y="1707224"/>
                    <a:pt x="428886" y="1534539"/>
                    <a:pt x="373800" y="1361855"/>
                  </a:cubicBezTo>
                  <a:cubicBezTo>
                    <a:pt x="228215" y="914444"/>
                    <a:pt x="106238" y="459184"/>
                    <a:pt x="0" y="0"/>
                  </a:cubicBezTo>
                  <a:cubicBezTo>
                    <a:pt x="7869" y="78493"/>
                    <a:pt x="15739" y="160911"/>
                    <a:pt x="23608" y="239404"/>
                  </a:cubicBezTo>
                  <a:cubicBezTo>
                    <a:pt x="118042" y="620095"/>
                    <a:pt x="220345" y="1000786"/>
                    <a:pt x="338387" y="137362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3"/>
            <p:cNvSpPr/>
            <p:nvPr/>
          </p:nvSpPr>
          <p:spPr>
            <a:xfrm>
              <a:off x="3175001" y="4730750"/>
              <a:ext cx="519113" cy="1209675"/>
            </a:xfrm>
            <a:custGeom>
              <a:rect l="0" t="0" r="r" b="b"/>
              <a:pathLst>
                <a:path w="519113" h="1209675">
                  <a:moveTo>
                    <a:pt x="31461" y="86405"/>
                  </a:moveTo>
                  <a:cubicBezTo>
                    <a:pt x="19663" y="58913"/>
                    <a:pt x="7865" y="31420"/>
                    <a:pt x="0" y="0"/>
                  </a:cubicBezTo>
                  <a:cubicBezTo>
                    <a:pt x="0" y="39275"/>
                    <a:pt x="0" y="74623"/>
                    <a:pt x="0" y="113898"/>
                  </a:cubicBezTo>
                  <a:cubicBezTo>
                    <a:pt x="82586" y="333839"/>
                    <a:pt x="173038" y="549852"/>
                    <a:pt x="267422" y="761938"/>
                  </a:cubicBezTo>
                  <a:cubicBezTo>
                    <a:pt x="334277" y="911184"/>
                    <a:pt x="408998" y="1060429"/>
                    <a:pt x="483719" y="1209675"/>
                  </a:cubicBezTo>
                  <a:cubicBezTo>
                    <a:pt x="519113" y="1209675"/>
                    <a:pt x="519113" y="1209675"/>
                    <a:pt x="519113" y="1209675"/>
                  </a:cubicBezTo>
                  <a:cubicBezTo>
                    <a:pt x="444392" y="1056502"/>
                    <a:pt x="369671" y="903329"/>
                    <a:pt x="302816" y="746228"/>
                  </a:cubicBezTo>
                  <a:cubicBezTo>
                    <a:pt x="204499" y="530215"/>
                    <a:pt x="114048" y="310274"/>
                    <a:pt x="31461" y="86405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4"/>
            <p:cNvSpPr/>
            <p:nvPr/>
          </p:nvSpPr>
          <p:spPr>
            <a:xfrm>
              <a:off x="3305176" y="5630863"/>
              <a:ext cx="146050" cy="309563"/>
            </a:xfrm>
            <a:custGeom>
              <a:rect l="0" t="0" r="r" b="b"/>
              <a:pathLst>
                <a:path w="146050" h="309563">
                  <a:moveTo>
                    <a:pt x="110524" y="309563"/>
                  </a:moveTo>
                  <a:cubicBezTo>
                    <a:pt x="146050" y="309563"/>
                    <a:pt x="146050" y="309563"/>
                    <a:pt x="146050" y="309563"/>
                  </a:cubicBezTo>
                  <a:cubicBezTo>
                    <a:pt x="94735" y="207682"/>
                    <a:pt x="47368" y="105800"/>
                    <a:pt x="0" y="0"/>
                  </a:cubicBezTo>
                  <a:cubicBezTo>
                    <a:pt x="31578" y="105800"/>
                    <a:pt x="67104" y="207682"/>
                    <a:pt x="110524" y="309563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5"/>
            <p:cNvSpPr/>
            <p:nvPr/>
          </p:nvSpPr>
          <p:spPr>
            <a:xfrm>
              <a:off x="2573338" y="2817813"/>
              <a:ext cx="700088" cy="2835275"/>
            </a:xfrm>
            <a:custGeom>
              <a:rect l="0" t="0" r="r" b="b"/>
              <a:pathLst>
                <a:path w="700088" h="2835275">
                  <a:moveTo>
                    <a:pt x="637159" y="2591803"/>
                  </a:moveTo>
                  <a:cubicBezTo>
                    <a:pt x="570296" y="2426870"/>
                    <a:pt x="511300" y="2261937"/>
                    <a:pt x="456237" y="2097004"/>
                  </a:cubicBezTo>
                  <a:cubicBezTo>
                    <a:pt x="330379" y="1716088"/>
                    <a:pt x="232052" y="1323390"/>
                    <a:pt x="157323" y="926766"/>
                  </a:cubicBezTo>
                  <a:cubicBezTo>
                    <a:pt x="114059" y="687220"/>
                    <a:pt x="78662" y="443748"/>
                    <a:pt x="47197" y="200276"/>
                  </a:cubicBezTo>
                  <a:cubicBezTo>
                    <a:pt x="31465" y="133517"/>
                    <a:pt x="15732" y="66759"/>
                    <a:pt x="0" y="0"/>
                  </a:cubicBezTo>
                  <a:cubicBezTo>
                    <a:pt x="31465" y="310231"/>
                    <a:pt x="74728" y="624389"/>
                    <a:pt x="129792" y="930693"/>
                  </a:cubicBezTo>
                  <a:cubicBezTo>
                    <a:pt x="200587" y="1331244"/>
                    <a:pt x="298914" y="1723941"/>
                    <a:pt x="420839" y="2108785"/>
                  </a:cubicBezTo>
                  <a:cubicBezTo>
                    <a:pt x="483769" y="2301207"/>
                    <a:pt x="554564" y="2489701"/>
                    <a:pt x="629293" y="2674269"/>
                  </a:cubicBezTo>
                  <a:cubicBezTo>
                    <a:pt x="652891" y="2729247"/>
                    <a:pt x="676490" y="2780297"/>
                    <a:pt x="700088" y="2835275"/>
                  </a:cubicBezTo>
                  <a:cubicBezTo>
                    <a:pt x="692222" y="2815640"/>
                    <a:pt x="688289" y="2799932"/>
                    <a:pt x="684356" y="2780297"/>
                  </a:cubicBezTo>
                  <a:cubicBezTo>
                    <a:pt x="664690" y="2717466"/>
                    <a:pt x="648958" y="2654634"/>
                    <a:pt x="637159" y="2591803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6"/>
            <p:cNvSpPr/>
            <p:nvPr/>
          </p:nvSpPr>
          <p:spPr>
            <a:xfrm>
              <a:off x="2506663" y="285750"/>
              <a:ext cx="90488" cy="2493963"/>
            </a:xfrm>
            <a:custGeom>
              <a:rect l="0" t="0" r="r" b="b"/>
              <a:pathLst>
                <a:path w="90488" h="2493963">
                  <a:moveTo>
                    <a:pt x="43277" y="2266168"/>
                  </a:moveTo>
                  <a:cubicBezTo>
                    <a:pt x="47211" y="2281878"/>
                    <a:pt x="47211" y="2297588"/>
                    <a:pt x="47211" y="2313298"/>
                  </a:cubicBezTo>
                  <a:cubicBezTo>
                    <a:pt x="59014" y="2368283"/>
                    <a:pt x="74751" y="2423268"/>
                    <a:pt x="86554" y="2482180"/>
                  </a:cubicBezTo>
                  <a:cubicBezTo>
                    <a:pt x="86554" y="2486108"/>
                    <a:pt x="86554" y="2490035"/>
                    <a:pt x="90488" y="2493963"/>
                  </a:cubicBezTo>
                  <a:cubicBezTo>
                    <a:pt x="82619" y="2415413"/>
                    <a:pt x="74751" y="2340790"/>
                    <a:pt x="66882" y="2262240"/>
                  </a:cubicBezTo>
                  <a:cubicBezTo>
                    <a:pt x="35408" y="1861635"/>
                    <a:pt x="19671" y="1461030"/>
                    <a:pt x="19671" y="1056498"/>
                  </a:cubicBezTo>
                  <a:cubicBezTo>
                    <a:pt x="23606" y="703023"/>
                    <a:pt x="35408" y="353475"/>
                    <a:pt x="59014" y="0"/>
                  </a:cubicBezTo>
                  <a:cubicBezTo>
                    <a:pt x="47211" y="0"/>
                    <a:pt x="47211" y="0"/>
                    <a:pt x="47211" y="0"/>
                  </a:cubicBezTo>
                  <a:cubicBezTo>
                    <a:pt x="19671" y="349548"/>
                    <a:pt x="7869" y="703023"/>
                    <a:pt x="3934" y="1056498"/>
                  </a:cubicBezTo>
                  <a:cubicBezTo>
                    <a:pt x="0" y="1461030"/>
                    <a:pt x="11803" y="1861635"/>
                    <a:pt x="43277" y="226616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17"/>
            <p:cNvSpPr/>
            <p:nvPr/>
          </p:nvSpPr>
          <p:spPr>
            <a:xfrm>
              <a:off x="2554288" y="2598738"/>
              <a:ext cx="66675" cy="420688"/>
            </a:xfrm>
            <a:custGeom>
              <a:rect l="0" t="0" r="r" b="b"/>
              <a:pathLst>
                <a:path w="66675" h="420688">
                  <a:moveTo>
                    <a:pt x="0" y="0"/>
                  </a:moveTo>
                  <a:cubicBezTo>
                    <a:pt x="7844" y="74702"/>
                    <a:pt x="11766" y="145472"/>
                    <a:pt x="19610" y="220173"/>
                  </a:cubicBezTo>
                  <a:cubicBezTo>
                    <a:pt x="35299" y="287011"/>
                    <a:pt x="50987" y="353850"/>
                    <a:pt x="66675" y="420688"/>
                  </a:cubicBezTo>
                  <a:cubicBezTo>
                    <a:pt x="58831" y="342055"/>
                    <a:pt x="50987" y="259490"/>
                    <a:pt x="43143" y="180857"/>
                  </a:cubicBezTo>
                  <a:cubicBezTo>
                    <a:pt x="39221" y="176925"/>
                    <a:pt x="39221" y="172993"/>
                    <a:pt x="39221" y="169062"/>
                  </a:cubicBezTo>
                  <a:cubicBezTo>
                    <a:pt x="27454" y="110087"/>
                    <a:pt x="11766" y="55043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18"/>
            <p:cNvSpPr/>
            <p:nvPr/>
          </p:nvSpPr>
          <p:spPr>
            <a:xfrm>
              <a:off x="3143251" y="4757738"/>
              <a:ext cx="161925" cy="873125"/>
            </a:xfrm>
            <a:custGeom>
              <a:rect l="0" t="0" r="r" b="b"/>
              <a:pathLst>
                <a:path w="161925" h="873125">
                  <a:moveTo>
                    <a:pt x="0" y="0"/>
                  </a:moveTo>
                  <a:cubicBezTo>
                    <a:pt x="0" y="121923"/>
                    <a:pt x="7899" y="243846"/>
                    <a:pt x="19747" y="365769"/>
                  </a:cubicBezTo>
                  <a:cubicBezTo>
                    <a:pt x="31595" y="460160"/>
                    <a:pt x="47393" y="558485"/>
                    <a:pt x="67140" y="652877"/>
                  </a:cubicBezTo>
                  <a:cubicBezTo>
                    <a:pt x="75038" y="676475"/>
                    <a:pt x="86887" y="700073"/>
                    <a:pt x="94785" y="723671"/>
                  </a:cubicBezTo>
                  <a:cubicBezTo>
                    <a:pt x="118482" y="774800"/>
                    <a:pt x="138229" y="821996"/>
                    <a:pt x="161925" y="873125"/>
                  </a:cubicBezTo>
                  <a:cubicBezTo>
                    <a:pt x="157976" y="861326"/>
                    <a:pt x="154026" y="845594"/>
                    <a:pt x="150077" y="833795"/>
                  </a:cubicBezTo>
                  <a:cubicBezTo>
                    <a:pt x="102684" y="676475"/>
                    <a:pt x="71089" y="519155"/>
                    <a:pt x="51342" y="361836"/>
                  </a:cubicBezTo>
                  <a:cubicBezTo>
                    <a:pt x="43443" y="267444"/>
                    <a:pt x="35545" y="176985"/>
                    <a:pt x="31595" y="86526"/>
                  </a:cubicBezTo>
                  <a:cubicBezTo>
                    <a:pt x="31595" y="82593"/>
                    <a:pt x="27646" y="78660"/>
                    <a:pt x="27646" y="70794"/>
                  </a:cubicBezTo>
                  <a:cubicBezTo>
                    <a:pt x="19747" y="47196"/>
                    <a:pt x="7899" y="23598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19"/>
            <p:cNvSpPr/>
            <p:nvPr/>
          </p:nvSpPr>
          <p:spPr>
            <a:xfrm>
              <a:off x="3148013" y="1282700"/>
              <a:ext cx="1768475" cy="3448050"/>
            </a:xfrm>
            <a:custGeom>
              <a:rect l="0" t="0" r="r" b="b"/>
              <a:pathLst>
                <a:path w="1768475" h="3448050">
                  <a:moveTo>
                    <a:pt x="27510" y="3353798"/>
                  </a:moveTo>
                  <a:cubicBezTo>
                    <a:pt x="39299" y="3031771"/>
                    <a:pt x="102179" y="2713670"/>
                    <a:pt x="196497" y="2407352"/>
                  </a:cubicBezTo>
                  <a:cubicBezTo>
                    <a:pt x="294746" y="2101033"/>
                    <a:pt x="428364" y="1806495"/>
                    <a:pt x="585562" y="1523740"/>
                  </a:cubicBezTo>
                  <a:cubicBezTo>
                    <a:pt x="742760" y="1240984"/>
                    <a:pt x="923537" y="973937"/>
                    <a:pt x="1120034" y="718671"/>
                  </a:cubicBezTo>
                  <a:cubicBezTo>
                    <a:pt x="1218283" y="593002"/>
                    <a:pt x="1324391" y="467333"/>
                    <a:pt x="1430500" y="349518"/>
                  </a:cubicBezTo>
                  <a:cubicBezTo>
                    <a:pt x="1485519" y="290610"/>
                    <a:pt x="1540538" y="227776"/>
                    <a:pt x="1595557" y="172795"/>
                  </a:cubicBezTo>
                  <a:cubicBezTo>
                    <a:pt x="1654507" y="113888"/>
                    <a:pt x="1709526" y="58907"/>
                    <a:pt x="1768475" y="3927"/>
                  </a:cubicBezTo>
                  <a:cubicBezTo>
                    <a:pt x="1768475" y="0"/>
                    <a:pt x="1768475" y="0"/>
                    <a:pt x="1768475" y="0"/>
                  </a:cubicBezTo>
                  <a:cubicBezTo>
                    <a:pt x="1705596" y="54980"/>
                    <a:pt x="1650577" y="109961"/>
                    <a:pt x="1591628" y="168868"/>
                  </a:cubicBezTo>
                  <a:cubicBezTo>
                    <a:pt x="1536608" y="223848"/>
                    <a:pt x="1481589" y="282756"/>
                    <a:pt x="1426570" y="345590"/>
                  </a:cubicBezTo>
                  <a:cubicBezTo>
                    <a:pt x="1316531" y="463405"/>
                    <a:pt x="1210423" y="585147"/>
                    <a:pt x="1112174" y="710817"/>
                  </a:cubicBezTo>
                  <a:cubicBezTo>
                    <a:pt x="911747" y="966082"/>
                    <a:pt x="727040" y="1233129"/>
                    <a:pt x="569842" y="1515885"/>
                  </a:cubicBezTo>
                  <a:cubicBezTo>
                    <a:pt x="408714" y="1794714"/>
                    <a:pt x="275096" y="2093178"/>
                    <a:pt x="176848" y="2399497"/>
                  </a:cubicBezTo>
                  <a:cubicBezTo>
                    <a:pt x="74669" y="2709743"/>
                    <a:pt x="11790" y="3027843"/>
                    <a:pt x="0" y="3353798"/>
                  </a:cubicBezTo>
                  <a:cubicBezTo>
                    <a:pt x="0" y="3361652"/>
                    <a:pt x="0" y="3365580"/>
                    <a:pt x="0" y="3373434"/>
                  </a:cubicBezTo>
                  <a:cubicBezTo>
                    <a:pt x="7860" y="3396997"/>
                    <a:pt x="15720" y="3424487"/>
                    <a:pt x="27510" y="3448050"/>
                  </a:cubicBezTo>
                  <a:cubicBezTo>
                    <a:pt x="27510" y="3416633"/>
                    <a:pt x="27510" y="3385215"/>
                    <a:pt x="27510" y="335379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20"/>
            <p:cNvSpPr/>
            <p:nvPr/>
          </p:nvSpPr>
          <p:spPr>
            <a:xfrm>
              <a:off x="3273426" y="5653088"/>
              <a:ext cx="138113" cy="287338"/>
            </a:xfrm>
            <a:custGeom>
              <a:rect l="0" t="0" r="r" b="b"/>
              <a:pathLst>
                <a:path w="138113" h="287338">
                  <a:moveTo>
                    <a:pt x="0" y="0"/>
                  </a:moveTo>
                  <a:cubicBezTo>
                    <a:pt x="27623" y="94467"/>
                    <a:pt x="63137" y="192871"/>
                    <a:pt x="102598" y="287338"/>
                  </a:cubicBezTo>
                  <a:cubicBezTo>
                    <a:pt x="138113" y="287338"/>
                    <a:pt x="138113" y="287338"/>
                    <a:pt x="138113" y="287338"/>
                  </a:cubicBezTo>
                  <a:cubicBezTo>
                    <a:pt x="90760" y="192871"/>
                    <a:pt x="43407" y="94467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21"/>
            <p:cNvSpPr/>
            <p:nvPr/>
          </p:nvSpPr>
          <p:spPr>
            <a:xfrm>
              <a:off x="3143251" y="4656138"/>
              <a:ext cx="31750" cy="188913"/>
            </a:xfrm>
            <a:custGeom>
              <a:rect l="0" t="0" r="r" b="b"/>
              <a:pathLst>
                <a:path w="31750" h="188913">
                  <a:moveTo>
                    <a:pt x="27781" y="173170"/>
                  </a:moveTo>
                  <a:cubicBezTo>
                    <a:pt x="27781" y="181042"/>
                    <a:pt x="31750" y="184977"/>
                    <a:pt x="31750" y="188913"/>
                  </a:cubicBezTo>
                  <a:cubicBezTo>
                    <a:pt x="31750" y="149556"/>
                    <a:pt x="31750" y="114135"/>
                    <a:pt x="31750" y="74778"/>
                  </a:cubicBezTo>
                  <a:cubicBezTo>
                    <a:pt x="19844" y="51164"/>
                    <a:pt x="11906" y="23614"/>
                    <a:pt x="3969" y="0"/>
                  </a:cubicBezTo>
                  <a:cubicBezTo>
                    <a:pt x="0" y="35421"/>
                    <a:pt x="0" y="66907"/>
                    <a:pt x="0" y="102328"/>
                  </a:cubicBezTo>
                  <a:cubicBezTo>
                    <a:pt x="7938" y="125942"/>
                    <a:pt x="19844" y="149556"/>
                    <a:pt x="27781" y="17317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22"/>
            <p:cNvSpPr/>
            <p:nvPr/>
          </p:nvSpPr>
          <p:spPr>
            <a:xfrm>
              <a:off x="3211513" y="5410200"/>
              <a:ext cx="203200" cy="530225"/>
            </a:xfrm>
            <a:custGeom>
              <a:rect l="0" t="0" r="r" b="b"/>
              <a:pathLst>
                <a:path w="203200" h="530225">
                  <a:moveTo>
                    <a:pt x="27354" y="70697"/>
                  </a:moveTo>
                  <a:cubicBezTo>
                    <a:pt x="19538" y="47131"/>
                    <a:pt x="7815" y="23566"/>
                    <a:pt x="0" y="0"/>
                  </a:cubicBezTo>
                  <a:cubicBezTo>
                    <a:pt x="11723" y="62841"/>
                    <a:pt x="27354" y="125683"/>
                    <a:pt x="46892" y="188524"/>
                  </a:cubicBezTo>
                  <a:cubicBezTo>
                    <a:pt x="50800" y="208162"/>
                    <a:pt x="54708" y="223873"/>
                    <a:pt x="62523" y="243511"/>
                  </a:cubicBezTo>
                  <a:cubicBezTo>
                    <a:pt x="105508" y="337773"/>
                    <a:pt x="152400" y="435963"/>
                    <a:pt x="199292" y="530225"/>
                  </a:cubicBezTo>
                  <a:cubicBezTo>
                    <a:pt x="203200" y="530225"/>
                    <a:pt x="203200" y="530225"/>
                    <a:pt x="203200" y="530225"/>
                  </a:cubicBezTo>
                  <a:cubicBezTo>
                    <a:pt x="160215" y="428108"/>
                    <a:pt x="125046" y="325990"/>
                    <a:pt x="93785" y="219945"/>
                  </a:cubicBezTo>
                  <a:cubicBezTo>
                    <a:pt x="70338" y="168886"/>
                    <a:pt x="50800" y="121755"/>
                    <a:pt x="27354" y="7069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7" name="Group 76"/>
          <p:cNvGrpSpPr/>
          <p:nvPr/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78" name="Freeform 27"/>
            <p:cNvSpPr/>
            <p:nvPr/>
          </p:nvSpPr>
          <p:spPr>
            <a:xfrm>
              <a:off x="6627813" y="194833"/>
              <a:ext cx="409575" cy="3646488"/>
            </a:xfrm>
            <a:custGeom>
              <a:rect l="0" t="0" r="r" b="b"/>
              <a:pathLst>
                <a:path w="409575" h="3646488">
                  <a:moveTo>
                    <a:pt x="27835" y="832351"/>
                  </a:moveTo>
                  <a:cubicBezTo>
                    <a:pt x="43741" y="1141509"/>
                    <a:pt x="67600" y="1454632"/>
                    <a:pt x="103388" y="1763790"/>
                  </a:cubicBezTo>
                  <a:cubicBezTo>
                    <a:pt x="135200" y="2072949"/>
                    <a:pt x="174964" y="2382108"/>
                    <a:pt x="226658" y="2691267"/>
                  </a:cubicBezTo>
                  <a:cubicBezTo>
                    <a:pt x="274375" y="3000425"/>
                    <a:pt x="334022" y="3305621"/>
                    <a:pt x="401622" y="3610816"/>
                  </a:cubicBezTo>
                  <a:cubicBezTo>
                    <a:pt x="405599" y="3622707"/>
                    <a:pt x="409575" y="3634597"/>
                    <a:pt x="409575" y="3646488"/>
                  </a:cubicBezTo>
                  <a:cubicBezTo>
                    <a:pt x="405599" y="3587034"/>
                    <a:pt x="397646" y="3523617"/>
                    <a:pt x="393669" y="3464164"/>
                  </a:cubicBezTo>
                  <a:cubicBezTo>
                    <a:pt x="393669" y="3452273"/>
                    <a:pt x="393669" y="3440382"/>
                    <a:pt x="393669" y="3432455"/>
                  </a:cubicBezTo>
                  <a:cubicBezTo>
                    <a:pt x="337999" y="3182750"/>
                    <a:pt x="290281" y="2937008"/>
                    <a:pt x="250517" y="2687303"/>
                  </a:cubicBezTo>
                  <a:cubicBezTo>
                    <a:pt x="198823" y="2378144"/>
                    <a:pt x="155082" y="2072949"/>
                    <a:pt x="119294" y="1759827"/>
                  </a:cubicBezTo>
                  <a:cubicBezTo>
                    <a:pt x="83506" y="1450668"/>
                    <a:pt x="55670" y="1141509"/>
                    <a:pt x="35788" y="828387"/>
                  </a:cubicBezTo>
                  <a:cubicBezTo>
                    <a:pt x="27835" y="673808"/>
                    <a:pt x="19882" y="519228"/>
                    <a:pt x="11929" y="364649"/>
                  </a:cubicBezTo>
                  <a:cubicBezTo>
                    <a:pt x="7953" y="241778"/>
                    <a:pt x="3976" y="122871"/>
                    <a:pt x="397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2871"/>
                    <a:pt x="3976" y="241778"/>
                    <a:pt x="3976" y="364649"/>
                  </a:cubicBezTo>
                  <a:cubicBezTo>
                    <a:pt x="11929" y="519228"/>
                    <a:pt x="15906" y="673808"/>
                    <a:pt x="27835" y="83235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28"/>
            <p:cNvSpPr/>
            <p:nvPr/>
          </p:nvSpPr>
          <p:spPr>
            <a:xfrm>
              <a:off x="7061201" y="3771900"/>
              <a:ext cx="350838" cy="1309688"/>
            </a:xfrm>
            <a:custGeom>
              <a:rect l="0" t="0" r="r" b="b"/>
              <a:pathLst>
                <a:path w="350838" h="1309688">
                  <a:moveTo>
                    <a:pt x="211300" y="908844"/>
                  </a:moveTo>
                  <a:cubicBezTo>
                    <a:pt x="255155" y="1043782"/>
                    <a:pt x="299010" y="1178719"/>
                    <a:pt x="350838" y="1309688"/>
                  </a:cubicBezTo>
                  <a:cubicBezTo>
                    <a:pt x="350838" y="1281907"/>
                    <a:pt x="350838" y="1250157"/>
                    <a:pt x="350838" y="1222375"/>
                  </a:cubicBezTo>
                  <a:cubicBezTo>
                    <a:pt x="350838" y="1218407"/>
                    <a:pt x="350838" y="1210469"/>
                    <a:pt x="350838" y="1206500"/>
                  </a:cubicBezTo>
                  <a:cubicBezTo>
                    <a:pt x="314957" y="1103313"/>
                    <a:pt x="279076" y="1000125"/>
                    <a:pt x="247181" y="896938"/>
                  </a:cubicBezTo>
                  <a:cubicBezTo>
                    <a:pt x="151498" y="603250"/>
                    <a:pt x="67776" y="301625"/>
                    <a:pt x="0" y="0"/>
                  </a:cubicBezTo>
                  <a:cubicBezTo>
                    <a:pt x="7974" y="83344"/>
                    <a:pt x="15947" y="166688"/>
                    <a:pt x="27908" y="250031"/>
                  </a:cubicBezTo>
                  <a:cubicBezTo>
                    <a:pt x="83723" y="472281"/>
                    <a:pt x="143525" y="690563"/>
                    <a:pt x="211300" y="90884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29"/>
            <p:cNvSpPr/>
            <p:nvPr/>
          </p:nvSpPr>
          <p:spPr>
            <a:xfrm>
              <a:off x="7439026" y="5053013"/>
              <a:ext cx="357188" cy="820738"/>
            </a:xfrm>
            <a:custGeom>
              <a:rect l="0" t="0" r="r" b="b"/>
              <a:pathLst>
                <a:path w="357188" h="820738">
                  <a:moveTo>
                    <a:pt x="23813" y="59474"/>
                  </a:moveTo>
                  <a:cubicBezTo>
                    <a:pt x="15875" y="39649"/>
                    <a:pt x="7938" y="19825"/>
                    <a:pt x="0" y="0"/>
                  </a:cubicBezTo>
                  <a:cubicBezTo>
                    <a:pt x="0" y="35684"/>
                    <a:pt x="0" y="75333"/>
                    <a:pt x="3969" y="114983"/>
                  </a:cubicBezTo>
                  <a:cubicBezTo>
                    <a:pt x="55563" y="245825"/>
                    <a:pt x="107156" y="376667"/>
                    <a:pt x="166688" y="503545"/>
                  </a:cubicBezTo>
                  <a:cubicBezTo>
                    <a:pt x="214313" y="610597"/>
                    <a:pt x="265907" y="717650"/>
                    <a:pt x="317500" y="820738"/>
                  </a:cubicBezTo>
                  <a:cubicBezTo>
                    <a:pt x="357188" y="820738"/>
                    <a:pt x="357188" y="820738"/>
                    <a:pt x="357188" y="820738"/>
                  </a:cubicBezTo>
                  <a:cubicBezTo>
                    <a:pt x="301625" y="713685"/>
                    <a:pt x="250032" y="602668"/>
                    <a:pt x="198438" y="487685"/>
                  </a:cubicBezTo>
                  <a:cubicBezTo>
                    <a:pt x="134938" y="348913"/>
                    <a:pt x="79375" y="202211"/>
                    <a:pt x="23813" y="5947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0"/>
            <p:cNvSpPr/>
            <p:nvPr/>
          </p:nvSpPr>
          <p:spPr>
            <a:xfrm>
              <a:off x="7037388" y="3811588"/>
              <a:ext cx="457200" cy="1852613"/>
            </a:xfrm>
            <a:custGeom>
              <a:rect l="0" t="0" r="r" b="b"/>
              <a:pathLst>
                <a:path w="457200" h="1852613">
                  <a:moveTo>
                    <a:pt x="401541" y="1622524"/>
                  </a:moveTo>
                  <a:cubicBezTo>
                    <a:pt x="369736" y="1539216"/>
                    <a:pt x="337930" y="1451941"/>
                    <a:pt x="310101" y="1364666"/>
                  </a:cubicBezTo>
                  <a:cubicBezTo>
                    <a:pt x="226612" y="1114741"/>
                    <a:pt x="163002" y="856883"/>
                    <a:pt x="115294" y="599025"/>
                  </a:cubicBezTo>
                  <a:cubicBezTo>
                    <a:pt x="87464" y="472079"/>
                    <a:pt x="67586" y="341166"/>
                    <a:pt x="51683" y="210254"/>
                  </a:cubicBezTo>
                  <a:cubicBezTo>
                    <a:pt x="35781" y="138847"/>
                    <a:pt x="15903" y="71407"/>
                    <a:pt x="0" y="0"/>
                  </a:cubicBezTo>
                  <a:cubicBezTo>
                    <a:pt x="19878" y="202320"/>
                    <a:pt x="47708" y="404639"/>
                    <a:pt x="83489" y="602992"/>
                  </a:cubicBezTo>
                  <a:cubicBezTo>
                    <a:pt x="131197" y="864817"/>
                    <a:pt x="194807" y="1122676"/>
                    <a:pt x="274320" y="1376567"/>
                  </a:cubicBezTo>
                  <a:cubicBezTo>
                    <a:pt x="314077" y="1499545"/>
                    <a:pt x="357809" y="1626491"/>
                    <a:pt x="409492" y="1749470"/>
                  </a:cubicBezTo>
                  <a:cubicBezTo>
                    <a:pt x="425395" y="1781206"/>
                    <a:pt x="441297" y="1816910"/>
                    <a:pt x="457200" y="1852613"/>
                  </a:cubicBezTo>
                  <a:cubicBezTo>
                    <a:pt x="453224" y="1840712"/>
                    <a:pt x="449249" y="1828811"/>
                    <a:pt x="445273" y="1816910"/>
                  </a:cubicBezTo>
                  <a:cubicBezTo>
                    <a:pt x="429370" y="1753437"/>
                    <a:pt x="413468" y="1685997"/>
                    <a:pt x="401541" y="162252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1"/>
            <p:cNvSpPr/>
            <p:nvPr/>
          </p:nvSpPr>
          <p:spPr>
            <a:xfrm>
              <a:off x="6992938" y="1263650"/>
              <a:ext cx="144463" cy="2508250"/>
            </a:xfrm>
            <a:custGeom>
              <a:rect l="0" t="0" r="r" b="b"/>
              <a:pathLst>
                <a:path w="144463" h="2508250">
                  <a:moveTo>
                    <a:pt x="68219" y="2508250"/>
                  </a:moveTo>
                  <a:cubicBezTo>
                    <a:pt x="60193" y="2460700"/>
                    <a:pt x="56180" y="2413150"/>
                    <a:pt x="52167" y="2365601"/>
                  </a:cubicBezTo>
                  <a:cubicBezTo>
                    <a:pt x="32103" y="2100115"/>
                    <a:pt x="20064" y="1838591"/>
                    <a:pt x="20064" y="1577067"/>
                  </a:cubicBezTo>
                  <a:cubicBezTo>
                    <a:pt x="20064" y="1311581"/>
                    <a:pt x="32103" y="1050057"/>
                    <a:pt x="52167" y="784571"/>
                  </a:cubicBezTo>
                  <a:cubicBezTo>
                    <a:pt x="60193" y="653809"/>
                    <a:pt x="72232" y="523047"/>
                    <a:pt x="88283" y="392286"/>
                  </a:cubicBezTo>
                  <a:cubicBezTo>
                    <a:pt x="104334" y="261524"/>
                    <a:pt x="120386" y="130762"/>
                    <a:pt x="144463" y="0"/>
                  </a:cubicBezTo>
                  <a:cubicBezTo>
                    <a:pt x="140450" y="0"/>
                    <a:pt x="140450" y="0"/>
                    <a:pt x="140450" y="0"/>
                  </a:cubicBezTo>
                  <a:cubicBezTo>
                    <a:pt x="116373" y="130762"/>
                    <a:pt x="96309" y="261524"/>
                    <a:pt x="80257" y="392286"/>
                  </a:cubicBezTo>
                  <a:cubicBezTo>
                    <a:pt x="64206" y="523047"/>
                    <a:pt x="52167" y="653809"/>
                    <a:pt x="40129" y="784571"/>
                  </a:cubicBezTo>
                  <a:cubicBezTo>
                    <a:pt x="16051" y="1046095"/>
                    <a:pt x="4013" y="1311581"/>
                    <a:pt x="4013" y="1577067"/>
                  </a:cubicBezTo>
                  <a:cubicBezTo>
                    <a:pt x="0" y="1826703"/>
                    <a:pt x="8026" y="2080302"/>
                    <a:pt x="28090" y="2333901"/>
                  </a:cubicBezTo>
                  <a:cubicBezTo>
                    <a:pt x="40129" y="2389376"/>
                    <a:pt x="52167" y="2448813"/>
                    <a:pt x="64206" y="2504288"/>
                  </a:cubicBezTo>
                  <a:cubicBezTo>
                    <a:pt x="64206" y="2504288"/>
                    <a:pt x="68219" y="2508250"/>
                    <a:pt x="68219" y="250825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2"/>
            <p:cNvSpPr/>
            <p:nvPr/>
          </p:nvSpPr>
          <p:spPr>
            <a:xfrm>
              <a:off x="7526338" y="5640388"/>
              <a:ext cx="111125" cy="233363"/>
            </a:xfrm>
            <a:custGeom>
              <a:rect l="0" t="0" r="r" b="b"/>
              <a:pathLst>
                <a:path w="111125" h="233363">
                  <a:moveTo>
                    <a:pt x="87313" y="233363"/>
                  </a:moveTo>
                  <a:cubicBezTo>
                    <a:pt x="111125" y="233363"/>
                    <a:pt x="111125" y="233363"/>
                    <a:pt x="111125" y="233363"/>
                  </a:cubicBezTo>
                  <a:cubicBezTo>
                    <a:pt x="71438" y="158212"/>
                    <a:pt x="35719" y="79106"/>
                    <a:pt x="0" y="0"/>
                  </a:cubicBezTo>
                  <a:cubicBezTo>
                    <a:pt x="23813" y="79106"/>
                    <a:pt x="51594" y="158212"/>
                    <a:pt x="87313" y="23336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3"/>
            <p:cNvSpPr/>
            <p:nvPr/>
          </p:nvSpPr>
          <p:spPr>
            <a:xfrm>
              <a:off x="7021513" y="3598863"/>
              <a:ext cx="68263" cy="423863"/>
            </a:xfrm>
            <a:custGeom>
              <a:rect l="0" t="0" r="r" b="b"/>
              <a:pathLst>
                <a:path w="68263" h="423863">
                  <a:moveTo>
                    <a:pt x="16062" y="213912"/>
                  </a:moveTo>
                  <a:cubicBezTo>
                    <a:pt x="32124" y="285216"/>
                    <a:pt x="52201" y="352559"/>
                    <a:pt x="68263" y="423863"/>
                  </a:cubicBezTo>
                  <a:cubicBezTo>
                    <a:pt x="56217" y="340675"/>
                    <a:pt x="48186" y="257487"/>
                    <a:pt x="40155" y="174299"/>
                  </a:cubicBezTo>
                  <a:cubicBezTo>
                    <a:pt x="40155" y="174299"/>
                    <a:pt x="36139" y="170337"/>
                    <a:pt x="36139" y="170337"/>
                  </a:cubicBezTo>
                  <a:cubicBezTo>
                    <a:pt x="24093" y="114879"/>
                    <a:pt x="12046" y="55459"/>
                    <a:pt x="0" y="0"/>
                  </a:cubicBezTo>
                  <a:cubicBezTo>
                    <a:pt x="0" y="7923"/>
                    <a:pt x="0" y="19807"/>
                    <a:pt x="0" y="31691"/>
                  </a:cubicBezTo>
                  <a:cubicBezTo>
                    <a:pt x="4015" y="91111"/>
                    <a:pt x="12046" y="154492"/>
                    <a:pt x="16062" y="21391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4"/>
            <p:cNvSpPr/>
            <p:nvPr/>
          </p:nvSpPr>
          <p:spPr>
            <a:xfrm>
              <a:off x="7412038" y="2801938"/>
              <a:ext cx="1168400" cy="2251075"/>
            </a:xfrm>
            <a:custGeom>
              <a:rect l="0" t="0" r="r" b="b"/>
              <a:pathLst>
                <a:path w="1168400" h="2251075">
                  <a:moveTo>
                    <a:pt x="31793" y="2191628"/>
                  </a:moveTo>
                  <a:cubicBezTo>
                    <a:pt x="35767" y="1985543"/>
                    <a:pt x="75509" y="1775496"/>
                    <a:pt x="139095" y="1573375"/>
                  </a:cubicBezTo>
                  <a:cubicBezTo>
                    <a:pt x="202682" y="1375217"/>
                    <a:pt x="290113" y="1181022"/>
                    <a:pt x="393441" y="998716"/>
                  </a:cubicBezTo>
                  <a:cubicBezTo>
                    <a:pt x="492795" y="812448"/>
                    <a:pt x="612019" y="638069"/>
                    <a:pt x="743166" y="471616"/>
                  </a:cubicBezTo>
                  <a:cubicBezTo>
                    <a:pt x="806752" y="388390"/>
                    <a:pt x="874313" y="305163"/>
                    <a:pt x="945848" y="229863"/>
                  </a:cubicBezTo>
                  <a:cubicBezTo>
                    <a:pt x="981615" y="190232"/>
                    <a:pt x="1017382" y="150600"/>
                    <a:pt x="1053150" y="110968"/>
                  </a:cubicBezTo>
                  <a:cubicBezTo>
                    <a:pt x="1088917" y="75300"/>
                    <a:pt x="1128659" y="35668"/>
                    <a:pt x="1168400" y="0"/>
                  </a:cubicBezTo>
                  <a:cubicBezTo>
                    <a:pt x="1164426" y="0"/>
                    <a:pt x="1164426" y="0"/>
                    <a:pt x="1164426" y="0"/>
                  </a:cubicBezTo>
                  <a:cubicBezTo>
                    <a:pt x="1124684" y="35668"/>
                    <a:pt x="1084943" y="71337"/>
                    <a:pt x="1049176" y="107005"/>
                  </a:cubicBezTo>
                  <a:cubicBezTo>
                    <a:pt x="1013408" y="146637"/>
                    <a:pt x="977641" y="186269"/>
                    <a:pt x="941873" y="221937"/>
                  </a:cubicBezTo>
                  <a:cubicBezTo>
                    <a:pt x="866365" y="301200"/>
                    <a:pt x="798804" y="380463"/>
                    <a:pt x="735218" y="463690"/>
                  </a:cubicBezTo>
                  <a:cubicBezTo>
                    <a:pt x="600097" y="630142"/>
                    <a:pt x="480872" y="804522"/>
                    <a:pt x="377544" y="986827"/>
                  </a:cubicBezTo>
                  <a:cubicBezTo>
                    <a:pt x="270242" y="1173095"/>
                    <a:pt x="182811" y="1367290"/>
                    <a:pt x="119224" y="1569411"/>
                  </a:cubicBezTo>
                  <a:cubicBezTo>
                    <a:pt x="51664" y="1763606"/>
                    <a:pt x="11922" y="1969691"/>
                    <a:pt x="0" y="2175775"/>
                  </a:cubicBezTo>
                  <a:cubicBezTo>
                    <a:pt x="11922" y="2199554"/>
                    <a:pt x="19871" y="2223333"/>
                    <a:pt x="27819" y="2251075"/>
                  </a:cubicBezTo>
                  <a:cubicBezTo>
                    <a:pt x="27819" y="2231259"/>
                    <a:pt x="27819" y="2211443"/>
                    <a:pt x="31793" y="21916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5"/>
            <p:cNvSpPr/>
            <p:nvPr/>
          </p:nvSpPr>
          <p:spPr>
            <a:xfrm>
              <a:off x="7494588" y="5664200"/>
              <a:ext cx="100013" cy="209550"/>
            </a:xfrm>
            <a:custGeom>
              <a:rect l="0" t="0" r="r" b="b"/>
              <a:pathLst>
                <a:path w="100013" h="209550">
                  <a:moveTo>
                    <a:pt x="0" y="0"/>
                  </a:moveTo>
                  <a:cubicBezTo>
                    <a:pt x="20003" y="71168"/>
                    <a:pt x="48006" y="142336"/>
                    <a:pt x="76010" y="209550"/>
                  </a:cubicBezTo>
                  <a:cubicBezTo>
                    <a:pt x="100013" y="209550"/>
                    <a:pt x="100013" y="209550"/>
                    <a:pt x="100013" y="209550"/>
                  </a:cubicBezTo>
                  <a:cubicBezTo>
                    <a:pt x="64008" y="142336"/>
                    <a:pt x="32004" y="7116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36"/>
            <p:cNvSpPr/>
            <p:nvPr/>
          </p:nvSpPr>
          <p:spPr>
            <a:xfrm>
              <a:off x="7412038" y="5081588"/>
              <a:ext cx="114300" cy="558800"/>
            </a:xfrm>
            <a:custGeom>
              <a:rect l="0" t="0" r="r" b="b"/>
              <a:pathLst>
                <a:path w="114300" h="558800">
                  <a:moveTo>
                    <a:pt x="0" y="0"/>
                  </a:moveTo>
                  <a:cubicBezTo>
                    <a:pt x="0" y="118894"/>
                    <a:pt x="7883" y="237787"/>
                    <a:pt x="27590" y="352718"/>
                  </a:cubicBezTo>
                  <a:cubicBezTo>
                    <a:pt x="43355" y="388386"/>
                    <a:pt x="55179" y="428017"/>
                    <a:pt x="70945" y="463685"/>
                  </a:cubicBezTo>
                  <a:cubicBezTo>
                    <a:pt x="86710" y="495390"/>
                    <a:pt x="98534" y="527095"/>
                    <a:pt x="114300" y="558800"/>
                  </a:cubicBezTo>
                  <a:cubicBezTo>
                    <a:pt x="110359" y="550874"/>
                    <a:pt x="110359" y="542948"/>
                    <a:pt x="106417" y="535021"/>
                  </a:cubicBezTo>
                  <a:cubicBezTo>
                    <a:pt x="63062" y="388386"/>
                    <a:pt x="39414" y="237787"/>
                    <a:pt x="31531" y="87189"/>
                  </a:cubicBezTo>
                  <a:cubicBezTo>
                    <a:pt x="27590" y="71336"/>
                    <a:pt x="19707" y="59447"/>
                    <a:pt x="15766" y="43594"/>
                  </a:cubicBezTo>
                  <a:cubicBezTo>
                    <a:pt x="7883" y="27742"/>
                    <a:pt x="3941" y="118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37"/>
            <p:cNvSpPr/>
            <p:nvPr/>
          </p:nvSpPr>
          <p:spPr>
            <a:xfrm>
              <a:off x="7412038" y="4978400"/>
              <a:ext cx="31750" cy="188913"/>
            </a:xfrm>
            <a:custGeom>
              <a:rect l="0" t="0" r="r" b="b"/>
              <a:pathLst>
                <a:path w="31750" h="188913">
                  <a:moveTo>
                    <a:pt x="0" y="102328"/>
                  </a:moveTo>
                  <a:cubicBezTo>
                    <a:pt x="3969" y="114135"/>
                    <a:pt x="7938" y="129878"/>
                    <a:pt x="15875" y="145620"/>
                  </a:cubicBezTo>
                  <a:cubicBezTo>
                    <a:pt x="19844" y="161363"/>
                    <a:pt x="27781" y="173170"/>
                    <a:pt x="31750" y="188913"/>
                  </a:cubicBezTo>
                  <a:cubicBezTo>
                    <a:pt x="27781" y="149556"/>
                    <a:pt x="27781" y="110199"/>
                    <a:pt x="27781" y="74778"/>
                  </a:cubicBezTo>
                  <a:cubicBezTo>
                    <a:pt x="19844" y="47228"/>
                    <a:pt x="11906" y="23614"/>
                    <a:pt x="0" y="0"/>
                  </a:cubicBezTo>
                  <a:cubicBezTo>
                    <a:pt x="0" y="3936"/>
                    <a:pt x="0" y="11807"/>
                    <a:pt x="0" y="15743"/>
                  </a:cubicBezTo>
                  <a:cubicBezTo>
                    <a:pt x="0" y="43293"/>
                    <a:pt x="0" y="74778"/>
                    <a:pt x="0" y="1023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8"/>
            <p:cNvSpPr/>
            <p:nvPr/>
          </p:nvSpPr>
          <p:spPr>
            <a:xfrm>
              <a:off x="7439026" y="5434013"/>
              <a:ext cx="174625" cy="439738"/>
            </a:xfrm>
            <a:custGeom>
              <a:rect l="0" t="0" r="r" b="b"/>
              <a:pathLst>
                <a:path w="174625" h="439738">
                  <a:moveTo>
                    <a:pt x="43656" y="110925"/>
                  </a:moveTo>
                  <a:cubicBezTo>
                    <a:pt x="27781" y="75270"/>
                    <a:pt x="15875" y="35654"/>
                    <a:pt x="0" y="0"/>
                  </a:cubicBezTo>
                  <a:cubicBezTo>
                    <a:pt x="11906" y="63386"/>
                    <a:pt x="27781" y="130733"/>
                    <a:pt x="43656" y="194119"/>
                  </a:cubicBezTo>
                  <a:cubicBezTo>
                    <a:pt x="47625" y="206003"/>
                    <a:pt x="51594" y="217888"/>
                    <a:pt x="55563" y="229773"/>
                  </a:cubicBezTo>
                  <a:cubicBezTo>
                    <a:pt x="87313" y="301082"/>
                    <a:pt x="119063" y="372391"/>
                    <a:pt x="154781" y="439738"/>
                  </a:cubicBezTo>
                  <a:cubicBezTo>
                    <a:pt x="174625" y="439738"/>
                    <a:pt x="174625" y="439738"/>
                    <a:pt x="174625" y="439738"/>
                  </a:cubicBezTo>
                  <a:cubicBezTo>
                    <a:pt x="138906" y="364468"/>
                    <a:pt x="111125" y="285235"/>
                    <a:pt x="87313" y="206003"/>
                  </a:cubicBezTo>
                  <a:cubicBezTo>
                    <a:pt x="71438" y="174311"/>
                    <a:pt x="59531" y="142618"/>
                    <a:pt x="43656" y="11092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1" name="Rectangle 90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sp>
      <p:sp>
        <p:nvSpPr>
          <p:cNvPr id="93" name="Freeform 11"/>
          <p:cNvSpPr/>
          <p:nvPr/>
        </p:nvSpPr>
        <p:spPr>
          <a:xfrm flipV="1">
            <a:off x="-4189" y="714375"/>
            <a:ext cx="1588527" cy="507297"/>
          </a:xfrm>
          <a:custGeom>
            <a:rect l="l" t="t" r="r" b="b"/>
            <a:pathLst>
              <a:path w="1588527" h="507297">
                <a:moveTo>
                  <a:pt x="1588527" y="238480"/>
                </a:moveTo>
                <a:lnTo>
                  <a:pt x="1359558" y="9537"/>
                </a:lnTo>
                <a:cubicBezTo>
                  <a:pt x="1358012" y="7914"/>
                  <a:pt x="1356122" y="6392"/>
                  <a:pt x="1354577" y="4769"/>
                </a:cubicBezTo>
                <a:cubicBezTo>
                  <a:pt x="1349939" y="0"/>
                  <a:pt x="1345129" y="0"/>
                  <a:pt x="1340320" y="0"/>
                </a:cubicBezTo>
                <a:lnTo>
                  <a:pt x="1249625" y="0"/>
                </a:lnTo>
                <a:lnTo>
                  <a:pt x="0" y="3551"/>
                </a:lnTo>
                <a:cubicBezTo>
                  <a:pt x="1374" y="171466"/>
                  <a:pt x="2920" y="339382"/>
                  <a:pt x="4294" y="507297"/>
                </a:cubicBezTo>
                <a:lnTo>
                  <a:pt x="1249625" y="505572"/>
                </a:lnTo>
                <a:lnTo>
                  <a:pt x="1340320" y="505572"/>
                </a:lnTo>
                <a:cubicBezTo>
                  <a:pt x="1345129" y="505572"/>
                  <a:pt x="1349939" y="500804"/>
                  <a:pt x="1354577" y="500804"/>
                </a:cubicBezTo>
                <a:cubicBezTo>
                  <a:pt x="1354577" y="496035"/>
                  <a:pt x="1359558" y="496035"/>
                  <a:pt x="1359558" y="496035"/>
                </a:cubicBezTo>
                <a:lnTo>
                  <a:pt x="1588527" y="267092"/>
                </a:lnTo>
                <a:cubicBezTo>
                  <a:pt x="1597974" y="257555"/>
                  <a:pt x="1597974" y="248018"/>
                  <a:pt x="1588527" y="238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5" name="Rectangle 94"/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CUDA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中的内存分配</a:t>
            </a:r>
          </a:p>
        </p:txBody>
      </p:sp>
      <p:sp>
        <p:nvSpPr>
          <p:cNvPr id="97" name="Rectangle 9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sp>
      <p:cxnSp>
        <p:nvCxnSpPr>
          <p:cNvPr id="99" name="Straight Connector 98"/>
          <p:cNvCxnSpPr/>
          <p:nvPr/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  <a:prstDash val="solid"/>
          </a:ln>
        </p:spPr>
      </p:cxnSp>
      <p:grpSp>
        <p:nvGrpSpPr>
          <p:cNvPr id="101" name="Group 100"/>
          <p:cNvGrpSpPr/>
          <p:nvPr/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02" name="Freeform 11"/>
            <p:cNvSpPr/>
            <p:nvPr/>
          </p:nvSpPr>
          <p:spPr>
            <a:xfrm>
              <a:off x="2487613" y="2284413"/>
              <a:ext cx="85725" cy="533400"/>
            </a:xfrm>
            <a:custGeom>
              <a:rect l="0" t="0" r="r" b="b"/>
              <a:pathLst>
                <a:path w="85725" h="533400">
                  <a:moveTo>
                    <a:pt x="85725" y="533400"/>
                  </a:moveTo>
                  <a:cubicBezTo>
                    <a:pt x="77932" y="458881"/>
                    <a:pt x="74035" y="388284"/>
                    <a:pt x="66242" y="313765"/>
                  </a:cubicBezTo>
                  <a:cubicBezTo>
                    <a:pt x="42863" y="211791"/>
                    <a:pt x="23380" y="105896"/>
                    <a:pt x="0" y="0"/>
                  </a:cubicBezTo>
                  <a:cubicBezTo>
                    <a:pt x="0" y="137272"/>
                    <a:pt x="0" y="137272"/>
                    <a:pt x="0" y="137272"/>
                  </a:cubicBezTo>
                  <a:cubicBezTo>
                    <a:pt x="23380" y="251012"/>
                    <a:pt x="50656" y="368674"/>
                    <a:pt x="77932" y="486335"/>
                  </a:cubicBezTo>
                  <a:cubicBezTo>
                    <a:pt x="77932" y="502024"/>
                    <a:pt x="81828" y="517712"/>
                    <a:pt x="85725" y="53340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3" name="Freeform 12"/>
            <p:cNvSpPr/>
            <p:nvPr/>
          </p:nvSpPr>
          <p:spPr>
            <a:xfrm>
              <a:off x="2597151" y="2779713"/>
              <a:ext cx="550863" cy="1978025"/>
            </a:xfrm>
            <a:custGeom>
              <a:rect l="0" t="0" r="r" b="b"/>
              <a:pathLst>
                <a:path w="550863" h="1978025">
                  <a:moveTo>
                    <a:pt x="338387" y="1373628"/>
                  </a:moveTo>
                  <a:cubicBezTo>
                    <a:pt x="405278" y="1577710"/>
                    <a:pt x="472168" y="1777868"/>
                    <a:pt x="546928" y="1978025"/>
                  </a:cubicBezTo>
                  <a:cubicBezTo>
                    <a:pt x="546928" y="1942703"/>
                    <a:pt x="546928" y="1911306"/>
                    <a:pt x="550863" y="1875984"/>
                  </a:cubicBezTo>
                  <a:cubicBezTo>
                    <a:pt x="487907" y="1707224"/>
                    <a:pt x="428886" y="1534539"/>
                    <a:pt x="373800" y="1361855"/>
                  </a:cubicBezTo>
                  <a:cubicBezTo>
                    <a:pt x="228215" y="914444"/>
                    <a:pt x="106238" y="459184"/>
                    <a:pt x="0" y="0"/>
                  </a:cubicBezTo>
                  <a:cubicBezTo>
                    <a:pt x="7869" y="78493"/>
                    <a:pt x="15739" y="160911"/>
                    <a:pt x="23608" y="239404"/>
                  </a:cubicBezTo>
                  <a:cubicBezTo>
                    <a:pt x="118042" y="620095"/>
                    <a:pt x="220345" y="1000786"/>
                    <a:pt x="338387" y="13736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" name="Freeform 13"/>
            <p:cNvSpPr/>
            <p:nvPr/>
          </p:nvSpPr>
          <p:spPr>
            <a:xfrm>
              <a:off x="3175001" y="4730750"/>
              <a:ext cx="519113" cy="1209675"/>
            </a:xfrm>
            <a:custGeom>
              <a:rect l="0" t="0" r="r" b="b"/>
              <a:pathLst>
                <a:path w="519113" h="1209675">
                  <a:moveTo>
                    <a:pt x="31461" y="86405"/>
                  </a:moveTo>
                  <a:cubicBezTo>
                    <a:pt x="19663" y="58913"/>
                    <a:pt x="7865" y="31420"/>
                    <a:pt x="0" y="0"/>
                  </a:cubicBezTo>
                  <a:cubicBezTo>
                    <a:pt x="0" y="39275"/>
                    <a:pt x="0" y="74623"/>
                    <a:pt x="0" y="113898"/>
                  </a:cubicBezTo>
                  <a:cubicBezTo>
                    <a:pt x="82586" y="333839"/>
                    <a:pt x="173038" y="549852"/>
                    <a:pt x="267422" y="761938"/>
                  </a:cubicBezTo>
                  <a:cubicBezTo>
                    <a:pt x="334277" y="911184"/>
                    <a:pt x="408998" y="1060429"/>
                    <a:pt x="483719" y="1209675"/>
                  </a:cubicBezTo>
                  <a:cubicBezTo>
                    <a:pt x="519113" y="1209675"/>
                    <a:pt x="519113" y="1209675"/>
                    <a:pt x="519113" y="1209675"/>
                  </a:cubicBezTo>
                  <a:cubicBezTo>
                    <a:pt x="444392" y="1056502"/>
                    <a:pt x="369671" y="903329"/>
                    <a:pt x="302816" y="746228"/>
                  </a:cubicBezTo>
                  <a:cubicBezTo>
                    <a:pt x="204499" y="530215"/>
                    <a:pt x="114048" y="310274"/>
                    <a:pt x="31461" y="8640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5" name="Freeform 14"/>
            <p:cNvSpPr/>
            <p:nvPr/>
          </p:nvSpPr>
          <p:spPr>
            <a:xfrm>
              <a:off x="3305176" y="5630863"/>
              <a:ext cx="146050" cy="309563"/>
            </a:xfrm>
            <a:custGeom>
              <a:rect l="0" t="0" r="r" b="b"/>
              <a:pathLst>
                <a:path w="146050" h="309563">
                  <a:moveTo>
                    <a:pt x="110524" y="309563"/>
                  </a:moveTo>
                  <a:cubicBezTo>
                    <a:pt x="146050" y="309563"/>
                    <a:pt x="146050" y="309563"/>
                    <a:pt x="146050" y="309563"/>
                  </a:cubicBezTo>
                  <a:cubicBezTo>
                    <a:pt x="94735" y="207682"/>
                    <a:pt x="47368" y="105800"/>
                    <a:pt x="0" y="0"/>
                  </a:cubicBezTo>
                  <a:cubicBezTo>
                    <a:pt x="31578" y="105800"/>
                    <a:pt x="67104" y="207682"/>
                    <a:pt x="110524" y="30956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6" name="Freeform 15"/>
            <p:cNvSpPr/>
            <p:nvPr/>
          </p:nvSpPr>
          <p:spPr>
            <a:xfrm>
              <a:off x="2573338" y="2817813"/>
              <a:ext cx="700088" cy="2835275"/>
            </a:xfrm>
            <a:custGeom>
              <a:rect l="0" t="0" r="r" b="b"/>
              <a:pathLst>
                <a:path w="700088" h="2835275">
                  <a:moveTo>
                    <a:pt x="637159" y="2591803"/>
                  </a:moveTo>
                  <a:cubicBezTo>
                    <a:pt x="570296" y="2426870"/>
                    <a:pt x="511300" y="2261937"/>
                    <a:pt x="456237" y="2097004"/>
                  </a:cubicBezTo>
                  <a:cubicBezTo>
                    <a:pt x="330379" y="1716088"/>
                    <a:pt x="232052" y="1323390"/>
                    <a:pt x="157323" y="926766"/>
                  </a:cubicBezTo>
                  <a:cubicBezTo>
                    <a:pt x="114059" y="687220"/>
                    <a:pt x="78662" y="443748"/>
                    <a:pt x="47197" y="200276"/>
                  </a:cubicBezTo>
                  <a:cubicBezTo>
                    <a:pt x="31465" y="133517"/>
                    <a:pt x="15732" y="66759"/>
                    <a:pt x="0" y="0"/>
                  </a:cubicBezTo>
                  <a:cubicBezTo>
                    <a:pt x="31465" y="310231"/>
                    <a:pt x="74728" y="624389"/>
                    <a:pt x="129792" y="930693"/>
                  </a:cubicBezTo>
                  <a:cubicBezTo>
                    <a:pt x="200587" y="1331244"/>
                    <a:pt x="298914" y="1723941"/>
                    <a:pt x="420839" y="2108785"/>
                  </a:cubicBezTo>
                  <a:cubicBezTo>
                    <a:pt x="483769" y="2301207"/>
                    <a:pt x="554564" y="2489701"/>
                    <a:pt x="629293" y="2674269"/>
                  </a:cubicBezTo>
                  <a:cubicBezTo>
                    <a:pt x="652891" y="2729247"/>
                    <a:pt x="676490" y="2780297"/>
                    <a:pt x="700088" y="2835275"/>
                  </a:cubicBezTo>
                  <a:cubicBezTo>
                    <a:pt x="692222" y="2815640"/>
                    <a:pt x="688289" y="2799932"/>
                    <a:pt x="684356" y="2780297"/>
                  </a:cubicBezTo>
                  <a:cubicBezTo>
                    <a:pt x="664690" y="2717466"/>
                    <a:pt x="648958" y="2654634"/>
                    <a:pt x="637159" y="259180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7" name="Freeform 16"/>
            <p:cNvSpPr/>
            <p:nvPr/>
          </p:nvSpPr>
          <p:spPr>
            <a:xfrm>
              <a:off x="2506663" y="285750"/>
              <a:ext cx="90488" cy="2493963"/>
            </a:xfrm>
            <a:custGeom>
              <a:rect l="0" t="0" r="r" b="b"/>
              <a:pathLst>
                <a:path w="90488" h="2493963">
                  <a:moveTo>
                    <a:pt x="43277" y="2266168"/>
                  </a:moveTo>
                  <a:cubicBezTo>
                    <a:pt x="47211" y="2281878"/>
                    <a:pt x="47211" y="2297588"/>
                    <a:pt x="47211" y="2313298"/>
                  </a:cubicBezTo>
                  <a:cubicBezTo>
                    <a:pt x="59014" y="2368283"/>
                    <a:pt x="74751" y="2423268"/>
                    <a:pt x="86554" y="2482180"/>
                  </a:cubicBezTo>
                  <a:cubicBezTo>
                    <a:pt x="86554" y="2486108"/>
                    <a:pt x="86554" y="2490035"/>
                    <a:pt x="90488" y="2493963"/>
                  </a:cubicBezTo>
                  <a:cubicBezTo>
                    <a:pt x="82619" y="2415413"/>
                    <a:pt x="74751" y="2340790"/>
                    <a:pt x="66882" y="2262240"/>
                  </a:cubicBezTo>
                  <a:cubicBezTo>
                    <a:pt x="35408" y="1861635"/>
                    <a:pt x="19671" y="1461030"/>
                    <a:pt x="19671" y="1056498"/>
                  </a:cubicBezTo>
                  <a:cubicBezTo>
                    <a:pt x="23606" y="703023"/>
                    <a:pt x="35408" y="353475"/>
                    <a:pt x="59014" y="0"/>
                  </a:cubicBezTo>
                  <a:cubicBezTo>
                    <a:pt x="47211" y="0"/>
                    <a:pt x="47211" y="0"/>
                    <a:pt x="47211" y="0"/>
                  </a:cubicBezTo>
                  <a:cubicBezTo>
                    <a:pt x="19671" y="349548"/>
                    <a:pt x="7869" y="703023"/>
                    <a:pt x="3934" y="1056498"/>
                  </a:cubicBezTo>
                  <a:cubicBezTo>
                    <a:pt x="0" y="1461030"/>
                    <a:pt x="11803" y="1861635"/>
                    <a:pt x="43277" y="2266168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8" name="Freeform 17"/>
            <p:cNvSpPr/>
            <p:nvPr/>
          </p:nvSpPr>
          <p:spPr>
            <a:xfrm>
              <a:off x="2554288" y="2598738"/>
              <a:ext cx="66675" cy="420688"/>
            </a:xfrm>
            <a:custGeom>
              <a:rect l="0" t="0" r="r" b="b"/>
              <a:pathLst>
                <a:path w="66675" h="420688">
                  <a:moveTo>
                    <a:pt x="0" y="0"/>
                  </a:moveTo>
                  <a:cubicBezTo>
                    <a:pt x="7844" y="74702"/>
                    <a:pt x="11766" y="145472"/>
                    <a:pt x="19610" y="220173"/>
                  </a:cubicBezTo>
                  <a:cubicBezTo>
                    <a:pt x="35299" y="287011"/>
                    <a:pt x="50987" y="353850"/>
                    <a:pt x="66675" y="420688"/>
                  </a:cubicBezTo>
                  <a:cubicBezTo>
                    <a:pt x="58831" y="342055"/>
                    <a:pt x="50987" y="259490"/>
                    <a:pt x="43143" y="180857"/>
                  </a:cubicBezTo>
                  <a:cubicBezTo>
                    <a:pt x="39221" y="176925"/>
                    <a:pt x="39221" y="172993"/>
                    <a:pt x="39221" y="169062"/>
                  </a:cubicBezTo>
                  <a:cubicBezTo>
                    <a:pt x="27454" y="110087"/>
                    <a:pt x="11766" y="5504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9" name="Freeform 18"/>
            <p:cNvSpPr/>
            <p:nvPr/>
          </p:nvSpPr>
          <p:spPr>
            <a:xfrm>
              <a:off x="3143251" y="4757738"/>
              <a:ext cx="161925" cy="873125"/>
            </a:xfrm>
            <a:custGeom>
              <a:rect l="0" t="0" r="r" b="b"/>
              <a:pathLst>
                <a:path w="161925" h="873125">
                  <a:moveTo>
                    <a:pt x="0" y="0"/>
                  </a:moveTo>
                  <a:cubicBezTo>
                    <a:pt x="0" y="121923"/>
                    <a:pt x="7899" y="243846"/>
                    <a:pt x="19747" y="365769"/>
                  </a:cubicBezTo>
                  <a:cubicBezTo>
                    <a:pt x="31595" y="460160"/>
                    <a:pt x="47393" y="558485"/>
                    <a:pt x="67140" y="652877"/>
                  </a:cubicBezTo>
                  <a:cubicBezTo>
                    <a:pt x="75038" y="676475"/>
                    <a:pt x="86887" y="700073"/>
                    <a:pt x="94785" y="723671"/>
                  </a:cubicBezTo>
                  <a:cubicBezTo>
                    <a:pt x="118482" y="774800"/>
                    <a:pt x="138229" y="821996"/>
                    <a:pt x="161925" y="873125"/>
                  </a:cubicBezTo>
                  <a:cubicBezTo>
                    <a:pt x="157976" y="861326"/>
                    <a:pt x="154026" y="845594"/>
                    <a:pt x="150077" y="833795"/>
                  </a:cubicBezTo>
                  <a:cubicBezTo>
                    <a:pt x="102684" y="676475"/>
                    <a:pt x="71089" y="519155"/>
                    <a:pt x="51342" y="361836"/>
                  </a:cubicBezTo>
                  <a:cubicBezTo>
                    <a:pt x="43443" y="267444"/>
                    <a:pt x="35545" y="176985"/>
                    <a:pt x="31595" y="86526"/>
                  </a:cubicBezTo>
                  <a:cubicBezTo>
                    <a:pt x="31595" y="82593"/>
                    <a:pt x="27646" y="78660"/>
                    <a:pt x="27646" y="70794"/>
                  </a:cubicBezTo>
                  <a:cubicBezTo>
                    <a:pt x="19747" y="47196"/>
                    <a:pt x="7899" y="2359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0" name="Freeform 19"/>
            <p:cNvSpPr/>
            <p:nvPr/>
          </p:nvSpPr>
          <p:spPr>
            <a:xfrm>
              <a:off x="3148014" y="468286"/>
              <a:ext cx="1768475" cy="4262464"/>
            </a:xfrm>
            <a:custGeom>
              <a:rect l="0" t="0" r="r" b="b"/>
              <a:pathLst>
                <a:path w="1768475" h="4262464">
                  <a:moveTo>
                    <a:pt x="27510" y="4145950"/>
                  </a:moveTo>
                  <a:cubicBezTo>
                    <a:pt x="39299" y="3747861"/>
                    <a:pt x="102179" y="3354627"/>
                    <a:pt x="196497" y="2975957"/>
                  </a:cubicBezTo>
                  <a:cubicBezTo>
                    <a:pt x="294746" y="2597287"/>
                    <a:pt x="428364" y="2233182"/>
                    <a:pt x="585562" y="1883640"/>
                  </a:cubicBezTo>
                  <a:cubicBezTo>
                    <a:pt x="742760" y="1534099"/>
                    <a:pt x="923537" y="1203976"/>
                    <a:pt x="1120034" y="888418"/>
                  </a:cubicBezTo>
                  <a:cubicBezTo>
                    <a:pt x="1218283" y="733066"/>
                    <a:pt x="1324391" y="577714"/>
                    <a:pt x="1430500" y="432072"/>
                  </a:cubicBezTo>
                  <a:cubicBezTo>
                    <a:pt x="1485519" y="359251"/>
                    <a:pt x="1540538" y="281575"/>
                    <a:pt x="1595557" y="213609"/>
                  </a:cubicBezTo>
                  <a:cubicBezTo>
                    <a:pt x="1654507" y="140788"/>
                    <a:pt x="1709526" y="72821"/>
                    <a:pt x="1768475" y="4855"/>
                  </a:cubicBezTo>
                  <a:cubicBezTo>
                    <a:pt x="1768475" y="0"/>
                    <a:pt x="1768475" y="0"/>
                    <a:pt x="1768475" y="0"/>
                  </a:cubicBezTo>
                  <a:cubicBezTo>
                    <a:pt x="1705596" y="67966"/>
                    <a:pt x="1650577" y="135933"/>
                    <a:pt x="1591628" y="208754"/>
                  </a:cubicBezTo>
                  <a:cubicBezTo>
                    <a:pt x="1536608" y="276720"/>
                    <a:pt x="1481589" y="349541"/>
                    <a:pt x="1426570" y="427217"/>
                  </a:cubicBezTo>
                  <a:cubicBezTo>
                    <a:pt x="1316531" y="572860"/>
                    <a:pt x="1210423" y="723357"/>
                    <a:pt x="1112174" y="878708"/>
                  </a:cubicBezTo>
                  <a:cubicBezTo>
                    <a:pt x="911747" y="1194267"/>
                    <a:pt x="727040" y="1524389"/>
                    <a:pt x="569842" y="1873931"/>
                  </a:cubicBezTo>
                  <a:cubicBezTo>
                    <a:pt x="408714" y="2218617"/>
                    <a:pt x="275096" y="2587578"/>
                    <a:pt x="176848" y="2966248"/>
                  </a:cubicBezTo>
                  <a:cubicBezTo>
                    <a:pt x="74669" y="3349772"/>
                    <a:pt x="11790" y="3743007"/>
                    <a:pt x="0" y="4145950"/>
                  </a:cubicBezTo>
                  <a:cubicBezTo>
                    <a:pt x="0" y="4155660"/>
                    <a:pt x="0" y="4160514"/>
                    <a:pt x="0" y="4170224"/>
                  </a:cubicBezTo>
                  <a:cubicBezTo>
                    <a:pt x="7860" y="4199352"/>
                    <a:pt x="15720" y="4233336"/>
                    <a:pt x="27510" y="4262464"/>
                  </a:cubicBezTo>
                  <a:cubicBezTo>
                    <a:pt x="27510" y="4223626"/>
                    <a:pt x="27510" y="4184788"/>
                    <a:pt x="27510" y="41459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1" name="Freeform 20"/>
            <p:cNvSpPr/>
            <p:nvPr/>
          </p:nvSpPr>
          <p:spPr>
            <a:xfrm>
              <a:off x="3273426" y="5653088"/>
              <a:ext cx="138113" cy="287338"/>
            </a:xfrm>
            <a:custGeom>
              <a:rect l="0" t="0" r="r" b="b"/>
              <a:pathLst>
                <a:path w="138113" h="287338">
                  <a:moveTo>
                    <a:pt x="0" y="0"/>
                  </a:moveTo>
                  <a:cubicBezTo>
                    <a:pt x="27623" y="94467"/>
                    <a:pt x="63137" y="192871"/>
                    <a:pt x="102598" y="287338"/>
                  </a:cubicBezTo>
                  <a:cubicBezTo>
                    <a:pt x="138113" y="287338"/>
                    <a:pt x="138113" y="287338"/>
                    <a:pt x="138113" y="287338"/>
                  </a:cubicBezTo>
                  <a:cubicBezTo>
                    <a:pt x="90760" y="192871"/>
                    <a:pt x="43407" y="9446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2" name="Freeform 21"/>
            <p:cNvSpPr/>
            <p:nvPr/>
          </p:nvSpPr>
          <p:spPr>
            <a:xfrm>
              <a:off x="3143251" y="4656138"/>
              <a:ext cx="31750" cy="188913"/>
            </a:xfrm>
            <a:custGeom>
              <a:rect l="0" t="0" r="r" b="b"/>
              <a:pathLst>
                <a:path w="31750" h="188913">
                  <a:moveTo>
                    <a:pt x="27781" y="173170"/>
                  </a:moveTo>
                  <a:cubicBezTo>
                    <a:pt x="27781" y="181042"/>
                    <a:pt x="31750" y="184977"/>
                    <a:pt x="31750" y="188913"/>
                  </a:cubicBezTo>
                  <a:cubicBezTo>
                    <a:pt x="31750" y="149556"/>
                    <a:pt x="31750" y="114135"/>
                    <a:pt x="31750" y="74778"/>
                  </a:cubicBezTo>
                  <a:cubicBezTo>
                    <a:pt x="19844" y="51164"/>
                    <a:pt x="11906" y="23614"/>
                    <a:pt x="3969" y="0"/>
                  </a:cubicBezTo>
                  <a:cubicBezTo>
                    <a:pt x="0" y="35421"/>
                    <a:pt x="0" y="66907"/>
                    <a:pt x="0" y="102328"/>
                  </a:cubicBezTo>
                  <a:cubicBezTo>
                    <a:pt x="7938" y="125942"/>
                    <a:pt x="19844" y="149556"/>
                    <a:pt x="27781" y="17317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3" name="Freeform 22"/>
            <p:cNvSpPr/>
            <p:nvPr/>
          </p:nvSpPr>
          <p:spPr>
            <a:xfrm>
              <a:off x="3211513" y="5410200"/>
              <a:ext cx="203200" cy="530225"/>
            </a:xfrm>
            <a:custGeom>
              <a:rect l="0" t="0" r="r" b="b"/>
              <a:pathLst>
                <a:path w="203200" h="530225">
                  <a:moveTo>
                    <a:pt x="27354" y="70697"/>
                  </a:moveTo>
                  <a:cubicBezTo>
                    <a:pt x="19538" y="47131"/>
                    <a:pt x="7815" y="23566"/>
                    <a:pt x="0" y="0"/>
                  </a:cubicBezTo>
                  <a:cubicBezTo>
                    <a:pt x="11723" y="62841"/>
                    <a:pt x="27354" y="125683"/>
                    <a:pt x="46892" y="188524"/>
                  </a:cubicBezTo>
                  <a:cubicBezTo>
                    <a:pt x="50800" y="208162"/>
                    <a:pt x="54708" y="223873"/>
                    <a:pt x="62523" y="243511"/>
                  </a:cubicBezTo>
                  <a:cubicBezTo>
                    <a:pt x="105508" y="337773"/>
                    <a:pt x="152400" y="435963"/>
                    <a:pt x="199292" y="530225"/>
                  </a:cubicBezTo>
                  <a:cubicBezTo>
                    <a:pt x="203200" y="530225"/>
                    <a:pt x="203200" y="530225"/>
                    <a:pt x="203200" y="530225"/>
                  </a:cubicBezTo>
                  <a:cubicBezTo>
                    <a:pt x="160215" y="428108"/>
                    <a:pt x="125046" y="325990"/>
                    <a:pt x="93785" y="219945"/>
                  </a:cubicBezTo>
                  <a:cubicBezTo>
                    <a:pt x="70338" y="168886"/>
                    <a:pt x="50800" y="121755"/>
                    <a:pt x="27354" y="70697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竖排文字占位符 2"/>
          <p:cNvSpPr/>
          <p:nvPr>
            <p:ph type="body" idx="1"/>
          </p:nvPr>
        </p:nvSpPr>
        <p:spPr>
          <a:xfrm>
            <a:off x="5049062" y="942108"/>
            <a:ext cx="6455549" cy="4969114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要在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GPU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上计算，需要分配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GPU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可以访问的内存。在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CUDA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中，统一存储器通过提供系统中所有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GPU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和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CPU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都可以访问的单个内存空间，可以轻松地实现这一点。若要在统一内存中分配数据，可以调用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cudaMallocManaged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函数，它返回可以从主机（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CPU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）代码或设备（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GPU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）代码访问的指针。要释放数据，只需将指针传递到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cudaFree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函数。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	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与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C++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相比，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cudaMallocManaged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函数相当于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C++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中的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new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，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cudaFree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函数相当于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C++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中的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幼圆"/>
              </a:rPr>
              <a:t>delete[]</a:t>
            </a:r>
            <a:r>
              <a:rPr lang="zh-CN">
                <a:solidFill>
                  <a:schemeClr val="tx2">
                    <a:lumMod val="75000"/>
                  </a:schemeClr>
                </a:solidFill>
                <a:latin typeface="幼圆"/>
              </a:rPr>
              <a:t>。</a:t>
            </a:r>
          </a:p>
          <a:p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120000"/>
                <a:tint val="90000"/>
              </a:schemeClr>
            </a:gs>
            <a:gs pos="100000">
              <a:schemeClr val="bg2">
                <a:shade val="98000"/>
                <a:lumMod val="98000"/>
              </a:schemeClr>
            </a:gs>
          </a:gsLst>
          <a:path path="circle">
            <a:fillToRect l="50000" t="50000" r="10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7" name="Freeform 11"/>
            <p:cNvSpPr/>
            <p:nvPr/>
          </p:nvSpPr>
          <p:spPr>
            <a:xfrm>
              <a:off x="2487613" y="2284413"/>
              <a:ext cx="85725" cy="533400"/>
            </a:xfrm>
            <a:custGeom>
              <a:rect l="0" t="0" r="r" b="b"/>
              <a:pathLst>
                <a:path w="85725" h="533400">
                  <a:moveTo>
                    <a:pt x="85725" y="533400"/>
                  </a:moveTo>
                  <a:cubicBezTo>
                    <a:pt x="77932" y="458881"/>
                    <a:pt x="74035" y="388284"/>
                    <a:pt x="66242" y="313765"/>
                  </a:cubicBezTo>
                  <a:cubicBezTo>
                    <a:pt x="42863" y="211791"/>
                    <a:pt x="23380" y="105896"/>
                    <a:pt x="0" y="0"/>
                  </a:cubicBezTo>
                  <a:cubicBezTo>
                    <a:pt x="0" y="137272"/>
                    <a:pt x="0" y="137272"/>
                    <a:pt x="0" y="137272"/>
                  </a:cubicBezTo>
                  <a:cubicBezTo>
                    <a:pt x="23380" y="251012"/>
                    <a:pt x="50656" y="368674"/>
                    <a:pt x="77932" y="486335"/>
                  </a:cubicBezTo>
                  <a:cubicBezTo>
                    <a:pt x="77932" y="502024"/>
                    <a:pt x="81828" y="517712"/>
                    <a:pt x="85725" y="53340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2"/>
            <p:cNvSpPr/>
            <p:nvPr/>
          </p:nvSpPr>
          <p:spPr>
            <a:xfrm>
              <a:off x="2597151" y="2779713"/>
              <a:ext cx="550863" cy="1978025"/>
            </a:xfrm>
            <a:custGeom>
              <a:rect l="0" t="0" r="r" b="b"/>
              <a:pathLst>
                <a:path w="550863" h="1978025">
                  <a:moveTo>
                    <a:pt x="338387" y="1373628"/>
                  </a:moveTo>
                  <a:cubicBezTo>
                    <a:pt x="405278" y="1577710"/>
                    <a:pt x="472168" y="1777868"/>
                    <a:pt x="546928" y="1978025"/>
                  </a:cubicBezTo>
                  <a:cubicBezTo>
                    <a:pt x="546928" y="1942703"/>
                    <a:pt x="546928" y="1911306"/>
                    <a:pt x="550863" y="1875984"/>
                  </a:cubicBezTo>
                  <a:cubicBezTo>
                    <a:pt x="487907" y="1707224"/>
                    <a:pt x="428886" y="1534539"/>
                    <a:pt x="373800" y="1361855"/>
                  </a:cubicBezTo>
                  <a:cubicBezTo>
                    <a:pt x="228215" y="914444"/>
                    <a:pt x="106238" y="459184"/>
                    <a:pt x="0" y="0"/>
                  </a:cubicBezTo>
                  <a:cubicBezTo>
                    <a:pt x="7869" y="78493"/>
                    <a:pt x="15739" y="160911"/>
                    <a:pt x="23608" y="239404"/>
                  </a:cubicBezTo>
                  <a:cubicBezTo>
                    <a:pt x="118042" y="620095"/>
                    <a:pt x="220345" y="1000786"/>
                    <a:pt x="338387" y="137362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3"/>
            <p:cNvSpPr/>
            <p:nvPr/>
          </p:nvSpPr>
          <p:spPr>
            <a:xfrm>
              <a:off x="3175001" y="4730750"/>
              <a:ext cx="519113" cy="1209675"/>
            </a:xfrm>
            <a:custGeom>
              <a:rect l="0" t="0" r="r" b="b"/>
              <a:pathLst>
                <a:path w="519113" h="1209675">
                  <a:moveTo>
                    <a:pt x="31461" y="86405"/>
                  </a:moveTo>
                  <a:cubicBezTo>
                    <a:pt x="19663" y="58913"/>
                    <a:pt x="7865" y="31420"/>
                    <a:pt x="0" y="0"/>
                  </a:cubicBezTo>
                  <a:cubicBezTo>
                    <a:pt x="0" y="39275"/>
                    <a:pt x="0" y="74623"/>
                    <a:pt x="0" y="113898"/>
                  </a:cubicBezTo>
                  <a:cubicBezTo>
                    <a:pt x="82586" y="333839"/>
                    <a:pt x="173038" y="549852"/>
                    <a:pt x="267422" y="761938"/>
                  </a:cubicBezTo>
                  <a:cubicBezTo>
                    <a:pt x="334277" y="911184"/>
                    <a:pt x="408998" y="1060429"/>
                    <a:pt x="483719" y="1209675"/>
                  </a:cubicBezTo>
                  <a:cubicBezTo>
                    <a:pt x="519113" y="1209675"/>
                    <a:pt x="519113" y="1209675"/>
                    <a:pt x="519113" y="1209675"/>
                  </a:cubicBezTo>
                  <a:cubicBezTo>
                    <a:pt x="444392" y="1056502"/>
                    <a:pt x="369671" y="903329"/>
                    <a:pt x="302816" y="746228"/>
                  </a:cubicBezTo>
                  <a:cubicBezTo>
                    <a:pt x="204499" y="530215"/>
                    <a:pt x="114048" y="310274"/>
                    <a:pt x="31461" y="86405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4"/>
            <p:cNvSpPr/>
            <p:nvPr/>
          </p:nvSpPr>
          <p:spPr>
            <a:xfrm>
              <a:off x="3305176" y="5630863"/>
              <a:ext cx="146050" cy="309563"/>
            </a:xfrm>
            <a:custGeom>
              <a:rect l="0" t="0" r="r" b="b"/>
              <a:pathLst>
                <a:path w="146050" h="309563">
                  <a:moveTo>
                    <a:pt x="110524" y="309563"/>
                  </a:moveTo>
                  <a:cubicBezTo>
                    <a:pt x="146050" y="309563"/>
                    <a:pt x="146050" y="309563"/>
                    <a:pt x="146050" y="309563"/>
                  </a:cubicBezTo>
                  <a:cubicBezTo>
                    <a:pt x="94735" y="207682"/>
                    <a:pt x="47368" y="105800"/>
                    <a:pt x="0" y="0"/>
                  </a:cubicBezTo>
                  <a:cubicBezTo>
                    <a:pt x="31578" y="105800"/>
                    <a:pt x="67104" y="207682"/>
                    <a:pt x="110524" y="309563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5"/>
            <p:cNvSpPr/>
            <p:nvPr/>
          </p:nvSpPr>
          <p:spPr>
            <a:xfrm>
              <a:off x="2573338" y="2817813"/>
              <a:ext cx="700088" cy="2835275"/>
            </a:xfrm>
            <a:custGeom>
              <a:rect l="0" t="0" r="r" b="b"/>
              <a:pathLst>
                <a:path w="700088" h="2835275">
                  <a:moveTo>
                    <a:pt x="637159" y="2591803"/>
                  </a:moveTo>
                  <a:cubicBezTo>
                    <a:pt x="570296" y="2426870"/>
                    <a:pt x="511300" y="2261937"/>
                    <a:pt x="456237" y="2097004"/>
                  </a:cubicBezTo>
                  <a:cubicBezTo>
                    <a:pt x="330379" y="1716088"/>
                    <a:pt x="232052" y="1323390"/>
                    <a:pt x="157323" y="926766"/>
                  </a:cubicBezTo>
                  <a:cubicBezTo>
                    <a:pt x="114059" y="687220"/>
                    <a:pt x="78662" y="443748"/>
                    <a:pt x="47197" y="200276"/>
                  </a:cubicBezTo>
                  <a:cubicBezTo>
                    <a:pt x="31465" y="133517"/>
                    <a:pt x="15732" y="66759"/>
                    <a:pt x="0" y="0"/>
                  </a:cubicBezTo>
                  <a:cubicBezTo>
                    <a:pt x="31465" y="310231"/>
                    <a:pt x="74728" y="624389"/>
                    <a:pt x="129792" y="930693"/>
                  </a:cubicBezTo>
                  <a:cubicBezTo>
                    <a:pt x="200587" y="1331244"/>
                    <a:pt x="298914" y="1723941"/>
                    <a:pt x="420839" y="2108785"/>
                  </a:cubicBezTo>
                  <a:cubicBezTo>
                    <a:pt x="483769" y="2301207"/>
                    <a:pt x="554564" y="2489701"/>
                    <a:pt x="629293" y="2674269"/>
                  </a:cubicBezTo>
                  <a:cubicBezTo>
                    <a:pt x="652891" y="2729247"/>
                    <a:pt x="676490" y="2780297"/>
                    <a:pt x="700088" y="2835275"/>
                  </a:cubicBezTo>
                  <a:cubicBezTo>
                    <a:pt x="692222" y="2815640"/>
                    <a:pt x="688289" y="2799932"/>
                    <a:pt x="684356" y="2780297"/>
                  </a:cubicBezTo>
                  <a:cubicBezTo>
                    <a:pt x="664690" y="2717466"/>
                    <a:pt x="648958" y="2654634"/>
                    <a:pt x="637159" y="2591803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6"/>
            <p:cNvSpPr/>
            <p:nvPr/>
          </p:nvSpPr>
          <p:spPr>
            <a:xfrm>
              <a:off x="2506663" y="285750"/>
              <a:ext cx="90488" cy="2493963"/>
            </a:xfrm>
            <a:custGeom>
              <a:rect l="0" t="0" r="r" b="b"/>
              <a:pathLst>
                <a:path w="90488" h="2493963">
                  <a:moveTo>
                    <a:pt x="43277" y="2266168"/>
                  </a:moveTo>
                  <a:cubicBezTo>
                    <a:pt x="47211" y="2281878"/>
                    <a:pt x="47211" y="2297588"/>
                    <a:pt x="47211" y="2313298"/>
                  </a:cubicBezTo>
                  <a:cubicBezTo>
                    <a:pt x="59014" y="2368283"/>
                    <a:pt x="74751" y="2423268"/>
                    <a:pt x="86554" y="2482180"/>
                  </a:cubicBezTo>
                  <a:cubicBezTo>
                    <a:pt x="86554" y="2486108"/>
                    <a:pt x="86554" y="2490035"/>
                    <a:pt x="90488" y="2493963"/>
                  </a:cubicBezTo>
                  <a:cubicBezTo>
                    <a:pt x="82619" y="2415413"/>
                    <a:pt x="74751" y="2340790"/>
                    <a:pt x="66882" y="2262240"/>
                  </a:cubicBezTo>
                  <a:cubicBezTo>
                    <a:pt x="35408" y="1861635"/>
                    <a:pt x="19671" y="1461030"/>
                    <a:pt x="19671" y="1056498"/>
                  </a:cubicBezTo>
                  <a:cubicBezTo>
                    <a:pt x="23606" y="703023"/>
                    <a:pt x="35408" y="353475"/>
                    <a:pt x="59014" y="0"/>
                  </a:cubicBezTo>
                  <a:cubicBezTo>
                    <a:pt x="47211" y="0"/>
                    <a:pt x="47211" y="0"/>
                    <a:pt x="47211" y="0"/>
                  </a:cubicBezTo>
                  <a:cubicBezTo>
                    <a:pt x="19671" y="349548"/>
                    <a:pt x="7869" y="703023"/>
                    <a:pt x="3934" y="1056498"/>
                  </a:cubicBezTo>
                  <a:cubicBezTo>
                    <a:pt x="0" y="1461030"/>
                    <a:pt x="11803" y="1861635"/>
                    <a:pt x="43277" y="226616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7"/>
            <p:cNvSpPr/>
            <p:nvPr/>
          </p:nvSpPr>
          <p:spPr>
            <a:xfrm>
              <a:off x="2554288" y="2598738"/>
              <a:ext cx="66675" cy="420688"/>
            </a:xfrm>
            <a:custGeom>
              <a:rect l="0" t="0" r="r" b="b"/>
              <a:pathLst>
                <a:path w="66675" h="420688">
                  <a:moveTo>
                    <a:pt x="0" y="0"/>
                  </a:moveTo>
                  <a:cubicBezTo>
                    <a:pt x="7844" y="74702"/>
                    <a:pt x="11766" y="145472"/>
                    <a:pt x="19610" y="220173"/>
                  </a:cubicBezTo>
                  <a:cubicBezTo>
                    <a:pt x="35299" y="287011"/>
                    <a:pt x="50987" y="353850"/>
                    <a:pt x="66675" y="420688"/>
                  </a:cubicBezTo>
                  <a:cubicBezTo>
                    <a:pt x="58831" y="342055"/>
                    <a:pt x="50987" y="259490"/>
                    <a:pt x="43143" y="180857"/>
                  </a:cubicBezTo>
                  <a:cubicBezTo>
                    <a:pt x="39221" y="176925"/>
                    <a:pt x="39221" y="172993"/>
                    <a:pt x="39221" y="169062"/>
                  </a:cubicBezTo>
                  <a:cubicBezTo>
                    <a:pt x="27454" y="110087"/>
                    <a:pt x="11766" y="55043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8"/>
            <p:cNvSpPr/>
            <p:nvPr/>
          </p:nvSpPr>
          <p:spPr>
            <a:xfrm>
              <a:off x="3143251" y="4757738"/>
              <a:ext cx="161925" cy="873125"/>
            </a:xfrm>
            <a:custGeom>
              <a:rect l="0" t="0" r="r" b="b"/>
              <a:pathLst>
                <a:path w="161925" h="873125">
                  <a:moveTo>
                    <a:pt x="0" y="0"/>
                  </a:moveTo>
                  <a:cubicBezTo>
                    <a:pt x="0" y="121923"/>
                    <a:pt x="7899" y="243846"/>
                    <a:pt x="19747" y="365769"/>
                  </a:cubicBezTo>
                  <a:cubicBezTo>
                    <a:pt x="31595" y="460160"/>
                    <a:pt x="47393" y="558485"/>
                    <a:pt x="67140" y="652877"/>
                  </a:cubicBezTo>
                  <a:cubicBezTo>
                    <a:pt x="75038" y="676475"/>
                    <a:pt x="86887" y="700073"/>
                    <a:pt x="94785" y="723671"/>
                  </a:cubicBezTo>
                  <a:cubicBezTo>
                    <a:pt x="118482" y="774800"/>
                    <a:pt x="138229" y="821996"/>
                    <a:pt x="161925" y="873125"/>
                  </a:cubicBezTo>
                  <a:cubicBezTo>
                    <a:pt x="157976" y="861326"/>
                    <a:pt x="154026" y="845594"/>
                    <a:pt x="150077" y="833795"/>
                  </a:cubicBezTo>
                  <a:cubicBezTo>
                    <a:pt x="102684" y="676475"/>
                    <a:pt x="71089" y="519155"/>
                    <a:pt x="51342" y="361836"/>
                  </a:cubicBezTo>
                  <a:cubicBezTo>
                    <a:pt x="43443" y="267444"/>
                    <a:pt x="35545" y="176985"/>
                    <a:pt x="31595" y="86526"/>
                  </a:cubicBezTo>
                  <a:cubicBezTo>
                    <a:pt x="31595" y="82593"/>
                    <a:pt x="27646" y="78660"/>
                    <a:pt x="27646" y="70794"/>
                  </a:cubicBezTo>
                  <a:cubicBezTo>
                    <a:pt x="19747" y="47196"/>
                    <a:pt x="7899" y="23598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9"/>
            <p:cNvSpPr/>
            <p:nvPr/>
          </p:nvSpPr>
          <p:spPr>
            <a:xfrm>
              <a:off x="3148013" y="1282700"/>
              <a:ext cx="1768475" cy="3448050"/>
            </a:xfrm>
            <a:custGeom>
              <a:rect l="0" t="0" r="r" b="b"/>
              <a:pathLst>
                <a:path w="1768475" h="3448050">
                  <a:moveTo>
                    <a:pt x="27510" y="3353798"/>
                  </a:moveTo>
                  <a:cubicBezTo>
                    <a:pt x="39299" y="3031771"/>
                    <a:pt x="102179" y="2713670"/>
                    <a:pt x="196497" y="2407352"/>
                  </a:cubicBezTo>
                  <a:cubicBezTo>
                    <a:pt x="294746" y="2101033"/>
                    <a:pt x="428364" y="1806495"/>
                    <a:pt x="585562" y="1523740"/>
                  </a:cubicBezTo>
                  <a:cubicBezTo>
                    <a:pt x="742760" y="1240984"/>
                    <a:pt x="923537" y="973937"/>
                    <a:pt x="1120034" y="718671"/>
                  </a:cubicBezTo>
                  <a:cubicBezTo>
                    <a:pt x="1218283" y="593002"/>
                    <a:pt x="1324391" y="467333"/>
                    <a:pt x="1430500" y="349518"/>
                  </a:cubicBezTo>
                  <a:cubicBezTo>
                    <a:pt x="1485519" y="290610"/>
                    <a:pt x="1540538" y="227776"/>
                    <a:pt x="1595557" y="172795"/>
                  </a:cubicBezTo>
                  <a:cubicBezTo>
                    <a:pt x="1654507" y="113888"/>
                    <a:pt x="1709526" y="58907"/>
                    <a:pt x="1768475" y="3927"/>
                  </a:cubicBezTo>
                  <a:cubicBezTo>
                    <a:pt x="1768475" y="0"/>
                    <a:pt x="1768475" y="0"/>
                    <a:pt x="1768475" y="0"/>
                  </a:cubicBezTo>
                  <a:cubicBezTo>
                    <a:pt x="1705596" y="54980"/>
                    <a:pt x="1650577" y="109961"/>
                    <a:pt x="1591628" y="168868"/>
                  </a:cubicBezTo>
                  <a:cubicBezTo>
                    <a:pt x="1536608" y="223848"/>
                    <a:pt x="1481589" y="282756"/>
                    <a:pt x="1426570" y="345590"/>
                  </a:cubicBezTo>
                  <a:cubicBezTo>
                    <a:pt x="1316531" y="463405"/>
                    <a:pt x="1210423" y="585147"/>
                    <a:pt x="1112174" y="710817"/>
                  </a:cubicBezTo>
                  <a:cubicBezTo>
                    <a:pt x="911747" y="966082"/>
                    <a:pt x="727040" y="1233129"/>
                    <a:pt x="569842" y="1515885"/>
                  </a:cubicBezTo>
                  <a:cubicBezTo>
                    <a:pt x="408714" y="1794714"/>
                    <a:pt x="275096" y="2093178"/>
                    <a:pt x="176848" y="2399497"/>
                  </a:cubicBezTo>
                  <a:cubicBezTo>
                    <a:pt x="74669" y="2709743"/>
                    <a:pt x="11790" y="3027843"/>
                    <a:pt x="0" y="3353798"/>
                  </a:cubicBezTo>
                  <a:cubicBezTo>
                    <a:pt x="0" y="3361652"/>
                    <a:pt x="0" y="3365580"/>
                    <a:pt x="0" y="3373434"/>
                  </a:cubicBezTo>
                  <a:cubicBezTo>
                    <a:pt x="7860" y="3396997"/>
                    <a:pt x="15720" y="3424487"/>
                    <a:pt x="27510" y="3448050"/>
                  </a:cubicBezTo>
                  <a:cubicBezTo>
                    <a:pt x="27510" y="3416633"/>
                    <a:pt x="27510" y="3385215"/>
                    <a:pt x="27510" y="335379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0"/>
            <p:cNvSpPr/>
            <p:nvPr/>
          </p:nvSpPr>
          <p:spPr>
            <a:xfrm>
              <a:off x="3273426" y="5653088"/>
              <a:ext cx="138113" cy="287338"/>
            </a:xfrm>
            <a:custGeom>
              <a:rect l="0" t="0" r="r" b="b"/>
              <a:pathLst>
                <a:path w="138113" h="287338">
                  <a:moveTo>
                    <a:pt x="0" y="0"/>
                  </a:moveTo>
                  <a:cubicBezTo>
                    <a:pt x="27623" y="94467"/>
                    <a:pt x="63137" y="192871"/>
                    <a:pt x="102598" y="287338"/>
                  </a:cubicBezTo>
                  <a:cubicBezTo>
                    <a:pt x="138113" y="287338"/>
                    <a:pt x="138113" y="287338"/>
                    <a:pt x="138113" y="287338"/>
                  </a:cubicBezTo>
                  <a:cubicBezTo>
                    <a:pt x="90760" y="192871"/>
                    <a:pt x="43407" y="94467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1"/>
            <p:cNvSpPr/>
            <p:nvPr/>
          </p:nvSpPr>
          <p:spPr>
            <a:xfrm>
              <a:off x="3143251" y="4656138"/>
              <a:ext cx="31750" cy="188913"/>
            </a:xfrm>
            <a:custGeom>
              <a:rect l="0" t="0" r="r" b="b"/>
              <a:pathLst>
                <a:path w="31750" h="188913">
                  <a:moveTo>
                    <a:pt x="27781" y="173170"/>
                  </a:moveTo>
                  <a:cubicBezTo>
                    <a:pt x="27781" y="181042"/>
                    <a:pt x="31750" y="184977"/>
                    <a:pt x="31750" y="188913"/>
                  </a:cubicBezTo>
                  <a:cubicBezTo>
                    <a:pt x="31750" y="149556"/>
                    <a:pt x="31750" y="114135"/>
                    <a:pt x="31750" y="74778"/>
                  </a:cubicBezTo>
                  <a:cubicBezTo>
                    <a:pt x="19844" y="51164"/>
                    <a:pt x="11906" y="23614"/>
                    <a:pt x="3969" y="0"/>
                  </a:cubicBezTo>
                  <a:cubicBezTo>
                    <a:pt x="0" y="35421"/>
                    <a:pt x="0" y="66907"/>
                    <a:pt x="0" y="102328"/>
                  </a:cubicBezTo>
                  <a:cubicBezTo>
                    <a:pt x="7938" y="125942"/>
                    <a:pt x="19844" y="149556"/>
                    <a:pt x="27781" y="17317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22"/>
            <p:cNvSpPr/>
            <p:nvPr/>
          </p:nvSpPr>
          <p:spPr>
            <a:xfrm>
              <a:off x="3211513" y="5410200"/>
              <a:ext cx="203200" cy="530225"/>
            </a:xfrm>
            <a:custGeom>
              <a:rect l="0" t="0" r="r" b="b"/>
              <a:pathLst>
                <a:path w="203200" h="530225">
                  <a:moveTo>
                    <a:pt x="27354" y="70697"/>
                  </a:moveTo>
                  <a:cubicBezTo>
                    <a:pt x="19538" y="47131"/>
                    <a:pt x="7815" y="23566"/>
                    <a:pt x="0" y="0"/>
                  </a:cubicBezTo>
                  <a:cubicBezTo>
                    <a:pt x="11723" y="62841"/>
                    <a:pt x="27354" y="125683"/>
                    <a:pt x="46892" y="188524"/>
                  </a:cubicBezTo>
                  <a:cubicBezTo>
                    <a:pt x="50800" y="208162"/>
                    <a:pt x="54708" y="223873"/>
                    <a:pt x="62523" y="243511"/>
                  </a:cubicBezTo>
                  <a:cubicBezTo>
                    <a:pt x="105508" y="337773"/>
                    <a:pt x="152400" y="435963"/>
                    <a:pt x="199292" y="530225"/>
                  </a:cubicBezTo>
                  <a:cubicBezTo>
                    <a:pt x="203200" y="530225"/>
                    <a:pt x="203200" y="530225"/>
                    <a:pt x="203200" y="530225"/>
                  </a:cubicBezTo>
                  <a:cubicBezTo>
                    <a:pt x="160215" y="428108"/>
                    <a:pt x="125046" y="325990"/>
                    <a:pt x="93785" y="219945"/>
                  </a:cubicBezTo>
                  <a:cubicBezTo>
                    <a:pt x="70338" y="168886"/>
                    <a:pt x="50800" y="121755"/>
                    <a:pt x="27354" y="7069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0" name="Group 29"/>
          <p:cNvGrpSpPr/>
          <p:nvPr/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1" name="Freeform 27"/>
            <p:cNvSpPr/>
            <p:nvPr/>
          </p:nvSpPr>
          <p:spPr>
            <a:xfrm>
              <a:off x="6627813" y="194833"/>
              <a:ext cx="409575" cy="3646488"/>
            </a:xfrm>
            <a:custGeom>
              <a:rect l="0" t="0" r="r" b="b"/>
              <a:pathLst>
                <a:path w="409575" h="3646488">
                  <a:moveTo>
                    <a:pt x="27835" y="832351"/>
                  </a:moveTo>
                  <a:cubicBezTo>
                    <a:pt x="43741" y="1141509"/>
                    <a:pt x="67600" y="1454632"/>
                    <a:pt x="103388" y="1763790"/>
                  </a:cubicBezTo>
                  <a:cubicBezTo>
                    <a:pt x="135200" y="2072949"/>
                    <a:pt x="174964" y="2382108"/>
                    <a:pt x="226658" y="2691267"/>
                  </a:cubicBezTo>
                  <a:cubicBezTo>
                    <a:pt x="274375" y="3000425"/>
                    <a:pt x="334022" y="3305621"/>
                    <a:pt x="401622" y="3610816"/>
                  </a:cubicBezTo>
                  <a:cubicBezTo>
                    <a:pt x="405599" y="3622707"/>
                    <a:pt x="409575" y="3634597"/>
                    <a:pt x="409575" y="3646488"/>
                  </a:cubicBezTo>
                  <a:cubicBezTo>
                    <a:pt x="405599" y="3587034"/>
                    <a:pt x="397646" y="3523617"/>
                    <a:pt x="393669" y="3464164"/>
                  </a:cubicBezTo>
                  <a:cubicBezTo>
                    <a:pt x="393669" y="3452273"/>
                    <a:pt x="393669" y="3440382"/>
                    <a:pt x="393669" y="3432455"/>
                  </a:cubicBezTo>
                  <a:cubicBezTo>
                    <a:pt x="337999" y="3182750"/>
                    <a:pt x="290281" y="2937008"/>
                    <a:pt x="250517" y="2687303"/>
                  </a:cubicBezTo>
                  <a:cubicBezTo>
                    <a:pt x="198823" y="2378144"/>
                    <a:pt x="155082" y="2072949"/>
                    <a:pt x="119294" y="1759827"/>
                  </a:cubicBezTo>
                  <a:cubicBezTo>
                    <a:pt x="83506" y="1450668"/>
                    <a:pt x="55670" y="1141509"/>
                    <a:pt x="35788" y="828387"/>
                  </a:cubicBezTo>
                  <a:cubicBezTo>
                    <a:pt x="27835" y="673808"/>
                    <a:pt x="19882" y="519228"/>
                    <a:pt x="11929" y="364649"/>
                  </a:cubicBezTo>
                  <a:cubicBezTo>
                    <a:pt x="7953" y="241778"/>
                    <a:pt x="3976" y="122871"/>
                    <a:pt x="397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2871"/>
                    <a:pt x="3976" y="241778"/>
                    <a:pt x="3976" y="364649"/>
                  </a:cubicBezTo>
                  <a:cubicBezTo>
                    <a:pt x="11929" y="519228"/>
                    <a:pt x="15906" y="673808"/>
                    <a:pt x="27835" y="83235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28"/>
            <p:cNvSpPr/>
            <p:nvPr/>
          </p:nvSpPr>
          <p:spPr>
            <a:xfrm>
              <a:off x="7061201" y="3771900"/>
              <a:ext cx="350838" cy="1309688"/>
            </a:xfrm>
            <a:custGeom>
              <a:rect l="0" t="0" r="r" b="b"/>
              <a:pathLst>
                <a:path w="350838" h="1309688">
                  <a:moveTo>
                    <a:pt x="211300" y="908844"/>
                  </a:moveTo>
                  <a:cubicBezTo>
                    <a:pt x="255155" y="1043782"/>
                    <a:pt x="299010" y="1178719"/>
                    <a:pt x="350838" y="1309688"/>
                  </a:cubicBezTo>
                  <a:cubicBezTo>
                    <a:pt x="350838" y="1281907"/>
                    <a:pt x="350838" y="1250157"/>
                    <a:pt x="350838" y="1222375"/>
                  </a:cubicBezTo>
                  <a:cubicBezTo>
                    <a:pt x="350838" y="1218407"/>
                    <a:pt x="350838" y="1210469"/>
                    <a:pt x="350838" y="1206500"/>
                  </a:cubicBezTo>
                  <a:cubicBezTo>
                    <a:pt x="314957" y="1103313"/>
                    <a:pt x="279076" y="1000125"/>
                    <a:pt x="247181" y="896938"/>
                  </a:cubicBezTo>
                  <a:cubicBezTo>
                    <a:pt x="151498" y="603250"/>
                    <a:pt x="67776" y="301625"/>
                    <a:pt x="0" y="0"/>
                  </a:cubicBezTo>
                  <a:cubicBezTo>
                    <a:pt x="7974" y="83344"/>
                    <a:pt x="15947" y="166688"/>
                    <a:pt x="27908" y="250031"/>
                  </a:cubicBezTo>
                  <a:cubicBezTo>
                    <a:pt x="83723" y="472281"/>
                    <a:pt x="143525" y="690563"/>
                    <a:pt x="211300" y="90884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29"/>
            <p:cNvSpPr/>
            <p:nvPr/>
          </p:nvSpPr>
          <p:spPr>
            <a:xfrm>
              <a:off x="7439026" y="5053013"/>
              <a:ext cx="357188" cy="820738"/>
            </a:xfrm>
            <a:custGeom>
              <a:rect l="0" t="0" r="r" b="b"/>
              <a:pathLst>
                <a:path w="357188" h="820738">
                  <a:moveTo>
                    <a:pt x="23813" y="59474"/>
                  </a:moveTo>
                  <a:cubicBezTo>
                    <a:pt x="15875" y="39649"/>
                    <a:pt x="7938" y="19825"/>
                    <a:pt x="0" y="0"/>
                  </a:cubicBezTo>
                  <a:cubicBezTo>
                    <a:pt x="0" y="35684"/>
                    <a:pt x="0" y="75333"/>
                    <a:pt x="3969" y="114983"/>
                  </a:cubicBezTo>
                  <a:cubicBezTo>
                    <a:pt x="55563" y="245825"/>
                    <a:pt x="107156" y="376667"/>
                    <a:pt x="166688" y="503545"/>
                  </a:cubicBezTo>
                  <a:cubicBezTo>
                    <a:pt x="214313" y="610597"/>
                    <a:pt x="265907" y="717650"/>
                    <a:pt x="317500" y="820738"/>
                  </a:cubicBezTo>
                  <a:cubicBezTo>
                    <a:pt x="357188" y="820738"/>
                    <a:pt x="357188" y="820738"/>
                    <a:pt x="357188" y="820738"/>
                  </a:cubicBezTo>
                  <a:cubicBezTo>
                    <a:pt x="301625" y="713685"/>
                    <a:pt x="250032" y="602668"/>
                    <a:pt x="198438" y="487685"/>
                  </a:cubicBezTo>
                  <a:cubicBezTo>
                    <a:pt x="134938" y="348913"/>
                    <a:pt x="79375" y="202211"/>
                    <a:pt x="23813" y="5947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0"/>
            <p:cNvSpPr/>
            <p:nvPr/>
          </p:nvSpPr>
          <p:spPr>
            <a:xfrm>
              <a:off x="7037388" y="3811588"/>
              <a:ext cx="457200" cy="1852613"/>
            </a:xfrm>
            <a:custGeom>
              <a:rect l="0" t="0" r="r" b="b"/>
              <a:pathLst>
                <a:path w="457200" h="1852613">
                  <a:moveTo>
                    <a:pt x="401541" y="1622524"/>
                  </a:moveTo>
                  <a:cubicBezTo>
                    <a:pt x="369736" y="1539216"/>
                    <a:pt x="337930" y="1451941"/>
                    <a:pt x="310101" y="1364666"/>
                  </a:cubicBezTo>
                  <a:cubicBezTo>
                    <a:pt x="226612" y="1114741"/>
                    <a:pt x="163002" y="856883"/>
                    <a:pt x="115294" y="599025"/>
                  </a:cubicBezTo>
                  <a:cubicBezTo>
                    <a:pt x="87464" y="472079"/>
                    <a:pt x="67586" y="341166"/>
                    <a:pt x="51683" y="210254"/>
                  </a:cubicBezTo>
                  <a:cubicBezTo>
                    <a:pt x="35781" y="138847"/>
                    <a:pt x="15903" y="71407"/>
                    <a:pt x="0" y="0"/>
                  </a:cubicBezTo>
                  <a:cubicBezTo>
                    <a:pt x="19878" y="202320"/>
                    <a:pt x="47708" y="404639"/>
                    <a:pt x="83489" y="602992"/>
                  </a:cubicBezTo>
                  <a:cubicBezTo>
                    <a:pt x="131197" y="864817"/>
                    <a:pt x="194807" y="1122676"/>
                    <a:pt x="274320" y="1376567"/>
                  </a:cubicBezTo>
                  <a:cubicBezTo>
                    <a:pt x="314077" y="1499545"/>
                    <a:pt x="357809" y="1626491"/>
                    <a:pt x="409492" y="1749470"/>
                  </a:cubicBezTo>
                  <a:cubicBezTo>
                    <a:pt x="425395" y="1781206"/>
                    <a:pt x="441297" y="1816910"/>
                    <a:pt x="457200" y="1852613"/>
                  </a:cubicBezTo>
                  <a:cubicBezTo>
                    <a:pt x="453224" y="1840712"/>
                    <a:pt x="449249" y="1828811"/>
                    <a:pt x="445273" y="1816910"/>
                  </a:cubicBezTo>
                  <a:cubicBezTo>
                    <a:pt x="429370" y="1753437"/>
                    <a:pt x="413468" y="1685997"/>
                    <a:pt x="401541" y="162252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1"/>
            <p:cNvSpPr/>
            <p:nvPr/>
          </p:nvSpPr>
          <p:spPr>
            <a:xfrm>
              <a:off x="6992938" y="1263650"/>
              <a:ext cx="144463" cy="2508250"/>
            </a:xfrm>
            <a:custGeom>
              <a:rect l="0" t="0" r="r" b="b"/>
              <a:pathLst>
                <a:path w="144463" h="2508250">
                  <a:moveTo>
                    <a:pt x="68219" y="2508250"/>
                  </a:moveTo>
                  <a:cubicBezTo>
                    <a:pt x="60193" y="2460700"/>
                    <a:pt x="56180" y="2413150"/>
                    <a:pt x="52167" y="2365601"/>
                  </a:cubicBezTo>
                  <a:cubicBezTo>
                    <a:pt x="32103" y="2100115"/>
                    <a:pt x="20064" y="1838591"/>
                    <a:pt x="20064" y="1577067"/>
                  </a:cubicBezTo>
                  <a:cubicBezTo>
                    <a:pt x="20064" y="1311581"/>
                    <a:pt x="32103" y="1050057"/>
                    <a:pt x="52167" y="784571"/>
                  </a:cubicBezTo>
                  <a:cubicBezTo>
                    <a:pt x="60193" y="653809"/>
                    <a:pt x="72232" y="523047"/>
                    <a:pt x="88283" y="392286"/>
                  </a:cubicBezTo>
                  <a:cubicBezTo>
                    <a:pt x="104334" y="261524"/>
                    <a:pt x="120386" y="130762"/>
                    <a:pt x="144463" y="0"/>
                  </a:cubicBezTo>
                  <a:cubicBezTo>
                    <a:pt x="140450" y="0"/>
                    <a:pt x="140450" y="0"/>
                    <a:pt x="140450" y="0"/>
                  </a:cubicBezTo>
                  <a:cubicBezTo>
                    <a:pt x="116373" y="130762"/>
                    <a:pt x="96309" y="261524"/>
                    <a:pt x="80257" y="392286"/>
                  </a:cubicBezTo>
                  <a:cubicBezTo>
                    <a:pt x="64206" y="523047"/>
                    <a:pt x="52167" y="653809"/>
                    <a:pt x="40129" y="784571"/>
                  </a:cubicBezTo>
                  <a:cubicBezTo>
                    <a:pt x="16051" y="1046095"/>
                    <a:pt x="4013" y="1311581"/>
                    <a:pt x="4013" y="1577067"/>
                  </a:cubicBezTo>
                  <a:cubicBezTo>
                    <a:pt x="0" y="1826703"/>
                    <a:pt x="8026" y="2080302"/>
                    <a:pt x="28090" y="2333901"/>
                  </a:cubicBezTo>
                  <a:cubicBezTo>
                    <a:pt x="40129" y="2389376"/>
                    <a:pt x="52167" y="2448813"/>
                    <a:pt x="64206" y="2504288"/>
                  </a:cubicBezTo>
                  <a:cubicBezTo>
                    <a:pt x="64206" y="2504288"/>
                    <a:pt x="68219" y="2508250"/>
                    <a:pt x="68219" y="250825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2"/>
            <p:cNvSpPr/>
            <p:nvPr/>
          </p:nvSpPr>
          <p:spPr>
            <a:xfrm>
              <a:off x="7526338" y="5640388"/>
              <a:ext cx="111125" cy="233363"/>
            </a:xfrm>
            <a:custGeom>
              <a:rect l="0" t="0" r="r" b="b"/>
              <a:pathLst>
                <a:path w="111125" h="233363">
                  <a:moveTo>
                    <a:pt x="87313" y="233363"/>
                  </a:moveTo>
                  <a:cubicBezTo>
                    <a:pt x="111125" y="233363"/>
                    <a:pt x="111125" y="233363"/>
                    <a:pt x="111125" y="233363"/>
                  </a:cubicBezTo>
                  <a:cubicBezTo>
                    <a:pt x="71438" y="158212"/>
                    <a:pt x="35719" y="79106"/>
                    <a:pt x="0" y="0"/>
                  </a:cubicBezTo>
                  <a:cubicBezTo>
                    <a:pt x="23813" y="79106"/>
                    <a:pt x="51594" y="158212"/>
                    <a:pt x="87313" y="23336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3"/>
            <p:cNvSpPr/>
            <p:nvPr/>
          </p:nvSpPr>
          <p:spPr>
            <a:xfrm>
              <a:off x="7021513" y="3598863"/>
              <a:ext cx="68263" cy="423863"/>
            </a:xfrm>
            <a:custGeom>
              <a:rect l="0" t="0" r="r" b="b"/>
              <a:pathLst>
                <a:path w="68263" h="423863">
                  <a:moveTo>
                    <a:pt x="16062" y="213912"/>
                  </a:moveTo>
                  <a:cubicBezTo>
                    <a:pt x="32124" y="285216"/>
                    <a:pt x="52201" y="352559"/>
                    <a:pt x="68263" y="423863"/>
                  </a:cubicBezTo>
                  <a:cubicBezTo>
                    <a:pt x="56217" y="340675"/>
                    <a:pt x="48186" y="257487"/>
                    <a:pt x="40155" y="174299"/>
                  </a:cubicBezTo>
                  <a:cubicBezTo>
                    <a:pt x="40155" y="174299"/>
                    <a:pt x="36139" y="170337"/>
                    <a:pt x="36139" y="170337"/>
                  </a:cubicBezTo>
                  <a:cubicBezTo>
                    <a:pt x="24093" y="114879"/>
                    <a:pt x="12046" y="55459"/>
                    <a:pt x="0" y="0"/>
                  </a:cubicBezTo>
                  <a:cubicBezTo>
                    <a:pt x="0" y="7923"/>
                    <a:pt x="0" y="19807"/>
                    <a:pt x="0" y="31691"/>
                  </a:cubicBezTo>
                  <a:cubicBezTo>
                    <a:pt x="4015" y="91111"/>
                    <a:pt x="12046" y="154492"/>
                    <a:pt x="16062" y="21391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4"/>
            <p:cNvSpPr/>
            <p:nvPr/>
          </p:nvSpPr>
          <p:spPr>
            <a:xfrm>
              <a:off x="7412038" y="2801938"/>
              <a:ext cx="1168400" cy="2251075"/>
            </a:xfrm>
            <a:custGeom>
              <a:rect l="0" t="0" r="r" b="b"/>
              <a:pathLst>
                <a:path w="1168400" h="2251075">
                  <a:moveTo>
                    <a:pt x="31793" y="2191628"/>
                  </a:moveTo>
                  <a:cubicBezTo>
                    <a:pt x="35767" y="1985543"/>
                    <a:pt x="75509" y="1775496"/>
                    <a:pt x="139095" y="1573375"/>
                  </a:cubicBezTo>
                  <a:cubicBezTo>
                    <a:pt x="202682" y="1375217"/>
                    <a:pt x="290113" y="1181022"/>
                    <a:pt x="393441" y="998716"/>
                  </a:cubicBezTo>
                  <a:cubicBezTo>
                    <a:pt x="492795" y="812448"/>
                    <a:pt x="612019" y="638069"/>
                    <a:pt x="743166" y="471616"/>
                  </a:cubicBezTo>
                  <a:cubicBezTo>
                    <a:pt x="806752" y="388390"/>
                    <a:pt x="874313" y="305163"/>
                    <a:pt x="945848" y="229863"/>
                  </a:cubicBezTo>
                  <a:cubicBezTo>
                    <a:pt x="981615" y="190232"/>
                    <a:pt x="1017382" y="150600"/>
                    <a:pt x="1053150" y="110968"/>
                  </a:cubicBezTo>
                  <a:cubicBezTo>
                    <a:pt x="1088917" y="75300"/>
                    <a:pt x="1128659" y="35668"/>
                    <a:pt x="1168400" y="0"/>
                  </a:cubicBezTo>
                  <a:cubicBezTo>
                    <a:pt x="1164426" y="0"/>
                    <a:pt x="1164426" y="0"/>
                    <a:pt x="1164426" y="0"/>
                  </a:cubicBezTo>
                  <a:cubicBezTo>
                    <a:pt x="1124684" y="35668"/>
                    <a:pt x="1084943" y="71337"/>
                    <a:pt x="1049176" y="107005"/>
                  </a:cubicBezTo>
                  <a:cubicBezTo>
                    <a:pt x="1013408" y="146637"/>
                    <a:pt x="977641" y="186269"/>
                    <a:pt x="941873" y="221937"/>
                  </a:cubicBezTo>
                  <a:cubicBezTo>
                    <a:pt x="866365" y="301200"/>
                    <a:pt x="798804" y="380463"/>
                    <a:pt x="735218" y="463690"/>
                  </a:cubicBezTo>
                  <a:cubicBezTo>
                    <a:pt x="600097" y="630142"/>
                    <a:pt x="480872" y="804522"/>
                    <a:pt x="377544" y="986827"/>
                  </a:cubicBezTo>
                  <a:cubicBezTo>
                    <a:pt x="270242" y="1173095"/>
                    <a:pt x="182811" y="1367290"/>
                    <a:pt x="119224" y="1569411"/>
                  </a:cubicBezTo>
                  <a:cubicBezTo>
                    <a:pt x="51664" y="1763606"/>
                    <a:pt x="11922" y="1969691"/>
                    <a:pt x="0" y="2175775"/>
                  </a:cubicBezTo>
                  <a:cubicBezTo>
                    <a:pt x="11922" y="2199554"/>
                    <a:pt x="19871" y="2223333"/>
                    <a:pt x="27819" y="2251075"/>
                  </a:cubicBezTo>
                  <a:cubicBezTo>
                    <a:pt x="27819" y="2231259"/>
                    <a:pt x="27819" y="2211443"/>
                    <a:pt x="31793" y="21916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5"/>
            <p:cNvSpPr/>
            <p:nvPr/>
          </p:nvSpPr>
          <p:spPr>
            <a:xfrm>
              <a:off x="7494588" y="5664200"/>
              <a:ext cx="100013" cy="209550"/>
            </a:xfrm>
            <a:custGeom>
              <a:rect l="0" t="0" r="r" b="b"/>
              <a:pathLst>
                <a:path w="100013" h="209550">
                  <a:moveTo>
                    <a:pt x="0" y="0"/>
                  </a:moveTo>
                  <a:cubicBezTo>
                    <a:pt x="20003" y="71168"/>
                    <a:pt x="48006" y="142336"/>
                    <a:pt x="76010" y="209550"/>
                  </a:cubicBezTo>
                  <a:cubicBezTo>
                    <a:pt x="100013" y="209550"/>
                    <a:pt x="100013" y="209550"/>
                    <a:pt x="100013" y="209550"/>
                  </a:cubicBezTo>
                  <a:cubicBezTo>
                    <a:pt x="64008" y="142336"/>
                    <a:pt x="32004" y="7116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6"/>
            <p:cNvSpPr/>
            <p:nvPr/>
          </p:nvSpPr>
          <p:spPr>
            <a:xfrm>
              <a:off x="7412038" y="5081588"/>
              <a:ext cx="114300" cy="558800"/>
            </a:xfrm>
            <a:custGeom>
              <a:rect l="0" t="0" r="r" b="b"/>
              <a:pathLst>
                <a:path w="114300" h="558800">
                  <a:moveTo>
                    <a:pt x="0" y="0"/>
                  </a:moveTo>
                  <a:cubicBezTo>
                    <a:pt x="0" y="118894"/>
                    <a:pt x="7883" y="237787"/>
                    <a:pt x="27590" y="352718"/>
                  </a:cubicBezTo>
                  <a:cubicBezTo>
                    <a:pt x="43355" y="388386"/>
                    <a:pt x="55179" y="428017"/>
                    <a:pt x="70945" y="463685"/>
                  </a:cubicBezTo>
                  <a:cubicBezTo>
                    <a:pt x="86710" y="495390"/>
                    <a:pt x="98534" y="527095"/>
                    <a:pt x="114300" y="558800"/>
                  </a:cubicBezTo>
                  <a:cubicBezTo>
                    <a:pt x="110359" y="550874"/>
                    <a:pt x="110359" y="542948"/>
                    <a:pt x="106417" y="535021"/>
                  </a:cubicBezTo>
                  <a:cubicBezTo>
                    <a:pt x="63062" y="388386"/>
                    <a:pt x="39414" y="237787"/>
                    <a:pt x="31531" y="87189"/>
                  </a:cubicBezTo>
                  <a:cubicBezTo>
                    <a:pt x="27590" y="71336"/>
                    <a:pt x="19707" y="59447"/>
                    <a:pt x="15766" y="43594"/>
                  </a:cubicBezTo>
                  <a:cubicBezTo>
                    <a:pt x="7883" y="27742"/>
                    <a:pt x="3941" y="118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7"/>
            <p:cNvSpPr/>
            <p:nvPr/>
          </p:nvSpPr>
          <p:spPr>
            <a:xfrm>
              <a:off x="7412038" y="4978400"/>
              <a:ext cx="31750" cy="188913"/>
            </a:xfrm>
            <a:custGeom>
              <a:rect l="0" t="0" r="r" b="b"/>
              <a:pathLst>
                <a:path w="31750" h="188913">
                  <a:moveTo>
                    <a:pt x="0" y="102328"/>
                  </a:moveTo>
                  <a:cubicBezTo>
                    <a:pt x="3969" y="114135"/>
                    <a:pt x="7938" y="129878"/>
                    <a:pt x="15875" y="145620"/>
                  </a:cubicBezTo>
                  <a:cubicBezTo>
                    <a:pt x="19844" y="161363"/>
                    <a:pt x="27781" y="173170"/>
                    <a:pt x="31750" y="188913"/>
                  </a:cubicBezTo>
                  <a:cubicBezTo>
                    <a:pt x="27781" y="149556"/>
                    <a:pt x="27781" y="110199"/>
                    <a:pt x="27781" y="74778"/>
                  </a:cubicBezTo>
                  <a:cubicBezTo>
                    <a:pt x="19844" y="47228"/>
                    <a:pt x="11906" y="23614"/>
                    <a:pt x="0" y="0"/>
                  </a:cubicBezTo>
                  <a:cubicBezTo>
                    <a:pt x="0" y="3936"/>
                    <a:pt x="0" y="11807"/>
                    <a:pt x="0" y="15743"/>
                  </a:cubicBezTo>
                  <a:cubicBezTo>
                    <a:pt x="0" y="43293"/>
                    <a:pt x="0" y="74778"/>
                    <a:pt x="0" y="1023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8"/>
            <p:cNvSpPr/>
            <p:nvPr/>
          </p:nvSpPr>
          <p:spPr>
            <a:xfrm>
              <a:off x="7439026" y="5434013"/>
              <a:ext cx="174625" cy="439738"/>
            </a:xfrm>
            <a:custGeom>
              <a:rect l="0" t="0" r="r" b="b"/>
              <a:pathLst>
                <a:path w="174625" h="439738">
                  <a:moveTo>
                    <a:pt x="43656" y="110925"/>
                  </a:moveTo>
                  <a:cubicBezTo>
                    <a:pt x="27781" y="75270"/>
                    <a:pt x="15875" y="35654"/>
                    <a:pt x="0" y="0"/>
                  </a:cubicBezTo>
                  <a:cubicBezTo>
                    <a:pt x="11906" y="63386"/>
                    <a:pt x="27781" y="130733"/>
                    <a:pt x="43656" y="194119"/>
                  </a:cubicBezTo>
                  <a:cubicBezTo>
                    <a:pt x="47625" y="206003"/>
                    <a:pt x="51594" y="217888"/>
                    <a:pt x="55563" y="229773"/>
                  </a:cubicBezTo>
                  <a:cubicBezTo>
                    <a:pt x="87313" y="301082"/>
                    <a:pt x="119063" y="372391"/>
                    <a:pt x="154781" y="439738"/>
                  </a:cubicBezTo>
                  <a:cubicBezTo>
                    <a:pt x="174625" y="439738"/>
                    <a:pt x="174625" y="439738"/>
                    <a:pt x="174625" y="439738"/>
                  </a:cubicBezTo>
                  <a:cubicBezTo>
                    <a:pt x="138906" y="364468"/>
                    <a:pt x="111125" y="285235"/>
                    <a:pt x="87313" y="206003"/>
                  </a:cubicBezTo>
                  <a:cubicBezTo>
                    <a:pt x="71438" y="174311"/>
                    <a:pt x="59531" y="142618"/>
                    <a:pt x="43656" y="11092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4" name="Rectangle 43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sp>
      <p:sp>
        <p:nvSpPr>
          <p:cNvPr id="46" name="Freeform 11"/>
          <p:cNvSpPr/>
          <p:nvPr/>
        </p:nvSpPr>
        <p:spPr>
          <a:xfrm flipV="1">
            <a:off x="-4189" y="714375"/>
            <a:ext cx="1588527" cy="507297"/>
          </a:xfrm>
          <a:custGeom>
            <a:rect l="l" t="t" r="r" b="b"/>
            <a:pathLst>
              <a:path w="1588527" h="507297">
                <a:moveTo>
                  <a:pt x="1588527" y="238480"/>
                </a:moveTo>
                <a:lnTo>
                  <a:pt x="1359558" y="9537"/>
                </a:lnTo>
                <a:cubicBezTo>
                  <a:pt x="1358012" y="7914"/>
                  <a:pt x="1356122" y="6392"/>
                  <a:pt x="1354577" y="4769"/>
                </a:cubicBezTo>
                <a:cubicBezTo>
                  <a:pt x="1349939" y="0"/>
                  <a:pt x="1345129" y="0"/>
                  <a:pt x="1340320" y="0"/>
                </a:cubicBezTo>
                <a:lnTo>
                  <a:pt x="1249625" y="0"/>
                </a:lnTo>
                <a:lnTo>
                  <a:pt x="0" y="3551"/>
                </a:lnTo>
                <a:cubicBezTo>
                  <a:pt x="1374" y="171466"/>
                  <a:pt x="2920" y="339382"/>
                  <a:pt x="4294" y="507297"/>
                </a:cubicBezTo>
                <a:lnTo>
                  <a:pt x="1249625" y="505572"/>
                </a:lnTo>
                <a:lnTo>
                  <a:pt x="1340320" y="505572"/>
                </a:lnTo>
                <a:cubicBezTo>
                  <a:pt x="1345129" y="505572"/>
                  <a:pt x="1349939" y="500804"/>
                  <a:pt x="1354577" y="500804"/>
                </a:cubicBezTo>
                <a:cubicBezTo>
                  <a:pt x="1354577" y="496035"/>
                  <a:pt x="1359558" y="496035"/>
                  <a:pt x="1359558" y="496035"/>
                </a:cubicBezTo>
                <a:lnTo>
                  <a:pt x="1588527" y="267092"/>
                </a:lnTo>
                <a:cubicBezTo>
                  <a:pt x="1597974" y="257555"/>
                  <a:pt x="1597974" y="248018"/>
                  <a:pt x="1588527" y="238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8" name="Rectangle 47"/>
          <p:cNvSpPr/>
          <p:nvPr/>
        </p:nvSpPr>
        <p:spPr>
          <a:xfrm>
            <a:off x="0" y="-786"/>
            <a:ext cx="12192000" cy="68540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latin typeface="幼圆"/>
              </a:rPr>
              <a:t>CUDA kernel</a:t>
            </a:r>
            <a:r>
              <a:rPr lang="zh-CN">
                <a:latin typeface="幼圆"/>
              </a:rPr>
              <a:t>的编写与启动</a:t>
            </a:r>
          </a:p>
        </p:txBody>
      </p:sp>
      <p:sp>
        <p:nvSpPr>
          <p:cNvPr id="50" name="Rectangle 49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sp>
      <p:sp>
        <p:nvSpPr>
          <p:cNvPr id="3" name="内容占位符 2"/>
          <p:cNvSpPr/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 vert="horz" lIns="91440" tIns="45720" rIns="91440" bIns="45720">
            <a:normAutofit/>
          </a:bodyPr>
          <a:lstStyle/>
          <a:p>
            <a:pPr>
              <a:lnSpc>
                <a:spcPct val="90000"/>
              </a:lnSpc>
            </a:pPr>
            <a:r>
              <a:rPr lang="zh-CN" sz="1600">
                <a:latin typeface="幼圆"/>
              </a:rPr>
              <a:t>要使</a:t>
            </a:r>
            <a:r>
              <a:rPr lang="en-US" sz="1600">
                <a:latin typeface="幼圆"/>
              </a:rPr>
              <a:t>kernel</a:t>
            </a:r>
            <a:r>
              <a:rPr lang="zh-CN" sz="1600">
                <a:latin typeface="幼圆"/>
              </a:rPr>
              <a:t>能在</a:t>
            </a:r>
            <a:r>
              <a:rPr lang="en-US" sz="1600">
                <a:latin typeface="幼圆"/>
              </a:rPr>
              <a:t>GPU</a:t>
            </a:r>
            <a:r>
              <a:rPr lang="zh-CN" sz="1600">
                <a:latin typeface="幼圆"/>
              </a:rPr>
              <a:t>上运行，首先要在函数的前面添加说明符“</a:t>
            </a:r>
            <a:r>
              <a:rPr lang="en-US" sz="1600">
                <a:latin typeface="幼圆"/>
              </a:rPr>
              <a:t>__global__”</a:t>
            </a:r>
            <a:r>
              <a:rPr lang="zh-CN" sz="1600">
                <a:latin typeface="幼圆"/>
              </a:rPr>
              <a:t>。它告诉</a:t>
            </a:r>
            <a:r>
              <a:rPr lang="en-US" sz="1600">
                <a:latin typeface="幼圆"/>
              </a:rPr>
              <a:t>CUDA C++</a:t>
            </a:r>
            <a:r>
              <a:rPr lang="zh-CN" sz="1600">
                <a:latin typeface="幼圆"/>
              </a:rPr>
              <a:t>编译器，这是一个运行在</a:t>
            </a:r>
            <a:r>
              <a:rPr lang="en-US" sz="1600">
                <a:latin typeface="幼圆"/>
              </a:rPr>
              <a:t>GPU</a:t>
            </a:r>
            <a:r>
              <a:rPr lang="zh-CN" sz="1600">
                <a:latin typeface="幼圆"/>
              </a:rPr>
              <a:t>上的函数，可以从</a:t>
            </a:r>
            <a:r>
              <a:rPr lang="en-US" sz="1600">
                <a:latin typeface="幼圆"/>
              </a:rPr>
              <a:t>CPU</a:t>
            </a:r>
            <a:r>
              <a:rPr lang="zh-CN" sz="1600">
                <a:latin typeface="幼圆"/>
              </a:rPr>
              <a:t>代码中调用。</a:t>
            </a:r>
            <a:endParaRPr lang="en-US" sz="1600">
              <a:latin typeface="幼圆"/>
            </a:endParaRPr>
          </a:p>
          <a:p>
            <a:pPr>
              <a:lnSpc>
                <a:spcPct val="90000"/>
              </a:lnSpc>
            </a:pPr>
            <a:r>
              <a:rPr lang="zh-CN" sz="1600">
                <a:latin typeface="幼圆"/>
              </a:rPr>
              <a:t>除了添加“</a:t>
            </a:r>
            <a:r>
              <a:rPr lang="en-US" sz="1600">
                <a:latin typeface="幼圆"/>
              </a:rPr>
              <a:t>__global__”</a:t>
            </a:r>
            <a:r>
              <a:rPr lang="zh-CN" sz="1600">
                <a:latin typeface="幼圆"/>
              </a:rPr>
              <a:t>说明符之外，由于</a:t>
            </a:r>
            <a:r>
              <a:rPr lang="en-US" sz="1600">
                <a:latin typeface="幼圆"/>
              </a:rPr>
              <a:t>kernel</a:t>
            </a:r>
            <a:r>
              <a:rPr lang="zh-CN" sz="1600">
                <a:latin typeface="幼圆"/>
              </a:rPr>
              <a:t>会在</a:t>
            </a:r>
            <a:r>
              <a:rPr lang="en-US" sz="1600">
                <a:latin typeface="幼圆"/>
              </a:rPr>
              <a:t>GPU</a:t>
            </a:r>
            <a:r>
              <a:rPr lang="zh-CN" sz="1600">
                <a:latin typeface="幼圆"/>
              </a:rPr>
              <a:t>中并行执行，因此还需对循环进行调整，避免操作地址重叠。变量</a:t>
            </a:r>
            <a:r>
              <a:rPr lang="en-US" sz="1600">
                <a:latin typeface="幼圆"/>
              </a:rPr>
              <a:t>i</a:t>
            </a:r>
            <a:r>
              <a:rPr lang="zh-CN" sz="1600">
                <a:latin typeface="幼圆"/>
              </a:rPr>
              <a:t>的初始值应设定为前面所提到的</a:t>
            </a:r>
            <a:r>
              <a:rPr lang="en-US" sz="1600">
                <a:latin typeface="幼圆"/>
              </a:rPr>
              <a:t>index</a:t>
            </a:r>
            <a:r>
              <a:rPr lang="zh-CN" sz="1600">
                <a:latin typeface="幼圆"/>
              </a:rPr>
              <a:t>的值，即</a:t>
            </a:r>
            <a:r>
              <a:rPr lang="en-US" sz="1600">
                <a:latin typeface="幼圆"/>
              </a:rPr>
              <a:t>blockIdx.x</a:t>
            </a:r>
            <a:r>
              <a:rPr lang="en-US" sz="1600">
                <a:latin typeface="幼圆"/>
              </a:rPr>
              <a:t> * </a:t>
            </a:r>
            <a:r>
              <a:rPr lang="en-US" sz="1600">
                <a:latin typeface="幼圆"/>
              </a:rPr>
              <a:t>blockDim.x</a:t>
            </a:r>
            <a:r>
              <a:rPr lang="en-US" sz="1600">
                <a:latin typeface="幼圆"/>
              </a:rPr>
              <a:t> + </a:t>
            </a:r>
            <a:r>
              <a:rPr lang="en-US" sz="1600">
                <a:latin typeface="幼圆"/>
              </a:rPr>
              <a:t>threadIdx.x</a:t>
            </a:r>
            <a:r>
              <a:rPr lang="zh-CN" sz="1600">
                <a:latin typeface="幼圆"/>
              </a:rPr>
              <a:t>，即启动核函数的线程的索引。</a:t>
            </a:r>
            <a:r>
              <a:rPr lang="en-US" sz="1600">
                <a:latin typeface="幼圆"/>
              </a:rPr>
              <a:t>i</a:t>
            </a:r>
            <a:r>
              <a:rPr lang="zh-CN" sz="1600">
                <a:latin typeface="幼圆"/>
              </a:rPr>
              <a:t>的循环步长应设定为</a:t>
            </a:r>
            <a:r>
              <a:rPr lang="en-US" sz="1600">
                <a:latin typeface="幼圆"/>
              </a:rPr>
              <a:t>blockDim.x</a:t>
            </a:r>
            <a:r>
              <a:rPr lang="en-US" sz="1600">
                <a:latin typeface="幼圆"/>
              </a:rPr>
              <a:t> * </a:t>
            </a:r>
            <a:r>
              <a:rPr lang="en-US" sz="1600">
                <a:latin typeface="幼圆"/>
              </a:rPr>
              <a:t>gridDim.x</a:t>
            </a:r>
            <a:r>
              <a:rPr lang="zh-CN" sz="1600">
                <a:latin typeface="幼圆"/>
              </a:rPr>
              <a:t>，即网格中的线程总数。在</a:t>
            </a:r>
            <a:r>
              <a:rPr lang="en-US" sz="1600">
                <a:latin typeface="幼圆"/>
              </a:rPr>
              <a:t>CUDA</a:t>
            </a:r>
            <a:r>
              <a:rPr lang="zh-CN" sz="1600">
                <a:latin typeface="幼圆"/>
              </a:rPr>
              <a:t>核函数中，这种类型的循环通常称为网格步长循环。</a:t>
            </a:r>
            <a:endParaRPr lang="en-US" sz="1600">
              <a:latin typeface="幼圆"/>
            </a:endParaRPr>
          </a:p>
          <a:p>
            <a:pPr>
              <a:lnSpc>
                <a:spcPct val="90000"/>
              </a:lnSpc>
            </a:pPr>
            <a:r>
              <a:rPr lang="en-US" sz="1600">
                <a:latin typeface="幼圆"/>
              </a:rPr>
              <a:t>kernel</a:t>
            </a:r>
            <a:r>
              <a:rPr lang="zh-CN" sz="1600">
                <a:latin typeface="幼圆"/>
              </a:rPr>
              <a:t>示例如右图，这是一个实现两个数组相加的</a:t>
            </a:r>
            <a:r>
              <a:rPr lang="en-US" sz="1600">
                <a:latin typeface="幼圆"/>
              </a:rPr>
              <a:t>kernel</a:t>
            </a:r>
            <a:r>
              <a:rPr lang="zh-CN" sz="1600">
                <a:latin typeface="幼圆"/>
              </a:rPr>
              <a:t>。</a:t>
            </a:r>
          </a:p>
        </p:txBody>
      </p:sp>
      <p:sp>
        <p:nvSpPr>
          <p:cNvPr id="52" name="Freeform 12"/>
          <p:cNvSpPr/>
          <p:nvPr/>
        </p:nvSpPr>
        <p:spPr>
          <a:xfrm>
            <a:off x="-1" y="6061223"/>
            <a:ext cx="1038036" cy="506277"/>
          </a:xfrm>
          <a:custGeom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3" name="Text Box 2"/>
          <p:cNvSpPr txBox="1"/>
          <p:nvPr/>
        </p:nvSpPr>
        <p:spPr>
          <a:xfrm>
            <a:off x="6082474" y="2202426"/>
            <a:ext cx="5641623" cy="247105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/>
          </a:ln>
        </p:spPr>
        <p:txBody>
          <a:bodyPr vert="horz" wrap="square" lIns="91440" tIns="45720" rIns="91440" bIns="45720" numCol="1" anchor="t" anchorCtr="0"/>
          <a:lstStyle/>
          <a:p>
            <a:pPr marL="0" lvl="0" indent="0" algn="just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__global__</a:t>
            </a:r>
          </a:p>
          <a:p>
            <a:pPr marL="0" lvl="0" indent="0" algn="just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void add(int n, float *x, float *y)</a:t>
            </a:r>
          </a:p>
          <a:p>
            <a:pPr marL="0" lvl="0" indent="0" algn="just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{</a:t>
            </a:r>
          </a:p>
          <a:p>
            <a:pPr marL="0" lvl="0" indent="0" algn="just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int index = </a:t>
            </a: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blockIdx.x</a:t>
            </a: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 * </a:t>
            </a: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blockDim.x</a:t>
            </a: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 + </a:t>
            </a: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threadIdx.x</a:t>
            </a: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;</a:t>
            </a:r>
          </a:p>
          <a:p>
            <a:pPr marL="0" lvl="0" indent="0" algn="just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int stride = </a:t>
            </a: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blockDim.x</a:t>
            </a: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 * </a:t>
            </a: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gridDim.x</a:t>
            </a: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;</a:t>
            </a:r>
          </a:p>
          <a:p>
            <a:pPr marL="0" lvl="0" indent="0" algn="just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for (int </a:t>
            </a: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i</a:t>
            </a: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 = index; </a:t>
            </a: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i</a:t>
            </a: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 &lt; n; </a:t>
            </a: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i</a:t>
            </a: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 += stride)</a:t>
            </a:r>
          </a:p>
          <a:p>
            <a:pPr marL="457200" lvl="1" indent="0" algn="just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y[</a:t>
            </a: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i</a:t>
            </a: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] = x[</a:t>
            </a: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i</a:t>
            </a: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] + y[</a:t>
            </a: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i</a:t>
            </a: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];</a:t>
            </a:r>
          </a:p>
          <a:p>
            <a:pPr marL="0" lvl="0" indent="0" algn="just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0" i="0" u="none" strike="noStrike" baseline="0">
                <a:solidFill>
                  <a:schemeClr val="tx1"/>
                </a:solidFill>
                <a:latin typeface="幼圆"/>
              </a:rPr>
              <a:t>}</a:t>
            </a:r>
            <a:endParaRPr lang="zh-CN" b="0" i="0" u="none" strike="noStrike" baseline="0">
              <a:solidFill>
                <a:schemeClr val="tx1"/>
              </a:solidFill>
              <a:latin typeface="幼圆"/>
            </a:endParaRPr>
          </a:p>
        </p:txBody>
      </p:sp>
    </p:spTree>
  </p:cSld>
  <p:clrMapOvr>
    <a:masterClrMapping/>
  </p:clrMapOvr>
</p:sld>
</file>