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61" r:id="rId4"/>
    <p:sldId id="319" r:id="rId6"/>
    <p:sldId id="330" r:id="rId7"/>
    <p:sldId id="321" r:id="rId8"/>
    <p:sldId id="332" r:id="rId9"/>
    <p:sldId id="292" r:id="rId10"/>
    <p:sldId id="33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BC65B-2414-FB46-BC55-459D66F680E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BC65B-2414-FB46-BC55-459D66F680E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BC65B-2414-FB46-BC55-459D66F680E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BC65B-2414-FB46-BC55-459D66F680E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BC65B-2414-FB46-BC55-459D66F680E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BC65B-2414-FB46-BC55-459D66F680E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BC65B-2414-FB46-BC55-459D66F680E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D9E2-AFCF-F24C-A3CB-DF349D303440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8B5C-DACD-B444-83C6-99B86A149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AB290-5547-2F4B-ADE5-D20E77A44024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8B5C-DACD-B444-83C6-99B86A149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EBF5-D345-2944-B73D-C33D3F8F6233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8B5C-DACD-B444-83C6-99B86A149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67C5-3520-8B41-8DE8-F3A990147D08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8B5C-DACD-B444-83C6-99B86A149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7D73-6A5F-CA4E-8E90-C66D7F3D14FC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8B5C-DACD-B444-83C6-99B86A149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C9F6-555B-6040-AD43-0B0BC5788480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8B5C-DACD-B444-83C6-99B86A149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2F6A-AEA1-094E-A175-B7EDBFF35B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8B5C-DACD-B444-83C6-99B86A149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94DE-4CAC-3144-B59D-693C45397367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8B5C-DACD-B444-83C6-99B86A149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A2F1-766D-DF42-AC42-4E6A33AAF79A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8B5C-DACD-B444-83C6-99B86A149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0CEC-8950-9F4A-88A0-96FED6BF5750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8B5C-DACD-B444-83C6-99B86A149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5CA6-F682-D545-8512-0DB8B1972CD7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8B5C-DACD-B444-83C6-99B86A149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26C9A-05A4-F14D-8DF5-603DE0257FAD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8B5C-DACD-B444-83C6-99B86A149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01395" y="2643505"/>
            <a:ext cx="10189845" cy="1123950"/>
          </a:xfrm>
        </p:spPr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kumimoji="1" lang="en-US" altLang="zh-CN" b="1" dirty="0">
                <a:latin typeface="Times New Roman" panose="02020603050405020304" charset="0"/>
                <a:cs typeface="Times New Roman" panose="02020603050405020304" charset="0"/>
              </a:rPr>
              <a:t>OpenCl</a:t>
            </a:r>
            <a:r>
              <a:rPr kumimoji="1" lang="zh-CN" altLang="en-US" b="1" dirty="0">
                <a:latin typeface="Times New Roman" panose="02020603050405020304" charset="0"/>
                <a:cs typeface="Times New Roman" panose="02020603050405020304" charset="0"/>
              </a:rPr>
              <a:t>与</a:t>
            </a:r>
            <a:r>
              <a:rPr kumimoji="1" lang="en-US" altLang="zh-CN" b="1" dirty="0">
                <a:latin typeface="Times New Roman" panose="02020603050405020304" charset="0"/>
                <a:cs typeface="Times New Roman" panose="02020603050405020304" charset="0"/>
              </a:rPr>
              <a:t>CUDA kernel test</a:t>
            </a:r>
            <a:br>
              <a:rPr kumimoji="1" lang="en-US" altLang="zh-CN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kumimoji="1" lang="zh-CN" altLang="en-US" sz="2400" b="1" dirty="0">
                <a:latin typeface="Times New Roman" panose="02020603050405020304" charset="0"/>
                <a:cs typeface="Times New Roman" panose="02020603050405020304" charset="0"/>
              </a:rPr>
              <a:t>环境：</a:t>
            </a:r>
            <a:r>
              <a:rPr kumimoji="1"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Tensorflow2.2+CUDA10.2</a:t>
            </a:r>
            <a:endParaRPr kumimoji="1" lang="en-US" altLang="zh-CN" sz="2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07900"/>
            <a:ext cx="9144000" cy="1655762"/>
          </a:xfrm>
        </p:spPr>
        <p:txBody>
          <a:bodyPr/>
          <a:lstStyle/>
          <a:p>
            <a:endParaRPr kumimoji="1" lang="zh-CN" altLang="en-US" b="1" dirty="0" smtClean="0">
              <a:solidFill>
                <a:srgbClr val="7030A0"/>
              </a:solidFill>
            </a:endParaRPr>
          </a:p>
          <a:p>
            <a:r>
              <a:rPr kumimoji="1" lang="en-US" altLang="zh-CN" dirty="0" smtClean="0">
                <a:solidFill>
                  <a:srgbClr val="7030A0"/>
                </a:solidFill>
              </a:rPr>
              <a:t>NanKai</a:t>
            </a:r>
            <a:r>
              <a:rPr kumimoji="1" lang="zh-CN" altLang="en-US" dirty="0" smtClean="0">
                <a:solidFill>
                  <a:srgbClr val="7030A0"/>
                </a:solidFill>
              </a:rPr>
              <a:t> </a:t>
            </a:r>
            <a:endParaRPr kumimoji="1" lang="en-US" altLang="zh-CN" dirty="0" smtClean="0">
              <a:solidFill>
                <a:srgbClr val="7030A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569626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8B5C-DACD-B444-83C6-99B86A1493E9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5" name="图片 4" descr="562c11dfa9ec8a13bb1224f6fb03918fa0ecc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23245" y="5276215"/>
            <a:ext cx="980440" cy="9804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200660"/>
            <a:ext cx="10855960" cy="1097280"/>
          </a:xfrm>
        </p:spPr>
        <p:txBody>
          <a:bodyPr>
            <a:normAutofit/>
          </a:bodyPr>
          <a:lstStyle/>
          <a:p>
            <a:r>
              <a:rPr kumimoji="1" lang="en-US" altLang="zh-CN" b="1" dirty="0">
                <a:sym typeface="+mn-ea"/>
              </a:rPr>
              <a:t>1</a:t>
            </a:r>
            <a:r>
              <a:rPr kumimoji="1" lang="zh-CN" altLang="en-US" b="1" dirty="0">
                <a:sym typeface="+mn-ea"/>
              </a:rPr>
              <a:t>、</a:t>
            </a:r>
            <a:r>
              <a:rPr kumimoji="1" lang="en-US" altLang="zh-CN" b="1" dirty="0">
                <a:sym typeface="+mn-ea"/>
              </a:rPr>
              <a:t>opencl kernel</a:t>
            </a:r>
            <a:r>
              <a:rPr kumimoji="1" lang="zh-CN" altLang="en-US" b="1" dirty="0">
                <a:sym typeface="+mn-ea"/>
              </a:rPr>
              <a:t>测试</a:t>
            </a:r>
            <a:endParaRPr kumimoji="1" lang="zh-CN" altLang="en-US" b="1" dirty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631943"/>
            <a:ext cx="12192000" cy="21716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0" y="1142793"/>
            <a:ext cx="12192000" cy="236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幻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8B5C-DACD-B444-83C6-99B86A1493E9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81025" y="1191260"/>
            <a:ext cx="1066165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  </a:t>
            </a:r>
            <a:r>
              <a:rPr lang="zh-CN" altLang="en-US"/>
              <a:t>（1）基于模板（示例中），编写.cc文件（三步：</a:t>
            </a:r>
            <a:r>
              <a:rPr lang="zh-CN" altLang="en-US" b="1"/>
              <a:t>定义、实现、注册</a:t>
            </a:r>
            <a:r>
              <a:rPr lang="zh-CN" altLang="en-US"/>
              <a:t>）。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  <a:p>
            <a:pPr marL="360045" fontAlgn="auto">
              <a:lnSpc>
                <a:spcPct val="200000"/>
              </a:lnSpc>
            </a:pPr>
            <a:r>
              <a:rPr lang="zh-CN" altLang="en-US" b="1"/>
              <a:t>定义</a:t>
            </a:r>
            <a:r>
              <a:rPr lang="zh-CN" altLang="en-US"/>
              <a:t>和</a:t>
            </a:r>
            <a:r>
              <a:rPr lang="zh-CN" altLang="en-US" b="1"/>
              <a:t>注册</a:t>
            </a:r>
            <a:r>
              <a:rPr lang="zh-CN" altLang="en-US"/>
              <a:t>可参考原来</a:t>
            </a:r>
            <a:r>
              <a:rPr lang="en-US" altLang="zh-CN"/>
              <a:t>cuda</a:t>
            </a:r>
            <a:r>
              <a:rPr lang="zh-CN" altLang="en-US"/>
              <a:t>下的</a:t>
            </a:r>
            <a:r>
              <a:rPr lang="en-US" altLang="zh-CN"/>
              <a:t>kernel</a:t>
            </a:r>
            <a:r>
              <a:rPr lang="zh-CN" altLang="en-US"/>
              <a:t>源码，它也同样操作，主要借鉴参数类型等等。</a:t>
            </a:r>
            <a:endParaRPr lang="zh-CN" altLang="en-US"/>
          </a:p>
          <a:p>
            <a:pPr marL="360045" fontAlgn="auto">
              <a:lnSpc>
                <a:spcPct val="200000"/>
              </a:lnSpc>
            </a:pPr>
            <a:r>
              <a:rPr lang="zh-CN" altLang="en-US" b="1"/>
              <a:t>实现</a:t>
            </a:r>
            <a:r>
              <a:rPr lang="zh-CN" altLang="en-US"/>
              <a:t>中，就要把整个</a:t>
            </a:r>
            <a:r>
              <a:rPr lang="en-US" altLang="zh-CN"/>
              <a:t>opencl </a:t>
            </a:r>
            <a:r>
              <a:rPr lang="zh-CN" altLang="en-US"/>
              <a:t>编程过程方进行，相当于写一个</a:t>
            </a:r>
            <a:r>
              <a:rPr lang="en-US" altLang="zh-CN"/>
              <a:t>opencl</a:t>
            </a:r>
            <a:r>
              <a:rPr lang="zh-CN" altLang="en-US"/>
              <a:t>程序，详见示例</a:t>
            </a:r>
            <a:r>
              <a:rPr lang="en-US" altLang="zh-CN"/>
              <a:t>addone</a:t>
            </a:r>
            <a:r>
              <a:rPr lang="zh-CN" altLang="en-US"/>
              <a:t>。</a:t>
            </a:r>
            <a:endParaRPr lang="zh-CN" altLang="en-US"/>
          </a:p>
          <a:p>
            <a:pPr marL="360045" fontAlgn="auto">
              <a:lnSpc>
                <a:spcPct val="200000"/>
              </a:lnSpc>
            </a:pPr>
            <a:r>
              <a:rPr lang="zh-CN" altLang="en-US"/>
              <a:t>它包括：获取管理</a:t>
            </a:r>
            <a:r>
              <a:rPr lang="en-US" altLang="zh-CN"/>
              <a:t>device</a:t>
            </a:r>
            <a:r>
              <a:rPr lang="zh-CN" altLang="en-US"/>
              <a:t>，创建命令队列，创建程序对象（即咱们改写的函数源码，</a:t>
            </a:r>
            <a:r>
              <a:rPr lang="en-US" altLang="zh-CN"/>
              <a:t>.cl</a:t>
            </a:r>
            <a:r>
              <a:rPr lang="zh-CN" altLang="en-US"/>
              <a:t>的文件，单独一个文件），创建</a:t>
            </a:r>
            <a:r>
              <a:rPr lang="en-US" altLang="zh-CN"/>
              <a:t>kernel</a:t>
            </a:r>
            <a:r>
              <a:rPr lang="zh-CN" altLang="en-US"/>
              <a:t>，设置</a:t>
            </a:r>
            <a:r>
              <a:rPr lang="en-US" altLang="zh-CN"/>
              <a:t>kernel</a:t>
            </a:r>
            <a:r>
              <a:rPr lang="zh-CN" altLang="en-US"/>
              <a:t>参数，最后将</a:t>
            </a:r>
            <a:r>
              <a:rPr lang="en-US" altLang="zh-CN"/>
              <a:t>kernel</a:t>
            </a:r>
            <a:r>
              <a:rPr lang="zh-CN" altLang="en-US"/>
              <a:t>对象和参数都放到命令队列执行即可。就是</a:t>
            </a:r>
            <a:r>
              <a:rPr lang="en-US" altLang="zh-CN"/>
              <a:t>OpenCl</a:t>
            </a:r>
            <a:r>
              <a:rPr lang="zh-CN" altLang="en-US"/>
              <a:t>编程的整个基本过程，全部放到</a:t>
            </a:r>
            <a:r>
              <a:rPr lang="en-US" altLang="zh-CN"/>
              <a:t>compute</a:t>
            </a:r>
            <a:r>
              <a:rPr lang="zh-CN" altLang="en-US"/>
              <a:t>中。（参考：http://www.kimicat.com/opencl-1/opencl-jiao-xue-yi，或者网上一搜有很多）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200660"/>
            <a:ext cx="10428605" cy="1097280"/>
          </a:xfrm>
        </p:spPr>
        <p:txBody>
          <a:bodyPr>
            <a:normAutofit/>
          </a:bodyPr>
          <a:lstStyle/>
          <a:p>
            <a:r>
              <a:rPr kumimoji="1" lang="en-US" altLang="zh-CN" b="1" dirty="0">
                <a:sym typeface="+mn-ea"/>
              </a:rPr>
              <a:t>1</a:t>
            </a:r>
            <a:r>
              <a:rPr kumimoji="1" lang="zh-CN" altLang="en-US" b="1" dirty="0">
                <a:sym typeface="+mn-ea"/>
              </a:rPr>
              <a:t>、</a:t>
            </a:r>
            <a:r>
              <a:rPr kumimoji="1" b="1" dirty="0">
                <a:sym typeface="+mn-ea"/>
              </a:rPr>
              <a:t>opencl kernel测试</a:t>
            </a:r>
            <a:endParaRPr kumimoji="1" b="1" dirty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631943"/>
            <a:ext cx="12192000" cy="21716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0" y="1142793"/>
            <a:ext cx="12192000" cy="236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幻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8B5C-DACD-B444-83C6-99B86A1493E9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81025" y="977900"/>
            <a:ext cx="11213465" cy="49676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（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）通过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g++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把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.cc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文件编译为一个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.so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文件，即生成动态链接。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60045" fontAlgn="auto">
              <a:lnSpc>
                <a:spcPct val="20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TF_CFLAGS=( $(python3 -c 'import tensorflow as tf; print(" ".join(tf.sysconfig.get_compile_flags()))') 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60045" fontAlgn="auto">
              <a:lnSpc>
                <a:spcPct val="20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TF_LFLAGS=( $(python3 -c 'import tensorflow as tf; print(" ".join(tf.sysconfig.get_link_flags()))') 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60045" fontAlgn="auto">
              <a:lnSpc>
                <a:spcPct val="200000"/>
              </a:lnSpc>
            </a:pP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g++ -std=c++11 -shared 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XXX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.cc -o 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XXX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.so -fPIC ${TF_CFLAGS[@]} ${TF_LFLAGS[@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]} -O2 -lOpenCL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200000"/>
              </a:lnSpc>
            </a:pPr>
            <a:endParaRPr lang="zh-CN" altLang="en-US" sz="14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（3）在Python环境中，利用load_op_library方法，把.so封装为一个Python接口，便于调用执行。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60045" fontAlgn="auto">
              <a:lnSpc>
                <a:spcPct val="13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import tensorflow as tf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60045" fontAlgn="auto">
              <a:lnSpc>
                <a:spcPct val="13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tf.compat.v1.disable_eager_execution()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60045" fontAlgn="auto">
              <a:lnSpc>
                <a:spcPct val="13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sess= tf.compat.v1.Session() 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60045" fontAlgn="auto">
              <a:lnSpc>
                <a:spcPct val="13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nk = tf.load_op_library('./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XXX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.so')   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//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可通过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dir(nk)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看其中是否存在zero_out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60045" fontAlgn="auto">
              <a:lnSpc>
                <a:spcPct val="13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print(sess.run(nk.zero_out([1.0, 2.0, 3.0]))) 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075" y="200660"/>
            <a:ext cx="11205210" cy="1097280"/>
          </a:xfrm>
        </p:spPr>
        <p:txBody>
          <a:bodyPr>
            <a:normAutofit/>
          </a:bodyPr>
          <a:lstStyle/>
          <a:p>
            <a:r>
              <a:rPr kumimoji="1" lang="en-US" altLang="zh-CN" b="1" dirty="0">
                <a:sym typeface="+mn-ea"/>
              </a:rPr>
              <a:t>2</a:t>
            </a:r>
            <a:r>
              <a:rPr kumimoji="1" lang="zh-CN" altLang="en-US" b="1" dirty="0">
                <a:sym typeface="+mn-ea"/>
              </a:rPr>
              <a:t>、</a:t>
            </a:r>
            <a:r>
              <a:rPr kumimoji="1" lang="en-US" b="1" dirty="0">
                <a:sym typeface="+mn-ea"/>
              </a:rPr>
              <a:t>CUDA</a:t>
            </a:r>
            <a:r>
              <a:rPr kumimoji="1" b="1" dirty="0">
                <a:sym typeface="+mn-ea"/>
              </a:rPr>
              <a:t> kernel测试</a:t>
            </a:r>
            <a:endParaRPr kumimoji="1" b="1" dirty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631943"/>
            <a:ext cx="12192000" cy="21716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0" y="1142793"/>
            <a:ext cx="12192000" cy="236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幻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8B5C-DACD-B444-83C6-99B86A1493E9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89585" y="1166495"/>
            <a:ext cx="1121346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>
                <a:solidFill>
                  <a:schemeClr val="tx1"/>
                </a:solidFill>
              </a:rPr>
              <a:t>tensorflow cuda</a:t>
            </a:r>
            <a:r>
              <a:rPr lang="zh-CN" altLang="en-US">
                <a:solidFill>
                  <a:schemeClr val="tx1"/>
                </a:solidFill>
              </a:rPr>
              <a:t>下</a:t>
            </a:r>
            <a:r>
              <a:rPr lang="zh-CN" altLang="en-US">
                <a:solidFill>
                  <a:schemeClr val="tx1"/>
                </a:solidFill>
              </a:rPr>
              <a:t>源码中一个操作（其中包含</a:t>
            </a:r>
            <a:r>
              <a:rPr lang="en-US" altLang="zh-CN">
                <a:sym typeface="+mn-ea"/>
              </a:rPr>
              <a:t>kernel</a:t>
            </a:r>
            <a:r>
              <a:rPr lang="zh-CN" altLang="en-US">
                <a:solidFill>
                  <a:schemeClr val="tx1"/>
                </a:solidFill>
              </a:rPr>
              <a:t>），一般有可能有三个文件，例如：</a:t>
            </a:r>
            <a:r>
              <a:rPr lang="en-US" altLang="zh-CN">
                <a:solidFill>
                  <a:schemeClr val="tx1"/>
                </a:solidFill>
              </a:rPr>
              <a:t>softmax</a:t>
            </a:r>
            <a:r>
              <a:rPr lang="zh-CN" altLang="en-US">
                <a:solidFill>
                  <a:schemeClr val="tx1"/>
                </a:solidFill>
              </a:rPr>
              <a:t>操作，包括：</a:t>
            </a:r>
            <a:endParaRPr lang="zh-CN" altLang="en-US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solidFill>
                  <a:schemeClr val="tx1"/>
                </a:solidFill>
              </a:rPr>
              <a:t>         softmax_op_functor.h   softmax_op_gpu.cu.cc   softmax_op.cc（不只有</a:t>
            </a:r>
            <a:r>
              <a:rPr lang="en-US" altLang="zh-CN">
                <a:solidFill>
                  <a:schemeClr val="tx1"/>
                </a:solidFill>
              </a:rPr>
              <a:t>.cc</a:t>
            </a:r>
            <a:r>
              <a:rPr lang="zh-CN" altLang="en-US">
                <a:solidFill>
                  <a:schemeClr val="tx1"/>
                </a:solidFill>
              </a:rPr>
              <a:t>文件）</a:t>
            </a:r>
            <a:endParaRPr lang="zh-CN" altLang="en-US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solidFill>
                  <a:schemeClr val="tx1"/>
                </a:solidFill>
              </a:rPr>
              <a:t>若无特殊性情况，把这三个文件单独取出，执行前边：</a:t>
            </a:r>
            <a:endParaRPr lang="zh-CN" altLang="en-US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zh-CN" altLang="en-US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）基于模板，编写.cc文件（三步：定义、实现、注册）。</a:t>
            </a:r>
            <a:endParaRPr lang="zh-CN" altLang="en-US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solidFill>
                  <a:schemeClr val="tx1"/>
                </a:solidFill>
              </a:rPr>
              <a:t>           即把包括自己要改写的</a:t>
            </a:r>
            <a:r>
              <a:rPr lang="en-US" altLang="zh-CN">
                <a:solidFill>
                  <a:schemeClr val="tx1"/>
                </a:solidFill>
              </a:rPr>
              <a:t>kernel</a:t>
            </a:r>
            <a:r>
              <a:rPr lang="zh-CN" altLang="en-US">
                <a:solidFill>
                  <a:schemeClr val="tx1"/>
                </a:solidFill>
              </a:rPr>
              <a:t>函数的</a:t>
            </a:r>
            <a:r>
              <a:rPr lang="en-US" altLang="zh-CN">
                <a:solidFill>
                  <a:schemeClr val="tx1"/>
                </a:solidFill>
              </a:rPr>
              <a:t>.cc</a:t>
            </a:r>
            <a:r>
              <a:rPr lang="zh-CN" altLang="en-US">
                <a:solidFill>
                  <a:schemeClr val="tx1"/>
                </a:solidFill>
              </a:rPr>
              <a:t>文件和</a:t>
            </a:r>
            <a:r>
              <a:rPr lang="en-US" altLang="zh-CN">
                <a:solidFill>
                  <a:schemeClr val="tx1"/>
                </a:solidFill>
              </a:rPr>
              <a:t>.cu.cc</a:t>
            </a:r>
            <a:r>
              <a:rPr lang="zh-CN" altLang="en-US">
                <a:solidFill>
                  <a:schemeClr val="tx1"/>
                </a:solidFill>
              </a:rPr>
              <a:t>文件，生成动态链接，但是测的时候仅仅调用自己的</a:t>
            </a:r>
            <a:r>
              <a:rPr lang="en-US" altLang="zh-CN">
                <a:solidFill>
                  <a:schemeClr val="tx1"/>
                </a:solidFill>
              </a:rPr>
              <a:t>kernel</a:t>
            </a:r>
            <a:r>
              <a:rPr lang="zh-CN" altLang="en-US">
                <a:solidFill>
                  <a:schemeClr val="tx1"/>
                </a:solidFill>
              </a:rPr>
              <a:t>进行测试即可，其他的不用管。另外，按照模板加入统计运行时间的代码。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200660"/>
            <a:ext cx="10428605" cy="1097280"/>
          </a:xfrm>
        </p:spPr>
        <p:txBody>
          <a:bodyPr>
            <a:normAutofit/>
          </a:bodyPr>
          <a:lstStyle/>
          <a:p>
            <a:r>
              <a:rPr kumimoji="1" lang="en-US" b="1" dirty="0">
                <a:sym typeface="+mn-ea"/>
              </a:rPr>
              <a:t>2</a:t>
            </a:r>
            <a:r>
              <a:rPr kumimoji="1" b="1" dirty="0">
                <a:sym typeface="+mn-ea"/>
              </a:rPr>
              <a:t>、CUDA kernel测试</a:t>
            </a:r>
            <a:endParaRPr kumimoji="1" b="1" dirty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631943"/>
            <a:ext cx="12192000" cy="21716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0" y="1142793"/>
            <a:ext cx="12192000" cy="236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幻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8B5C-DACD-B444-83C6-99B86A1493E9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81025" y="977900"/>
            <a:ext cx="11213465" cy="6047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（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）通过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g++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把编译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.cc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和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.cu.cc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文件，最终输出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为一个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.so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文件，即生成动态链接。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60045" fontAlgn="auto">
              <a:lnSpc>
                <a:spcPct val="20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TF_CFLAGS=( $(python3 -c 'import tensorflow as tf; print(" ".join(tf.sysconfig.get_compile_flags()))') 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60045" fontAlgn="auto">
              <a:lnSpc>
                <a:spcPct val="20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TF_LFLAGS=( $(python3 -c 'import tensorflow as tf; print(" ".join(tf.sysconfig.get_link_flags()))') 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60045" fontAlgn="auto">
              <a:lnSpc>
                <a:spcPct val="200000"/>
              </a:lnSpc>
            </a:pP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nvcc -std=c++11 -c -o</a:t>
            </a:r>
            <a:r>
              <a:rPr lang="zh-CN" altLang="en-US" sz="1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XXX.cu.o XXX.cu.cc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${TF_CFLAGS[@]} -D GOOGLE_CUDA=1 -x cu -Xcompiler -fPIC --expt-relaxed-constexpr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360045" fontAlgn="auto">
              <a:lnSpc>
                <a:spcPct val="200000"/>
              </a:lnSpc>
            </a:pP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g++ -std=c++11 -shared -o </a:t>
            </a:r>
            <a:r>
              <a:rPr lang="zh-CN" altLang="en-US" sz="1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XXX.so  XXX.cc  XXX.cu.o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${TF_CFLAGS[@]} -fPIC -lcudart ${TF_LFLAGS[@]}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（3）在Python环境中，利用load_op_library方法，把.so封装为一个Python接口，便于调用执行。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60045" fontAlgn="auto">
              <a:lnSpc>
                <a:spcPct val="13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import tensorflow as tf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60045" fontAlgn="auto">
              <a:lnSpc>
                <a:spcPct val="13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tf.compat.v1.disable_eager_execution()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60045" fontAlgn="auto">
              <a:lnSpc>
                <a:spcPct val="13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sess= tf.compat.v1.Session() 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60045" fontAlgn="auto">
              <a:lnSpc>
                <a:spcPct val="13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nk = tf.load_op_library('./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XXX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.so')   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//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可通过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dir(nk)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看其中是否存在zero_out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60045" fontAlgn="auto">
              <a:lnSpc>
                <a:spcPct val="13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print(sess.run(nk.zero_out([1.0, 2.0, 3.0]))) 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60045" fontAlgn="auto">
              <a:lnSpc>
                <a:spcPct val="130000"/>
              </a:lnSpc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可参考：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https://www.tensorflow.org/guide/create_op#build_the_op_library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30000"/>
              </a:lnSpc>
            </a:pPr>
            <a:endParaRPr lang="zh-C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30000"/>
              </a:lnSpc>
            </a:pPr>
            <a:endParaRPr lang="zh-C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200660"/>
            <a:ext cx="8578215" cy="1097280"/>
          </a:xfrm>
        </p:spPr>
        <p:txBody>
          <a:bodyPr>
            <a:normAutofit/>
          </a:bodyPr>
          <a:lstStyle/>
          <a:p>
            <a:r>
              <a:rPr kumimoji="1" lang="en-US" altLang="zh-CN" b="1" dirty="0"/>
              <a:t>3</a:t>
            </a:r>
            <a:r>
              <a:rPr kumimoji="1" lang="zh-CN" altLang="en-US" b="1" dirty="0"/>
              <a:t>、生成测试文档</a:t>
            </a:r>
            <a:endParaRPr kumimoji="1"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631943"/>
            <a:ext cx="12192000" cy="21716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0" y="1142793"/>
            <a:ext cx="12192000" cy="236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幻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8B5C-DACD-B444-83C6-99B86A1493E9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8000" y="1237615"/>
            <a:ext cx="11275060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/>
              <a:t>        </a:t>
            </a:r>
            <a:r>
              <a:rPr lang="zh-CN" altLang="en-US"/>
              <a:t>上述</a:t>
            </a:r>
            <a:r>
              <a:rPr lang="en-US" altLang="zh-CN"/>
              <a:t>cuda kernel</a:t>
            </a:r>
            <a:r>
              <a:rPr lang="zh-CN" altLang="en-US"/>
              <a:t>和</a:t>
            </a:r>
            <a:r>
              <a:rPr lang="en-US" altLang="zh-CN"/>
              <a:t>opencl kernel</a:t>
            </a:r>
            <a:r>
              <a:rPr lang="zh-CN" altLang="en-US"/>
              <a:t>全部生成动态链接后，而且经过在</a:t>
            </a:r>
            <a:r>
              <a:rPr lang="en-US" altLang="zh-CN"/>
              <a:t>Python </a:t>
            </a:r>
            <a:r>
              <a:rPr lang="zh-CN" altLang="en-US"/>
              <a:t>命令行的简单测试后，需要进行详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zh-CN" altLang="en-US"/>
              <a:t>一些全方位的测试。主要为按照测试规则，生成一些数据（测试用例），最后判断cuda kernel和opencl kernel的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zh-CN" altLang="en-US"/>
              <a:t>输出结果是否一致。</a:t>
            </a:r>
            <a:endParaRPr lang="zh-CN" altLang="en-US"/>
          </a:p>
          <a:p>
            <a:pPr algn="l">
              <a:lnSpc>
                <a:spcPct val="150000"/>
              </a:lnSpc>
            </a:pPr>
            <a:endParaRPr lang="zh-CN" altLang="en-US"/>
          </a:p>
          <a:p>
            <a:pPr lvl="0" algn="l">
              <a:lnSpc>
                <a:spcPct val="150000"/>
              </a:lnSpc>
            </a:pPr>
            <a:r>
              <a:rPr lang="zh-CN" altLang="en-US"/>
              <a:t>         为了方便的实现上述过程并生成测试文档，这里我已经编写好了测试程序的模板（详见示例）。大家直接按照程序模板操作即可，需要在其中描述清楚：</a:t>
            </a:r>
            <a:endParaRPr lang="zh-CN" altLang="en-US"/>
          </a:p>
          <a:p>
            <a:pPr lvl="0" algn="l">
              <a:lnSpc>
                <a:spcPct val="150000"/>
              </a:lnSpc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kernel</a:t>
            </a:r>
            <a:r>
              <a:rPr lang="zh-CN" altLang="en-US"/>
              <a:t>的具体功能</a:t>
            </a:r>
            <a:endParaRPr lang="zh-CN" altLang="en-US"/>
          </a:p>
          <a:p>
            <a:pPr lvl="0" algn="l">
              <a:lnSpc>
                <a:spcPct val="150000"/>
              </a:lnSpc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）为什么要设计此测试用例（目的是测</a:t>
            </a:r>
            <a:r>
              <a:rPr lang="en-US" altLang="zh-CN"/>
              <a:t>kernel</a:t>
            </a:r>
            <a:r>
              <a:rPr lang="zh-CN" altLang="en-US"/>
              <a:t>的什么</a:t>
            </a:r>
            <a:r>
              <a:rPr lang="zh-CN" altLang="en-US"/>
              <a:t>）</a:t>
            </a:r>
            <a:endParaRPr lang="zh-CN" altLang="en-US"/>
          </a:p>
          <a:p>
            <a:pPr lvl="0" algn="l">
              <a:lnSpc>
                <a:spcPct val="150000"/>
              </a:lnSpc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）为了达到目的，怎么设计的测试用例</a:t>
            </a:r>
            <a:endParaRPr lang="zh-CN" altLang="en-US"/>
          </a:p>
          <a:p>
            <a:pPr lvl="0" algn="l">
              <a:lnSpc>
                <a:spcPct val="150000"/>
              </a:lnSpc>
            </a:pPr>
            <a:endParaRPr lang="zh-CN" altLang="en-US"/>
          </a:p>
          <a:p>
            <a:pPr lvl="0" algn="l">
              <a:lnSpc>
                <a:spcPct val="150000"/>
              </a:lnSpc>
            </a:pPr>
            <a:r>
              <a:rPr lang="zh-CN" altLang="en-US"/>
              <a:t>最终执行代码会生成一个</a:t>
            </a:r>
            <a:r>
              <a:rPr lang="en-US" altLang="zh-CN"/>
              <a:t>.html</a:t>
            </a:r>
            <a:r>
              <a:rPr lang="zh-CN" altLang="en-US"/>
              <a:t>的测试文档，全部为</a:t>
            </a:r>
            <a:r>
              <a:rPr lang="en-US" altLang="zh-CN"/>
              <a:t>pass</a:t>
            </a:r>
            <a:r>
              <a:rPr lang="zh-CN" altLang="en-US"/>
              <a:t>即可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640833"/>
            <a:ext cx="12192000" cy="21716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8B5C-DACD-B444-83C6-99B86A1493E9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7695" y="2967335"/>
            <a:ext cx="33922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THANKS</a:t>
            </a:r>
            <a:r>
              <a:rPr lang="zh-CN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！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2468</Words>
  <Application>WPS 演示</Application>
  <PresentationFormat>宽屏</PresentationFormat>
  <Paragraphs>81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Arial</vt:lpstr>
      <vt:lpstr>Times New Roman</vt:lpstr>
      <vt:lpstr>Calibri</vt:lpstr>
      <vt:lpstr>微软雅黑</vt:lpstr>
      <vt:lpstr>Arial Unicode MS</vt:lpstr>
      <vt:lpstr>Calibri Light</vt:lpstr>
      <vt:lpstr>Office 主题</vt:lpstr>
      <vt:lpstr>1_Office 主题</vt:lpstr>
      <vt:lpstr>OpenCl与CUDA kernel test 环境：Tensorflow2.2+CUDA10.2</vt:lpstr>
      <vt:lpstr>1、opencl kernel测试</vt:lpstr>
      <vt:lpstr>1、opencl kernel测试</vt:lpstr>
      <vt:lpstr>2、CUDA kernel测试</vt:lpstr>
      <vt:lpstr>2、CUDA kernel测试</vt:lpstr>
      <vt:lpstr>3、生成测试文档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嘘:听………</cp:lastModifiedBy>
  <cp:revision>39</cp:revision>
  <dcterms:created xsi:type="dcterms:W3CDTF">2019-10-07T00:29:00Z</dcterms:created>
  <dcterms:modified xsi:type="dcterms:W3CDTF">2020-06-12T05:33:40Z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