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1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2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0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33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9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0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0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5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4A98-B1CF-4092-8881-A1E91074708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90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4A98-B1CF-4092-8881-A1E910747080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1D255-4134-45D2-8B14-2E0DDB6061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43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swers.opencv.org/question/216633/calibratehandeye-precis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.neuromeka.com/topic/51/indydcp-task_move_to-%ED%95%A8%EC%88%98-%EC%82%AC%EC%9A%A9-%EA%B4%80%EB%A0%A8-%EB%AC%B8%EC%9D%9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th.stackexchange.com/questions/222113/given-3-points-of-a-rigid-body-in-space-how-do-i-find-the-corresponding-orienta/222170#2221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zivid.com/importance-of-3d-hand-eye-calibr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Report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97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88640"/>
            <a:ext cx="88111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Camera Calibration </a:t>
            </a:r>
            <a:r>
              <a:rPr lang="ko-KR" altLang="en-US" b="1" dirty="0" smtClean="0"/>
              <a:t>검증</a:t>
            </a:r>
            <a:endParaRPr lang="en-US" altLang="ko-KR" b="1" dirty="0" smtClean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Test Case </a:t>
            </a:r>
            <a:r>
              <a:rPr lang="ko-KR" altLang="en-US" dirty="0" smtClean="0"/>
              <a:t>마다 조금씩 다른 결과값을 보여줌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Chessboard</a:t>
            </a:r>
            <a:r>
              <a:rPr lang="ko-KR" altLang="en-US" dirty="0" smtClean="0"/>
              <a:t>가 아닌 </a:t>
            </a:r>
            <a:r>
              <a:rPr lang="en-US" altLang="ko-KR" dirty="0" err="1" smtClean="0"/>
              <a:t>Arucoboard</a:t>
            </a:r>
            <a:r>
              <a:rPr lang="ko-KR" altLang="en-US" dirty="0" smtClean="0"/>
              <a:t>를 사용해도 측정 시마다 상이한 값을 보여줌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Camera Matrix</a:t>
            </a:r>
            <a:r>
              <a:rPr lang="ko-KR" altLang="en-US" dirty="0" smtClean="0"/>
              <a:t>의 값에 따라서 </a:t>
            </a:r>
            <a:r>
              <a:rPr lang="en-US" altLang="ko-KR" dirty="0" err="1" smtClean="0"/>
              <a:t>estimatePose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함수에 의해서 측정되는 </a:t>
            </a:r>
            <a:r>
              <a:rPr lang="en-US" altLang="ko-KR" dirty="0" err="1" smtClean="0"/>
              <a:t>tvec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rvec</a:t>
            </a:r>
            <a:endParaRPr lang="en-US" altLang="ko-KR" dirty="0" smtClean="0"/>
          </a:p>
          <a:p>
            <a:r>
              <a:rPr lang="ko-KR" altLang="en-US" dirty="0" smtClean="0"/>
              <a:t>값이 달라짐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itchFamily="2" charset="2"/>
              </a:rPr>
              <a:t> Hand Eye Calibration</a:t>
            </a:r>
            <a:r>
              <a:rPr lang="ko-KR" altLang="en-US" dirty="0" smtClean="0">
                <a:sym typeface="Wingdings" pitchFamily="2" charset="2"/>
              </a:rPr>
              <a:t>에 발생하는 </a:t>
            </a:r>
            <a:r>
              <a:rPr lang="ko-KR" altLang="en-US" dirty="0" err="1" smtClean="0">
                <a:sym typeface="Wingdings" pitchFamily="2" charset="2"/>
              </a:rPr>
              <a:t>오차값의</a:t>
            </a:r>
            <a:r>
              <a:rPr lang="ko-KR" altLang="en-US" dirty="0" smtClean="0">
                <a:sym typeface="Wingdings" pitchFamily="2" charset="2"/>
              </a:rPr>
              <a:t> 주요 원인이 될 것으로 </a:t>
            </a:r>
            <a:endParaRPr lang="en-US" altLang="ko-KR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예상됨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참고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>
                <a:hlinkClick r:id="rId2"/>
              </a:rPr>
              <a:t>https://answers.opencv.org/question/216633/calibratehandeye-precision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)</a:t>
            </a:r>
          </a:p>
          <a:p>
            <a:endParaRPr lang="en-US" altLang="ko-KR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시험 데이터 참고</a:t>
            </a:r>
            <a:endParaRPr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339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88640"/>
            <a:ext cx="3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calibrateHandEye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결과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검증</a:t>
            </a:r>
            <a:endParaRPr lang="en-US" altLang="ko-KR" b="1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936104" y="575384"/>
            <a:ext cx="4572000" cy="609397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/>
              <a:t>cv2.CALIB_HAND_EYE_TSAI</a:t>
            </a:r>
          </a:p>
          <a:p>
            <a:r>
              <a:rPr lang="en-US" altLang="ko-KR" sz="1000" dirty="0"/>
              <a:t>cv2.CALIB_HAND_EYE_PARK</a:t>
            </a:r>
          </a:p>
          <a:p>
            <a:r>
              <a:rPr lang="en-US" altLang="ko-KR" sz="1000" dirty="0"/>
              <a:t>cv2.CALIB_HAND_EYE_HORAUD</a:t>
            </a:r>
          </a:p>
          <a:p>
            <a:r>
              <a:rPr lang="en-US" altLang="ko-KR" sz="1000" dirty="0"/>
              <a:t>cv2.CALIB_HAND_EYE_ANDREFF</a:t>
            </a:r>
          </a:p>
          <a:p>
            <a:r>
              <a:rPr lang="en-US" altLang="ko-KR" sz="1000" dirty="0"/>
              <a:t>cv2.CALIB_HAND_EYE_DANIILIDIS</a:t>
            </a:r>
          </a:p>
          <a:p>
            <a:endParaRPr lang="en-US" altLang="ko-KR" sz="1000" dirty="0"/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--------------------------------------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Method 0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[[-0.53111808 -0.66809495  0.5211168 ]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 [-0.67767341  0.7041279   0.212044  ]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 [-0.5085984  -0.2405266  -0.82672524]]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[[-0.22988355]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 [-0.30189875]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 [ 0.01499742]]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--------------------------------------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Distance: 0.379755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--------------------------------------</a:t>
            </a:r>
          </a:p>
          <a:p>
            <a:r>
              <a:rPr lang="en-US" altLang="ko-KR" sz="1000" dirty="0"/>
              <a:t>--------------------------------------</a:t>
            </a:r>
          </a:p>
          <a:p>
            <a:r>
              <a:rPr lang="en-US" altLang="ko-KR" sz="1000" dirty="0"/>
              <a:t>Method 1</a:t>
            </a:r>
          </a:p>
          <a:p>
            <a:r>
              <a:rPr lang="en-US" altLang="ko-KR" sz="1000" dirty="0"/>
              <a:t>[[-0.74201907 -0.66968512  0.03048841]</a:t>
            </a:r>
          </a:p>
          <a:p>
            <a:r>
              <a:rPr lang="en-US" altLang="ko-KR" sz="1000" dirty="0"/>
              <a:t> [-0.67034704  0.7416587  -0.02402535]</a:t>
            </a:r>
          </a:p>
          <a:p>
            <a:r>
              <a:rPr lang="en-US" altLang="ko-KR" sz="1000" dirty="0"/>
              <a:t> [-0.00652258 -0.03826508 -0.99924634]]</a:t>
            </a:r>
          </a:p>
          <a:p>
            <a:r>
              <a:rPr lang="en-US" altLang="ko-KR" sz="1000" dirty="0"/>
              <a:t>[[-0.032312  ]</a:t>
            </a:r>
          </a:p>
          <a:p>
            <a:r>
              <a:rPr lang="en-US" altLang="ko-KR" sz="1000" dirty="0"/>
              <a:t> [-0.13177883]</a:t>
            </a:r>
          </a:p>
          <a:p>
            <a:r>
              <a:rPr lang="en-US" altLang="ko-KR" sz="1000" dirty="0"/>
              <a:t> [ 0.00663744]]</a:t>
            </a:r>
          </a:p>
          <a:p>
            <a:r>
              <a:rPr lang="en-US" altLang="ko-KR" sz="1000" dirty="0"/>
              <a:t>--------------------------------------</a:t>
            </a:r>
          </a:p>
          <a:p>
            <a:r>
              <a:rPr lang="en-US" altLang="ko-KR" sz="1000" dirty="0"/>
              <a:t>Distance: 0.135845</a:t>
            </a:r>
          </a:p>
          <a:p>
            <a:r>
              <a:rPr lang="en-US" altLang="ko-KR" sz="1000" dirty="0"/>
              <a:t>--------------------------------------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--------------------------------------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2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[[-0.74223362 -0.6694401   0.03064636]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[-0.67010743  0.74187888 -0.02391137]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[-0.00672865 -0.03828418 -0.99924424]]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[[-0.03235716]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[-0.13190149]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[ 0.00660721]]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--------------------------------------</a:t>
            </a:r>
          </a:p>
          <a:p>
            <a:r>
              <a:rPr lang="en-US" altLang="ko-KR" sz="1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Distance: 0.135973</a:t>
            </a:r>
          </a:p>
          <a:p>
            <a:r>
              <a:rPr lang="en-US" altLang="ko-KR" sz="1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--------------------------------------</a:t>
            </a:r>
            <a:endParaRPr lang="en-US" altLang="ko-KR" sz="1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92488" y="18864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dirty="0" smtClean="0">
                <a:solidFill>
                  <a:schemeClr val="accent2">
                    <a:lumMod val="75000"/>
                  </a:schemeClr>
                </a:solidFill>
              </a:rPr>
              <a:t>--------------------------------------</a:t>
            </a:r>
            <a:endParaRPr lang="en-US" altLang="ko-KR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Method 3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[[-0.75403104 -0.65672513  0.01221899]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 [-0.65669077  0.75333574 -0.03524907]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 [ 0.01394395 -0.03460299 -0.99930386]]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[[-0.1073896 ]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 [-0.01718936]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 [-0.23714391]]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--------------------------------------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Distance: 0.260893</a:t>
            </a:r>
          </a:p>
          <a:p>
            <a:r>
              <a:rPr lang="en-US" altLang="ko-KR" sz="1000" dirty="0">
                <a:solidFill>
                  <a:schemeClr val="accent2">
                    <a:lumMod val="75000"/>
                  </a:schemeClr>
                </a:solidFill>
              </a:rPr>
              <a:t>--------------------------------------</a:t>
            </a:r>
          </a:p>
          <a:p>
            <a:r>
              <a:rPr lang="en-US" altLang="ko-KR" sz="1000" dirty="0"/>
              <a:t>--------------------------------------</a:t>
            </a:r>
          </a:p>
          <a:p>
            <a:r>
              <a:rPr lang="en-US" altLang="ko-KR" sz="1000" dirty="0"/>
              <a:t>Method 4</a:t>
            </a:r>
          </a:p>
          <a:p>
            <a:r>
              <a:rPr lang="en-US" altLang="ko-KR" sz="1000" dirty="0"/>
              <a:t>[[-0.73287686 -0.67946701  0.03487258]</a:t>
            </a:r>
          </a:p>
          <a:p>
            <a:r>
              <a:rPr lang="en-US" altLang="ko-KR" sz="1000" dirty="0"/>
              <a:t> [-0.68030057  0.73253307 -0.02421645]</a:t>
            </a:r>
          </a:p>
          <a:p>
            <a:r>
              <a:rPr lang="en-US" altLang="ko-KR" sz="1000" dirty="0"/>
              <a:t> [-0.00909104 -0.04147152 -0.99909833]]</a:t>
            </a:r>
          </a:p>
          <a:p>
            <a:r>
              <a:rPr lang="en-US" altLang="ko-KR" sz="1000" dirty="0"/>
              <a:t>[[-0.0371705 ]</a:t>
            </a:r>
          </a:p>
          <a:p>
            <a:r>
              <a:rPr lang="en-US" altLang="ko-KR" sz="1000" dirty="0"/>
              <a:t> [-0.13063565]</a:t>
            </a:r>
          </a:p>
          <a:p>
            <a:r>
              <a:rPr lang="en-US" altLang="ko-KR" sz="1000" dirty="0"/>
              <a:t> [ 0.00827459]]</a:t>
            </a:r>
          </a:p>
          <a:p>
            <a:r>
              <a:rPr lang="en-US" altLang="ko-KR" sz="1000" dirty="0"/>
              <a:t>--------------------------------------</a:t>
            </a:r>
          </a:p>
          <a:p>
            <a:r>
              <a:rPr lang="en-US" altLang="ko-KR" sz="1000" dirty="0"/>
              <a:t>Distance: 0.136073</a:t>
            </a:r>
          </a:p>
          <a:p>
            <a:r>
              <a:rPr lang="en-US" altLang="ko-KR" sz="1000" dirty="0" smtClean="0"/>
              <a:t>--------------------------------------</a:t>
            </a:r>
            <a:endParaRPr lang="en-US" altLang="ko-KR" sz="1000" dirty="0"/>
          </a:p>
        </p:txBody>
      </p:sp>
      <p:sp>
        <p:nvSpPr>
          <p:cNvPr id="5" name="사각형 설명선 4"/>
          <p:cNvSpPr/>
          <p:nvPr/>
        </p:nvSpPr>
        <p:spPr>
          <a:xfrm>
            <a:off x="4355976" y="4335544"/>
            <a:ext cx="4536504" cy="1685744"/>
          </a:xfrm>
          <a:prstGeom prst="wedgeRectCallout">
            <a:avLst>
              <a:gd name="adj1" fmla="val -72301"/>
              <a:gd name="adj2" fmla="val -6026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동일한 시험 데이터를 이용해서 계산 결과 </a:t>
            </a:r>
            <a:r>
              <a:rPr lang="en-US" altLang="ko-KR" sz="1200" dirty="0" smtClean="0"/>
              <a:t>TSI</a:t>
            </a:r>
            <a:r>
              <a:rPr lang="ko-KR" altLang="en-US" sz="1200" dirty="0" smtClean="0"/>
              <a:t>와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ANDREFF</a:t>
            </a:r>
            <a:r>
              <a:rPr lang="ko-KR" altLang="en-US" sz="1200" dirty="0" smtClean="0"/>
              <a:t>의 방식의 경우 비정상인 </a:t>
            </a:r>
            <a:r>
              <a:rPr lang="en-US" altLang="ko-KR" sz="1200" dirty="0" smtClean="0"/>
              <a:t>matrix</a:t>
            </a:r>
            <a:r>
              <a:rPr lang="ko-KR" altLang="en-US" sz="1200" dirty="0" smtClean="0"/>
              <a:t>를 반환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현재는 </a:t>
            </a:r>
            <a:r>
              <a:rPr lang="en-US" altLang="ko-KR" sz="1200" dirty="0" smtClean="0"/>
              <a:t>Method 2(</a:t>
            </a:r>
            <a:r>
              <a:rPr lang="en-US" altLang="ko-KR" sz="1200" dirty="0" err="1" smtClean="0"/>
              <a:t>Horaud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방식을 채용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를 통해서 검증 진행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번의 이슈가 </a:t>
            </a:r>
            <a:r>
              <a:rPr lang="en-US" altLang="ko-KR" sz="1200" dirty="0" smtClean="0"/>
              <a:t>Camera Matrix </a:t>
            </a:r>
            <a:r>
              <a:rPr lang="ko-KR" altLang="en-US" sz="1200" dirty="0" smtClean="0"/>
              <a:t>등의 다른 문제가 없는 지 검증 필요</a:t>
            </a:r>
            <a:r>
              <a:rPr lang="en-US" altLang="ko-KR" sz="12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시험 측정 샘플에 따라서 다른 값을 보이는 것으로 예상되며 최적의 샘플 측정 방법에 대한 고찰 필요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18636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88640"/>
            <a:ext cx="87849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TODO List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측정 침을 이용한 정확도 측정 및 시험 결과 도출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Robot</a:t>
            </a:r>
            <a:r>
              <a:rPr lang="ko-KR" altLang="en-US" dirty="0" smtClean="0"/>
              <a:t> </a:t>
            </a:r>
            <a:r>
              <a:rPr lang="en-US" altLang="ko-KR" dirty="0" smtClean="0"/>
              <a:t>XYZUVW</a:t>
            </a:r>
            <a:r>
              <a:rPr lang="ko-KR" altLang="en-US" dirty="0" smtClean="0"/>
              <a:t>에 대한 움직임에 대한 특이점 여부 등의 사전 유효성 검사 방법</a:t>
            </a:r>
            <a:endParaRPr lang="en-US" altLang="ko-KR" dirty="0" smtClean="0"/>
          </a:p>
          <a:p>
            <a:r>
              <a:rPr lang="en-US" altLang="ko-KR" dirty="0" smtClean="0"/>
              <a:t> (</a:t>
            </a:r>
            <a:r>
              <a:rPr lang="ko-KR" altLang="en-US" dirty="0" smtClean="0"/>
              <a:t>문의 </a:t>
            </a:r>
            <a:r>
              <a:rPr lang="ko-KR" altLang="en-US" dirty="0" err="1" smtClean="0"/>
              <a:t>진행중</a:t>
            </a:r>
            <a:r>
              <a:rPr lang="en-US" altLang="ko-KR" dirty="0" smtClean="0"/>
              <a:t>): </a:t>
            </a:r>
            <a:r>
              <a:rPr lang="en-US" altLang="ko-KR" dirty="0">
                <a:hlinkClick r:id="rId2"/>
              </a:rPr>
              <a:t>http://forum.neuromeka.com/topic/51/indydcp-task_move_to-%ED%95%A8%EC%88%98-%EC%82%AC%EC%9A%A9-%EA%B4%80%EB%A0%A8-%EB%AC%B8%EC%9D%98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en-US" altLang="ko-KR" dirty="0" smtClean="0"/>
              <a:t>Linux ROS </a:t>
            </a:r>
            <a:r>
              <a:rPr lang="ko-KR" altLang="en-US" dirty="0" smtClean="0"/>
              <a:t>환경 구축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필요성</a:t>
            </a:r>
            <a:r>
              <a:rPr lang="en-US" altLang="ko-KR" dirty="0" smtClean="0"/>
              <a:t>?)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Cognex</a:t>
            </a:r>
            <a:r>
              <a:rPr lang="en-US" altLang="ko-KR" dirty="0" smtClean="0"/>
              <a:t> </a:t>
            </a:r>
            <a:r>
              <a:rPr lang="ko-KR" altLang="en-US" dirty="0" smtClean="0"/>
              <a:t>카메라 관련 기능 검증 및 현재 진행 중인 정확도 측정에 </a:t>
            </a:r>
            <a:r>
              <a:rPr lang="ko-KR" altLang="en-US" dirty="0" err="1" smtClean="0"/>
              <a:t>비교군으로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확인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IndyDCP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 기능을 활용한 자동화 방안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55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#1 SVD</a:t>
            </a:r>
            <a:r>
              <a:rPr lang="ko-KR" altLang="en-US" dirty="0" smtClean="0"/>
              <a:t>를 이용한 변환 매트릭스  획득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336" y="1196752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60645"/>
            <a:ext cx="495415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오른쪽으로 구부러진 화살표 14"/>
          <p:cNvSpPr/>
          <p:nvPr/>
        </p:nvSpPr>
        <p:spPr>
          <a:xfrm rot="5883592">
            <a:off x="5151728" y="2480331"/>
            <a:ext cx="792088" cy="2039435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왼쪽으로 구부러진 화살표 15"/>
          <p:cNvSpPr/>
          <p:nvPr/>
        </p:nvSpPr>
        <p:spPr>
          <a:xfrm rot="16878772">
            <a:off x="2977387" y="2171553"/>
            <a:ext cx="552981" cy="2284115"/>
          </a:xfrm>
          <a:prstGeom prst="curved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933" y="3313610"/>
            <a:ext cx="24860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사각형 설명선 17"/>
          <p:cNvSpPr/>
          <p:nvPr/>
        </p:nvSpPr>
        <p:spPr>
          <a:xfrm>
            <a:off x="5354071" y="1391610"/>
            <a:ext cx="3686810" cy="1156774"/>
          </a:xfrm>
          <a:prstGeom prst="wedgeRectCallout">
            <a:avLst>
              <a:gd name="adj1" fmla="val -49742"/>
              <a:gd name="adj2" fmla="val 811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/>
              <a:t> </a:t>
            </a:r>
            <a:r>
              <a:rPr lang="ko-KR" altLang="en-US" sz="1100" dirty="0" smtClean="0"/>
              <a:t>주요 작업 영역을 중심으로 위치를 변경하면서 </a:t>
            </a:r>
            <a:r>
              <a:rPr lang="en-US" altLang="ko-KR" sz="1100" dirty="0" smtClean="0"/>
              <a:t>Camera 3D </a:t>
            </a:r>
            <a:r>
              <a:rPr lang="ko-KR" altLang="en-US" sz="1100" dirty="0" smtClean="0"/>
              <a:t>좌표와 </a:t>
            </a:r>
            <a:r>
              <a:rPr lang="en-US" altLang="ko-KR" sz="1100" dirty="0" smtClean="0"/>
              <a:t>Robot</a:t>
            </a:r>
            <a:r>
              <a:rPr lang="ko-KR" altLang="en-US" sz="1100" dirty="0" smtClean="0"/>
              <a:t>의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3D </a:t>
            </a:r>
            <a:r>
              <a:rPr lang="ko-KR" altLang="en-US" sz="1100" dirty="0" smtClean="0"/>
              <a:t>좌표를 획득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4681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#1 SVD</a:t>
            </a:r>
            <a:r>
              <a:rPr lang="ko-KR" altLang="en-US" dirty="0"/>
              <a:t>를 이용한 변환 매트릭스  획득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504" y="692696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https://math.stackexchange.com/questions/222113/given-3-points-of-a-rigid-body-in-space-how-do-i-find-the-corresponding-orienta/222170#222170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504" y="1486525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OpenCV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solve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(DECOMP_SVD)</a:t>
            </a:r>
            <a:r>
              <a:rPr lang="ko-KR" altLang="en-US" dirty="0" smtClean="0"/>
              <a:t>를 통해서 선형방정식의 해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변환 매트리스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획득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A</a:t>
            </a:r>
            <a:r>
              <a:rPr lang="en-US" altLang="ko-KR" b="1" dirty="0" smtClean="0"/>
              <a:t>X</a:t>
            </a:r>
            <a:r>
              <a:rPr lang="en-US" altLang="ko-KR" dirty="0" smtClean="0"/>
              <a:t>=</a:t>
            </a:r>
            <a:r>
              <a:rPr lang="en-US" altLang="ko-KR" b="1" dirty="0" smtClean="0">
                <a:solidFill>
                  <a:srgbClr val="0070C0"/>
                </a:solidFill>
              </a:rPr>
              <a:t>B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A: Camera 3D </a:t>
            </a:r>
            <a:r>
              <a:rPr lang="ko-KR" altLang="en-US" b="1" dirty="0" smtClean="0">
                <a:solidFill>
                  <a:srgbClr val="C00000"/>
                </a:solidFill>
              </a:rPr>
              <a:t>좌표 </a:t>
            </a:r>
            <a:r>
              <a:rPr lang="en-US" altLang="ko-KR" b="1" dirty="0" smtClean="0">
                <a:solidFill>
                  <a:srgbClr val="C00000"/>
                </a:solidFill>
              </a:rPr>
              <a:t>n</a:t>
            </a:r>
            <a:r>
              <a:rPr lang="ko-KR" altLang="en-US" b="1" dirty="0" smtClean="0">
                <a:solidFill>
                  <a:srgbClr val="C00000"/>
                </a:solidFill>
              </a:rPr>
              <a:t>개 샘플 </a:t>
            </a:r>
            <a:r>
              <a:rPr lang="en-US" altLang="ko-KR" b="1" dirty="0" smtClean="0">
                <a:solidFill>
                  <a:srgbClr val="C00000"/>
                </a:solidFill>
              </a:rPr>
              <a:t>(n by 4)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/>
              <a:t>X: </a:t>
            </a:r>
            <a:r>
              <a:rPr lang="ko-KR" altLang="en-US" b="1" dirty="0" smtClean="0"/>
              <a:t>변환 매트릭스</a:t>
            </a:r>
            <a:r>
              <a:rPr lang="en-US" altLang="ko-KR" b="1" dirty="0"/>
              <a:t> </a:t>
            </a:r>
            <a:r>
              <a:rPr lang="en-US" altLang="ko-KR" b="1" dirty="0" smtClean="0"/>
              <a:t>(4 by 4)</a:t>
            </a:r>
          </a:p>
          <a:p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 smtClean="0">
                <a:solidFill>
                  <a:srgbClr val="0070C0"/>
                </a:solidFill>
              </a:rPr>
              <a:t>B: Robot 3D </a:t>
            </a:r>
            <a:r>
              <a:rPr lang="ko-KR" altLang="en-US" b="1" dirty="0" smtClean="0">
                <a:solidFill>
                  <a:srgbClr val="0070C0"/>
                </a:solidFill>
              </a:rPr>
              <a:t>좌표 </a:t>
            </a:r>
            <a:r>
              <a:rPr lang="en-US" altLang="ko-KR" b="1" dirty="0" smtClean="0">
                <a:solidFill>
                  <a:srgbClr val="0070C0"/>
                </a:solidFill>
              </a:rPr>
              <a:t>n</a:t>
            </a:r>
            <a:r>
              <a:rPr lang="ko-KR" altLang="en-US" b="1" dirty="0" smtClean="0">
                <a:solidFill>
                  <a:srgbClr val="0070C0"/>
                </a:solidFill>
              </a:rPr>
              <a:t>개 샘플</a:t>
            </a:r>
            <a:r>
              <a:rPr lang="en-US" altLang="ko-KR" b="1" dirty="0" smtClean="0">
                <a:solidFill>
                  <a:srgbClr val="0070C0"/>
                </a:solidFill>
              </a:rPr>
              <a:t> (n by 4)</a:t>
            </a:r>
          </a:p>
          <a:p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83979"/>
            <a:ext cx="41338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6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hand-eye_fig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90" y="3212976"/>
            <a:ext cx="4650110" cy="32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188640"/>
            <a:ext cx="38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/>
              <a:t>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8" y="591603"/>
            <a:ext cx="75914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507055" y="4857311"/>
            <a:ext cx="1071841" cy="50405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731191" y="4797152"/>
            <a:ext cx="964188" cy="504056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780401" y="5002244"/>
            <a:ext cx="1071841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43359" y="4581128"/>
            <a:ext cx="1071841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09892" y="3252165"/>
            <a:ext cx="1071841" cy="50405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820650" y="908720"/>
            <a:ext cx="1071841" cy="432048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820649" y="1287892"/>
            <a:ext cx="1071841" cy="41291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874475" y="1693341"/>
            <a:ext cx="964188" cy="367507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1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38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611396"/>
            <a:ext cx="88324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Hand-to-Eye</a:t>
            </a:r>
            <a:r>
              <a:rPr lang="ko-KR" altLang="en-US" dirty="0" smtClean="0"/>
              <a:t>에 적용하기 위해서는 </a:t>
            </a:r>
            <a:r>
              <a:rPr lang="en-US" altLang="ko-KR" dirty="0" smtClean="0"/>
              <a:t>Camera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위치와 </a:t>
            </a:r>
            <a:r>
              <a:rPr lang="en-US" altLang="ko-KR" dirty="0" smtClean="0"/>
              <a:t>Calibration Panel</a:t>
            </a:r>
            <a:r>
              <a:rPr lang="ko-KR" altLang="en-US" dirty="0" smtClean="0"/>
              <a:t>이 위치가 변경되어야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또한</a:t>
            </a:r>
            <a:r>
              <a:rPr lang="en-US" altLang="ko-KR" dirty="0" smtClean="0"/>
              <a:t>, Hand-in-Eye</a:t>
            </a:r>
            <a:r>
              <a:rPr lang="ko-KR" altLang="en-US" dirty="0" smtClean="0"/>
              <a:t>와 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최종적으로는 </a:t>
            </a:r>
            <a:r>
              <a:rPr lang="en-US" altLang="ko-KR" dirty="0" smtClean="0"/>
              <a:t>Robot Base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Camera </a:t>
            </a:r>
            <a:r>
              <a:rPr lang="ko-KR" altLang="en-US" dirty="0" smtClean="0"/>
              <a:t>간의 변환 매트릭스</a:t>
            </a:r>
            <a:endParaRPr lang="en-US" altLang="ko-KR" dirty="0" smtClean="0"/>
          </a:p>
          <a:p>
            <a:r>
              <a:rPr lang="ko-KR" altLang="en-US" dirty="0" smtClean="0"/>
              <a:t>획득이 필요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Picture 7" descr="hand-eye_fig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44" y="2516593"/>
            <a:ext cx="4650110" cy="328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196509" y="4160928"/>
            <a:ext cx="1071841" cy="50405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20645" y="4100769"/>
            <a:ext cx="964188" cy="504056"/>
          </a:xfrm>
          <a:prstGeom prst="rect">
            <a:avLst/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69855" y="4305861"/>
            <a:ext cx="1071841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932813" y="3884745"/>
            <a:ext cx="1071841" cy="504056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99346" y="2555782"/>
            <a:ext cx="1071841" cy="504056"/>
          </a:xfrm>
          <a:prstGeom prst="rect">
            <a:avLst/>
          </a:prstGeom>
          <a:solidFill>
            <a:schemeClr val="accent4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147848" y="3574824"/>
            <a:ext cx="2139279" cy="163429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 설명선 14"/>
          <p:cNvSpPr/>
          <p:nvPr/>
        </p:nvSpPr>
        <p:spPr>
          <a:xfrm>
            <a:off x="5061654" y="2727971"/>
            <a:ext cx="3686810" cy="1156774"/>
          </a:xfrm>
          <a:prstGeom prst="wedgeRectCallout">
            <a:avLst>
              <a:gd name="adj1" fmla="val -49742"/>
              <a:gd name="adj2" fmla="val 811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 smtClean="0"/>
              <a:t>함수 입력 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해당 </a:t>
            </a:r>
            <a:r>
              <a:rPr lang="en-US" altLang="ko-KR" sz="1100" dirty="0" smtClean="0"/>
              <a:t>HM(Homogeneous Matrix)</a:t>
            </a:r>
            <a:r>
              <a:rPr lang="ko-KR" altLang="en-US" sz="1100" dirty="0" smtClean="0"/>
              <a:t>의 방향이 반대로 되어야 함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486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88640"/>
            <a:ext cx="38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#2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</a:t>
            </a:r>
            <a:r>
              <a:rPr lang="ko-KR" altLang="en-US" dirty="0"/>
              <a:t>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61139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calibrateHandEye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함수의 결과값을 </a:t>
            </a:r>
            <a:r>
              <a:rPr lang="en-US" altLang="ko-KR" dirty="0" smtClean="0"/>
              <a:t>Homogeneous </a:t>
            </a:r>
            <a:r>
              <a:rPr lang="ko-KR" altLang="en-US" dirty="0" smtClean="0"/>
              <a:t>변환 에 따라 최종적으로 </a:t>
            </a:r>
            <a:r>
              <a:rPr lang="en-US" altLang="ko-KR" dirty="0" smtClean="0"/>
              <a:t>Base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Cam</a:t>
            </a:r>
            <a:r>
              <a:rPr lang="ko-KR" altLang="en-US" dirty="0" smtClean="0"/>
              <a:t>으로의 </a:t>
            </a:r>
            <a:r>
              <a:rPr lang="en-US" altLang="ko-KR" dirty="0" smtClean="0"/>
              <a:t>Homogeneous Matrix </a:t>
            </a:r>
            <a:r>
              <a:rPr lang="ko-KR" altLang="en-US" dirty="0" smtClean="0"/>
              <a:t>획득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           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919416" y="3275542"/>
            <a:ext cx="1152128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Robot</a:t>
            </a:r>
          </a:p>
          <a:p>
            <a:pPr algn="ctr"/>
            <a:r>
              <a:rPr lang="en-US" altLang="ko-KR" dirty="0" smtClean="0"/>
              <a:t>Base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2431584" y="2339438"/>
            <a:ext cx="1152128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TCP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4159776" y="1939616"/>
            <a:ext cx="1152128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6392024" y="1439231"/>
            <a:ext cx="1152128" cy="93610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Cam</a:t>
            </a:r>
            <a:endParaRPr lang="ko-KR" altLang="en-US" dirty="0"/>
          </a:p>
        </p:txBody>
      </p:sp>
      <p:cxnSp>
        <p:nvCxnSpPr>
          <p:cNvPr id="7" name="구부러진 연결선 6"/>
          <p:cNvCxnSpPr>
            <a:stCxn id="16" idx="4"/>
            <a:endCxn id="14" idx="7"/>
          </p:cNvCxnSpPr>
          <p:nvPr/>
        </p:nvCxnSpPr>
        <p:spPr>
          <a:xfrm rot="5400000" flipH="1">
            <a:off x="3875817" y="2015698"/>
            <a:ext cx="399193" cy="1320853"/>
          </a:xfrm>
          <a:prstGeom prst="curvedConnector5">
            <a:avLst>
              <a:gd name="adj1" fmla="val -57266"/>
              <a:gd name="adj2" fmla="val 65420"/>
              <a:gd name="adj3" fmla="val 1572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700182" y="2696272"/>
                <a:ext cx="750462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𝑇𝐶𝑃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𝐶𝐴𝐿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82" y="2696272"/>
                <a:ext cx="750462" cy="392993"/>
              </a:xfrm>
              <a:prstGeom prst="rect">
                <a:avLst/>
              </a:prstGeom>
              <a:blipFill rotWithShape="1"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구부러진 연결선 29"/>
          <p:cNvCxnSpPr>
            <a:stCxn id="14" idx="4"/>
            <a:endCxn id="3" idx="0"/>
          </p:cNvCxnSpPr>
          <p:nvPr/>
        </p:nvCxnSpPr>
        <p:spPr>
          <a:xfrm rot="5400000">
            <a:off x="2251564" y="2519458"/>
            <a:ext cx="12700" cy="1512168"/>
          </a:xfrm>
          <a:prstGeom prst="curvedConnector5">
            <a:avLst>
              <a:gd name="adj1" fmla="val 668575"/>
              <a:gd name="adj2" fmla="val 50000"/>
              <a:gd name="adj3" fmla="val -396285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직사각형 6146"/>
              <p:cNvSpPr/>
              <p:nvPr/>
            </p:nvSpPr>
            <p:spPr>
              <a:xfrm>
                <a:off x="1642612" y="2807490"/>
                <a:ext cx="857864" cy="392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𝐵𝐴𝑆𝐸</m:t>
                          </m:r>
                        </m:sub>
                        <m:sup>
                          <m:r>
                            <a:rPr lang="en-US" altLang="ko-KR" i="1">
                              <a:latin typeface="Cambria Math"/>
                            </a:rPr>
                            <m:t>𝑇𝐶𝑃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6147" name="직사각형 61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612" y="2807490"/>
                <a:ext cx="857864" cy="392993"/>
              </a:xfrm>
              <a:prstGeom prst="rect">
                <a:avLst/>
              </a:prstGeom>
              <a:blipFill rotWithShape="1"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구부러진 연결선 36"/>
          <p:cNvCxnSpPr>
            <a:stCxn id="17" idx="4"/>
            <a:endCxn id="16" idx="7"/>
          </p:cNvCxnSpPr>
          <p:nvPr/>
        </p:nvCxnSpPr>
        <p:spPr>
          <a:xfrm rot="5400000" flipH="1">
            <a:off x="5906319" y="1313566"/>
            <a:ext cx="298630" cy="1824909"/>
          </a:xfrm>
          <a:prstGeom prst="curvedConnector5">
            <a:avLst>
              <a:gd name="adj1" fmla="val -76550"/>
              <a:gd name="adj2" fmla="val 61161"/>
              <a:gd name="adj3" fmla="val 1765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5743952" y="2303279"/>
                <a:ext cx="810671" cy="38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𝐶𝐴𝐿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𝐶𝐴𝑀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952" y="2303279"/>
                <a:ext cx="810671" cy="387735"/>
              </a:xfrm>
              <a:prstGeom prst="rect">
                <a:avLst/>
              </a:prstGeom>
              <a:blipFill rotWithShape="1"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51" name="구부러진 연결선 6150"/>
          <p:cNvCxnSpPr>
            <a:stCxn id="17" idx="5"/>
            <a:endCxn id="3" idx="4"/>
          </p:cNvCxnSpPr>
          <p:nvPr/>
        </p:nvCxnSpPr>
        <p:spPr>
          <a:xfrm rot="5400000">
            <a:off x="3448754" y="284973"/>
            <a:ext cx="1973400" cy="5879947"/>
          </a:xfrm>
          <a:prstGeom prst="curvedConnector3">
            <a:avLst>
              <a:gd name="adj1" fmla="val 1115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/>
              <p:cNvSpPr/>
              <p:nvPr/>
            </p:nvSpPr>
            <p:spPr>
              <a:xfrm>
                <a:off x="4630944" y="4187294"/>
                <a:ext cx="877228" cy="387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𝐵𝐴𝑆𝐸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𝐶𝐴𝑀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54" name="직사각형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944" y="4187294"/>
                <a:ext cx="877228" cy="387670"/>
              </a:xfrm>
              <a:prstGeom prst="rect">
                <a:avLst/>
              </a:prstGeom>
              <a:blipFill rotWithShape="1"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사각형 설명선 54"/>
          <p:cNvSpPr/>
          <p:nvPr/>
        </p:nvSpPr>
        <p:spPr>
          <a:xfrm>
            <a:off x="1726783" y="4381129"/>
            <a:ext cx="1973399" cy="720080"/>
          </a:xfrm>
          <a:prstGeom prst="wedgeRectCallout">
            <a:avLst>
              <a:gd name="adj1" fmla="val 100089"/>
              <a:gd name="adj2" fmla="val -5295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/>
              <a:t>최종 </a:t>
            </a:r>
            <a:r>
              <a:rPr lang="en-US" altLang="ko-KR" sz="1100" dirty="0" smtClean="0"/>
              <a:t>Homogeneous Matrix</a:t>
            </a:r>
            <a:r>
              <a:rPr lang="ko-KR" altLang="en-US" sz="1100" dirty="0" smtClean="0"/>
              <a:t> </a:t>
            </a:r>
            <a:endParaRPr lang="ko-KR" altLang="en-US" sz="1100" dirty="0"/>
          </a:p>
        </p:txBody>
      </p:sp>
      <p:sp>
        <p:nvSpPr>
          <p:cNvPr id="58" name="사각형 설명선 57"/>
          <p:cNvSpPr/>
          <p:nvPr/>
        </p:nvSpPr>
        <p:spPr>
          <a:xfrm>
            <a:off x="3367688" y="3356992"/>
            <a:ext cx="1973399" cy="720080"/>
          </a:xfrm>
          <a:prstGeom prst="wedgeRectCallout">
            <a:avLst>
              <a:gd name="adj1" fmla="val -11780"/>
              <a:gd name="adj2" fmla="val -7835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/>
              <a:t>calibrateHandEye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함수로 획득</a:t>
            </a:r>
            <a:endParaRPr lang="ko-KR" altLang="en-US" sz="1100" dirty="0"/>
          </a:p>
        </p:txBody>
      </p:sp>
      <p:sp>
        <p:nvSpPr>
          <p:cNvPr id="59" name="사각형 설명선 58"/>
          <p:cNvSpPr/>
          <p:nvPr/>
        </p:nvSpPr>
        <p:spPr>
          <a:xfrm>
            <a:off x="6054985" y="2921852"/>
            <a:ext cx="1973399" cy="720080"/>
          </a:xfrm>
          <a:prstGeom prst="wedgeRectCallout">
            <a:avLst>
              <a:gd name="adj1" fmla="val -34286"/>
              <a:gd name="adj2" fmla="val -856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/>
              <a:t>esitimatePoseSingleMarker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함수로 획득</a:t>
            </a:r>
            <a:endParaRPr lang="ko-KR" altLang="en-US" sz="1100" dirty="0"/>
          </a:p>
        </p:txBody>
      </p:sp>
      <p:sp>
        <p:nvSpPr>
          <p:cNvPr id="60" name="사각형 설명선 59"/>
          <p:cNvSpPr/>
          <p:nvPr/>
        </p:nvSpPr>
        <p:spPr>
          <a:xfrm>
            <a:off x="689882" y="1627543"/>
            <a:ext cx="1973399" cy="720080"/>
          </a:xfrm>
          <a:prstGeom prst="wedgeRectCallout">
            <a:avLst>
              <a:gd name="adj1" fmla="val 12051"/>
              <a:gd name="adj2" fmla="val 10668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dirty="0" err="1" smtClean="0"/>
              <a:t>Indy.get_task_pos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함수로 획득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54" y="5229200"/>
            <a:ext cx="74866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65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88640"/>
            <a:ext cx="90765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TODO List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#1 </a:t>
            </a:r>
            <a:r>
              <a:rPr lang="ko-KR" altLang="en-US" dirty="0" smtClean="0"/>
              <a:t>방식과 </a:t>
            </a:r>
            <a:r>
              <a:rPr lang="en-US" altLang="ko-KR" dirty="0" smtClean="0"/>
              <a:t>#2 </a:t>
            </a:r>
            <a:r>
              <a:rPr lang="ko-KR" altLang="en-US" dirty="0" smtClean="0"/>
              <a:t>방식의 차이점 및 성능 확인 필요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이론적으로는 </a:t>
            </a:r>
            <a:r>
              <a:rPr lang="en-US" altLang="ko-KR" dirty="0" smtClean="0"/>
              <a:t>#2 </a:t>
            </a:r>
            <a:r>
              <a:rPr lang="ko-KR" altLang="en-US" dirty="0" smtClean="0"/>
              <a:t>방식이 탄탄함</a:t>
            </a:r>
            <a:r>
              <a:rPr lang="en-US" altLang="ko-KR" dirty="0" smtClean="0"/>
              <a:t>.)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#2 </a:t>
            </a:r>
            <a:r>
              <a:rPr lang="ko-KR" altLang="en-US" dirty="0" smtClean="0"/>
              <a:t>방식에서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개의 알고리즘 중 적합한 알고리즘 선택 필요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개선된 환경에서 </a:t>
            </a:r>
            <a:r>
              <a:rPr lang="ko-KR" altLang="en-US" dirty="0" err="1" smtClean="0"/>
              <a:t>에러율</a:t>
            </a:r>
            <a:r>
              <a:rPr lang="ko-KR" altLang="en-US" dirty="0" smtClean="0"/>
              <a:t> 검토 필요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blog.zivid.com/importance-of-3d-hand-eye-calibration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Camera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depth</a:t>
            </a:r>
            <a:r>
              <a:rPr lang="ko-KR" altLang="en-US" dirty="0" smtClean="0"/>
              <a:t>를 통해서 획득한 </a:t>
            </a:r>
            <a:r>
              <a:rPr lang="en-US" altLang="ko-KR" dirty="0" smtClean="0"/>
              <a:t>3D</a:t>
            </a:r>
            <a:r>
              <a:rPr lang="ko-KR" altLang="en-US" dirty="0"/>
              <a:t> </a:t>
            </a:r>
            <a:r>
              <a:rPr lang="ko-KR" altLang="en-US" dirty="0" smtClean="0"/>
              <a:t>좌표와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통해서 획득한 </a:t>
            </a:r>
            <a:r>
              <a:rPr lang="en-US" altLang="ko-KR" dirty="0" smtClean="0"/>
              <a:t>3D </a:t>
            </a:r>
            <a:r>
              <a:rPr lang="ko-KR" altLang="en-US" dirty="0" smtClean="0"/>
              <a:t>좌</a:t>
            </a:r>
            <a:endParaRPr lang="en-US" altLang="ko-KR" dirty="0"/>
          </a:p>
          <a:p>
            <a:r>
              <a:rPr lang="ko-KR" altLang="en-US" dirty="0" smtClean="0"/>
              <a:t>표에 차이 발생 원인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69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Weekly Report 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29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188640"/>
            <a:ext cx="4831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Input Values(Translation) </a:t>
            </a:r>
            <a:r>
              <a:rPr lang="ko-KR" altLang="en-US" b="1" dirty="0" smtClean="0"/>
              <a:t>검증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dirty="0" smtClean="0"/>
              <a:t>동일한 </a:t>
            </a:r>
            <a:r>
              <a:rPr lang="en-US" altLang="ko-KR" dirty="0" smtClean="0"/>
              <a:t>Marker Center </a:t>
            </a:r>
            <a:r>
              <a:rPr lang="ko-KR" altLang="en-US" dirty="0" smtClean="0"/>
              <a:t>위치를 </a:t>
            </a:r>
            <a:r>
              <a:rPr lang="ko-KR" altLang="en-US" dirty="0" err="1" smtClean="0"/>
              <a:t>타겟으로</a:t>
            </a:r>
            <a:r>
              <a:rPr lang="ko-KR" altLang="en-US" dirty="0" smtClean="0"/>
              <a:t> 측정</a:t>
            </a:r>
            <a:r>
              <a:rPr lang="en-US" altLang="ko-KR" dirty="0" smtClean="0"/>
              <a:t>.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8" y="1407989"/>
            <a:ext cx="8921878" cy="25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923928" y="1052736"/>
            <a:ext cx="2664296" cy="33123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179512" y="4365104"/>
            <a:ext cx="3122116" cy="1584176"/>
          </a:xfrm>
          <a:prstGeom prst="wedgeRectCallout">
            <a:avLst>
              <a:gd name="adj1" fmla="val 6062"/>
              <a:gd name="adj2" fmla="val -8686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/>
              <a:t>고정된 </a:t>
            </a:r>
            <a:r>
              <a:rPr lang="en-US" altLang="ko-KR" sz="1200" dirty="0" smtClean="0"/>
              <a:t>Marker</a:t>
            </a:r>
            <a:r>
              <a:rPr lang="ko-KR" altLang="en-US" sz="1200" dirty="0" smtClean="0"/>
              <a:t>를 측정해도 </a:t>
            </a:r>
            <a:r>
              <a:rPr lang="en-US" altLang="ko-KR" sz="1200" dirty="0" smtClean="0"/>
              <a:t>xyz </a:t>
            </a:r>
            <a:r>
              <a:rPr lang="ko-KR" altLang="en-US" sz="1200" dirty="0" smtClean="0"/>
              <a:t>각각 </a:t>
            </a:r>
            <a:r>
              <a:rPr lang="en-US" altLang="ko-KR" sz="1200" dirty="0" smtClean="0"/>
              <a:t>0.7mm, 1.2mm, 0.4mm</a:t>
            </a:r>
            <a:r>
              <a:rPr lang="ko-KR" altLang="en-US" sz="1200" dirty="0" smtClean="0"/>
              <a:t>의 오차 측정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err="1" smtClean="0"/>
              <a:t>Aruco</a:t>
            </a:r>
            <a:r>
              <a:rPr lang="en-US" altLang="ko-KR" sz="1200" dirty="0" smtClean="0"/>
              <a:t> Marker</a:t>
            </a:r>
            <a:r>
              <a:rPr lang="ko-KR" altLang="en-US" sz="1200" dirty="0" smtClean="0"/>
              <a:t>의 축이 고정될 경우에도 흔들리는 현상으로 인해서 발생되었을 것으로 예상됨</a:t>
            </a:r>
            <a:r>
              <a:rPr lang="en-US" altLang="ko-KR" sz="1200" dirty="0" smtClean="0"/>
              <a:t>.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3563888" y="4562656"/>
            <a:ext cx="4536504" cy="1746663"/>
          </a:xfrm>
          <a:prstGeom prst="wedgeRectCallout">
            <a:avLst>
              <a:gd name="adj1" fmla="val -4552"/>
              <a:gd name="adj2" fmla="val -654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내부의 </a:t>
            </a:r>
            <a:r>
              <a:rPr lang="en-US" altLang="ko-KR" sz="1200" dirty="0" smtClean="0"/>
              <a:t>Camera Matrix</a:t>
            </a:r>
            <a:r>
              <a:rPr lang="ko-KR" altLang="en-US" sz="1200" dirty="0" smtClean="0"/>
              <a:t>를 사용하는 것이 체스보드 혹은 </a:t>
            </a:r>
            <a:r>
              <a:rPr lang="en-US" altLang="ko-KR" sz="1200" dirty="0" err="1" smtClean="0"/>
              <a:t>Aruco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보드를 통해서 생성된 </a:t>
            </a:r>
            <a:r>
              <a:rPr lang="en-US" altLang="ko-KR" sz="1200" dirty="0" smtClean="0"/>
              <a:t>Camera Matrix </a:t>
            </a:r>
            <a:r>
              <a:rPr lang="ko-KR" altLang="en-US" sz="1200" dirty="0" smtClean="0"/>
              <a:t>보다 값의 편차도 적고 </a:t>
            </a:r>
            <a:r>
              <a:rPr lang="en-US" altLang="ko-KR" sz="1200" dirty="0" smtClean="0"/>
              <a:t>3D Depth</a:t>
            </a:r>
            <a:r>
              <a:rPr lang="ko-KR" altLang="en-US" sz="1200" dirty="0" smtClean="0"/>
              <a:t>에 의해 측정된 값에 근접함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(Translation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SDK</a:t>
            </a:r>
            <a:r>
              <a:rPr lang="ko-KR" altLang="en-US" sz="1200" dirty="0" smtClean="0"/>
              <a:t>에 의해서 획득되는 </a:t>
            </a:r>
            <a:r>
              <a:rPr lang="ko-KR" altLang="en-US" sz="1200" dirty="0" err="1" smtClean="0"/>
              <a:t>좌표값을</a:t>
            </a:r>
            <a:r>
              <a:rPr lang="ko-KR" altLang="en-US" sz="1200" dirty="0" smtClean="0"/>
              <a:t> 사용하는 것이 유리 할 것으로 판단</a:t>
            </a:r>
            <a:r>
              <a:rPr lang="en-US" altLang="ko-KR" sz="1200" dirty="0" smtClean="0"/>
              <a:t>.)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2 Camera Calibration</a:t>
            </a:r>
            <a:r>
              <a:rPr lang="ko-KR" altLang="en-US" sz="1200" dirty="0" smtClean="0"/>
              <a:t>의 시험에 따라서 측정되는 결과값이 매번 상이</a:t>
            </a:r>
            <a:r>
              <a:rPr lang="en-US" altLang="ko-KR" sz="1200" dirty="0" smtClean="0"/>
              <a:t>. </a:t>
            </a:r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>
                <a:sym typeface="Wingdings" pitchFamily="2" charset="2"/>
              </a:rPr>
              <a:t>다음 </a:t>
            </a:r>
            <a:r>
              <a:rPr lang="ko-KR" altLang="en-US" sz="1200" dirty="0" err="1" smtClean="0">
                <a:sym typeface="Wingdings" pitchFamily="2" charset="2"/>
              </a:rPr>
              <a:t>장표</a:t>
            </a:r>
            <a:r>
              <a:rPr lang="ko-KR" altLang="en-US" sz="1200" dirty="0" smtClean="0">
                <a:sym typeface="Wingdings" pitchFamily="2" charset="2"/>
              </a:rPr>
              <a:t> 참조</a:t>
            </a:r>
            <a:r>
              <a:rPr lang="en-US" altLang="ko-KR" sz="1200" dirty="0" smtClean="0">
                <a:sym typeface="Wingdings" pitchFamily="2" charset="2"/>
              </a:rPr>
              <a:t>.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409677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780</Words>
  <Application>Microsoft Office PowerPoint</Application>
  <PresentationFormat>화면 슬라이드 쇼(4:3)</PresentationFormat>
  <Paragraphs>152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Weekly Report #1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Weekly Report #2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Jinwon Choi</dc:creator>
  <cp:lastModifiedBy>Jinwon Choi</cp:lastModifiedBy>
  <cp:revision>33</cp:revision>
  <dcterms:created xsi:type="dcterms:W3CDTF">2020-06-03T00:02:48Z</dcterms:created>
  <dcterms:modified xsi:type="dcterms:W3CDTF">2020-06-11T06:30:26Z</dcterms:modified>
</cp:coreProperties>
</file>