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2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0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3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9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0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0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5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0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4A98-B1CF-4092-8881-A1E91074708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3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th.stackexchange.com/questions/222113/given-3-points-of-a-rigid-body-in-space-how-do-i-find-the-corresponding-orienta/222170#2221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zivid.com/importance-of-3d-hand-eye-calibr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#1 </a:t>
            </a:r>
            <a:r>
              <a:rPr lang="ko-KR" altLang="en-US" dirty="0" smtClean="0"/>
              <a:t>다중 샘플을 이용한 변환 매트릭스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36" y="1196752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60645"/>
            <a:ext cx="495415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오른쪽으로 구부러진 화살표 14"/>
          <p:cNvSpPr/>
          <p:nvPr/>
        </p:nvSpPr>
        <p:spPr>
          <a:xfrm rot="5883592">
            <a:off x="5151728" y="2480331"/>
            <a:ext cx="792088" cy="2039435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왼쪽으로 구부러진 화살표 15"/>
          <p:cNvSpPr/>
          <p:nvPr/>
        </p:nvSpPr>
        <p:spPr>
          <a:xfrm rot="16878772">
            <a:off x="2977387" y="2171553"/>
            <a:ext cx="552981" cy="2284115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33" y="3313610"/>
            <a:ext cx="24860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사각형 설명선 17"/>
          <p:cNvSpPr/>
          <p:nvPr/>
        </p:nvSpPr>
        <p:spPr>
          <a:xfrm>
            <a:off x="5354071" y="1391610"/>
            <a:ext cx="3686810" cy="1156774"/>
          </a:xfrm>
          <a:prstGeom prst="wedgeRectCallout">
            <a:avLst>
              <a:gd name="adj1" fmla="val -49742"/>
              <a:gd name="adj2" fmla="val 811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 </a:t>
            </a:r>
            <a:r>
              <a:rPr lang="ko-KR" altLang="en-US" sz="1100" dirty="0" smtClean="0"/>
              <a:t>주요 작업 영역을 중심으로 위치를 변경하면서 </a:t>
            </a:r>
            <a:r>
              <a:rPr lang="en-US" altLang="ko-KR" sz="1100" dirty="0" smtClean="0"/>
              <a:t>Camera 3D </a:t>
            </a:r>
            <a:r>
              <a:rPr lang="ko-KR" altLang="en-US" sz="1100" dirty="0" smtClean="0"/>
              <a:t>좌표와 </a:t>
            </a:r>
            <a:r>
              <a:rPr lang="en-US" altLang="ko-KR" sz="1100" dirty="0" smtClean="0"/>
              <a:t>Robot</a:t>
            </a:r>
            <a:r>
              <a:rPr lang="ko-KR" altLang="en-US" sz="1100" dirty="0" smtClean="0"/>
              <a:t>의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3D </a:t>
            </a:r>
            <a:r>
              <a:rPr lang="ko-KR" altLang="en-US" sz="1100" dirty="0" smtClean="0"/>
              <a:t>좌표를 획득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4681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#1 </a:t>
            </a:r>
            <a:r>
              <a:rPr lang="ko-KR" altLang="en-US" dirty="0" smtClean="0"/>
              <a:t>다중 샘플을 이용한 변환 매트릭스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692696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https://math.stackexchange.com/questions/222113/given-3-points-of-a-rigid-body-in-space-how-do-i-find-the-corresponding-orienta/222170#222170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486525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solve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(DECOMP_SVD)</a:t>
            </a:r>
            <a:r>
              <a:rPr lang="ko-KR" altLang="en-US" dirty="0" smtClean="0"/>
              <a:t>를 통해서 선형방정식의 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변환 매트리스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획득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A</a:t>
            </a:r>
            <a:r>
              <a:rPr lang="en-US" altLang="ko-KR" b="1" dirty="0" smtClean="0"/>
              <a:t>X</a:t>
            </a:r>
            <a:r>
              <a:rPr lang="en-US" altLang="ko-KR" dirty="0" smtClean="0"/>
              <a:t>=</a:t>
            </a:r>
            <a:r>
              <a:rPr lang="en-US" altLang="ko-KR" b="1" dirty="0" smtClean="0">
                <a:solidFill>
                  <a:srgbClr val="0070C0"/>
                </a:solidFill>
              </a:rPr>
              <a:t>B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A: Camera 3D </a:t>
            </a:r>
            <a:r>
              <a:rPr lang="ko-KR" altLang="en-US" b="1" dirty="0" smtClean="0">
                <a:solidFill>
                  <a:srgbClr val="C00000"/>
                </a:solidFill>
              </a:rPr>
              <a:t>좌표 </a:t>
            </a:r>
            <a:r>
              <a:rPr lang="en-US" altLang="ko-KR" b="1" dirty="0" smtClean="0">
                <a:solidFill>
                  <a:srgbClr val="C00000"/>
                </a:solidFill>
              </a:rPr>
              <a:t>n</a:t>
            </a:r>
            <a:r>
              <a:rPr lang="ko-KR" altLang="en-US" b="1" dirty="0" smtClean="0">
                <a:solidFill>
                  <a:srgbClr val="C00000"/>
                </a:solidFill>
              </a:rPr>
              <a:t>개 샘플 </a:t>
            </a:r>
            <a:r>
              <a:rPr lang="en-US" altLang="ko-KR" b="1" dirty="0" smtClean="0">
                <a:solidFill>
                  <a:srgbClr val="C00000"/>
                </a:solidFill>
              </a:rPr>
              <a:t>(n by 4)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X: </a:t>
            </a:r>
            <a:r>
              <a:rPr lang="ko-KR" altLang="en-US" b="1" dirty="0" smtClean="0"/>
              <a:t>변환 매트릭스</a:t>
            </a:r>
            <a:r>
              <a:rPr lang="en-US" altLang="ko-KR" b="1" dirty="0"/>
              <a:t> </a:t>
            </a:r>
            <a:r>
              <a:rPr lang="en-US" altLang="ko-KR" b="1" dirty="0" smtClean="0"/>
              <a:t>(4 by 4)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B: Robot 3D </a:t>
            </a:r>
            <a:r>
              <a:rPr lang="ko-KR" altLang="en-US" b="1" dirty="0" smtClean="0">
                <a:solidFill>
                  <a:srgbClr val="0070C0"/>
                </a:solidFill>
              </a:rPr>
              <a:t>좌표 </a:t>
            </a:r>
            <a:r>
              <a:rPr lang="en-US" altLang="ko-KR" b="1" dirty="0" smtClean="0">
                <a:solidFill>
                  <a:srgbClr val="0070C0"/>
                </a:solidFill>
              </a:rPr>
              <a:t>n</a:t>
            </a:r>
            <a:r>
              <a:rPr lang="ko-KR" altLang="en-US" b="1" dirty="0" smtClean="0">
                <a:solidFill>
                  <a:srgbClr val="0070C0"/>
                </a:solidFill>
              </a:rPr>
              <a:t>개 샘플</a:t>
            </a:r>
            <a:r>
              <a:rPr lang="en-US" altLang="ko-KR" b="1" dirty="0" smtClean="0">
                <a:solidFill>
                  <a:srgbClr val="0070C0"/>
                </a:solidFill>
              </a:rPr>
              <a:t> (n by 4)</a:t>
            </a:r>
          </a:p>
          <a:p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83979"/>
            <a:ext cx="41338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65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hand-eye_fig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90" y="3212976"/>
            <a:ext cx="4650110" cy="32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88640"/>
            <a:ext cx="38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8" y="591603"/>
            <a:ext cx="75914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07055" y="4857311"/>
            <a:ext cx="1071841" cy="50405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31191" y="4797152"/>
            <a:ext cx="964188" cy="504056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80401" y="5002244"/>
            <a:ext cx="1071841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43359" y="4581128"/>
            <a:ext cx="1071841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09892" y="3252165"/>
            <a:ext cx="1071841" cy="50405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20650" y="908720"/>
            <a:ext cx="1071841" cy="432048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20649" y="1287892"/>
            <a:ext cx="1071841" cy="4129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74475" y="1693341"/>
            <a:ext cx="964188" cy="367507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1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38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611396"/>
            <a:ext cx="8832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Hand-to-Eye</a:t>
            </a:r>
            <a:r>
              <a:rPr lang="ko-KR" altLang="en-US" dirty="0" smtClean="0"/>
              <a:t>에 적용하기 위해서는 </a:t>
            </a:r>
            <a:r>
              <a:rPr lang="en-US" altLang="ko-KR" dirty="0" smtClean="0"/>
              <a:t>Camera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위치와 </a:t>
            </a:r>
            <a:r>
              <a:rPr lang="en-US" altLang="ko-KR" dirty="0" smtClean="0"/>
              <a:t>Calibration Panel</a:t>
            </a:r>
            <a:r>
              <a:rPr lang="ko-KR" altLang="en-US" dirty="0" smtClean="0"/>
              <a:t>이 위치가 변경되어야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Hand-in-Eye</a:t>
            </a:r>
            <a:r>
              <a:rPr lang="ko-KR" altLang="en-US" dirty="0" smtClean="0"/>
              <a:t>와 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최종적으로는 </a:t>
            </a:r>
            <a:r>
              <a:rPr lang="en-US" altLang="ko-KR" dirty="0" smtClean="0"/>
              <a:t>Robot 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Camera </a:t>
            </a:r>
            <a:r>
              <a:rPr lang="ko-KR" altLang="en-US" dirty="0" smtClean="0"/>
              <a:t>간의 변환 매트릭스</a:t>
            </a:r>
            <a:endParaRPr lang="en-US" altLang="ko-KR" dirty="0" smtClean="0"/>
          </a:p>
          <a:p>
            <a:r>
              <a:rPr lang="ko-KR" altLang="en-US" dirty="0" smtClean="0"/>
              <a:t>획득이 필요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Picture 7" descr="hand-eye_fig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4" y="2516593"/>
            <a:ext cx="4650110" cy="32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96509" y="4160928"/>
            <a:ext cx="1071841" cy="50405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20645" y="4100769"/>
            <a:ext cx="964188" cy="504056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69855" y="4305861"/>
            <a:ext cx="1071841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32813" y="3884745"/>
            <a:ext cx="1071841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99346" y="2555782"/>
            <a:ext cx="1071841" cy="50405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147848" y="3574824"/>
            <a:ext cx="2139279" cy="16342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5061654" y="2727971"/>
            <a:ext cx="3686810" cy="1156774"/>
          </a:xfrm>
          <a:prstGeom prst="wedgeRectCallout">
            <a:avLst>
              <a:gd name="adj1" fmla="val -49742"/>
              <a:gd name="adj2" fmla="val 811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함수 입력 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해당 </a:t>
            </a:r>
            <a:r>
              <a:rPr lang="en-US" altLang="ko-KR" sz="1100" dirty="0" smtClean="0"/>
              <a:t>HM(Homogeneous Matrix)</a:t>
            </a:r>
            <a:r>
              <a:rPr lang="ko-KR" altLang="en-US" sz="1100" dirty="0" smtClean="0"/>
              <a:t>의 방향이 반대로 되어야 함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4869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38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61139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결과값을 </a:t>
            </a:r>
            <a:r>
              <a:rPr lang="en-US" altLang="ko-KR" dirty="0" smtClean="0"/>
              <a:t>Homogeneous </a:t>
            </a:r>
            <a:r>
              <a:rPr lang="ko-KR" altLang="en-US" dirty="0" smtClean="0"/>
              <a:t>변환 에 따라 최종적으로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Cam</a:t>
            </a:r>
            <a:r>
              <a:rPr lang="ko-KR" altLang="en-US" dirty="0" smtClean="0"/>
              <a:t>으로의 </a:t>
            </a:r>
            <a:r>
              <a:rPr lang="en-US" altLang="ko-KR" dirty="0" smtClean="0"/>
              <a:t>Homogeneous Matrix </a:t>
            </a:r>
            <a:r>
              <a:rPr lang="ko-KR" altLang="en-US" dirty="0" smtClean="0"/>
              <a:t>획득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          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919416" y="3275542"/>
            <a:ext cx="1152128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Robot</a:t>
            </a:r>
          </a:p>
          <a:p>
            <a:pPr algn="ctr"/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31584" y="2339438"/>
            <a:ext cx="1152128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TCP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159776" y="1939616"/>
            <a:ext cx="1152128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392024" y="1439231"/>
            <a:ext cx="1152128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Cam</a:t>
            </a:r>
            <a:endParaRPr lang="ko-KR" altLang="en-US" dirty="0"/>
          </a:p>
        </p:txBody>
      </p:sp>
      <p:cxnSp>
        <p:nvCxnSpPr>
          <p:cNvPr id="7" name="구부러진 연결선 6"/>
          <p:cNvCxnSpPr>
            <a:stCxn id="16" idx="4"/>
            <a:endCxn id="14" idx="7"/>
          </p:cNvCxnSpPr>
          <p:nvPr/>
        </p:nvCxnSpPr>
        <p:spPr>
          <a:xfrm rot="5400000" flipH="1">
            <a:off x="3875817" y="2015698"/>
            <a:ext cx="399193" cy="1320853"/>
          </a:xfrm>
          <a:prstGeom prst="curvedConnector5">
            <a:avLst>
              <a:gd name="adj1" fmla="val -57266"/>
              <a:gd name="adj2" fmla="val 65420"/>
              <a:gd name="adj3" fmla="val 1572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3700182" y="2696272"/>
                <a:ext cx="75046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𝐻</m:t>
                          </m:r>
                        </m:e>
                        <m:sub>
                          <m:r>
                            <a:rPr lang="en-US" altLang="ko-KR" i="1"/>
                            <m:t>𝑇𝐶𝑃</m:t>
                          </m:r>
                        </m:sub>
                        <m:sup>
                          <m:r>
                            <a:rPr lang="en-US" altLang="ko-KR" i="1"/>
                            <m:t>𝐶𝐴𝐿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82" y="2696272"/>
                <a:ext cx="750462" cy="392993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구부러진 연결선 29"/>
          <p:cNvCxnSpPr>
            <a:stCxn id="14" idx="4"/>
            <a:endCxn id="3" idx="0"/>
          </p:cNvCxnSpPr>
          <p:nvPr/>
        </p:nvCxnSpPr>
        <p:spPr>
          <a:xfrm rot="5400000">
            <a:off x="2251564" y="2519458"/>
            <a:ext cx="12700" cy="1512168"/>
          </a:xfrm>
          <a:prstGeom prst="curvedConnector5">
            <a:avLst>
              <a:gd name="adj1" fmla="val 668575"/>
              <a:gd name="adj2" fmla="val 50000"/>
              <a:gd name="adj3" fmla="val -39628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직사각형 6146"/>
              <p:cNvSpPr/>
              <p:nvPr/>
            </p:nvSpPr>
            <p:spPr>
              <a:xfrm>
                <a:off x="1642612" y="2807490"/>
                <a:ext cx="85786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/>
                          </m:ctrlPr>
                        </m:sSubSupPr>
                        <m:e>
                          <m:r>
                            <a:rPr lang="en-US" altLang="ko-KR" i="1"/>
                            <m:t>𝐻</m:t>
                          </m:r>
                        </m:e>
                        <m:sub>
                          <m:r>
                            <a:rPr lang="en-US" altLang="ko-KR" i="1"/>
                            <m:t>𝐵𝐴𝑆𝐸</m:t>
                          </m:r>
                        </m:sub>
                        <m:sup>
                          <m:r>
                            <a:rPr lang="en-US" altLang="ko-KR" i="1"/>
                            <m:t>𝑇𝐶𝑃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>
          <p:sp>
            <p:nvSpPr>
              <p:cNvPr id="6147" name="직사각형 6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612" y="2807490"/>
                <a:ext cx="857864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구부러진 연결선 36"/>
          <p:cNvCxnSpPr>
            <a:stCxn id="17" idx="4"/>
            <a:endCxn id="16" idx="7"/>
          </p:cNvCxnSpPr>
          <p:nvPr/>
        </p:nvCxnSpPr>
        <p:spPr>
          <a:xfrm rot="5400000" flipH="1">
            <a:off x="5906319" y="1313566"/>
            <a:ext cx="298630" cy="1824909"/>
          </a:xfrm>
          <a:prstGeom prst="curvedConnector5">
            <a:avLst>
              <a:gd name="adj1" fmla="val -76550"/>
              <a:gd name="adj2" fmla="val 61161"/>
              <a:gd name="adj3" fmla="val 1765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>
                <a:off x="5743952" y="2303279"/>
                <a:ext cx="810671" cy="38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/>
                          </m:ctrlPr>
                        </m:sSubSupPr>
                        <m:e>
                          <m:r>
                            <a:rPr lang="en-US" altLang="ko-KR" i="1"/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𝐶𝐴𝐿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𝐶𝐴𝑀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52" y="2303279"/>
                <a:ext cx="810671" cy="387735"/>
              </a:xfrm>
              <a:prstGeom prst="rect">
                <a:avLst/>
              </a:prstGeom>
              <a:blipFill rotWithShape="1"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51" name="구부러진 연결선 6150"/>
          <p:cNvCxnSpPr>
            <a:stCxn id="17" idx="5"/>
            <a:endCxn id="3" idx="4"/>
          </p:cNvCxnSpPr>
          <p:nvPr/>
        </p:nvCxnSpPr>
        <p:spPr>
          <a:xfrm rot="5400000">
            <a:off x="3448754" y="284973"/>
            <a:ext cx="1973400" cy="5879947"/>
          </a:xfrm>
          <a:prstGeom prst="curvedConnector3">
            <a:avLst>
              <a:gd name="adj1" fmla="val 111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직사각형 53"/>
              <p:cNvSpPr/>
              <p:nvPr/>
            </p:nvSpPr>
            <p:spPr>
              <a:xfrm>
                <a:off x="4630944" y="4187294"/>
                <a:ext cx="877228" cy="387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/>
                          </m:ctrlPr>
                        </m:sSubSupPr>
                        <m:e>
                          <m:r>
                            <a:rPr lang="en-US" altLang="ko-KR" i="1"/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𝐵𝐴𝑆𝐸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𝐶𝐴𝑀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44" y="4187294"/>
                <a:ext cx="877228" cy="387670"/>
              </a:xfrm>
              <a:prstGeom prst="rect">
                <a:avLst/>
              </a:prstGeom>
              <a:blipFill rotWithShape="1"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사각형 설명선 54"/>
          <p:cNvSpPr/>
          <p:nvPr/>
        </p:nvSpPr>
        <p:spPr>
          <a:xfrm>
            <a:off x="1726783" y="4381129"/>
            <a:ext cx="1973399" cy="720080"/>
          </a:xfrm>
          <a:prstGeom prst="wedgeRectCallout">
            <a:avLst>
              <a:gd name="adj1" fmla="val 100089"/>
              <a:gd name="adj2" fmla="val -5295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최종 </a:t>
            </a:r>
            <a:r>
              <a:rPr lang="en-US" altLang="ko-KR" sz="1100" dirty="0" smtClean="0"/>
              <a:t>Homogeneous Matrix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58" name="사각형 설명선 57"/>
          <p:cNvSpPr/>
          <p:nvPr/>
        </p:nvSpPr>
        <p:spPr>
          <a:xfrm>
            <a:off x="3367688" y="3356992"/>
            <a:ext cx="1973399" cy="720080"/>
          </a:xfrm>
          <a:prstGeom prst="wedgeRectCallout">
            <a:avLst>
              <a:gd name="adj1" fmla="val -11780"/>
              <a:gd name="adj2" fmla="val -783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/>
              <a:t>calibrateHandEye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함수로 획득</a:t>
            </a:r>
            <a:endParaRPr lang="ko-KR" altLang="en-US" sz="1100" dirty="0"/>
          </a:p>
        </p:txBody>
      </p:sp>
      <p:sp>
        <p:nvSpPr>
          <p:cNvPr id="59" name="사각형 설명선 58"/>
          <p:cNvSpPr/>
          <p:nvPr/>
        </p:nvSpPr>
        <p:spPr>
          <a:xfrm>
            <a:off x="6054985" y="2921852"/>
            <a:ext cx="1973399" cy="720080"/>
          </a:xfrm>
          <a:prstGeom prst="wedgeRectCallout">
            <a:avLst>
              <a:gd name="adj1" fmla="val -34286"/>
              <a:gd name="adj2" fmla="val -856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/>
              <a:t>esitimatePoseSingleMaker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함수로 획득</a:t>
            </a:r>
            <a:endParaRPr lang="ko-KR" altLang="en-US" sz="1100" dirty="0"/>
          </a:p>
        </p:txBody>
      </p:sp>
      <p:sp>
        <p:nvSpPr>
          <p:cNvPr id="60" name="사각형 설명선 59"/>
          <p:cNvSpPr/>
          <p:nvPr/>
        </p:nvSpPr>
        <p:spPr>
          <a:xfrm>
            <a:off x="689882" y="1627543"/>
            <a:ext cx="1973399" cy="720080"/>
          </a:xfrm>
          <a:prstGeom prst="wedgeRectCallout">
            <a:avLst>
              <a:gd name="adj1" fmla="val 12051"/>
              <a:gd name="adj2" fmla="val 1066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/>
              <a:t>Indy.get_task_pos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함수로 획득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54" y="5229200"/>
            <a:ext cx="74866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65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88640"/>
            <a:ext cx="90765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List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#1 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#2 </a:t>
            </a:r>
            <a:r>
              <a:rPr lang="ko-KR" altLang="en-US" dirty="0" smtClean="0"/>
              <a:t>방식의 차이점 및 성능 확인 필요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이론적으로는 </a:t>
            </a:r>
            <a:r>
              <a:rPr lang="en-US" altLang="ko-KR" dirty="0" smtClean="0"/>
              <a:t>#2 </a:t>
            </a:r>
            <a:r>
              <a:rPr lang="ko-KR" altLang="en-US" dirty="0" smtClean="0"/>
              <a:t>방식이 탄탄함</a:t>
            </a:r>
            <a:r>
              <a:rPr lang="en-US" altLang="ko-KR" dirty="0" smtClean="0"/>
              <a:t>.)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#2 </a:t>
            </a:r>
            <a:r>
              <a:rPr lang="ko-KR" altLang="en-US" dirty="0" smtClean="0"/>
              <a:t>방식에서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알고리즘 중 적합한 알고리즘 선택 필요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개선된 환경에서 </a:t>
            </a:r>
            <a:r>
              <a:rPr lang="ko-KR" altLang="en-US" dirty="0" err="1" smtClean="0"/>
              <a:t>에러율</a:t>
            </a:r>
            <a:r>
              <a:rPr lang="ko-KR" altLang="en-US" dirty="0" smtClean="0"/>
              <a:t> 검토 필요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blog.zivid.com/importance-of-3d-hand-eye-calibration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Camera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를 통해서 획득한 </a:t>
            </a:r>
            <a:r>
              <a:rPr lang="en-US" altLang="ko-KR" dirty="0" smtClean="0"/>
              <a:t>3D</a:t>
            </a:r>
            <a:r>
              <a:rPr lang="ko-KR" altLang="en-US" dirty="0"/>
              <a:t> </a:t>
            </a:r>
            <a:r>
              <a:rPr lang="ko-KR" altLang="en-US" dirty="0" smtClean="0"/>
              <a:t>좌표와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통해서 획득한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좌</a:t>
            </a:r>
            <a:endParaRPr lang="en-US" altLang="ko-KR" dirty="0"/>
          </a:p>
          <a:p>
            <a:r>
              <a:rPr lang="ko-KR" altLang="en-US" dirty="0" smtClean="0"/>
              <a:t>표에 차이 발생 원인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9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278</Words>
  <Application>Microsoft Office PowerPoint</Application>
  <PresentationFormat>화면 슬라이드 쇼(4:3)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Jinwon Choi</dc:creator>
  <cp:lastModifiedBy>Jinwon Choi</cp:lastModifiedBy>
  <cp:revision>18</cp:revision>
  <dcterms:created xsi:type="dcterms:W3CDTF">2020-06-03T00:02:48Z</dcterms:created>
  <dcterms:modified xsi:type="dcterms:W3CDTF">2020-06-03T08:47:45Z</dcterms:modified>
</cp:coreProperties>
</file>