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335" r:id="rId6"/>
    <p:sldId id="336" r:id="rId7"/>
    <p:sldId id="337" r:id="rId8"/>
    <p:sldId id="277" r:id="rId9"/>
    <p:sldId id="263" r:id="rId10"/>
    <p:sldId id="338" r:id="rId11"/>
    <p:sldId id="284" r:id="rId12"/>
    <p:sldId id="264" r:id="rId13"/>
    <p:sldId id="291" r:id="rId14"/>
    <p:sldId id="265" r:id="rId15"/>
    <p:sldId id="339" r:id="rId16"/>
    <p:sldId id="340" r:id="rId17"/>
    <p:sldId id="341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Inconsolata" pitchFamily="1" charset="0"/>
      <p:regular r:id="rId29"/>
      <p:bold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BD395-6720-4E47-BF0B-8BFD38617C69}">
  <a:tblStyle styleId="{8ECBD395-6720-4E47-BF0B-8BFD38617C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846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2a44245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2a44245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>
          <a:extLst>
            <a:ext uri="{FF2B5EF4-FFF2-40B4-BE49-F238E27FC236}">
              <a16:creationId xmlns:a16="http://schemas.microsoft.com/office/drawing/2014/main" id="{09698DA3-BBE0-8C27-B1C0-4FB58497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6c3cb44ad_0_10:notes">
            <a:extLst>
              <a:ext uri="{FF2B5EF4-FFF2-40B4-BE49-F238E27FC236}">
                <a16:creationId xmlns:a16="http://schemas.microsoft.com/office/drawing/2014/main" id="{BD6057BC-57D0-8C01-D81E-2797B3AE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6c3cb44ad_0_10:notes">
            <a:extLst>
              <a:ext uri="{FF2B5EF4-FFF2-40B4-BE49-F238E27FC236}">
                <a16:creationId xmlns:a16="http://schemas.microsoft.com/office/drawing/2014/main" id="{64836601-76E3-437B-2628-4E17B4480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6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f4f3cdd775_0_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f4f3cdd775_0_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2a4424a71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f2a4424a71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f4f3cdd775_0_2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f4f3cdd775_0_2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2a4424a71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2a4424a71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>
          <a:extLst>
            <a:ext uri="{FF2B5EF4-FFF2-40B4-BE49-F238E27FC236}">
              <a16:creationId xmlns:a16="http://schemas.microsoft.com/office/drawing/2014/main" id="{E3C308FE-0D27-03E1-31D9-EE1BE70B5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2a4424a71_0_365:notes">
            <a:extLst>
              <a:ext uri="{FF2B5EF4-FFF2-40B4-BE49-F238E27FC236}">
                <a16:creationId xmlns:a16="http://schemas.microsoft.com/office/drawing/2014/main" id="{FDF70BAD-DD27-B9B5-D7C6-056D9B027C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2a4424a71_0_365:notes">
            <a:extLst>
              <a:ext uri="{FF2B5EF4-FFF2-40B4-BE49-F238E27FC236}">
                <a16:creationId xmlns:a16="http://schemas.microsoft.com/office/drawing/2014/main" id="{63B1B79B-67A1-D102-42FF-D1434C2DD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685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>
          <a:extLst>
            <a:ext uri="{FF2B5EF4-FFF2-40B4-BE49-F238E27FC236}">
              <a16:creationId xmlns:a16="http://schemas.microsoft.com/office/drawing/2014/main" id="{09DE7664-87B6-727E-B58C-6C58BB821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2a4424a71_0_365:notes">
            <a:extLst>
              <a:ext uri="{FF2B5EF4-FFF2-40B4-BE49-F238E27FC236}">
                <a16:creationId xmlns:a16="http://schemas.microsoft.com/office/drawing/2014/main" id="{33D674EC-9CE0-A4D0-9E8E-51DB3D38A4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2a4424a71_0_365:notes">
            <a:extLst>
              <a:ext uri="{FF2B5EF4-FFF2-40B4-BE49-F238E27FC236}">
                <a16:creationId xmlns:a16="http://schemas.microsoft.com/office/drawing/2014/main" id="{844D2449-1DC9-FE40-0827-BBF8D0CFE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368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>
          <a:extLst>
            <a:ext uri="{FF2B5EF4-FFF2-40B4-BE49-F238E27FC236}">
              <a16:creationId xmlns:a16="http://schemas.microsoft.com/office/drawing/2014/main" id="{1A894F52-2E4F-5952-232A-556D61AF8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2a4424a71_0_365:notes">
            <a:extLst>
              <a:ext uri="{FF2B5EF4-FFF2-40B4-BE49-F238E27FC236}">
                <a16:creationId xmlns:a16="http://schemas.microsoft.com/office/drawing/2014/main" id="{BE54E58E-92D8-2FD4-AFF3-2488733F85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2a4424a71_0_365:notes">
            <a:extLst>
              <a:ext uri="{FF2B5EF4-FFF2-40B4-BE49-F238E27FC236}">
                <a16:creationId xmlns:a16="http://schemas.microsoft.com/office/drawing/2014/main" id="{4FD78DC1-9276-EB34-305E-6467744C56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2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2a442458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2a442458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019cdf330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019cdf330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>
          <a:extLst>
            <a:ext uri="{FF2B5EF4-FFF2-40B4-BE49-F238E27FC236}">
              <a16:creationId xmlns:a16="http://schemas.microsoft.com/office/drawing/2014/main" id="{A9B8280A-3FD3-94C4-BF43-AFD72DC02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019cdf330_0_388:notes">
            <a:extLst>
              <a:ext uri="{FF2B5EF4-FFF2-40B4-BE49-F238E27FC236}">
                <a16:creationId xmlns:a16="http://schemas.microsoft.com/office/drawing/2014/main" id="{4B4E9CD9-DE17-B25F-CEEF-8C67DD3F57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019cdf330_0_388:notes">
            <a:extLst>
              <a:ext uri="{FF2B5EF4-FFF2-40B4-BE49-F238E27FC236}">
                <a16:creationId xmlns:a16="http://schemas.microsoft.com/office/drawing/2014/main" id="{E07CB492-A404-E22D-8058-8C9DAA596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6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>
          <a:extLst>
            <a:ext uri="{FF2B5EF4-FFF2-40B4-BE49-F238E27FC236}">
              <a16:creationId xmlns:a16="http://schemas.microsoft.com/office/drawing/2014/main" id="{C4D4305C-A2E5-CE3C-FBA9-3D89AFD6B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019cdf330_0_388:notes">
            <a:extLst>
              <a:ext uri="{FF2B5EF4-FFF2-40B4-BE49-F238E27FC236}">
                <a16:creationId xmlns:a16="http://schemas.microsoft.com/office/drawing/2014/main" id="{27D7DD4F-5CA5-07E9-A8BE-AF353BC752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019cdf330_0_388:notes">
            <a:extLst>
              <a:ext uri="{FF2B5EF4-FFF2-40B4-BE49-F238E27FC236}">
                <a16:creationId xmlns:a16="http://schemas.microsoft.com/office/drawing/2014/main" id="{BBCA660B-BC96-A033-7533-2838228EED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18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>
          <a:extLst>
            <a:ext uri="{FF2B5EF4-FFF2-40B4-BE49-F238E27FC236}">
              <a16:creationId xmlns:a16="http://schemas.microsoft.com/office/drawing/2014/main" id="{42AE4944-EF9B-D336-EB82-678BD247F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019cdf330_0_388:notes">
            <a:extLst>
              <a:ext uri="{FF2B5EF4-FFF2-40B4-BE49-F238E27FC236}">
                <a16:creationId xmlns:a16="http://schemas.microsoft.com/office/drawing/2014/main" id="{5EDE467E-20BC-3B2A-D3C1-4471DA7E1F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019cdf330_0_388:notes">
            <a:extLst>
              <a:ext uri="{FF2B5EF4-FFF2-40B4-BE49-F238E27FC236}">
                <a16:creationId xmlns:a16="http://schemas.microsoft.com/office/drawing/2014/main" id="{3C77FD8B-FF94-B604-786D-D2AF0C6DF6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94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f4f3cdd77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f4f3cdd77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6c3cb44a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6c3cb44a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495626"/>
            <a:ext cx="5408700" cy="28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010175"/>
            <a:ext cx="7717500" cy="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6650" y="953825"/>
            <a:ext cx="4516200" cy="4516200"/>
          </a:xfrm>
          <a:prstGeom prst="ellipse">
            <a:avLst/>
          </a:prstGeom>
          <a:gradFill>
            <a:gsLst>
              <a:gs pos="0">
                <a:srgbClr val="4C9484">
                  <a:alpha val="3803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26274" y="-1017626"/>
            <a:ext cx="4310400" cy="4310400"/>
          </a:xfrm>
          <a:prstGeom prst="ellipse">
            <a:avLst/>
          </a:prstGeom>
          <a:gradFill>
            <a:gsLst>
              <a:gs pos="0">
                <a:srgbClr val="B8B9C0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4146525" y="1597550"/>
            <a:ext cx="33018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6" name="Google Shape;196;p40"/>
          <p:cNvSpPr txBox="1">
            <a:spLocks noGrp="1"/>
          </p:cNvSpPr>
          <p:nvPr>
            <p:ph type="title" idx="2" hasCustomPrompt="1"/>
          </p:nvPr>
        </p:nvSpPr>
        <p:spPr>
          <a:xfrm>
            <a:off x="4146526" y="137225"/>
            <a:ext cx="2379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0"/>
          <p:cNvSpPr txBox="1">
            <a:spLocks noGrp="1"/>
          </p:cNvSpPr>
          <p:nvPr>
            <p:ph type="subTitle" idx="1"/>
          </p:nvPr>
        </p:nvSpPr>
        <p:spPr>
          <a:xfrm>
            <a:off x="41465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0"/>
          <p:cNvSpPr/>
          <p:nvPr/>
        </p:nvSpPr>
        <p:spPr>
          <a:xfrm>
            <a:off x="6207800" y="2110725"/>
            <a:ext cx="4131300" cy="41313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0"/>
          <p:cNvSpPr>
            <a:spLocks noGrp="1"/>
          </p:cNvSpPr>
          <p:nvPr>
            <p:ph type="pic" idx="3"/>
          </p:nvPr>
        </p:nvSpPr>
        <p:spPr>
          <a:xfrm flipH="1">
            <a:off x="-125" y="0"/>
            <a:ext cx="3829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/>
          <p:nvPr/>
        </p:nvSpPr>
        <p:spPr>
          <a:xfrm flipH="1">
            <a:off x="-574550" y="-567650"/>
            <a:ext cx="3685500" cy="36855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492325" y="1523825"/>
            <a:ext cx="4645200" cy="1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title" idx="2" hasCustomPrompt="1"/>
          </p:nvPr>
        </p:nvSpPr>
        <p:spPr>
          <a:xfrm>
            <a:off x="2576191" y="140559"/>
            <a:ext cx="2561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41"/>
          <p:cNvSpPr txBox="1">
            <a:spLocks noGrp="1"/>
          </p:cNvSpPr>
          <p:nvPr>
            <p:ph type="subTitle" idx="1"/>
          </p:nvPr>
        </p:nvSpPr>
        <p:spPr>
          <a:xfrm>
            <a:off x="7132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1"/>
          <p:cNvSpPr>
            <a:spLocks noGrp="1"/>
          </p:cNvSpPr>
          <p:nvPr>
            <p:ph type="pic" idx="3"/>
          </p:nvPr>
        </p:nvSpPr>
        <p:spPr>
          <a:xfrm>
            <a:off x="5459275" y="0"/>
            <a:ext cx="3684600" cy="516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4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>
            <a:spLocks noGrp="1"/>
          </p:cNvSpPr>
          <p:nvPr>
            <p:ph type="title"/>
          </p:nvPr>
        </p:nvSpPr>
        <p:spPr>
          <a:xfrm>
            <a:off x="714850" y="342305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9"/>
          <p:cNvSpPr txBox="1">
            <a:spLocks noGrp="1"/>
          </p:cNvSpPr>
          <p:nvPr>
            <p:ph type="subTitle" idx="1"/>
          </p:nvPr>
        </p:nvSpPr>
        <p:spPr>
          <a:xfrm>
            <a:off x="1593525" y="3621175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subTitle" idx="2"/>
          </p:nvPr>
        </p:nvSpPr>
        <p:spPr>
          <a:xfrm>
            <a:off x="1593537" y="2073717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subTitle" idx="3"/>
          </p:nvPr>
        </p:nvSpPr>
        <p:spPr>
          <a:xfrm>
            <a:off x="4741445" y="3621279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9"/>
          <p:cNvSpPr txBox="1">
            <a:spLocks noGrp="1"/>
          </p:cNvSpPr>
          <p:nvPr>
            <p:ph type="subTitle" idx="4"/>
          </p:nvPr>
        </p:nvSpPr>
        <p:spPr>
          <a:xfrm>
            <a:off x="1593517" y="3119653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6" name="Google Shape;256;p49"/>
          <p:cNvSpPr txBox="1">
            <a:spLocks noGrp="1"/>
          </p:cNvSpPr>
          <p:nvPr>
            <p:ph type="subTitle" idx="5"/>
          </p:nvPr>
        </p:nvSpPr>
        <p:spPr>
          <a:xfrm>
            <a:off x="1593533" y="1572190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7" name="Google Shape;257;p49"/>
          <p:cNvSpPr txBox="1">
            <a:spLocks noGrp="1"/>
          </p:cNvSpPr>
          <p:nvPr>
            <p:ph type="subTitle" idx="6"/>
          </p:nvPr>
        </p:nvSpPr>
        <p:spPr>
          <a:xfrm>
            <a:off x="4741445" y="3119753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" name="Google Shape;258;p49"/>
          <p:cNvSpPr txBox="1">
            <a:spLocks noGrp="1"/>
          </p:cNvSpPr>
          <p:nvPr>
            <p:ph type="subTitle" idx="7"/>
          </p:nvPr>
        </p:nvSpPr>
        <p:spPr>
          <a:xfrm>
            <a:off x="4741454" y="2073717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9"/>
          <p:cNvSpPr txBox="1">
            <a:spLocks noGrp="1"/>
          </p:cNvSpPr>
          <p:nvPr>
            <p:ph type="subTitle" idx="8"/>
          </p:nvPr>
        </p:nvSpPr>
        <p:spPr>
          <a:xfrm>
            <a:off x="4741458" y="1572290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/>
          <p:nvPr/>
        </p:nvSpPr>
        <p:spPr>
          <a:xfrm flipH="1">
            <a:off x="-2160100" y="-2775592"/>
            <a:ext cx="5930400" cy="5930400"/>
          </a:xfrm>
          <a:prstGeom prst="ellipse">
            <a:avLst/>
          </a:prstGeom>
          <a:gradFill>
            <a:gsLst>
              <a:gs pos="0">
                <a:srgbClr val="93E6D3">
                  <a:alpha val="7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56"/>
          <p:cNvSpPr/>
          <p:nvPr/>
        </p:nvSpPr>
        <p:spPr>
          <a:xfrm>
            <a:off x="324775" y="-845100"/>
            <a:ext cx="4516500" cy="45165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/>
          <p:nvPr/>
        </p:nvSpPr>
        <p:spPr>
          <a:xfrm flipH="1">
            <a:off x="5358100" y="297774"/>
            <a:ext cx="3271800" cy="3271800"/>
          </a:xfrm>
          <a:prstGeom prst="ellipse">
            <a:avLst/>
          </a:prstGeom>
          <a:gradFill>
            <a:gsLst>
              <a:gs pos="0">
                <a:srgbClr val="44D4B4">
                  <a:alpha val="1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7"/>
          <p:cNvSpPr/>
          <p:nvPr/>
        </p:nvSpPr>
        <p:spPr>
          <a:xfrm>
            <a:off x="5522900" y="-2706825"/>
            <a:ext cx="6145200" cy="61452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57"/>
          <p:cNvSpPr/>
          <p:nvPr/>
        </p:nvSpPr>
        <p:spPr>
          <a:xfrm>
            <a:off x="-972575" y="3098475"/>
            <a:ext cx="3170400" cy="31704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188" y="1600025"/>
            <a:ext cx="42843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436154" y="140559"/>
            <a:ext cx="2561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flipH="1">
            <a:off x="2798475" y="1637175"/>
            <a:ext cx="4131300" cy="41313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-608450" y="-540550"/>
            <a:ext cx="3685500" cy="36855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164500" y="0"/>
            <a:ext cx="3979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6877925" y="958275"/>
            <a:ext cx="4598400" cy="45984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-2685100" y="-1618950"/>
            <a:ext cx="5506800" cy="5506800"/>
          </a:xfrm>
          <a:prstGeom prst="ellipse">
            <a:avLst/>
          </a:prstGeom>
          <a:gradFill>
            <a:gsLst>
              <a:gs pos="0">
                <a:srgbClr val="4C9484">
                  <a:alpha val="3176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007050" y="1116617"/>
            <a:ext cx="52005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2007050" y="2862592"/>
            <a:ext cx="45012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44D4B4">
                  <a:alpha val="1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 flipH="1">
            <a:off x="1415725" y="1509850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 flipH="1">
            <a:off x="1415975" y="2328350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753" y="1263787"/>
            <a:ext cx="733500" cy="135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 idx="3"/>
          </p:nvPr>
        </p:nvSpPr>
        <p:spPr>
          <a:xfrm>
            <a:off x="4829051" y="1509859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4829025" y="2328350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5" hasCustomPrompt="1"/>
          </p:nvPr>
        </p:nvSpPr>
        <p:spPr>
          <a:xfrm>
            <a:off x="4133313" y="1267087"/>
            <a:ext cx="7335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6"/>
          </p:nvPr>
        </p:nvSpPr>
        <p:spPr>
          <a:xfrm flipH="1">
            <a:off x="1415723" y="3091750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 flipH="1">
            <a:off x="1415771" y="3907446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723428" y="2846638"/>
            <a:ext cx="7335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 idx="9"/>
          </p:nvPr>
        </p:nvSpPr>
        <p:spPr>
          <a:xfrm>
            <a:off x="4829053" y="3091759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4829054" y="3907446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4" hasCustomPrompt="1"/>
          </p:nvPr>
        </p:nvSpPr>
        <p:spPr>
          <a:xfrm>
            <a:off x="4130513" y="2846638"/>
            <a:ext cx="7335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15"/>
          </p:nvPr>
        </p:nvSpPr>
        <p:spPr>
          <a:xfrm>
            <a:off x="715450" y="436050"/>
            <a:ext cx="771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170050" y="1976500"/>
            <a:ext cx="3647700" cy="3647700"/>
          </a:xfrm>
          <a:prstGeom prst="ellipse">
            <a:avLst/>
          </a:prstGeom>
          <a:gradFill>
            <a:gsLst>
              <a:gs pos="0">
                <a:srgbClr val="4C9484">
                  <a:alpha val="57647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347650" y="-809450"/>
            <a:ext cx="2697900" cy="26979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-2454225" y="2649100"/>
            <a:ext cx="3647700" cy="36477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7931625" y="-60382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5375825" y="-1776250"/>
            <a:ext cx="4763700" cy="47637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-1325425" y="3628450"/>
            <a:ext cx="2555400" cy="2555400"/>
          </a:xfrm>
          <a:prstGeom prst="ellipse">
            <a:avLst/>
          </a:prstGeom>
          <a:gradFill>
            <a:gsLst>
              <a:gs pos="0">
                <a:srgbClr val="4C9484">
                  <a:alpha val="6431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title"/>
          </p:nvPr>
        </p:nvSpPr>
        <p:spPr>
          <a:xfrm>
            <a:off x="4272525" y="1597547"/>
            <a:ext cx="41583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title" idx="2" hasCustomPrompt="1"/>
          </p:nvPr>
        </p:nvSpPr>
        <p:spPr>
          <a:xfrm>
            <a:off x="4272526" y="137225"/>
            <a:ext cx="2379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9"/>
          <p:cNvSpPr txBox="1">
            <a:spLocks noGrp="1"/>
          </p:cNvSpPr>
          <p:nvPr>
            <p:ph type="subTitle" idx="1"/>
          </p:nvPr>
        </p:nvSpPr>
        <p:spPr>
          <a:xfrm>
            <a:off x="41465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9"/>
          <p:cNvSpPr/>
          <p:nvPr/>
        </p:nvSpPr>
        <p:spPr>
          <a:xfrm>
            <a:off x="1907225" y="2588100"/>
            <a:ext cx="2555400" cy="25554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9"/>
          <p:cNvSpPr/>
          <p:nvPr/>
        </p:nvSpPr>
        <p:spPr>
          <a:xfrm>
            <a:off x="5390650" y="-1771300"/>
            <a:ext cx="4763700" cy="47637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9"/>
          <p:cNvSpPr>
            <a:spLocks noGrp="1"/>
          </p:cNvSpPr>
          <p:nvPr>
            <p:ph type="pic" idx="3"/>
          </p:nvPr>
        </p:nvSpPr>
        <p:spPr>
          <a:xfrm>
            <a:off x="0" y="1225"/>
            <a:ext cx="403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2" r:id="rId7"/>
    <p:sldLayoutId id="2147483663" r:id="rId8"/>
    <p:sldLayoutId id="2147483685" r:id="rId9"/>
    <p:sldLayoutId id="2147483686" r:id="rId10"/>
    <p:sldLayoutId id="2147483687" r:id="rId11"/>
    <p:sldLayoutId id="2147483695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opoisk.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file/d/1pRKeF8XQA0iS0a2qWaUEpQ6bx9VIKJKB/view?usp=drive_link" TargetMode="External"/><Relationship Id="rId4" Type="http://schemas.openxmlformats.org/officeDocument/2006/relationships/hyperlink" Target="https://www.kinopoisk.ru/film/%7bfilm_id%7d/reviews/ord/date/status/all/perpage/10/page/%7bcurrent_page%7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ctrTitle"/>
          </p:nvPr>
        </p:nvSpPr>
        <p:spPr>
          <a:xfrm>
            <a:off x="488500" y="263471"/>
            <a:ext cx="7803094" cy="314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</a:rPr>
              <a:t>AIM PROJECT</a:t>
            </a:r>
            <a:r>
              <a:rPr lang="ru-RU" sz="4000" dirty="0">
                <a:solidFill>
                  <a:schemeClr val="lt1"/>
                </a:solidFill>
              </a:rPr>
              <a:t> </a:t>
            </a:r>
            <a:br>
              <a:rPr lang="ru-RU" sz="4000" dirty="0">
                <a:solidFill>
                  <a:schemeClr val="lt1"/>
                </a:solidFill>
              </a:rPr>
            </a:br>
            <a:r>
              <a:rPr lang="ru-RU" sz="2400" dirty="0">
                <a:solidFill>
                  <a:schemeClr val="lt1"/>
                </a:solidFill>
              </a:rPr>
              <a:t>    </a:t>
            </a:r>
            <a:br>
              <a:rPr lang="ru-RU" sz="6000" dirty="0">
                <a:solidFill>
                  <a:schemeClr val="lt1"/>
                </a:solidFill>
              </a:rPr>
            </a:br>
            <a:r>
              <a:rPr lang="ru-RU" sz="6000" dirty="0"/>
              <a:t>Анализ тональности отзывов</a:t>
            </a:r>
            <a:endParaRPr sz="6000" dirty="0"/>
          </a:p>
        </p:txBody>
      </p:sp>
      <p:sp>
        <p:nvSpPr>
          <p:cNvPr id="365" name="Google Shape;365;p64"/>
          <p:cNvSpPr txBox="1">
            <a:spLocks noGrp="1"/>
          </p:cNvSpPr>
          <p:nvPr>
            <p:ph type="subTitle" idx="1"/>
          </p:nvPr>
        </p:nvSpPr>
        <p:spPr>
          <a:xfrm>
            <a:off x="713225" y="3710789"/>
            <a:ext cx="2649907" cy="93708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Азматова Карина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Кравчук Юлия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Шмырина Владислава</a:t>
            </a:r>
            <a:endParaRPr dirty="0"/>
          </a:p>
        </p:txBody>
      </p:sp>
      <p:cxnSp>
        <p:nvCxnSpPr>
          <p:cNvPr id="366" name="Google Shape;366;p64"/>
          <p:cNvCxnSpPr/>
          <p:nvPr/>
        </p:nvCxnSpPr>
        <p:spPr>
          <a:xfrm>
            <a:off x="488500" y="3554015"/>
            <a:ext cx="8426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65;p64">
            <a:extLst>
              <a:ext uri="{FF2B5EF4-FFF2-40B4-BE49-F238E27FC236}">
                <a16:creationId xmlns:a16="http://schemas.microsoft.com/office/drawing/2014/main" id="{D21BD4EA-F4BE-1567-9B60-6459A68B6FF9}"/>
              </a:ext>
            </a:extLst>
          </p:cNvPr>
          <p:cNvSpPr txBox="1">
            <a:spLocks/>
          </p:cNvSpPr>
          <p:nvPr/>
        </p:nvSpPr>
        <p:spPr>
          <a:xfrm>
            <a:off x="5866412" y="3710789"/>
            <a:ext cx="2649907" cy="93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r"/>
            <a:r>
              <a:rPr lang="ru-RU" dirty="0"/>
              <a:t>ПГНИУ, ИКНТ</a:t>
            </a:r>
          </a:p>
          <a:p>
            <a:pPr marL="0" indent="0" algn="r"/>
            <a:r>
              <a:rPr lang="ru-RU" dirty="0"/>
              <a:t>Группа ПМИ-12-21</a:t>
            </a:r>
          </a:p>
          <a:p>
            <a:pPr marL="0" indent="0" algn="r"/>
            <a:r>
              <a:rPr lang="ru-RU" dirty="0"/>
              <a:t>4 курс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>
          <a:extLst>
            <a:ext uri="{FF2B5EF4-FFF2-40B4-BE49-F238E27FC236}">
              <a16:creationId xmlns:a16="http://schemas.microsoft.com/office/drawing/2014/main" id="{A4C88E19-8E1F-84BF-090C-C58E3BD42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">
            <a:extLst>
              <a:ext uri="{FF2B5EF4-FFF2-40B4-BE49-F238E27FC236}">
                <a16:creationId xmlns:a16="http://schemas.microsoft.com/office/drawing/2014/main" id="{C68EC751-2BF6-FFF0-F025-FF9BB683F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816" y="134003"/>
            <a:ext cx="42375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Токенизация</a:t>
            </a:r>
            <a:r>
              <a:rPr lang="ru-RU" dirty="0"/>
              <a:t> перед обучением</a:t>
            </a:r>
            <a:endParaRPr dirty="0"/>
          </a:p>
        </p:txBody>
      </p:sp>
      <p:sp>
        <p:nvSpPr>
          <p:cNvPr id="438" name="Google Shape;438;p71">
            <a:extLst>
              <a:ext uri="{FF2B5EF4-FFF2-40B4-BE49-F238E27FC236}">
                <a16:creationId xmlns:a16="http://schemas.microsoft.com/office/drawing/2014/main" id="{63D9FBC9-B8A0-F1A4-06FC-76AB0CC12B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88609" y="3549584"/>
            <a:ext cx="6154294" cy="1593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vocab_size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Максимальный размер словаря</a:t>
            </a:r>
            <a:endParaRPr lang="ru-RU" sz="800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max_length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8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Максимальная длина последовательности</a:t>
            </a:r>
            <a:endParaRPr lang="ru-RU" sz="800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oov_token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"&lt;OOV&gt;"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Токен для неизвестных слов</a:t>
            </a:r>
            <a:endParaRPr lang="ru-RU" sz="800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tokenizer 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num_words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vocab_size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oov_token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oov_token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tokenizer</a:t>
            </a:r>
            <a:r>
              <a:rPr lang="en-US" sz="800" b="0" dirty="0" err="1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fit_on_texts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X_train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800" dirty="0">
                <a:solidFill>
                  <a:srgbClr val="E1E1E6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X_train_seq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tokenizer.</a:t>
            </a:r>
            <a:r>
              <a:rPr lang="en-US" sz="800" b="0" dirty="0" err="1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texts_to_sequences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X_train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X_test_seq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tokenizer.</a:t>
            </a:r>
            <a:r>
              <a:rPr lang="en-US" sz="800" b="0" dirty="0" err="1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texts_to_sequences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X_test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800" dirty="0">
                <a:solidFill>
                  <a:srgbClr val="E1E1E6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X_train_padded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pad_sequences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X_train_seq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max_length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X_test_padded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pad_sequences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X_test_seq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max_length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8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39" name="Google Shape;439;p71">
            <a:extLst>
              <a:ext uri="{FF2B5EF4-FFF2-40B4-BE49-F238E27FC236}">
                <a16:creationId xmlns:a16="http://schemas.microsoft.com/office/drawing/2014/main" id="{97002A4F-EBD1-8362-5E3F-B0E0D7AD029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88620" y="2002126"/>
            <a:ext cx="5731496" cy="111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5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TfidfVectorizer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stop_words</a:t>
            </a:r>
            <a:r>
              <a:rPr lang="en-U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stop_words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       </a:t>
            </a:r>
            <a:r>
              <a:rPr lang="en-US" sz="9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9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Русские стоп-слова</a:t>
            </a:r>
            <a:endParaRPr lang="ru-RU" sz="900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US" sz="9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9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Ограничение количества признаков</a:t>
            </a:r>
            <a:endParaRPr lang="ru-RU" sz="900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ngram_range</a:t>
            </a:r>
            <a:r>
              <a:rPr lang="en-U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9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9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Учитываем </a:t>
            </a:r>
            <a:r>
              <a:rPr lang="ru-RU" sz="900" b="0" dirty="0" err="1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униграммы</a:t>
            </a:r>
            <a:r>
              <a:rPr lang="ru-RU" sz="9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 и биграммы</a:t>
            </a:r>
            <a:endParaRPr lang="ru-RU" sz="900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min_df</a:t>
            </a:r>
            <a:r>
              <a:rPr lang="en-U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US" sz="9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9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Убираем слишком редкие слова</a:t>
            </a:r>
            <a:endParaRPr lang="ru-RU" sz="900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max_df</a:t>
            </a:r>
            <a:r>
              <a:rPr lang="en-US" sz="9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9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                   </a:t>
            </a:r>
            <a:r>
              <a:rPr lang="en-US" sz="9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900" b="0" dirty="0">
                <a:solidFill>
                  <a:srgbClr val="5A4B81"/>
                </a:solidFill>
                <a:effectLst/>
                <a:latin typeface="Consolas" panose="020B0609020204030204" pitchFamily="49" charset="0"/>
              </a:rPr>
              <a:t>Убираем слишком частые слова</a:t>
            </a:r>
            <a:endParaRPr lang="ru-RU" sz="900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u-RU" sz="9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05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1" name="Google Shape;441;p71">
            <a:extLst>
              <a:ext uri="{FF2B5EF4-FFF2-40B4-BE49-F238E27FC236}">
                <a16:creationId xmlns:a16="http://schemas.microsoft.com/office/drawing/2014/main" id="{3024C94A-2169-9A58-F309-46275F6FBC8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588601" y="3048063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Conv1D</a:t>
            </a:r>
            <a:endParaRPr dirty="0"/>
          </a:p>
        </p:txBody>
      </p:sp>
      <p:sp>
        <p:nvSpPr>
          <p:cNvPr id="442" name="Google Shape;442;p71">
            <a:extLst>
              <a:ext uri="{FF2B5EF4-FFF2-40B4-BE49-F238E27FC236}">
                <a16:creationId xmlns:a16="http://schemas.microsoft.com/office/drawing/2014/main" id="{D1552089-DB83-4A6C-9405-331766B8715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588617" y="1500600"/>
            <a:ext cx="3223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RandomForestRegressor</a:t>
            </a:r>
            <a:endParaRPr lang="en-US" dirty="0"/>
          </a:p>
        </p:txBody>
      </p:sp>
      <p:sp>
        <p:nvSpPr>
          <p:cNvPr id="445" name="Google Shape;445;p71">
            <a:extLst>
              <a:ext uri="{FF2B5EF4-FFF2-40B4-BE49-F238E27FC236}">
                <a16:creationId xmlns:a16="http://schemas.microsoft.com/office/drawing/2014/main" id="{5DEE0F68-CABB-CC01-D727-5DF47488433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320718" y="1508555"/>
            <a:ext cx="21939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MultinomialNB</a:t>
            </a:r>
            <a:endParaRPr lang="en-US" dirty="0"/>
          </a:p>
        </p:txBody>
      </p:sp>
      <p:cxnSp>
        <p:nvCxnSpPr>
          <p:cNvPr id="469" name="Google Shape;469;p71">
            <a:extLst>
              <a:ext uri="{FF2B5EF4-FFF2-40B4-BE49-F238E27FC236}">
                <a16:creationId xmlns:a16="http://schemas.microsoft.com/office/drawing/2014/main" id="{C7C980D9-C6B4-72D2-79D0-79EC30E8BA5A}"/>
              </a:ext>
            </a:extLst>
          </p:cNvPr>
          <p:cNvCxnSpPr/>
          <p:nvPr/>
        </p:nvCxnSpPr>
        <p:spPr>
          <a:xfrm>
            <a:off x="-4916" y="2001685"/>
            <a:ext cx="7892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71">
            <a:extLst>
              <a:ext uri="{FF2B5EF4-FFF2-40B4-BE49-F238E27FC236}">
                <a16:creationId xmlns:a16="http://schemas.microsoft.com/office/drawing/2014/main" id="{CC9ECE1A-797C-2F2F-8812-633B5D4E1AD6}"/>
              </a:ext>
            </a:extLst>
          </p:cNvPr>
          <p:cNvCxnSpPr/>
          <p:nvPr/>
        </p:nvCxnSpPr>
        <p:spPr>
          <a:xfrm>
            <a:off x="-4916" y="3565685"/>
            <a:ext cx="7892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" name="Google Shape;471;p71">
            <a:extLst>
              <a:ext uri="{FF2B5EF4-FFF2-40B4-BE49-F238E27FC236}">
                <a16:creationId xmlns:a16="http://schemas.microsoft.com/office/drawing/2014/main" id="{3970F48C-F015-BD8E-999F-BB652FDA0558}"/>
              </a:ext>
            </a:extLst>
          </p:cNvPr>
          <p:cNvSpPr/>
          <p:nvPr/>
        </p:nvSpPr>
        <p:spPr>
          <a:xfrm flipH="1">
            <a:off x="7602925" y="915000"/>
            <a:ext cx="2316600" cy="23166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34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9" name="Google Shape;829;p92"/>
          <p:cNvCxnSpPr/>
          <p:nvPr/>
        </p:nvCxnSpPr>
        <p:spPr>
          <a:xfrm>
            <a:off x="713225" y="4099372"/>
            <a:ext cx="773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0" name="Google Shape;830;p9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3998" r="41759"/>
          <a:stretch/>
        </p:blipFill>
        <p:spPr>
          <a:xfrm flipH="1">
            <a:off x="-1" y="0"/>
            <a:ext cx="3829376" cy="5143501"/>
          </a:xfrm>
          <a:prstGeom prst="rect">
            <a:avLst/>
          </a:prstGeom>
        </p:spPr>
      </p:pic>
      <p:sp>
        <p:nvSpPr>
          <p:cNvPr id="831" name="Google Shape;831;p92"/>
          <p:cNvSpPr txBox="1">
            <a:spLocks noGrp="1"/>
          </p:cNvSpPr>
          <p:nvPr>
            <p:ph type="title"/>
          </p:nvPr>
        </p:nvSpPr>
        <p:spPr>
          <a:xfrm>
            <a:off x="4146524" y="1597550"/>
            <a:ext cx="4597737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 и оценка качества моделей</a:t>
            </a:r>
            <a:endParaRPr dirty="0"/>
          </a:p>
        </p:txBody>
      </p:sp>
      <p:sp>
        <p:nvSpPr>
          <p:cNvPr id="832" name="Google Shape;832;p92"/>
          <p:cNvSpPr txBox="1">
            <a:spLocks noGrp="1"/>
          </p:cNvSpPr>
          <p:nvPr>
            <p:ph type="subTitle" idx="1"/>
          </p:nvPr>
        </p:nvSpPr>
        <p:spPr>
          <a:xfrm>
            <a:off x="41465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Получение результатов работы моделей</a:t>
            </a:r>
          </a:p>
        </p:txBody>
      </p:sp>
      <p:sp>
        <p:nvSpPr>
          <p:cNvPr id="833" name="Google Shape;833;p92"/>
          <p:cNvSpPr txBox="1">
            <a:spLocks noGrp="1"/>
          </p:cNvSpPr>
          <p:nvPr>
            <p:ph type="title" idx="2"/>
          </p:nvPr>
        </p:nvSpPr>
        <p:spPr>
          <a:xfrm>
            <a:off x="4146526" y="137225"/>
            <a:ext cx="2379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834" name="Google Shape;834;p92"/>
          <p:cNvCxnSpPr/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5" name="Google Shape;835;p92"/>
          <p:cNvSpPr txBox="1"/>
          <p:nvPr/>
        </p:nvSpPr>
        <p:spPr>
          <a:xfrm>
            <a:off x="6859575" y="256175"/>
            <a:ext cx="13329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Google Shape;836;p92"/>
          <p:cNvSpPr/>
          <p:nvPr/>
        </p:nvSpPr>
        <p:spPr>
          <a:xfrm>
            <a:off x="674650" y="851675"/>
            <a:ext cx="3685500" cy="36855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2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</a:t>
            </a:r>
            <a:endParaRPr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4A4EB11-5859-1B05-550F-3C0859BF0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94089"/>
              </p:ext>
            </p:extLst>
          </p:nvPr>
        </p:nvGraphicFramePr>
        <p:xfrm>
          <a:off x="179882" y="1287725"/>
          <a:ext cx="8784236" cy="3197796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18807">
                  <a:extLst>
                    <a:ext uri="{9D8B030D-6E8A-4147-A177-3AD203B41FA5}">
                      <a16:colId xmlns:a16="http://schemas.microsoft.com/office/drawing/2014/main" val="461021180"/>
                    </a:ext>
                  </a:extLst>
                </a:gridCol>
                <a:gridCol w="2573311">
                  <a:extLst>
                    <a:ext uri="{9D8B030D-6E8A-4147-A177-3AD203B41FA5}">
                      <a16:colId xmlns:a16="http://schemas.microsoft.com/office/drawing/2014/main" val="3184865833"/>
                    </a:ext>
                  </a:extLst>
                </a:gridCol>
                <a:gridCol w="2196059">
                  <a:extLst>
                    <a:ext uri="{9D8B030D-6E8A-4147-A177-3AD203B41FA5}">
                      <a16:colId xmlns:a16="http://schemas.microsoft.com/office/drawing/2014/main" val="638978217"/>
                    </a:ext>
                  </a:extLst>
                </a:gridCol>
                <a:gridCol w="2196059">
                  <a:extLst>
                    <a:ext uri="{9D8B030D-6E8A-4147-A177-3AD203B41FA5}">
                      <a16:colId xmlns:a16="http://schemas.microsoft.com/office/drawing/2014/main" val="4261630714"/>
                    </a:ext>
                  </a:extLst>
                </a:gridCol>
              </a:tblGrid>
              <a:tr h="45682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RandomForestRegressor</a:t>
                      </a:r>
                      <a:endParaRPr lang="ru-RU" sz="14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MultinomialNB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Conv1D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118318"/>
                  </a:ext>
                </a:extLst>
              </a:tr>
              <a:tr h="456828">
                <a:tc gridSpan="4">
                  <a:txBody>
                    <a:bodyPr/>
                    <a:lstStyle/>
                    <a:p>
                      <a:r>
                        <a:rPr lang="ru-RU" sz="1400" b="0" i="1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Функции потерь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0205"/>
                  </a:ext>
                </a:extLst>
              </a:tr>
              <a:tr h="456828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0.4536799906279288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0.4751640112464855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0.49109653233364575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622177"/>
                  </a:ext>
                </a:extLst>
              </a:tr>
              <a:tr h="456828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0.5444704779756325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0.4076850984067479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0.41424554826616683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426773"/>
                  </a:ext>
                </a:extLst>
              </a:tr>
              <a:tr h="456828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0.6735577114308238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0.6893214135992625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0.7007827996844997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145339"/>
                  </a:ext>
                </a:extLst>
              </a:tr>
              <a:tr h="456828">
                <a:tc gridSpan="4"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1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Критерий качества решения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94320"/>
                  </a:ext>
                </a:extLst>
              </a:tr>
              <a:tr h="456828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R2</a:t>
                      </a:r>
                      <a:endParaRPr lang="ru-RU" sz="1400" b="1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0.28134784220558784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0.24731606188780064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0.22207813891362416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2998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2" name="Google Shape;962;p99"/>
          <p:cNvCxnSpPr/>
          <p:nvPr/>
        </p:nvCxnSpPr>
        <p:spPr>
          <a:xfrm>
            <a:off x="713225" y="4099372"/>
            <a:ext cx="773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99"/>
          <p:cNvSpPr/>
          <p:nvPr/>
        </p:nvSpPr>
        <p:spPr>
          <a:xfrm flipH="1">
            <a:off x="2798475" y="1713375"/>
            <a:ext cx="4131300" cy="41313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99"/>
          <p:cNvSpPr txBox="1">
            <a:spLocks noGrp="1"/>
          </p:cNvSpPr>
          <p:nvPr>
            <p:ph type="title"/>
          </p:nvPr>
        </p:nvSpPr>
        <p:spPr>
          <a:xfrm>
            <a:off x="492325" y="1523825"/>
            <a:ext cx="4645200" cy="1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Подведение итогов</a:t>
            </a:r>
            <a:endParaRPr dirty="0"/>
          </a:p>
        </p:txBody>
      </p:sp>
      <p:sp>
        <p:nvSpPr>
          <p:cNvPr id="965" name="Google Shape;965;p99"/>
          <p:cNvSpPr txBox="1">
            <a:spLocks noGrp="1"/>
          </p:cNvSpPr>
          <p:nvPr>
            <p:ph type="title" idx="2"/>
          </p:nvPr>
        </p:nvSpPr>
        <p:spPr>
          <a:xfrm>
            <a:off x="2576191" y="140559"/>
            <a:ext cx="2561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66" name="Google Shape;966;p99"/>
          <p:cNvSpPr txBox="1">
            <a:spLocks noGrp="1"/>
          </p:cNvSpPr>
          <p:nvPr>
            <p:ph type="subTitle" idx="1"/>
          </p:nvPr>
        </p:nvSpPr>
        <p:spPr>
          <a:xfrm>
            <a:off x="7132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Вывод и определение наилучшей модели</a:t>
            </a:r>
            <a:endParaRPr dirty="0"/>
          </a:p>
        </p:txBody>
      </p:sp>
      <p:sp>
        <p:nvSpPr>
          <p:cNvPr id="967" name="Google Shape;967;p99"/>
          <p:cNvSpPr txBox="1"/>
          <p:nvPr/>
        </p:nvSpPr>
        <p:spPr>
          <a:xfrm>
            <a:off x="990600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best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68" name="Google Shape;968;p99"/>
          <p:cNvCxnSpPr/>
          <p:nvPr/>
        </p:nvCxnSpPr>
        <p:spPr>
          <a:xfrm rot="10800000">
            <a:off x="0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69" name="Google Shape;969;p9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4481" r="28073"/>
          <a:stretch/>
        </p:blipFill>
        <p:spPr>
          <a:xfrm>
            <a:off x="5459275" y="0"/>
            <a:ext cx="3684726" cy="5168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ym typeface="Arial"/>
              </a:rPr>
              <a:t>RandomForestRegressor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492" name="Google Shape;492;p73"/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3" name="Google Shape;493;p73"/>
          <p:cNvCxnSpPr>
            <a:stCxn id="492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29E47B-F07E-8832-DCC8-2DDE87A11D7B}"/>
              </a:ext>
            </a:extLst>
          </p:cNvPr>
          <p:cNvSpPr txBox="1"/>
          <p:nvPr/>
        </p:nvSpPr>
        <p:spPr>
          <a:xfrm>
            <a:off x="708613" y="1733925"/>
            <a:ext cx="7875754" cy="181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MSE: 0.4537</a:t>
            </a:r>
          </a:p>
          <a:p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MAE: 0.5445</a:t>
            </a:r>
          </a:p>
          <a:p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RMSE: 0.6736</a:t>
            </a:r>
          </a:p>
          <a:p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R²: 0.2813</a:t>
            </a:r>
            <a:b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RandomForestRegressor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показал лучшие результаты по MSE и RMSE, что означает меньшие квадратичные ошибки и лучшую предсказательную способность. Значение R², хотя и низкое, говорит о том, что модель объясняет 28.13% вариации данных. Это демонстрирует, что модель имеет предсказательную способность, но также указывает на возможность улучшения.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>
          <a:extLst>
            <a:ext uri="{FF2B5EF4-FFF2-40B4-BE49-F238E27FC236}">
              <a16:creationId xmlns:a16="http://schemas.microsoft.com/office/drawing/2014/main" id="{952CFC69-56DA-0DF8-05C6-4E6EB7B49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>
            <a:extLst>
              <a:ext uri="{FF2B5EF4-FFF2-40B4-BE49-F238E27FC236}">
                <a16:creationId xmlns:a16="http://schemas.microsoft.com/office/drawing/2014/main" id="{FFC9E3BE-2554-2670-EC59-B5613716255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MultinomialNB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492" name="Google Shape;492;p73">
            <a:extLst>
              <a:ext uri="{FF2B5EF4-FFF2-40B4-BE49-F238E27FC236}">
                <a16:creationId xmlns:a16="http://schemas.microsoft.com/office/drawing/2014/main" id="{52C8AF2E-8DB7-3DC3-714E-C877C8C329A2}"/>
              </a:ext>
            </a:extLst>
          </p:cNvPr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3" name="Google Shape;493;p73">
            <a:extLst>
              <a:ext uri="{FF2B5EF4-FFF2-40B4-BE49-F238E27FC236}">
                <a16:creationId xmlns:a16="http://schemas.microsoft.com/office/drawing/2014/main" id="{FE4D5E71-4000-7CFA-69D6-6D9385AF9F75}"/>
              </a:ext>
            </a:extLst>
          </p:cNvPr>
          <p:cNvCxnSpPr>
            <a:stCxn id="492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9FB381-B679-1FAC-CA45-553D295B0EC3}"/>
              </a:ext>
            </a:extLst>
          </p:cNvPr>
          <p:cNvSpPr txBox="1"/>
          <p:nvPr/>
        </p:nvSpPr>
        <p:spPr>
          <a:xfrm>
            <a:off x="708613" y="1733925"/>
            <a:ext cx="7875754" cy="181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pt-B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MSE: 0.4752</a:t>
            </a:r>
          </a:p>
          <a:p>
            <a:r>
              <a:rPr lang="pt-B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MAE: 0.4077</a:t>
            </a:r>
          </a:p>
          <a:p>
            <a:r>
              <a:rPr lang="pt-B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RMSE: 0.6893</a:t>
            </a:r>
          </a:p>
          <a:p>
            <a:r>
              <a:rPr lang="pt-B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R²: 0.2473</a:t>
            </a:r>
            <a:b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Модель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MultinomialNB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характеризуется наименьшим значением MAE (0.4077), что указывает на меньшую среднюю ошибку предсказаний. Однако MSE и RMSE выше, чем у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RandomForestRegressor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что может свидетельствовать о более высокой чувствительности к выбросам. R² указывает на то, что эта модель объясняет лишь 24.73% вариации в данных, что также подчеркивает её ограничения.</a:t>
            </a:r>
          </a:p>
        </p:txBody>
      </p:sp>
    </p:spTree>
    <p:extLst>
      <p:ext uri="{BB962C8B-B14F-4D97-AF65-F5344CB8AC3E}">
        <p14:creationId xmlns:p14="http://schemas.microsoft.com/office/powerpoint/2010/main" val="228721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>
          <a:extLst>
            <a:ext uri="{FF2B5EF4-FFF2-40B4-BE49-F238E27FC236}">
              <a16:creationId xmlns:a16="http://schemas.microsoft.com/office/drawing/2014/main" id="{3980A32E-8AA1-AC5B-493F-EB0A1904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>
            <a:extLst>
              <a:ext uri="{FF2B5EF4-FFF2-40B4-BE49-F238E27FC236}">
                <a16:creationId xmlns:a16="http://schemas.microsoft.com/office/drawing/2014/main" id="{0B3F28BD-BB88-5C5C-8012-5DF0CE0F10E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Conv1D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492" name="Google Shape;492;p73">
            <a:extLst>
              <a:ext uri="{FF2B5EF4-FFF2-40B4-BE49-F238E27FC236}">
                <a16:creationId xmlns:a16="http://schemas.microsoft.com/office/drawing/2014/main" id="{3429657B-0A78-0575-3180-7795A76D4F10}"/>
              </a:ext>
            </a:extLst>
          </p:cNvPr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3" name="Google Shape;493;p73">
            <a:extLst>
              <a:ext uri="{FF2B5EF4-FFF2-40B4-BE49-F238E27FC236}">
                <a16:creationId xmlns:a16="http://schemas.microsoft.com/office/drawing/2014/main" id="{556747A9-81FF-FD32-2606-E639D9D85B71}"/>
              </a:ext>
            </a:extLst>
          </p:cNvPr>
          <p:cNvCxnSpPr>
            <a:stCxn id="492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25511D-6451-5C00-0B48-4F06303A72BA}"/>
              </a:ext>
            </a:extLst>
          </p:cNvPr>
          <p:cNvSpPr txBox="1"/>
          <p:nvPr/>
        </p:nvSpPr>
        <p:spPr>
          <a:xfrm>
            <a:off x="708613" y="1733925"/>
            <a:ext cx="7875754" cy="181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MSE: 0.4911</a:t>
            </a:r>
          </a:p>
          <a:p>
            <a:r>
              <a:rPr lang="pt-B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MAE: 0.4143</a:t>
            </a:r>
          </a:p>
          <a:p>
            <a:r>
              <a:rPr lang="pt-B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RMSE: 0.7008</a:t>
            </a:r>
          </a:p>
          <a:p>
            <a:r>
              <a:rPr lang="pt-B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R²: 0.2221</a:t>
            </a:r>
            <a:b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Conv1D продемонстрировала наихудшие результаты по всем показателям. Наиболее высокие значения MSE и RMSE свидетельствуют о том, что модель менее эффективна в предсказаниях по сравнению с двумя другими. R² на уровне 22.21% указывает на очень ограниченную объясняющую способность.</a:t>
            </a:r>
          </a:p>
        </p:txBody>
      </p:sp>
    </p:spTree>
    <p:extLst>
      <p:ext uri="{BB962C8B-B14F-4D97-AF65-F5344CB8AC3E}">
        <p14:creationId xmlns:p14="http://schemas.microsoft.com/office/powerpoint/2010/main" val="145078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>
          <a:extLst>
            <a:ext uri="{FF2B5EF4-FFF2-40B4-BE49-F238E27FC236}">
              <a16:creationId xmlns:a16="http://schemas.microsoft.com/office/drawing/2014/main" id="{DAD26180-D434-415A-0526-C3C713AFC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>
            <a:extLst>
              <a:ext uri="{FF2B5EF4-FFF2-40B4-BE49-F238E27FC236}">
                <a16:creationId xmlns:a16="http://schemas.microsoft.com/office/drawing/2014/main" id="{F03EF5FE-A8E2-51B3-1E0B-B9F3C9069B0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 </a:t>
            </a:r>
            <a:endParaRPr dirty="0"/>
          </a:p>
        </p:txBody>
      </p:sp>
      <p:sp>
        <p:nvSpPr>
          <p:cNvPr id="492" name="Google Shape;492;p73">
            <a:extLst>
              <a:ext uri="{FF2B5EF4-FFF2-40B4-BE49-F238E27FC236}">
                <a16:creationId xmlns:a16="http://schemas.microsoft.com/office/drawing/2014/main" id="{21734B56-4083-099E-F651-9B8BD7331ABE}"/>
              </a:ext>
            </a:extLst>
          </p:cNvPr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3" name="Google Shape;493;p73">
            <a:extLst>
              <a:ext uri="{FF2B5EF4-FFF2-40B4-BE49-F238E27FC236}">
                <a16:creationId xmlns:a16="http://schemas.microsoft.com/office/drawing/2014/main" id="{B1097480-BF60-03B2-A5AF-3814498F8824}"/>
              </a:ext>
            </a:extLst>
          </p:cNvPr>
          <p:cNvCxnSpPr>
            <a:stCxn id="492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75156B-BFFE-7E99-4803-293D26B8444A}"/>
              </a:ext>
            </a:extLst>
          </p:cNvPr>
          <p:cNvSpPr txBox="1"/>
          <p:nvPr/>
        </p:nvSpPr>
        <p:spPr>
          <a:xfrm>
            <a:off x="708613" y="1786920"/>
            <a:ext cx="7875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 сравнению всех трех моделей,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RandomForestRegressor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демонстрирует наилучшие результаты, особенно по критериям MSE и RMSE. Это говорит о его высокой устойчивости к ошибкам при предсказаниях. </a:t>
            </a:r>
          </a:p>
          <a:p>
            <a:endParaRPr lang="ru-RU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Однако,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MultinomialNB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обусловливает наименьшее MAE, что может быть важным показателем в контексте задачи. Его способность сохранять меньшее значение средней ошибки делает его интересным кандидатом для комбинирования с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RandomForestRegressor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для повышения общей точности.</a:t>
            </a:r>
          </a:p>
        </p:txBody>
      </p:sp>
    </p:spTree>
    <p:extLst>
      <p:ext uri="{BB962C8B-B14F-4D97-AF65-F5344CB8AC3E}">
        <p14:creationId xmlns:p14="http://schemas.microsoft.com/office/powerpoint/2010/main" val="5963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7"/>
          <p:cNvSpPr txBox="1">
            <a:spLocks noGrp="1"/>
          </p:cNvSpPr>
          <p:nvPr>
            <p:ph type="ctrTitle" idx="6"/>
          </p:nvPr>
        </p:nvSpPr>
        <p:spPr>
          <a:xfrm flipH="1">
            <a:off x="1415725" y="3113087"/>
            <a:ext cx="2714787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 и оценка качества моделей</a:t>
            </a:r>
            <a:endParaRPr dirty="0"/>
          </a:p>
        </p:txBody>
      </p:sp>
      <p:sp>
        <p:nvSpPr>
          <p:cNvPr id="391" name="Google Shape;391;p67"/>
          <p:cNvSpPr txBox="1">
            <a:spLocks noGrp="1"/>
          </p:cNvSpPr>
          <p:nvPr>
            <p:ph type="subTitle" idx="7"/>
          </p:nvPr>
        </p:nvSpPr>
        <p:spPr>
          <a:xfrm flipH="1">
            <a:off x="1415771" y="3907446"/>
            <a:ext cx="2395500" cy="62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Получение результатов работы моделей</a:t>
            </a:r>
            <a:endParaRPr dirty="0"/>
          </a:p>
        </p:txBody>
      </p:sp>
      <p:sp>
        <p:nvSpPr>
          <p:cNvPr id="392" name="Google Shape;392;p67"/>
          <p:cNvSpPr txBox="1">
            <a:spLocks noGrp="1"/>
          </p:cNvSpPr>
          <p:nvPr>
            <p:ph type="title" idx="8"/>
          </p:nvPr>
        </p:nvSpPr>
        <p:spPr>
          <a:xfrm flipH="1">
            <a:off x="723428" y="2846638"/>
            <a:ext cx="733500" cy="1350000"/>
          </a:xfrm>
          <a:prstGeom prst="rect">
            <a:avLst/>
          </a:prstGeom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ctrTitle" idx="15"/>
          </p:nvPr>
        </p:nvSpPr>
        <p:spPr>
          <a:xfrm>
            <a:off x="715450" y="436050"/>
            <a:ext cx="7713000" cy="57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 работы</a:t>
            </a:r>
            <a:endParaRPr sz="3600" dirty="0"/>
          </a:p>
        </p:txBody>
      </p:sp>
      <p:sp>
        <p:nvSpPr>
          <p:cNvPr id="394" name="Google Shape;394;p67"/>
          <p:cNvSpPr txBox="1">
            <a:spLocks noGrp="1"/>
          </p:cNvSpPr>
          <p:nvPr>
            <p:ph type="ctrTitle"/>
          </p:nvPr>
        </p:nvSpPr>
        <p:spPr>
          <a:xfrm flipH="1">
            <a:off x="1415725" y="1509850"/>
            <a:ext cx="2395800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Генерация датасета</a:t>
            </a:r>
            <a:endParaRPr dirty="0"/>
          </a:p>
        </p:txBody>
      </p:sp>
      <p:sp>
        <p:nvSpPr>
          <p:cNvPr id="395" name="Google Shape;395;p67"/>
          <p:cNvSpPr txBox="1">
            <a:spLocks noGrp="1"/>
          </p:cNvSpPr>
          <p:nvPr>
            <p:ph type="subTitle" idx="1"/>
          </p:nvPr>
        </p:nvSpPr>
        <p:spPr>
          <a:xfrm flipH="1">
            <a:off x="1415771" y="2257500"/>
            <a:ext cx="2395500" cy="62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Получение отзывов с оценками с помощью </a:t>
            </a:r>
            <a:r>
              <a:rPr lang="en-US" dirty="0"/>
              <a:t>web-</a:t>
            </a:r>
            <a:r>
              <a:rPr lang="ru-RU" dirty="0" err="1"/>
              <a:t>скрапинга</a:t>
            </a:r>
            <a:endParaRPr dirty="0"/>
          </a:p>
        </p:txBody>
      </p:sp>
      <p:sp>
        <p:nvSpPr>
          <p:cNvPr id="396" name="Google Shape;396;p67"/>
          <p:cNvSpPr txBox="1">
            <a:spLocks noGrp="1"/>
          </p:cNvSpPr>
          <p:nvPr>
            <p:ph type="title" idx="2"/>
          </p:nvPr>
        </p:nvSpPr>
        <p:spPr>
          <a:xfrm flipH="1">
            <a:off x="720753" y="1263787"/>
            <a:ext cx="733500" cy="1353300"/>
          </a:xfrm>
          <a:prstGeom prst="rect">
            <a:avLst/>
          </a:prstGeom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7" name="Google Shape;397;p67"/>
          <p:cNvSpPr txBox="1">
            <a:spLocks noGrp="1"/>
          </p:cNvSpPr>
          <p:nvPr>
            <p:ph type="ctrTitle" idx="3"/>
          </p:nvPr>
        </p:nvSpPr>
        <p:spPr>
          <a:xfrm>
            <a:off x="4829051" y="1509859"/>
            <a:ext cx="2395800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Выбор моделей</a:t>
            </a:r>
            <a:endParaRPr dirty="0"/>
          </a:p>
        </p:txBody>
      </p:sp>
      <p:sp>
        <p:nvSpPr>
          <p:cNvPr id="398" name="Google Shape;398;p67"/>
          <p:cNvSpPr txBox="1">
            <a:spLocks noGrp="1"/>
          </p:cNvSpPr>
          <p:nvPr>
            <p:ph type="subTitle" idx="4"/>
          </p:nvPr>
        </p:nvSpPr>
        <p:spPr>
          <a:xfrm>
            <a:off x="4829051" y="2255278"/>
            <a:ext cx="3363450" cy="62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Выбор моделей классического машинного обучения и глубокого нейросетевого подхода</a:t>
            </a:r>
            <a:endParaRPr dirty="0"/>
          </a:p>
        </p:txBody>
      </p:sp>
      <p:sp>
        <p:nvSpPr>
          <p:cNvPr id="399" name="Google Shape;399;p67"/>
          <p:cNvSpPr txBox="1">
            <a:spLocks noGrp="1"/>
          </p:cNvSpPr>
          <p:nvPr>
            <p:ph type="title" idx="5"/>
          </p:nvPr>
        </p:nvSpPr>
        <p:spPr>
          <a:xfrm>
            <a:off x="4133313" y="1267087"/>
            <a:ext cx="733500" cy="1350000"/>
          </a:xfrm>
          <a:prstGeom prst="rect">
            <a:avLst/>
          </a:prstGeom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0" name="Google Shape;400;p67"/>
          <p:cNvSpPr txBox="1">
            <a:spLocks noGrp="1"/>
          </p:cNvSpPr>
          <p:nvPr>
            <p:ph type="ctrTitle" idx="9"/>
          </p:nvPr>
        </p:nvSpPr>
        <p:spPr>
          <a:xfrm>
            <a:off x="4829053" y="3091759"/>
            <a:ext cx="2395800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</a:t>
            </a:r>
            <a:endParaRPr dirty="0"/>
          </a:p>
        </p:txBody>
      </p:sp>
      <p:sp>
        <p:nvSpPr>
          <p:cNvPr id="401" name="Google Shape;401;p67"/>
          <p:cNvSpPr txBox="1">
            <a:spLocks noGrp="1"/>
          </p:cNvSpPr>
          <p:nvPr>
            <p:ph type="subTitle" idx="13"/>
          </p:nvPr>
        </p:nvSpPr>
        <p:spPr>
          <a:xfrm>
            <a:off x="4829054" y="3907446"/>
            <a:ext cx="2395500" cy="62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Сравнение работы моделей, выбор наилучшей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" name="Google Shape;402;p67"/>
          <p:cNvSpPr txBox="1">
            <a:spLocks noGrp="1"/>
          </p:cNvSpPr>
          <p:nvPr>
            <p:ph type="title" idx="14"/>
          </p:nvPr>
        </p:nvSpPr>
        <p:spPr>
          <a:xfrm>
            <a:off x="4130513" y="2846638"/>
            <a:ext cx="733500" cy="1350000"/>
          </a:xfrm>
          <a:prstGeom prst="rect">
            <a:avLst/>
          </a:prstGeom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03" name="Google Shape;403;p67"/>
          <p:cNvCxnSpPr/>
          <p:nvPr/>
        </p:nvCxnSpPr>
        <p:spPr>
          <a:xfrm>
            <a:off x="7" y="2326250"/>
            <a:ext cx="6967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67"/>
          <p:cNvCxnSpPr/>
          <p:nvPr/>
        </p:nvCxnSpPr>
        <p:spPr>
          <a:xfrm>
            <a:off x="7" y="3906151"/>
            <a:ext cx="6927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67"/>
          <p:cNvCxnSpPr>
            <a:cxnSpLocks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p68"/>
          <p:cNvCxnSpPr/>
          <p:nvPr/>
        </p:nvCxnSpPr>
        <p:spPr>
          <a:xfrm>
            <a:off x="713225" y="4099372"/>
            <a:ext cx="7731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2" name="Google Shape;412;p6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876" r="23876"/>
          <a:stretch/>
        </p:blipFill>
        <p:spPr>
          <a:xfrm>
            <a:off x="0" y="1225"/>
            <a:ext cx="4032000" cy="5143501"/>
          </a:xfrm>
          <a:prstGeom prst="rect">
            <a:avLst/>
          </a:prstGeom>
        </p:spPr>
      </p:pic>
      <p:sp>
        <p:nvSpPr>
          <p:cNvPr id="413" name="Google Shape;413;p68"/>
          <p:cNvSpPr txBox="1">
            <a:spLocks noGrp="1"/>
          </p:cNvSpPr>
          <p:nvPr>
            <p:ph type="title"/>
          </p:nvPr>
        </p:nvSpPr>
        <p:spPr>
          <a:xfrm>
            <a:off x="4272525" y="1597547"/>
            <a:ext cx="41583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Генерация датасета</a:t>
            </a:r>
            <a:endParaRPr dirty="0"/>
          </a:p>
        </p:txBody>
      </p:sp>
      <p:sp>
        <p:nvSpPr>
          <p:cNvPr id="414" name="Google Shape;414;p68"/>
          <p:cNvSpPr txBox="1">
            <a:spLocks noGrp="1"/>
          </p:cNvSpPr>
          <p:nvPr>
            <p:ph type="title" idx="2"/>
          </p:nvPr>
        </p:nvSpPr>
        <p:spPr>
          <a:xfrm>
            <a:off x="4272526" y="137225"/>
            <a:ext cx="2379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5" name="Google Shape;415;p68"/>
          <p:cNvSpPr txBox="1">
            <a:spLocks noGrp="1"/>
          </p:cNvSpPr>
          <p:nvPr>
            <p:ph type="subTitle" idx="1"/>
          </p:nvPr>
        </p:nvSpPr>
        <p:spPr>
          <a:xfrm>
            <a:off x="4146524" y="4166097"/>
            <a:ext cx="4682843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Получение отзывов с оценками с помощью </a:t>
            </a:r>
            <a:r>
              <a:rPr lang="ru-RU" dirty="0" err="1"/>
              <a:t>web-скрапинга</a:t>
            </a:r>
            <a:r>
              <a:rPr lang="ru-RU" dirty="0"/>
              <a:t>. Обработка датасета</a:t>
            </a:r>
          </a:p>
        </p:txBody>
      </p:sp>
      <p:sp>
        <p:nvSpPr>
          <p:cNvPr id="416" name="Google Shape;416;p68"/>
          <p:cNvSpPr txBox="1"/>
          <p:nvPr/>
        </p:nvSpPr>
        <p:spPr>
          <a:xfrm>
            <a:off x="7339781" y="256175"/>
            <a:ext cx="852694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7" name="Google Shape;417;p68"/>
          <p:cNvCxnSpPr>
            <a:cxnSpLocks/>
            <a:stCxn id="416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>
            <a:spLocks noGrp="1"/>
          </p:cNvSpPr>
          <p:nvPr>
            <p:ph type="title"/>
          </p:nvPr>
        </p:nvSpPr>
        <p:spPr>
          <a:xfrm>
            <a:off x="268190" y="430025"/>
            <a:ext cx="6922091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О сайте и </a:t>
            </a:r>
            <a:br>
              <a:rPr lang="ru-RU" dirty="0">
                <a:solidFill>
                  <a:schemeClr val="lt1"/>
                </a:solidFill>
              </a:rPr>
            </a:br>
            <a:r>
              <a:rPr lang="ru-RU" dirty="0">
                <a:solidFill>
                  <a:schemeClr val="lt1"/>
                </a:solidFill>
              </a:rPr>
              <a:t>его веб</a:t>
            </a:r>
            <a:r>
              <a:rPr lang="en-US" dirty="0">
                <a:solidFill>
                  <a:schemeClr val="lt1"/>
                </a:solidFill>
              </a:rPr>
              <a:t>-</a:t>
            </a:r>
            <a:r>
              <a:rPr lang="ru-RU" dirty="0">
                <a:solidFill>
                  <a:schemeClr val="lt1"/>
                </a:solidFill>
              </a:rPr>
              <a:t>структуре</a:t>
            </a:r>
            <a:endParaRPr dirty="0"/>
          </a:p>
        </p:txBody>
      </p:sp>
      <p:sp>
        <p:nvSpPr>
          <p:cNvPr id="423" name="Google Shape;423;p69"/>
          <p:cNvSpPr txBox="1">
            <a:spLocks noGrp="1"/>
          </p:cNvSpPr>
          <p:nvPr>
            <p:ph type="subTitle" idx="1"/>
          </p:nvPr>
        </p:nvSpPr>
        <p:spPr>
          <a:xfrm>
            <a:off x="268191" y="1795924"/>
            <a:ext cx="8607618" cy="3150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200" dirty="0"/>
              <a:t>Выбранный сайт с отзывами: </a:t>
            </a:r>
            <a:r>
              <a:rPr lang="ru-RU" sz="1200" dirty="0" err="1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Кинопоиск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Ссылка для получения отзывов определенного фильма: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hlinkClick r:id="rId4"/>
              </a:rPr>
              <a:t>https://www.kinopoisk.ru/film/{film_id}/reviews/ord/date/status/all/perpage/10/page/{current_page}/</a:t>
            </a:r>
            <a:endParaRPr 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Информация с отзывом находится в классе «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reviewItem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userReview</a:t>
            </a: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»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Текст отзыва находится в классе «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reachbanner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ru-RU" sz="1200" dirty="0">
                <a:solidFill>
                  <a:schemeClr val="tx1"/>
                </a:solidFill>
                <a:effectLst/>
              </a:rPr>
              <a:t>»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Оценка определяется по названию класса:</a:t>
            </a:r>
          </a:p>
          <a:p>
            <a:pPr marL="457200" lvl="1" indent="0">
              <a:spcAft>
                <a:spcPts val="1200"/>
              </a:spcAft>
            </a:pP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«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response good</a:t>
            </a: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» 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ru-RU" sz="1200" dirty="0">
                <a:solidFill>
                  <a:schemeClr val="tx1"/>
                </a:solidFill>
              </a:rPr>
              <a:t>положительная оценка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«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response neutral</a:t>
            </a: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» 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ru-RU" sz="1200" dirty="0">
                <a:solidFill>
                  <a:schemeClr val="tx1"/>
                </a:solidFill>
              </a:rPr>
              <a:t>нейтральная оценка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«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response bad</a:t>
            </a: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» 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ru-RU" sz="1200" dirty="0">
                <a:solidFill>
                  <a:schemeClr val="tx1"/>
                </a:solidFill>
              </a:rPr>
              <a:t>отрицательная оценка</a:t>
            </a:r>
            <a:endParaRPr lang="en-US" sz="1200" dirty="0">
              <a:solidFill>
                <a:schemeClr val="tx1"/>
              </a:solidFill>
            </a:endParaRPr>
          </a:p>
          <a:p>
            <a:pPr marL="0" lvl="1" indent="0">
              <a:spcAft>
                <a:spcPts val="1200"/>
              </a:spcAft>
            </a:pPr>
            <a:r>
              <a:rPr lang="ru-RU" sz="1200" dirty="0"/>
              <a:t>Полученный датасет в итоге веб-</a:t>
            </a:r>
            <a:r>
              <a:rPr lang="ru-RU" sz="1200" dirty="0" err="1"/>
              <a:t>скрапинга</a:t>
            </a:r>
            <a:r>
              <a:rPr lang="ru-RU" sz="1200" dirty="0"/>
              <a:t>:</a:t>
            </a:r>
            <a:r>
              <a:rPr lang="ru-RU" sz="1400" dirty="0"/>
              <a:t> </a:t>
            </a:r>
            <a:r>
              <a:rPr lang="ru-RU" sz="1200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Датасет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4" name="Google Shape;424;p69"/>
          <p:cNvCxnSpPr/>
          <p:nvPr/>
        </p:nvCxnSpPr>
        <p:spPr>
          <a:xfrm>
            <a:off x="0" y="1504119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69"/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6" name="Google Shape;426;p69"/>
          <p:cNvCxnSpPr>
            <a:stCxn id="425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21">
          <a:extLst>
            <a:ext uri="{FF2B5EF4-FFF2-40B4-BE49-F238E27FC236}">
              <a16:creationId xmlns:a16="http://schemas.microsoft.com/office/drawing/2014/main" id="{2317D15B-895A-45D5-CA94-8A2D9B0FE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>
            <a:extLst>
              <a:ext uri="{FF2B5EF4-FFF2-40B4-BE49-F238E27FC236}">
                <a16:creationId xmlns:a16="http://schemas.microsoft.com/office/drawing/2014/main" id="{AA455213-E0E5-A7D3-083D-0CA32D9371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190" y="430025"/>
            <a:ext cx="8086328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Обработка полученного датасета. Общая информация</a:t>
            </a:r>
            <a:endParaRPr dirty="0"/>
          </a:p>
        </p:txBody>
      </p:sp>
      <p:cxnSp>
        <p:nvCxnSpPr>
          <p:cNvPr id="424" name="Google Shape;424;p69">
            <a:extLst>
              <a:ext uri="{FF2B5EF4-FFF2-40B4-BE49-F238E27FC236}">
                <a16:creationId xmlns:a16="http://schemas.microsoft.com/office/drawing/2014/main" id="{8084248D-0A68-0AF8-9415-F050A13A04C3}"/>
              </a:ext>
            </a:extLst>
          </p:cNvPr>
          <p:cNvCxnSpPr/>
          <p:nvPr/>
        </p:nvCxnSpPr>
        <p:spPr>
          <a:xfrm>
            <a:off x="0" y="1504119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69">
            <a:extLst>
              <a:ext uri="{FF2B5EF4-FFF2-40B4-BE49-F238E27FC236}">
                <a16:creationId xmlns:a16="http://schemas.microsoft.com/office/drawing/2014/main" id="{83C6D096-18FE-0350-0432-E2565041B5F9}"/>
              </a:ext>
            </a:extLst>
          </p:cNvPr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6" name="Google Shape;426;p69">
            <a:extLst>
              <a:ext uri="{FF2B5EF4-FFF2-40B4-BE49-F238E27FC236}">
                <a16:creationId xmlns:a16="http://schemas.microsoft.com/office/drawing/2014/main" id="{BB1380DB-9A7F-2949-CC66-1FCDABF76D7E}"/>
              </a:ext>
            </a:extLst>
          </p:cNvPr>
          <p:cNvCxnSpPr>
            <a:stCxn id="425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84E933-5BD2-EE58-5C2B-AEB1FE88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40" y="1642237"/>
            <a:ext cx="2984675" cy="18590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83893D-F5BC-632E-7542-1388CE33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0" y="3786295"/>
            <a:ext cx="2419688" cy="11622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7D87AE-02DD-C220-F708-358D58EB0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787" y="1630344"/>
            <a:ext cx="244826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3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21">
          <a:extLst>
            <a:ext uri="{FF2B5EF4-FFF2-40B4-BE49-F238E27FC236}">
              <a16:creationId xmlns:a16="http://schemas.microsoft.com/office/drawing/2014/main" id="{ADFCF93B-3475-1263-252D-E07E7E37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>
            <a:extLst>
              <a:ext uri="{FF2B5EF4-FFF2-40B4-BE49-F238E27FC236}">
                <a16:creationId xmlns:a16="http://schemas.microsoft.com/office/drawing/2014/main" id="{BB420437-8FCB-67BA-C6F8-828591AB2E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190" y="430025"/>
            <a:ext cx="854103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Обработка полученного датасета. Построение графиков</a:t>
            </a:r>
            <a:endParaRPr dirty="0"/>
          </a:p>
        </p:txBody>
      </p:sp>
      <p:cxnSp>
        <p:nvCxnSpPr>
          <p:cNvPr id="424" name="Google Shape;424;p69">
            <a:extLst>
              <a:ext uri="{FF2B5EF4-FFF2-40B4-BE49-F238E27FC236}">
                <a16:creationId xmlns:a16="http://schemas.microsoft.com/office/drawing/2014/main" id="{071F582C-5896-6D66-8856-1AA51D2E01CD}"/>
              </a:ext>
            </a:extLst>
          </p:cNvPr>
          <p:cNvCxnSpPr/>
          <p:nvPr/>
        </p:nvCxnSpPr>
        <p:spPr>
          <a:xfrm>
            <a:off x="0" y="1504119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69">
            <a:extLst>
              <a:ext uri="{FF2B5EF4-FFF2-40B4-BE49-F238E27FC236}">
                <a16:creationId xmlns:a16="http://schemas.microsoft.com/office/drawing/2014/main" id="{1DB149A7-B6AF-6C2E-D129-E519F788CEFC}"/>
              </a:ext>
            </a:extLst>
          </p:cNvPr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6" name="Google Shape;426;p69">
            <a:extLst>
              <a:ext uri="{FF2B5EF4-FFF2-40B4-BE49-F238E27FC236}">
                <a16:creationId xmlns:a16="http://schemas.microsoft.com/office/drawing/2014/main" id="{46B7C44D-E5B8-9044-CB08-1A76552D2692}"/>
              </a:ext>
            </a:extLst>
          </p:cNvPr>
          <p:cNvCxnSpPr>
            <a:stCxn id="425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B5EF15-6169-F1AF-3D7F-C8AD2590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0" y="3117561"/>
            <a:ext cx="3732901" cy="202593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4E8D78-08B6-1BB9-04E0-08532D5D8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53" y="1558195"/>
            <a:ext cx="2548154" cy="14989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254159-F1B1-1E32-87C5-096DC0F55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619" y="1608162"/>
            <a:ext cx="3583000" cy="1940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008F89-378C-948B-69A1-01E7E88D3DDF}"/>
              </a:ext>
            </a:extLst>
          </p:cNvPr>
          <p:cNvSpPr txBox="1"/>
          <p:nvPr/>
        </p:nvSpPr>
        <p:spPr>
          <a:xfrm>
            <a:off x="4747428" y="3756760"/>
            <a:ext cx="358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Мы заметили, что отзывов с оценкой = 1 намного больше, чем отзывов с оценками -1 и 0. Поэтому было принято решение сбалансировать классы, убрав лишние отзывы с оценкой = 1</a:t>
            </a:r>
          </a:p>
        </p:txBody>
      </p:sp>
    </p:spTree>
    <p:extLst>
      <p:ext uri="{BB962C8B-B14F-4D97-AF65-F5344CB8AC3E}">
        <p14:creationId xmlns:p14="http://schemas.microsoft.com/office/powerpoint/2010/main" val="328475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21">
          <a:extLst>
            <a:ext uri="{FF2B5EF4-FFF2-40B4-BE49-F238E27FC236}">
              <a16:creationId xmlns:a16="http://schemas.microsoft.com/office/drawing/2014/main" id="{D59D53A6-882A-372A-DB35-7BDC247D8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>
            <a:extLst>
              <a:ext uri="{FF2B5EF4-FFF2-40B4-BE49-F238E27FC236}">
                <a16:creationId xmlns:a16="http://schemas.microsoft.com/office/drawing/2014/main" id="{1A2B5186-F76E-6544-F841-57818F288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190" y="430025"/>
            <a:ext cx="8985738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Обработка полученного датасета. Результат после балансировки</a:t>
            </a:r>
            <a:endParaRPr dirty="0"/>
          </a:p>
        </p:txBody>
      </p:sp>
      <p:cxnSp>
        <p:nvCxnSpPr>
          <p:cNvPr id="424" name="Google Shape;424;p69">
            <a:extLst>
              <a:ext uri="{FF2B5EF4-FFF2-40B4-BE49-F238E27FC236}">
                <a16:creationId xmlns:a16="http://schemas.microsoft.com/office/drawing/2014/main" id="{9E5B269C-F074-D241-379C-32E8463AAF9A}"/>
              </a:ext>
            </a:extLst>
          </p:cNvPr>
          <p:cNvCxnSpPr/>
          <p:nvPr/>
        </p:nvCxnSpPr>
        <p:spPr>
          <a:xfrm>
            <a:off x="0" y="1504119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69">
            <a:extLst>
              <a:ext uri="{FF2B5EF4-FFF2-40B4-BE49-F238E27FC236}">
                <a16:creationId xmlns:a16="http://schemas.microsoft.com/office/drawing/2014/main" id="{CC3EECC0-19F4-51A4-0AEA-9DF92FD2DB0F}"/>
              </a:ext>
            </a:extLst>
          </p:cNvPr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6" name="Google Shape;426;p69">
            <a:extLst>
              <a:ext uri="{FF2B5EF4-FFF2-40B4-BE49-F238E27FC236}">
                <a16:creationId xmlns:a16="http://schemas.microsoft.com/office/drawing/2014/main" id="{E129FE8F-78CB-30A9-3E3C-46CA8D8FF821}"/>
              </a:ext>
            </a:extLst>
          </p:cNvPr>
          <p:cNvCxnSpPr>
            <a:stCxn id="425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402AB6-9C58-B183-13B5-D409DCC5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746" y="1555237"/>
            <a:ext cx="3122546" cy="172658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5E17D5-ACC8-7BB4-8F54-BDE47E4C8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93" y="1627029"/>
            <a:ext cx="2992707" cy="17604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C66C61-88B1-E4D7-F571-488570985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798" y="3223834"/>
            <a:ext cx="3339018" cy="18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6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85"/>
          <p:cNvCxnSpPr/>
          <p:nvPr/>
        </p:nvCxnSpPr>
        <p:spPr>
          <a:xfrm>
            <a:off x="713225" y="4099372"/>
            <a:ext cx="7731000" cy="0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5" name="Google Shape;715;p85"/>
          <p:cNvSpPr txBox="1">
            <a:spLocks noGrp="1"/>
          </p:cNvSpPr>
          <p:nvPr>
            <p:ph type="title"/>
          </p:nvPr>
        </p:nvSpPr>
        <p:spPr>
          <a:xfrm>
            <a:off x="791497" y="1600025"/>
            <a:ext cx="4205991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Выбор моделей</a:t>
            </a:r>
            <a:endParaRPr dirty="0"/>
          </a:p>
        </p:txBody>
      </p:sp>
      <p:sp>
        <p:nvSpPr>
          <p:cNvPr id="716" name="Google Shape;716;p85"/>
          <p:cNvSpPr txBox="1">
            <a:spLocks noGrp="1"/>
          </p:cNvSpPr>
          <p:nvPr>
            <p:ph type="title" idx="2"/>
          </p:nvPr>
        </p:nvSpPr>
        <p:spPr>
          <a:xfrm>
            <a:off x="2436154" y="140559"/>
            <a:ext cx="2561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7" name="Google Shape;717;p85"/>
          <p:cNvSpPr txBox="1"/>
          <p:nvPr/>
        </p:nvSpPr>
        <p:spPr>
          <a:xfrm>
            <a:off x="990600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Models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8" name="Google Shape;718;p85"/>
          <p:cNvCxnSpPr/>
          <p:nvPr/>
        </p:nvCxnSpPr>
        <p:spPr>
          <a:xfrm rot="10800000">
            <a:off x="0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9" name="Google Shape;719;p85"/>
          <p:cNvSpPr txBox="1">
            <a:spLocks noGrp="1"/>
          </p:cNvSpPr>
          <p:nvPr>
            <p:ph type="subTitle" idx="1"/>
          </p:nvPr>
        </p:nvSpPr>
        <p:spPr>
          <a:xfrm>
            <a:off x="7132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Выбор моделей классического машинного обучения и глубокого нейросетевого подхода</a:t>
            </a:r>
          </a:p>
        </p:txBody>
      </p:sp>
      <p:pic>
        <p:nvPicPr>
          <p:cNvPr id="720" name="Google Shape;720;p8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4216" r="24216"/>
          <a:stretch/>
        </p:blipFill>
        <p:spPr>
          <a:xfrm>
            <a:off x="5164500" y="0"/>
            <a:ext cx="3979500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"/>
          <p:cNvSpPr txBox="1">
            <a:spLocks noGrp="1"/>
          </p:cNvSpPr>
          <p:nvPr>
            <p:ph type="title"/>
          </p:nvPr>
        </p:nvSpPr>
        <p:spPr>
          <a:xfrm>
            <a:off x="714900" y="342305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Модели</a:t>
            </a:r>
            <a:endParaRPr dirty="0"/>
          </a:p>
        </p:txBody>
      </p:sp>
      <p:sp>
        <p:nvSpPr>
          <p:cNvPr id="438" name="Google Shape;438;p71"/>
          <p:cNvSpPr txBox="1">
            <a:spLocks noGrp="1"/>
          </p:cNvSpPr>
          <p:nvPr>
            <p:ph type="subTitle" idx="1"/>
          </p:nvPr>
        </p:nvSpPr>
        <p:spPr>
          <a:xfrm>
            <a:off x="1593525" y="3621175"/>
            <a:ext cx="2689622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900" dirty="0"/>
              <a:t>Используется для анализа текстов как последовательностей, эффективно выявляет локальные признаки (например, сочетания слов) через свёртки, что улучшает классификацию.</a:t>
            </a:r>
            <a:endParaRPr sz="900" dirty="0"/>
          </a:p>
        </p:txBody>
      </p:sp>
      <p:sp>
        <p:nvSpPr>
          <p:cNvPr id="439" name="Google Shape;439;p71"/>
          <p:cNvSpPr txBox="1">
            <a:spLocks noGrp="1"/>
          </p:cNvSpPr>
          <p:nvPr>
            <p:ph type="subTitle" idx="2"/>
          </p:nvPr>
        </p:nvSpPr>
        <p:spPr>
          <a:xfrm>
            <a:off x="1593536" y="2073717"/>
            <a:ext cx="2689611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900" dirty="0"/>
              <a:t>Выбран за счёт устойчивости к выбросам, способности работать с несбалансированными данными и эффективности при анализе сложных взаимосвязей.</a:t>
            </a:r>
            <a:endParaRPr lang="en-US" sz="900" dirty="0"/>
          </a:p>
        </p:txBody>
      </p:sp>
      <p:sp>
        <p:nvSpPr>
          <p:cNvPr id="441" name="Google Shape;441;p71"/>
          <p:cNvSpPr txBox="1">
            <a:spLocks noGrp="1"/>
          </p:cNvSpPr>
          <p:nvPr>
            <p:ph type="subTitle" idx="4"/>
          </p:nvPr>
        </p:nvSpPr>
        <p:spPr>
          <a:xfrm>
            <a:off x="1593517" y="3119653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Conv1D</a:t>
            </a:r>
            <a:endParaRPr dirty="0"/>
          </a:p>
        </p:txBody>
      </p:sp>
      <p:sp>
        <p:nvSpPr>
          <p:cNvPr id="442" name="Google Shape;442;p71"/>
          <p:cNvSpPr txBox="1">
            <a:spLocks noGrp="1"/>
          </p:cNvSpPr>
          <p:nvPr>
            <p:ph type="subTitle" idx="5"/>
          </p:nvPr>
        </p:nvSpPr>
        <p:spPr>
          <a:xfrm>
            <a:off x="1593533" y="1572190"/>
            <a:ext cx="3223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RandomForestRegressor</a:t>
            </a:r>
            <a:endParaRPr lang="en-US" dirty="0"/>
          </a:p>
        </p:txBody>
      </p:sp>
      <p:sp>
        <p:nvSpPr>
          <p:cNvPr id="444" name="Google Shape;444;p71"/>
          <p:cNvSpPr txBox="1">
            <a:spLocks noGrp="1"/>
          </p:cNvSpPr>
          <p:nvPr>
            <p:ph type="subTitle" idx="7"/>
          </p:nvPr>
        </p:nvSpPr>
        <p:spPr>
          <a:xfrm>
            <a:off x="5305535" y="2067915"/>
            <a:ext cx="2787851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900" dirty="0"/>
              <a:t>Подходит для задач анализа текстов благодаря вероятностному подходу, особенно эффективен при работе с частотными представлениями данных (TF-IDF).</a:t>
            </a:r>
            <a:endParaRPr sz="900" dirty="0"/>
          </a:p>
        </p:txBody>
      </p:sp>
      <p:sp>
        <p:nvSpPr>
          <p:cNvPr id="445" name="Google Shape;445;p71"/>
          <p:cNvSpPr txBox="1">
            <a:spLocks noGrp="1"/>
          </p:cNvSpPr>
          <p:nvPr>
            <p:ph type="subTitle" idx="8"/>
          </p:nvPr>
        </p:nvSpPr>
        <p:spPr>
          <a:xfrm>
            <a:off x="5325634" y="1580145"/>
            <a:ext cx="21939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MultinomialNB</a:t>
            </a:r>
            <a:endParaRPr lang="en-US" dirty="0"/>
          </a:p>
        </p:txBody>
      </p:sp>
      <p:grpSp>
        <p:nvGrpSpPr>
          <p:cNvPr id="447" name="Google Shape;447;p71"/>
          <p:cNvGrpSpPr/>
          <p:nvPr/>
        </p:nvGrpSpPr>
        <p:grpSpPr>
          <a:xfrm>
            <a:off x="879604" y="2308444"/>
            <a:ext cx="438789" cy="431902"/>
            <a:chOff x="1132577" y="2180551"/>
            <a:chExt cx="531866" cy="523581"/>
          </a:xfrm>
        </p:grpSpPr>
        <p:sp>
          <p:nvSpPr>
            <p:cNvPr id="448" name="Google Shape;448;p71"/>
            <p:cNvSpPr/>
            <p:nvPr/>
          </p:nvSpPr>
          <p:spPr>
            <a:xfrm>
              <a:off x="1200829" y="2580488"/>
              <a:ext cx="43014" cy="41039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1"/>
            <p:cNvSpPr/>
            <p:nvPr/>
          </p:nvSpPr>
          <p:spPr>
            <a:xfrm>
              <a:off x="1251837" y="2631546"/>
              <a:ext cx="41906" cy="41039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1"/>
            <p:cNvSpPr/>
            <p:nvPr/>
          </p:nvSpPr>
          <p:spPr>
            <a:xfrm>
              <a:off x="1226598" y="2606306"/>
              <a:ext cx="42484" cy="41039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1"/>
            <p:cNvSpPr/>
            <p:nvPr/>
          </p:nvSpPr>
          <p:spPr>
            <a:xfrm>
              <a:off x="1132577" y="2180551"/>
              <a:ext cx="531866" cy="523581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1"/>
            <p:cNvSpPr/>
            <p:nvPr/>
          </p:nvSpPr>
          <p:spPr>
            <a:xfrm>
              <a:off x="1431354" y="2302415"/>
              <a:ext cx="130245" cy="99032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71"/>
          <p:cNvGrpSpPr/>
          <p:nvPr/>
        </p:nvGrpSpPr>
        <p:grpSpPr>
          <a:xfrm>
            <a:off x="879602" y="3802988"/>
            <a:ext cx="438781" cy="438821"/>
            <a:chOff x="3088577" y="3866599"/>
            <a:chExt cx="438781" cy="438821"/>
          </a:xfrm>
        </p:grpSpPr>
        <p:sp>
          <p:nvSpPr>
            <p:cNvPr id="454" name="Google Shape;454;p71"/>
            <p:cNvSpPr/>
            <p:nvPr/>
          </p:nvSpPr>
          <p:spPr>
            <a:xfrm>
              <a:off x="3368741" y="4010291"/>
              <a:ext cx="69746" cy="69746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1"/>
            <p:cNvSpPr/>
            <p:nvPr/>
          </p:nvSpPr>
          <p:spPr>
            <a:xfrm>
              <a:off x="3371647" y="4093923"/>
              <a:ext cx="89403" cy="64903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1"/>
            <p:cNvSpPr/>
            <p:nvPr/>
          </p:nvSpPr>
          <p:spPr>
            <a:xfrm>
              <a:off x="3155863" y="4094407"/>
              <a:ext cx="89887" cy="64903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1"/>
            <p:cNvSpPr/>
            <p:nvPr/>
          </p:nvSpPr>
          <p:spPr>
            <a:xfrm>
              <a:off x="3178426" y="4010291"/>
              <a:ext cx="69262" cy="69746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1"/>
            <p:cNvSpPr/>
            <p:nvPr/>
          </p:nvSpPr>
          <p:spPr>
            <a:xfrm>
              <a:off x="3263513" y="3992531"/>
              <a:ext cx="90372" cy="89887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1"/>
            <p:cNvSpPr/>
            <p:nvPr/>
          </p:nvSpPr>
          <p:spPr>
            <a:xfrm>
              <a:off x="3232756" y="4096789"/>
              <a:ext cx="152368" cy="83187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1"/>
            <p:cNvSpPr/>
            <p:nvPr/>
          </p:nvSpPr>
          <p:spPr>
            <a:xfrm>
              <a:off x="3088577" y="3866599"/>
              <a:ext cx="438781" cy="438821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71"/>
          <p:cNvGrpSpPr/>
          <p:nvPr/>
        </p:nvGrpSpPr>
        <p:grpSpPr>
          <a:xfrm>
            <a:off x="4751737" y="2214398"/>
            <a:ext cx="493720" cy="438824"/>
            <a:chOff x="5218038" y="2177648"/>
            <a:chExt cx="493720" cy="438824"/>
          </a:xfrm>
        </p:grpSpPr>
        <p:sp>
          <p:nvSpPr>
            <p:cNvPr id="462" name="Google Shape;462;p71"/>
            <p:cNvSpPr/>
            <p:nvPr/>
          </p:nvSpPr>
          <p:spPr>
            <a:xfrm>
              <a:off x="5248809" y="2557753"/>
              <a:ext cx="14232" cy="58718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1"/>
            <p:cNvSpPr/>
            <p:nvPr/>
          </p:nvSpPr>
          <p:spPr>
            <a:xfrm>
              <a:off x="5218038" y="2362711"/>
              <a:ext cx="266518" cy="253756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1"/>
            <p:cNvSpPr/>
            <p:nvPr/>
          </p:nvSpPr>
          <p:spPr>
            <a:xfrm>
              <a:off x="5418724" y="2177648"/>
              <a:ext cx="293034" cy="245249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1"/>
            <p:cNvSpPr/>
            <p:nvPr/>
          </p:nvSpPr>
          <p:spPr>
            <a:xfrm>
              <a:off x="5487859" y="2208896"/>
              <a:ext cx="169953" cy="1689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9" name="Google Shape;469;p71"/>
          <p:cNvCxnSpPr/>
          <p:nvPr/>
        </p:nvCxnSpPr>
        <p:spPr>
          <a:xfrm>
            <a:off x="0" y="2073275"/>
            <a:ext cx="7892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71"/>
          <p:cNvCxnSpPr/>
          <p:nvPr/>
        </p:nvCxnSpPr>
        <p:spPr>
          <a:xfrm>
            <a:off x="0" y="3637275"/>
            <a:ext cx="7892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" name="Google Shape;471;p71"/>
          <p:cNvSpPr/>
          <p:nvPr/>
        </p:nvSpPr>
        <p:spPr>
          <a:xfrm flipH="1">
            <a:off x="7602925" y="915000"/>
            <a:ext cx="2316600" cy="23166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9;p71">
            <a:extLst>
              <a:ext uri="{FF2B5EF4-FFF2-40B4-BE49-F238E27FC236}">
                <a16:creationId xmlns:a16="http://schemas.microsoft.com/office/drawing/2014/main" id="{9C99EC08-ED2D-5CDB-7B81-F6F78DB0614F}"/>
              </a:ext>
            </a:extLst>
          </p:cNvPr>
          <p:cNvSpPr txBox="1">
            <a:spLocks/>
          </p:cNvSpPr>
          <p:nvPr/>
        </p:nvSpPr>
        <p:spPr>
          <a:xfrm>
            <a:off x="2777515" y="1155161"/>
            <a:ext cx="3588970" cy="357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ru-RU" u="sng" dirty="0"/>
              <a:t>Классическое машинное обучение</a:t>
            </a:r>
            <a:endParaRPr lang="en-US" u="sng" dirty="0"/>
          </a:p>
        </p:txBody>
      </p:sp>
      <p:sp>
        <p:nvSpPr>
          <p:cNvPr id="7" name="Google Shape;439;p71">
            <a:extLst>
              <a:ext uri="{FF2B5EF4-FFF2-40B4-BE49-F238E27FC236}">
                <a16:creationId xmlns:a16="http://schemas.microsoft.com/office/drawing/2014/main" id="{0B8599E2-7FF9-3D9E-7776-3D655A188AEC}"/>
              </a:ext>
            </a:extLst>
          </p:cNvPr>
          <p:cNvSpPr txBox="1">
            <a:spLocks/>
          </p:cNvSpPr>
          <p:nvPr/>
        </p:nvSpPr>
        <p:spPr>
          <a:xfrm>
            <a:off x="2777515" y="2990655"/>
            <a:ext cx="3588970" cy="357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ru-RU" u="sng" dirty="0"/>
              <a:t>Нейросетевой подход</a:t>
            </a:r>
            <a:endParaRPr lang="en-US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Toolkit by Slidesgo">
  <a:themeElements>
    <a:clrScheme name="Simple Light">
      <a:dk1>
        <a:srgbClr val="212121"/>
      </a:dk1>
      <a:lt1>
        <a:srgbClr val="305C54"/>
      </a:lt1>
      <a:dk2>
        <a:srgbClr val="93E6D3"/>
      </a:dk2>
      <a:lt2>
        <a:srgbClr val="F3F3F3"/>
      </a:lt2>
      <a:accent1>
        <a:srgbClr val="44D4B4"/>
      </a:accent1>
      <a:accent2>
        <a:srgbClr val="4C9484"/>
      </a:accent2>
      <a:accent3>
        <a:srgbClr val="B8B9C0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890</Words>
  <Application>Microsoft Office PowerPoint</Application>
  <PresentationFormat>Экран (16:9)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Bebas Neue</vt:lpstr>
      <vt:lpstr>Inconsolata</vt:lpstr>
      <vt:lpstr>Fira Sans Extra Condensed Medium</vt:lpstr>
      <vt:lpstr>Open Sans</vt:lpstr>
      <vt:lpstr>Courier New</vt:lpstr>
      <vt:lpstr>Consolas</vt:lpstr>
      <vt:lpstr>Technology Consulting Toolkit by Slidesgo</vt:lpstr>
      <vt:lpstr>AIM PROJECT       Анализ тональности отзывов</vt:lpstr>
      <vt:lpstr>Тестирование и оценка качества моделей</vt:lpstr>
      <vt:lpstr>Генерация датасета</vt:lpstr>
      <vt:lpstr>О сайте и  его веб-структуре</vt:lpstr>
      <vt:lpstr>Обработка полученного датасета. Общая информация</vt:lpstr>
      <vt:lpstr>Обработка полученного датасета. Построение графиков</vt:lpstr>
      <vt:lpstr>Обработка полученного датасета. Результат после балансировки</vt:lpstr>
      <vt:lpstr>Выбор моделей</vt:lpstr>
      <vt:lpstr>Модели</vt:lpstr>
      <vt:lpstr>Токенизация перед обучением</vt:lpstr>
      <vt:lpstr>Тестирование и оценка качества моделей</vt:lpstr>
      <vt:lpstr>Результаты</vt:lpstr>
      <vt:lpstr>Подведение итогов</vt:lpstr>
      <vt:lpstr>RandomForestRegressor </vt:lpstr>
      <vt:lpstr>MultinomialNB </vt:lpstr>
      <vt:lpstr>Conv1D </vt:lpstr>
      <vt:lpstr>Вывод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Юлия Кравчук</cp:lastModifiedBy>
  <cp:revision>20</cp:revision>
  <dcterms:modified xsi:type="dcterms:W3CDTF">2024-12-16T16:26:06Z</dcterms:modified>
</cp:coreProperties>
</file>