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02" d="100"/>
          <a:sy n="102" d="100"/>
        </p:scale>
        <p:origin x="34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9ED0D9-6BAD-4F12-AFFA-7D29E578591A}"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1521E-9D4A-4683-8938-6EAC1522F3D5}" type="slidenum">
              <a:rPr lang="en-US" smtClean="0"/>
              <a:t>‹#›</a:t>
            </a:fld>
            <a:endParaRPr lang="en-US"/>
          </a:p>
        </p:txBody>
      </p:sp>
    </p:spTree>
    <p:extLst>
      <p:ext uri="{BB962C8B-B14F-4D97-AF65-F5344CB8AC3E}">
        <p14:creationId xmlns:p14="http://schemas.microsoft.com/office/powerpoint/2010/main" val="2663118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9ED0D9-6BAD-4F12-AFFA-7D29E578591A}"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1521E-9D4A-4683-8938-6EAC1522F3D5}" type="slidenum">
              <a:rPr lang="en-US" smtClean="0"/>
              <a:t>‹#›</a:t>
            </a:fld>
            <a:endParaRPr lang="en-US"/>
          </a:p>
        </p:txBody>
      </p:sp>
    </p:spTree>
    <p:extLst>
      <p:ext uri="{BB962C8B-B14F-4D97-AF65-F5344CB8AC3E}">
        <p14:creationId xmlns:p14="http://schemas.microsoft.com/office/powerpoint/2010/main" val="1565841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9ED0D9-6BAD-4F12-AFFA-7D29E578591A}"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1521E-9D4A-4683-8938-6EAC1522F3D5}" type="slidenum">
              <a:rPr lang="en-US" smtClean="0"/>
              <a:t>‹#›</a:t>
            </a:fld>
            <a:endParaRPr lang="en-US"/>
          </a:p>
        </p:txBody>
      </p:sp>
    </p:spTree>
    <p:extLst>
      <p:ext uri="{BB962C8B-B14F-4D97-AF65-F5344CB8AC3E}">
        <p14:creationId xmlns:p14="http://schemas.microsoft.com/office/powerpoint/2010/main" val="997780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9ED0D9-6BAD-4F12-AFFA-7D29E578591A}"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1521E-9D4A-4683-8938-6EAC1522F3D5}" type="slidenum">
              <a:rPr lang="en-US" smtClean="0"/>
              <a:t>‹#›</a:t>
            </a:fld>
            <a:endParaRPr lang="en-US"/>
          </a:p>
        </p:txBody>
      </p:sp>
    </p:spTree>
    <p:extLst>
      <p:ext uri="{BB962C8B-B14F-4D97-AF65-F5344CB8AC3E}">
        <p14:creationId xmlns:p14="http://schemas.microsoft.com/office/powerpoint/2010/main" val="411327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9ED0D9-6BAD-4F12-AFFA-7D29E578591A}" type="datetimeFigureOut">
              <a:rPr lang="en-US" smtClean="0"/>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1521E-9D4A-4683-8938-6EAC1522F3D5}" type="slidenum">
              <a:rPr lang="en-US" smtClean="0"/>
              <a:t>‹#›</a:t>
            </a:fld>
            <a:endParaRPr lang="en-US"/>
          </a:p>
        </p:txBody>
      </p:sp>
    </p:spTree>
    <p:extLst>
      <p:ext uri="{BB962C8B-B14F-4D97-AF65-F5344CB8AC3E}">
        <p14:creationId xmlns:p14="http://schemas.microsoft.com/office/powerpoint/2010/main" val="1666305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9ED0D9-6BAD-4F12-AFFA-7D29E578591A}" type="datetimeFigureOut">
              <a:rPr lang="en-US" smtClean="0"/>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31521E-9D4A-4683-8938-6EAC1522F3D5}" type="slidenum">
              <a:rPr lang="en-US" smtClean="0"/>
              <a:t>‹#›</a:t>
            </a:fld>
            <a:endParaRPr lang="en-US"/>
          </a:p>
        </p:txBody>
      </p:sp>
    </p:spTree>
    <p:extLst>
      <p:ext uri="{BB962C8B-B14F-4D97-AF65-F5344CB8AC3E}">
        <p14:creationId xmlns:p14="http://schemas.microsoft.com/office/powerpoint/2010/main" val="2289582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9ED0D9-6BAD-4F12-AFFA-7D29E578591A}" type="datetimeFigureOut">
              <a:rPr lang="en-US" smtClean="0"/>
              <a:t>8/9/2020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31521E-9D4A-4683-8938-6EAC1522F3D5}" type="slidenum">
              <a:rPr lang="en-US" smtClean="0"/>
              <a:t>‹#›</a:t>
            </a:fld>
            <a:endParaRPr lang="en-US"/>
          </a:p>
        </p:txBody>
      </p:sp>
    </p:spTree>
    <p:extLst>
      <p:ext uri="{BB962C8B-B14F-4D97-AF65-F5344CB8AC3E}">
        <p14:creationId xmlns:p14="http://schemas.microsoft.com/office/powerpoint/2010/main" val="2947646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9ED0D9-6BAD-4F12-AFFA-7D29E578591A}" type="datetimeFigureOut">
              <a:rPr lang="en-US" smtClean="0"/>
              <a:t>8/9/2020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31521E-9D4A-4683-8938-6EAC1522F3D5}" type="slidenum">
              <a:rPr lang="en-US" smtClean="0"/>
              <a:t>‹#›</a:t>
            </a:fld>
            <a:endParaRPr lang="en-US"/>
          </a:p>
        </p:txBody>
      </p:sp>
    </p:spTree>
    <p:extLst>
      <p:ext uri="{BB962C8B-B14F-4D97-AF65-F5344CB8AC3E}">
        <p14:creationId xmlns:p14="http://schemas.microsoft.com/office/powerpoint/2010/main" val="1059554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9ED0D9-6BAD-4F12-AFFA-7D29E578591A}" type="datetimeFigureOut">
              <a:rPr lang="en-US" smtClean="0"/>
              <a:t>8/9/2020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31521E-9D4A-4683-8938-6EAC1522F3D5}" type="slidenum">
              <a:rPr lang="en-US" smtClean="0"/>
              <a:t>‹#›</a:t>
            </a:fld>
            <a:endParaRPr lang="en-US"/>
          </a:p>
        </p:txBody>
      </p:sp>
    </p:spTree>
    <p:extLst>
      <p:ext uri="{BB962C8B-B14F-4D97-AF65-F5344CB8AC3E}">
        <p14:creationId xmlns:p14="http://schemas.microsoft.com/office/powerpoint/2010/main" val="1485458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9ED0D9-6BAD-4F12-AFFA-7D29E578591A}" type="datetimeFigureOut">
              <a:rPr lang="en-US" smtClean="0"/>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31521E-9D4A-4683-8938-6EAC1522F3D5}" type="slidenum">
              <a:rPr lang="en-US" smtClean="0"/>
              <a:t>‹#›</a:t>
            </a:fld>
            <a:endParaRPr lang="en-US"/>
          </a:p>
        </p:txBody>
      </p:sp>
    </p:spTree>
    <p:extLst>
      <p:ext uri="{BB962C8B-B14F-4D97-AF65-F5344CB8AC3E}">
        <p14:creationId xmlns:p14="http://schemas.microsoft.com/office/powerpoint/2010/main" val="3016208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9ED0D9-6BAD-4F12-AFFA-7D29E578591A}" type="datetimeFigureOut">
              <a:rPr lang="en-US" smtClean="0"/>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31521E-9D4A-4683-8938-6EAC1522F3D5}" type="slidenum">
              <a:rPr lang="en-US" smtClean="0"/>
              <a:t>‹#›</a:t>
            </a:fld>
            <a:endParaRPr lang="en-US"/>
          </a:p>
        </p:txBody>
      </p:sp>
    </p:spTree>
    <p:extLst>
      <p:ext uri="{BB962C8B-B14F-4D97-AF65-F5344CB8AC3E}">
        <p14:creationId xmlns:p14="http://schemas.microsoft.com/office/powerpoint/2010/main" val="1793857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9ED0D9-6BAD-4F12-AFFA-7D29E578591A}" type="datetimeFigureOut">
              <a:rPr lang="en-US" smtClean="0"/>
              <a:t>8/9/2020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31521E-9D4A-4683-8938-6EAC1522F3D5}" type="slidenum">
              <a:rPr lang="en-US" smtClean="0"/>
              <a:t>‹#›</a:t>
            </a:fld>
            <a:endParaRPr lang="en-US"/>
          </a:p>
        </p:txBody>
      </p:sp>
    </p:spTree>
    <p:extLst>
      <p:ext uri="{BB962C8B-B14F-4D97-AF65-F5344CB8AC3E}">
        <p14:creationId xmlns:p14="http://schemas.microsoft.com/office/powerpoint/2010/main" val="1847932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FASTQC</a:t>
            </a:r>
            <a:endParaRPr lang="en-US" dirty="0"/>
          </a:p>
        </p:txBody>
      </p:sp>
      <p:sp>
        <p:nvSpPr>
          <p:cNvPr id="3" name="Text Placeholder 2"/>
          <p:cNvSpPr>
            <a:spLocks noGrp="1"/>
          </p:cNvSpPr>
          <p:nvPr>
            <p:ph type="body" idx="1"/>
          </p:nvPr>
        </p:nvSpPr>
        <p:spPr/>
        <p:txBody>
          <a:bodyPr/>
          <a:lstStyle/>
          <a:p>
            <a:r>
              <a:rPr lang="en-US" dirty="0" smtClean="0"/>
              <a:t>Documentation</a:t>
            </a:r>
            <a:endParaRPr lang="en-US" dirty="0"/>
          </a:p>
        </p:txBody>
      </p:sp>
    </p:spTree>
    <p:extLst>
      <p:ext uri="{BB962C8B-B14F-4D97-AF65-F5344CB8AC3E}">
        <p14:creationId xmlns:p14="http://schemas.microsoft.com/office/powerpoint/2010/main" val="21813224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11162"/>
          </a:xfrm>
        </p:spPr>
        <p:txBody>
          <a:bodyPr>
            <a:normAutofit fontScale="90000"/>
          </a:bodyPr>
          <a:lstStyle/>
          <a:p>
            <a:r>
              <a:rPr lang="en-US" b="1" dirty="0"/>
              <a:t>Overrepresented Sequences</a:t>
            </a:r>
          </a:p>
        </p:txBody>
      </p:sp>
      <p:sp>
        <p:nvSpPr>
          <p:cNvPr id="3" name="TextBox 2"/>
          <p:cNvSpPr txBox="1"/>
          <p:nvPr/>
        </p:nvSpPr>
        <p:spPr>
          <a:xfrm>
            <a:off x="2048348" y="772692"/>
            <a:ext cx="3035959" cy="523220"/>
          </a:xfrm>
          <a:prstGeom prst="rect">
            <a:avLst/>
          </a:prstGeom>
          <a:noFill/>
        </p:spPr>
        <p:txBody>
          <a:bodyPr wrap="none" rtlCol="0">
            <a:spAutoFit/>
          </a:bodyPr>
          <a:lstStyle/>
          <a:p>
            <a:r>
              <a:rPr lang="en-US" sz="2800" b="1" dirty="0">
                <a:solidFill>
                  <a:schemeClr val="accent3">
                    <a:lumMod val="75000"/>
                  </a:schemeClr>
                </a:solidFill>
              </a:rPr>
              <a:t>Good </a:t>
            </a:r>
            <a:r>
              <a:rPr lang="en-US" sz="2800" b="1" dirty="0" err="1">
                <a:solidFill>
                  <a:schemeClr val="accent3">
                    <a:lumMod val="75000"/>
                  </a:schemeClr>
                </a:solidFill>
              </a:rPr>
              <a:t>Illumina</a:t>
            </a:r>
            <a:r>
              <a:rPr lang="en-US" sz="2800" b="1" dirty="0">
                <a:solidFill>
                  <a:schemeClr val="accent3">
                    <a:lumMod val="75000"/>
                  </a:schemeClr>
                </a:solidFill>
              </a:rPr>
              <a:t> data</a:t>
            </a:r>
            <a:endParaRPr lang="en-US" sz="2800" b="1" dirty="0">
              <a:solidFill>
                <a:schemeClr val="accent3">
                  <a:lumMod val="75000"/>
                </a:schemeClr>
              </a:solidFill>
            </a:endParaRPr>
          </a:p>
        </p:txBody>
      </p:sp>
      <p:sp>
        <p:nvSpPr>
          <p:cNvPr id="6" name="TextBox 5"/>
          <p:cNvSpPr txBox="1"/>
          <p:nvPr/>
        </p:nvSpPr>
        <p:spPr>
          <a:xfrm>
            <a:off x="6544148" y="772180"/>
            <a:ext cx="2801921" cy="523220"/>
          </a:xfrm>
          <a:prstGeom prst="rect">
            <a:avLst/>
          </a:prstGeom>
          <a:noFill/>
        </p:spPr>
        <p:txBody>
          <a:bodyPr wrap="none" rtlCol="0">
            <a:spAutoFit/>
          </a:bodyPr>
          <a:lstStyle/>
          <a:p>
            <a:r>
              <a:rPr lang="en-US" sz="2800" b="1" dirty="0">
                <a:solidFill>
                  <a:schemeClr val="accent2">
                    <a:lumMod val="75000"/>
                  </a:schemeClr>
                </a:solidFill>
              </a:rPr>
              <a:t>Bad </a:t>
            </a:r>
            <a:r>
              <a:rPr lang="en-US" sz="2800" b="1" dirty="0" err="1">
                <a:solidFill>
                  <a:schemeClr val="accent2">
                    <a:lumMod val="75000"/>
                  </a:schemeClr>
                </a:solidFill>
              </a:rPr>
              <a:t>Illumina</a:t>
            </a:r>
            <a:r>
              <a:rPr lang="en-US" sz="2800" b="1" dirty="0">
                <a:solidFill>
                  <a:schemeClr val="accent2">
                    <a:lumMod val="75000"/>
                  </a:schemeClr>
                </a:solidFill>
              </a:rPr>
              <a:t> data</a:t>
            </a:r>
            <a:endParaRPr lang="en-US" sz="2800" b="1" dirty="0">
              <a:solidFill>
                <a:schemeClr val="accent2">
                  <a:lumMod val="75000"/>
                </a:schemeClr>
              </a:solidFill>
            </a:endParaRPr>
          </a:p>
        </p:txBody>
      </p:sp>
      <p:sp>
        <p:nvSpPr>
          <p:cNvPr id="4" name="Rectangle 3"/>
          <p:cNvSpPr/>
          <p:nvPr/>
        </p:nvSpPr>
        <p:spPr>
          <a:xfrm>
            <a:off x="1828800" y="4724401"/>
            <a:ext cx="3733800" cy="1508105"/>
          </a:xfrm>
          <a:prstGeom prst="rect">
            <a:avLst/>
          </a:prstGeom>
        </p:spPr>
        <p:txBody>
          <a:bodyPr wrap="square">
            <a:spAutoFit/>
          </a:bodyPr>
          <a:lstStyle/>
          <a:p>
            <a:r>
              <a:rPr lang="en-US" b="1" dirty="0">
                <a:solidFill>
                  <a:srgbClr val="FFC000"/>
                </a:solidFill>
              </a:rPr>
              <a:t>Warning</a:t>
            </a:r>
          </a:p>
          <a:p>
            <a:pPr marL="285750" indent="-285750">
              <a:buFontTx/>
              <a:buChar char="-"/>
            </a:pPr>
            <a:r>
              <a:rPr lang="en-US" sz="1400" dirty="0"/>
              <a:t>any </a:t>
            </a:r>
            <a:r>
              <a:rPr lang="en-US" sz="1400" dirty="0"/>
              <a:t>sequence is found to represent more than 0.1% of the </a:t>
            </a:r>
            <a:r>
              <a:rPr lang="en-US" sz="1400" dirty="0"/>
              <a:t>total</a:t>
            </a:r>
          </a:p>
          <a:p>
            <a:r>
              <a:rPr lang="en-US" b="1" dirty="0">
                <a:solidFill>
                  <a:srgbClr val="FF0000"/>
                </a:solidFill>
              </a:rPr>
              <a:t>Failure</a:t>
            </a:r>
          </a:p>
          <a:p>
            <a:pPr marL="285750" indent="-285750">
              <a:buFontTx/>
              <a:buChar char="-"/>
            </a:pPr>
            <a:r>
              <a:rPr lang="en-US" sz="1400" dirty="0"/>
              <a:t>any sequence is found to represent more than 1% of the total</a:t>
            </a:r>
          </a:p>
        </p:txBody>
      </p:sp>
      <p:sp>
        <p:nvSpPr>
          <p:cNvPr id="5" name="AutoShape 2" descr="Per base quality graph"/>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2"/>
          <p:cNvSpPr/>
          <p:nvPr/>
        </p:nvSpPr>
        <p:spPr>
          <a:xfrm>
            <a:off x="5638800" y="4970621"/>
            <a:ext cx="4900942" cy="1015663"/>
          </a:xfrm>
          <a:prstGeom prst="rect">
            <a:avLst/>
          </a:prstGeom>
        </p:spPr>
        <p:txBody>
          <a:bodyPr wrap="square">
            <a:spAutoFit/>
          </a:bodyPr>
          <a:lstStyle/>
          <a:p>
            <a:r>
              <a:rPr lang="en-US" b="1" dirty="0"/>
              <a:t>Common reasons for warnings</a:t>
            </a:r>
          </a:p>
          <a:p>
            <a:pPr marL="285750" indent="-285750">
              <a:buFontTx/>
              <a:buChar char="-"/>
            </a:pPr>
            <a:r>
              <a:rPr lang="en-US" sz="1400" dirty="0"/>
              <a:t>Biological significance</a:t>
            </a:r>
          </a:p>
          <a:p>
            <a:pPr marL="285750" indent="-285750">
              <a:buFontTx/>
              <a:buChar char="-"/>
            </a:pPr>
            <a:r>
              <a:rPr lang="en-US" sz="1400" dirty="0"/>
              <a:t>Technical contamination</a:t>
            </a:r>
          </a:p>
          <a:p>
            <a:pPr marL="285750" indent="-285750">
              <a:buFontTx/>
              <a:buChar char="-"/>
            </a:pPr>
            <a:r>
              <a:rPr lang="en-US" sz="1400" dirty="0"/>
              <a:t>small </a:t>
            </a:r>
            <a:r>
              <a:rPr lang="en-US" sz="1400" dirty="0"/>
              <a:t>RNA </a:t>
            </a:r>
            <a:r>
              <a:rPr lang="en-US" sz="1400" dirty="0"/>
              <a:t>libraries (generated without fragmentation)</a:t>
            </a:r>
            <a:endParaRPr lang="en-US" sz="1400" dirty="0"/>
          </a:p>
        </p:txBody>
      </p:sp>
      <p:sp>
        <p:nvSpPr>
          <p:cNvPr id="9" name="AutoShape 2" descr="Per base quality graph"/>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WARN]"/>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1965254" y="1447800"/>
            <a:ext cx="3112262" cy="369332"/>
          </a:xfrm>
          <a:prstGeom prst="rect">
            <a:avLst/>
          </a:prstGeom>
        </p:spPr>
        <p:txBody>
          <a:bodyPr wrap="none">
            <a:spAutoFit/>
          </a:bodyPr>
          <a:lstStyle/>
          <a:p>
            <a:r>
              <a:rPr lang="en-US" dirty="0"/>
              <a:t>No overrepresented sequences</a:t>
            </a:r>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2579"/>
          <a:stretch/>
        </p:blipFill>
        <p:spPr bwMode="auto">
          <a:xfrm>
            <a:off x="5334000" y="1452326"/>
            <a:ext cx="5091366"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1965254" y="2895601"/>
            <a:ext cx="2682946" cy="1200329"/>
          </a:xfrm>
          <a:prstGeom prst="rect">
            <a:avLst/>
          </a:prstGeom>
        </p:spPr>
        <p:txBody>
          <a:bodyPr wrap="square">
            <a:spAutoFit/>
          </a:bodyPr>
          <a:lstStyle/>
          <a:p>
            <a:r>
              <a:rPr lang="en-US" dirty="0"/>
              <a:t>This module lists all of the sequence which make up more than 0.1% of the total</a:t>
            </a:r>
          </a:p>
        </p:txBody>
      </p:sp>
    </p:spTree>
    <p:extLst>
      <p:ext uri="{BB962C8B-B14F-4D97-AF65-F5344CB8AC3E}">
        <p14:creationId xmlns:p14="http://schemas.microsoft.com/office/powerpoint/2010/main" val="6796122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11162"/>
          </a:xfrm>
        </p:spPr>
        <p:txBody>
          <a:bodyPr>
            <a:normAutofit fontScale="90000"/>
          </a:bodyPr>
          <a:lstStyle/>
          <a:p>
            <a:r>
              <a:rPr lang="en-US" b="1" dirty="0" err="1"/>
              <a:t>Kmer</a:t>
            </a:r>
            <a:r>
              <a:rPr lang="en-US" b="1" dirty="0"/>
              <a:t> Content</a:t>
            </a:r>
          </a:p>
        </p:txBody>
      </p:sp>
      <p:sp>
        <p:nvSpPr>
          <p:cNvPr id="3" name="TextBox 2"/>
          <p:cNvSpPr txBox="1"/>
          <p:nvPr/>
        </p:nvSpPr>
        <p:spPr>
          <a:xfrm>
            <a:off x="2048348" y="772692"/>
            <a:ext cx="3035959" cy="523220"/>
          </a:xfrm>
          <a:prstGeom prst="rect">
            <a:avLst/>
          </a:prstGeom>
          <a:noFill/>
        </p:spPr>
        <p:txBody>
          <a:bodyPr wrap="none" rtlCol="0">
            <a:spAutoFit/>
          </a:bodyPr>
          <a:lstStyle/>
          <a:p>
            <a:r>
              <a:rPr lang="en-US" sz="2800" b="1" dirty="0">
                <a:solidFill>
                  <a:schemeClr val="accent3">
                    <a:lumMod val="75000"/>
                  </a:schemeClr>
                </a:solidFill>
              </a:rPr>
              <a:t>Good </a:t>
            </a:r>
            <a:r>
              <a:rPr lang="en-US" sz="2800" b="1" dirty="0" err="1">
                <a:solidFill>
                  <a:schemeClr val="accent3">
                    <a:lumMod val="75000"/>
                  </a:schemeClr>
                </a:solidFill>
              </a:rPr>
              <a:t>Illumina</a:t>
            </a:r>
            <a:r>
              <a:rPr lang="en-US" sz="2800" b="1" dirty="0">
                <a:solidFill>
                  <a:schemeClr val="accent3">
                    <a:lumMod val="75000"/>
                  </a:schemeClr>
                </a:solidFill>
              </a:rPr>
              <a:t> data</a:t>
            </a:r>
            <a:endParaRPr lang="en-US" sz="2800" b="1" dirty="0">
              <a:solidFill>
                <a:schemeClr val="accent3">
                  <a:lumMod val="75000"/>
                </a:schemeClr>
              </a:solidFill>
            </a:endParaRPr>
          </a:p>
        </p:txBody>
      </p:sp>
      <p:sp>
        <p:nvSpPr>
          <p:cNvPr id="6" name="TextBox 5"/>
          <p:cNvSpPr txBox="1"/>
          <p:nvPr/>
        </p:nvSpPr>
        <p:spPr>
          <a:xfrm>
            <a:off x="6544148" y="772180"/>
            <a:ext cx="2801921" cy="523220"/>
          </a:xfrm>
          <a:prstGeom prst="rect">
            <a:avLst/>
          </a:prstGeom>
          <a:noFill/>
        </p:spPr>
        <p:txBody>
          <a:bodyPr wrap="none" rtlCol="0">
            <a:spAutoFit/>
          </a:bodyPr>
          <a:lstStyle/>
          <a:p>
            <a:r>
              <a:rPr lang="en-US" sz="2800" b="1" dirty="0">
                <a:solidFill>
                  <a:schemeClr val="accent2">
                    <a:lumMod val="75000"/>
                  </a:schemeClr>
                </a:solidFill>
              </a:rPr>
              <a:t>Bad </a:t>
            </a:r>
            <a:r>
              <a:rPr lang="en-US" sz="2800" b="1" dirty="0" err="1">
                <a:solidFill>
                  <a:schemeClr val="accent2">
                    <a:lumMod val="75000"/>
                  </a:schemeClr>
                </a:solidFill>
              </a:rPr>
              <a:t>Illumina</a:t>
            </a:r>
            <a:r>
              <a:rPr lang="en-US" sz="2800" b="1" dirty="0">
                <a:solidFill>
                  <a:schemeClr val="accent2">
                    <a:lumMod val="75000"/>
                  </a:schemeClr>
                </a:solidFill>
              </a:rPr>
              <a:t> data</a:t>
            </a:r>
            <a:endParaRPr lang="en-US" sz="2800" b="1" dirty="0">
              <a:solidFill>
                <a:schemeClr val="accent2">
                  <a:lumMod val="75000"/>
                </a:schemeClr>
              </a:solidFill>
            </a:endParaRPr>
          </a:p>
        </p:txBody>
      </p:sp>
      <p:sp>
        <p:nvSpPr>
          <p:cNvPr id="4" name="Rectangle 3"/>
          <p:cNvSpPr/>
          <p:nvPr/>
        </p:nvSpPr>
        <p:spPr>
          <a:xfrm>
            <a:off x="1828800" y="4724401"/>
            <a:ext cx="3124200" cy="1508105"/>
          </a:xfrm>
          <a:prstGeom prst="rect">
            <a:avLst/>
          </a:prstGeom>
        </p:spPr>
        <p:txBody>
          <a:bodyPr wrap="square">
            <a:spAutoFit/>
          </a:bodyPr>
          <a:lstStyle/>
          <a:p>
            <a:r>
              <a:rPr lang="en-US" b="1" dirty="0">
                <a:solidFill>
                  <a:srgbClr val="FFC000"/>
                </a:solidFill>
              </a:rPr>
              <a:t>Warning</a:t>
            </a:r>
          </a:p>
          <a:p>
            <a:pPr marL="285750" indent="-285750">
              <a:buFontTx/>
              <a:buChar char="-"/>
            </a:pPr>
            <a:r>
              <a:rPr lang="en-US" sz="1400" dirty="0"/>
              <a:t>any </a:t>
            </a:r>
            <a:r>
              <a:rPr lang="en-US" sz="1400" dirty="0"/>
              <a:t>k-</a:t>
            </a:r>
            <a:r>
              <a:rPr lang="en-US" sz="1400" dirty="0" err="1"/>
              <a:t>mer</a:t>
            </a:r>
            <a:r>
              <a:rPr lang="en-US" sz="1400" dirty="0"/>
              <a:t> is imbalanced with a binomial p-value &lt;0.01</a:t>
            </a:r>
            <a:r>
              <a:rPr lang="en-US" sz="1400" dirty="0"/>
              <a:t>.</a:t>
            </a:r>
          </a:p>
          <a:p>
            <a:r>
              <a:rPr lang="en-US" b="1" dirty="0">
                <a:solidFill>
                  <a:srgbClr val="FF0000"/>
                </a:solidFill>
              </a:rPr>
              <a:t>Failure</a:t>
            </a:r>
          </a:p>
          <a:p>
            <a:pPr marL="285750" indent="-285750">
              <a:buFontTx/>
              <a:buChar char="-"/>
            </a:pPr>
            <a:r>
              <a:rPr lang="en-US" sz="1400" dirty="0" err="1"/>
              <a:t>ny</a:t>
            </a:r>
            <a:r>
              <a:rPr lang="en-US" sz="1400" dirty="0"/>
              <a:t> k-</a:t>
            </a:r>
            <a:r>
              <a:rPr lang="en-US" sz="1400" dirty="0" err="1"/>
              <a:t>mer</a:t>
            </a:r>
            <a:r>
              <a:rPr lang="en-US" sz="1400" dirty="0"/>
              <a:t> is imbalanced with a binomial p-value &lt; 10^-5.</a:t>
            </a:r>
          </a:p>
        </p:txBody>
      </p:sp>
      <p:sp>
        <p:nvSpPr>
          <p:cNvPr id="5" name="AutoShape 2" descr="Per base quality graph"/>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2"/>
          <p:cNvSpPr/>
          <p:nvPr/>
        </p:nvSpPr>
        <p:spPr>
          <a:xfrm>
            <a:off x="4800600" y="4191000"/>
            <a:ext cx="5739142" cy="2523768"/>
          </a:xfrm>
          <a:prstGeom prst="rect">
            <a:avLst/>
          </a:prstGeom>
        </p:spPr>
        <p:txBody>
          <a:bodyPr wrap="square">
            <a:spAutoFit/>
          </a:bodyPr>
          <a:lstStyle/>
          <a:p>
            <a:r>
              <a:rPr lang="en-US" b="1" dirty="0"/>
              <a:t>Common reasons for </a:t>
            </a:r>
            <a:r>
              <a:rPr lang="en-US" b="1" dirty="0"/>
              <a:t>warnings</a:t>
            </a:r>
          </a:p>
          <a:p>
            <a:r>
              <a:rPr lang="en-US" sz="1400" dirty="0"/>
              <a:t>assumption </a:t>
            </a:r>
            <a:r>
              <a:rPr lang="en-US" sz="1400" dirty="0"/>
              <a:t>that any small fragment of sequence should not have a positional bias in its </a:t>
            </a:r>
            <a:r>
              <a:rPr lang="en-US" sz="1400" dirty="0" err="1"/>
              <a:t>apearance</a:t>
            </a:r>
            <a:r>
              <a:rPr lang="en-US" sz="1400" dirty="0"/>
              <a:t> within a diverse library</a:t>
            </a:r>
          </a:p>
          <a:p>
            <a:pPr marL="285750" indent="-285750">
              <a:buFontTx/>
              <a:buChar char="-"/>
            </a:pPr>
            <a:endParaRPr lang="en-US" sz="1400" dirty="0"/>
          </a:p>
          <a:p>
            <a:pPr marL="285750" indent="-285750">
              <a:buFontTx/>
              <a:buChar char="-"/>
            </a:pPr>
            <a:r>
              <a:rPr lang="en-US" sz="1400" dirty="0"/>
              <a:t>random </a:t>
            </a:r>
            <a:r>
              <a:rPr lang="en-US" sz="1400" dirty="0"/>
              <a:t>priming will nearly always show </a:t>
            </a:r>
            <a:r>
              <a:rPr lang="en-US" sz="1400" dirty="0" err="1"/>
              <a:t>Kmer</a:t>
            </a:r>
            <a:r>
              <a:rPr lang="en-US" sz="1400" dirty="0"/>
              <a:t> bias at the </a:t>
            </a:r>
            <a:r>
              <a:rPr lang="en-US" sz="1400" dirty="0"/>
              <a:t>start</a:t>
            </a:r>
          </a:p>
          <a:p>
            <a:pPr marL="285750" indent="-285750">
              <a:buFontTx/>
              <a:buChar char="-"/>
            </a:pPr>
            <a:r>
              <a:rPr lang="en-US" sz="1400" dirty="0"/>
              <a:t>If you have very long sequences with poor sequence quality then random sequencing errors will dramatically reduce the counts for exactly duplicated sequences.</a:t>
            </a:r>
          </a:p>
          <a:p>
            <a:pPr marL="285750" indent="-285750">
              <a:buFontTx/>
              <a:buChar char="-"/>
            </a:pPr>
            <a:r>
              <a:rPr lang="en-US" sz="1400" dirty="0"/>
              <a:t> If you have a partial sequence which is appearing at a variety of places within your sequence then this won't be seen either by the per base content plot or the duplicate sequence analysis</a:t>
            </a:r>
            <a:r>
              <a:rPr lang="en-US" sz="1400" dirty="0"/>
              <a:t>.</a:t>
            </a:r>
            <a:endParaRPr lang="en-US" sz="1400" dirty="0"/>
          </a:p>
        </p:txBody>
      </p:sp>
      <p:sp>
        <p:nvSpPr>
          <p:cNvPr id="9" name="AutoShape 2" descr="Per base quality graph"/>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WARN]"/>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2" descr="Kmer graph"/>
          <p:cNvSpPr>
            <a:spLocks noChangeAspect="1" noChangeArrowheads="1"/>
          </p:cNvSpPr>
          <p:nvPr/>
        </p:nvSpPr>
        <p:spPr bwMode="auto">
          <a:xfrm>
            <a:off x="2136775" y="3127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6775" y="1371600"/>
            <a:ext cx="3657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4271" y="1371600"/>
            <a:ext cx="3657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6729" y="881902"/>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7194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statistics</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90345"/>
            <a:ext cx="4315968" cy="2452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1" y="1990344"/>
            <a:ext cx="4350925" cy="2495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057401" y="1445276"/>
            <a:ext cx="3035959" cy="523220"/>
          </a:xfrm>
          <a:prstGeom prst="rect">
            <a:avLst/>
          </a:prstGeom>
          <a:noFill/>
        </p:spPr>
        <p:txBody>
          <a:bodyPr wrap="none" rtlCol="0">
            <a:spAutoFit/>
          </a:bodyPr>
          <a:lstStyle/>
          <a:p>
            <a:r>
              <a:rPr lang="en-US" sz="2800" b="1" dirty="0">
                <a:solidFill>
                  <a:schemeClr val="accent3">
                    <a:lumMod val="75000"/>
                  </a:schemeClr>
                </a:solidFill>
              </a:rPr>
              <a:t>Good </a:t>
            </a:r>
            <a:r>
              <a:rPr lang="en-US" sz="2800" b="1" dirty="0" err="1">
                <a:solidFill>
                  <a:schemeClr val="accent3">
                    <a:lumMod val="75000"/>
                  </a:schemeClr>
                </a:solidFill>
              </a:rPr>
              <a:t>Illumina</a:t>
            </a:r>
            <a:r>
              <a:rPr lang="en-US" sz="2800" b="1" dirty="0">
                <a:solidFill>
                  <a:schemeClr val="accent3">
                    <a:lumMod val="75000"/>
                  </a:schemeClr>
                </a:solidFill>
              </a:rPr>
              <a:t> data</a:t>
            </a:r>
            <a:endParaRPr lang="en-US" sz="2800" b="1" dirty="0">
              <a:solidFill>
                <a:schemeClr val="accent3">
                  <a:lumMod val="75000"/>
                </a:schemeClr>
              </a:solidFill>
            </a:endParaRPr>
          </a:p>
        </p:txBody>
      </p:sp>
      <p:sp>
        <p:nvSpPr>
          <p:cNvPr id="6" name="TextBox 5"/>
          <p:cNvSpPr txBox="1"/>
          <p:nvPr/>
        </p:nvSpPr>
        <p:spPr>
          <a:xfrm>
            <a:off x="6553201" y="1444764"/>
            <a:ext cx="2801921" cy="523220"/>
          </a:xfrm>
          <a:prstGeom prst="rect">
            <a:avLst/>
          </a:prstGeom>
          <a:noFill/>
        </p:spPr>
        <p:txBody>
          <a:bodyPr wrap="none" rtlCol="0">
            <a:spAutoFit/>
          </a:bodyPr>
          <a:lstStyle/>
          <a:p>
            <a:r>
              <a:rPr lang="en-US" sz="2800" b="1" dirty="0">
                <a:solidFill>
                  <a:schemeClr val="accent2">
                    <a:lumMod val="75000"/>
                  </a:schemeClr>
                </a:solidFill>
              </a:rPr>
              <a:t>Bad </a:t>
            </a:r>
            <a:r>
              <a:rPr lang="en-US" sz="2800" b="1" dirty="0" err="1">
                <a:solidFill>
                  <a:schemeClr val="accent2">
                    <a:lumMod val="75000"/>
                  </a:schemeClr>
                </a:solidFill>
              </a:rPr>
              <a:t>Illumina</a:t>
            </a:r>
            <a:r>
              <a:rPr lang="en-US" sz="2800" b="1" dirty="0">
                <a:solidFill>
                  <a:schemeClr val="accent2">
                    <a:lumMod val="75000"/>
                  </a:schemeClr>
                </a:solidFill>
              </a:rPr>
              <a:t> data</a:t>
            </a:r>
            <a:endParaRPr lang="en-US" sz="2800" b="1" dirty="0">
              <a:solidFill>
                <a:schemeClr val="accent2">
                  <a:lumMod val="75000"/>
                </a:schemeClr>
              </a:solidFill>
            </a:endParaRPr>
          </a:p>
        </p:txBody>
      </p:sp>
      <p:sp>
        <p:nvSpPr>
          <p:cNvPr id="4" name="Rectangle 3"/>
          <p:cNvSpPr/>
          <p:nvPr/>
        </p:nvSpPr>
        <p:spPr>
          <a:xfrm>
            <a:off x="1828800" y="4724400"/>
            <a:ext cx="4572000" cy="1754326"/>
          </a:xfrm>
          <a:prstGeom prst="rect">
            <a:avLst/>
          </a:prstGeom>
        </p:spPr>
        <p:txBody>
          <a:bodyPr>
            <a:spAutoFit/>
          </a:bodyPr>
          <a:lstStyle/>
          <a:p>
            <a:r>
              <a:rPr lang="en-US" b="1" dirty="0">
                <a:solidFill>
                  <a:srgbClr val="FFC000"/>
                </a:solidFill>
              </a:rPr>
              <a:t>Warning</a:t>
            </a:r>
          </a:p>
          <a:p>
            <a:r>
              <a:rPr lang="en-US" dirty="0"/>
              <a:t>Basic Statistics never raises a warning.</a:t>
            </a:r>
          </a:p>
          <a:p>
            <a:r>
              <a:rPr lang="en-US" b="1" dirty="0">
                <a:solidFill>
                  <a:srgbClr val="FF0000"/>
                </a:solidFill>
              </a:rPr>
              <a:t>Failure</a:t>
            </a:r>
          </a:p>
          <a:p>
            <a:r>
              <a:rPr lang="en-US" dirty="0"/>
              <a:t>Basic Statistics never raises an error.</a:t>
            </a:r>
          </a:p>
          <a:p>
            <a:r>
              <a:rPr lang="en-US" b="1" dirty="0"/>
              <a:t>Common reasons for warnings</a:t>
            </a:r>
          </a:p>
          <a:p>
            <a:r>
              <a:rPr lang="en-US" dirty="0"/>
              <a:t>This module never raises warnings or errors</a:t>
            </a:r>
          </a:p>
        </p:txBody>
      </p:sp>
    </p:spTree>
    <p:extLst>
      <p:ext uri="{BB962C8B-B14F-4D97-AF65-F5344CB8AC3E}">
        <p14:creationId xmlns:p14="http://schemas.microsoft.com/office/powerpoint/2010/main" val="11913511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11162"/>
          </a:xfrm>
        </p:spPr>
        <p:txBody>
          <a:bodyPr>
            <a:normAutofit fontScale="90000"/>
          </a:bodyPr>
          <a:lstStyle/>
          <a:p>
            <a:r>
              <a:rPr lang="en-US" b="1" dirty="0"/>
              <a:t>Per Base Sequence Quality</a:t>
            </a:r>
          </a:p>
        </p:txBody>
      </p:sp>
      <p:sp>
        <p:nvSpPr>
          <p:cNvPr id="3" name="TextBox 2"/>
          <p:cNvSpPr txBox="1"/>
          <p:nvPr/>
        </p:nvSpPr>
        <p:spPr>
          <a:xfrm>
            <a:off x="2048348" y="772692"/>
            <a:ext cx="3035959" cy="523220"/>
          </a:xfrm>
          <a:prstGeom prst="rect">
            <a:avLst/>
          </a:prstGeom>
          <a:noFill/>
        </p:spPr>
        <p:txBody>
          <a:bodyPr wrap="none" rtlCol="0">
            <a:spAutoFit/>
          </a:bodyPr>
          <a:lstStyle/>
          <a:p>
            <a:r>
              <a:rPr lang="en-US" sz="2800" b="1" dirty="0">
                <a:solidFill>
                  <a:schemeClr val="accent3">
                    <a:lumMod val="75000"/>
                  </a:schemeClr>
                </a:solidFill>
              </a:rPr>
              <a:t>Good </a:t>
            </a:r>
            <a:r>
              <a:rPr lang="en-US" sz="2800" b="1" dirty="0" err="1">
                <a:solidFill>
                  <a:schemeClr val="accent3">
                    <a:lumMod val="75000"/>
                  </a:schemeClr>
                </a:solidFill>
              </a:rPr>
              <a:t>Illumina</a:t>
            </a:r>
            <a:r>
              <a:rPr lang="en-US" sz="2800" b="1" dirty="0">
                <a:solidFill>
                  <a:schemeClr val="accent3">
                    <a:lumMod val="75000"/>
                  </a:schemeClr>
                </a:solidFill>
              </a:rPr>
              <a:t> data</a:t>
            </a:r>
            <a:endParaRPr lang="en-US" sz="2800" b="1" dirty="0">
              <a:solidFill>
                <a:schemeClr val="accent3">
                  <a:lumMod val="75000"/>
                </a:schemeClr>
              </a:solidFill>
            </a:endParaRPr>
          </a:p>
        </p:txBody>
      </p:sp>
      <p:sp>
        <p:nvSpPr>
          <p:cNvPr id="6" name="TextBox 5"/>
          <p:cNvSpPr txBox="1"/>
          <p:nvPr/>
        </p:nvSpPr>
        <p:spPr>
          <a:xfrm>
            <a:off x="6544148" y="772180"/>
            <a:ext cx="2801921" cy="523220"/>
          </a:xfrm>
          <a:prstGeom prst="rect">
            <a:avLst/>
          </a:prstGeom>
          <a:noFill/>
        </p:spPr>
        <p:txBody>
          <a:bodyPr wrap="none" rtlCol="0">
            <a:spAutoFit/>
          </a:bodyPr>
          <a:lstStyle/>
          <a:p>
            <a:r>
              <a:rPr lang="en-US" sz="2800" b="1" dirty="0">
                <a:solidFill>
                  <a:schemeClr val="accent2">
                    <a:lumMod val="75000"/>
                  </a:schemeClr>
                </a:solidFill>
              </a:rPr>
              <a:t>Bad </a:t>
            </a:r>
            <a:r>
              <a:rPr lang="en-US" sz="2800" b="1" dirty="0" err="1">
                <a:solidFill>
                  <a:schemeClr val="accent2">
                    <a:lumMod val="75000"/>
                  </a:schemeClr>
                </a:solidFill>
              </a:rPr>
              <a:t>Illumina</a:t>
            </a:r>
            <a:r>
              <a:rPr lang="en-US" sz="2800" b="1" dirty="0">
                <a:solidFill>
                  <a:schemeClr val="accent2">
                    <a:lumMod val="75000"/>
                  </a:schemeClr>
                </a:solidFill>
              </a:rPr>
              <a:t> data</a:t>
            </a:r>
            <a:endParaRPr lang="en-US" sz="2800" b="1" dirty="0">
              <a:solidFill>
                <a:schemeClr val="accent2">
                  <a:lumMod val="75000"/>
                </a:schemeClr>
              </a:solidFill>
            </a:endParaRPr>
          </a:p>
        </p:txBody>
      </p:sp>
      <p:sp>
        <p:nvSpPr>
          <p:cNvPr id="4" name="Rectangle 3"/>
          <p:cNvSpPr/>
          <p:nvPr/>
        </p:nvSpPr>
        <p:spPr>
          <a:xfrm>
            <a:off x="1828800" y="4724401"/>
            <a:ext cx="3733800" cy="1508105"/>
          </a:xfrm>
          <a:prstGeom prst="rect">
            <a:avLst/>
          </a:prstGeom>
        </p:spPr>
        <p:txBody>
          <a:bodyPr wrap="square">
            <a:spAutoFit/>
          </a:bodyPr>
          <a:lstStyle/>
          <a:p>
            <a:r>
              <a:rPr lang="en-US" b="1" dirty="0">
                <a:solidFill>
                  <a:srgbClr val="FFC000"/>
                </a:solidFill>
              </a:rPr>
              <a:t>Warning</a:t>
            </a:r>
          </a:p>
          <a:p>
            <a:pPr marL="285750" indent="-285750">
              <a:buFontTx/>
              <a:buChar char="-"/>
            </a:pPr>
            <a:r>
              <a:rPr lang="en-US" sz="1400" dirty="0"/>
              <a:t>lower quartile for </a:t>
            </a:r>
            <a:r>
              <a:rPr lang="en-US" sz="1400" dirty="0"/>
              <a:t>any base is less than </a:t>
            </a:r>
            <a:r>
              <a:rPr lang="en-US" sz="1400" dirty="0"/>
              <a:t>10</a:t>
            </a:r>
          </a:p>
          <a:p>
            <a:pPr marL="285750" indent="-285750">
              <a:buFontTx/>
              <a:buChar char="-"/>
            </a:pPr>
            <a:r>
              <a:rPr lang="en-US" sz="1400" dirty="0"/>
              <a:t>median </a:t>
            </a:r>
            <a:r>
              <a:rPr lang="en-US" sz="1400" dirty="0"/>
              <a:t>for any base is less than </a:t>
            </a:r>
            <a:r>
              <a:rPr lang="en-US" sz="1400" dirty="0"/>
              <a:t>25</a:t>
            </a:r>
            <a:endParaRPr lang="en-US" sz="1600" dirty="0"/>
          </a:p>
          <a:p>
            <a:r>
              <a:rPr lang="en-US" b="1" dirty="0">
                <a:solidFill>
                  <a:srgbClr val="FF0000"/>
                </a:solidFill>
              </a:rPr>
              <a:t>Failure</a:t>
            </a:r>
          </a:p>
          <a:p>
            <a:pPr marL="285750" indent="-285750">
              <a:buFontTx/>
              <a:buChar char="-"/>
            </a:pPr>
            <a:r>
              <a:rPr lang="en-US" sz="1400" dirty="0"/>
              <a:t>lower </a:t>
            </a:r>
            <a:r>
              <a:rPr lang="en-US" sz="1400" dirty="0"/>
              <a:t>quartile for any base is less than </a:t>
            </a:r>
            <a:r>
              <a:rPr lang="en-US" sz="1400" dirty="0"/>
              <a:t>5</a:t>
            </a:r>
          </a:p>
          <a:p>
            <a:pPr marL="285750" indent="-285750">
              <a:buFontTx/>
              <a:buChar char="-"/>
            </a:pPr>
            <a:r>
              <a:rPr lang="en-US" sz="1400" dirty="0"/>
              <a:t>median for any base is less than </a:t>
            </a:r>
            <a:r>
              <a:rPr lang="en-US" sz="1400" dirty="0"/>
              <a:t>20</a:t>
            </a:r>
          </a:p>
        </p:txBody>
      </p:sp>
      <p:sp>
        <p:nvSpPr>
          <p:cNvPr id="5" name="AutoShape 2" descr="Per base quality graph"/>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547" y="1752600"/>
            <a:ext cx="3657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6307" y="1732984"/>
            <a:ext cx="3657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429347" y="1809750"/>
            <a:ext cx="696024" cy="369332"/>
          </a:xfrm>
          <a:prstGeom prst="rect">
            <a:avLst/>
          </a:prstGeom>
          <a:noFill/>
        </p:spPr>
        <p:txBody>
          <a:bodyPr wrap="none" rtlCol="0">
            <a:spAutoFit/>
          </a:bodyPr>
          <a:lstStyle/>
          <a:p>
            <a:r>
              <a:rPr lang="en-US" dirty="0"/>
              <a:t>Good</a:t>
            </a:r>
            <a:endParaRPr lang="en-US" dirty="0"/>
          </a:p>
        </p:txBody>
      </p:sp>
      <p:sp>
        <p:nvSpPr>
          <p:cNvPr id="12" name="TextBox 11"/>
          <p:cNvSpPr txBox="1"/>
          <p:nvPr/>
        </p:nvSpPr>
        <p:spPr>
          <a:xfrm>
            <a:off x="2429348" y="2145132"/>
            <a:ext cx="1265859" cy="369332"/>
          </a:xfrm>
          <a:prstGeom prst="rect">
            <a:avLst/>
          </a:prstGeom>
          <a:noFill/>
        </p:spPr>
        <p:txBody>
          <a:bodyPr wrap="none" rtlCol="0">
            <a:spAutoFit/>
          </a:bodyPr>
          <a:lstStyle/>
          <a:p>
            <a:r>
              <a:rPr lang="en-US" dirty="0"/>
              <a:t>Reasonable</a:t>
            </a:r>
            <a:endParaRPr lang="en-US" dirty="0"/>
          </a:p>
        </p:txBody>
      </p:sp>
      <p:sp>
        <p:nvSpPr>
          <p:cNvPr id="13" name="TextBox 12"/>
          <p:cNvSpPr txBox="1"/>
          <p:nvPr/>
        </p:nvSpPr>
        <p:spPr>
          <a:xfrm>
            <a:off x="2491909" y="2686616"/>
            <a:ext cx="1316579" cy="369332"/>
          </a:xfrm>
          <a:prstGeom prst="rect">
            <a:avLst/>
          </a:prstGeom>
          <a:noFill/>
        </p:spPr>
        <p:txBody>
          <a:bodyPr wrap="none" rtlCol="0">
            <a:spAutoFit/>
          </a:bodyPr>
          <a:lstStyle/>
          <a:p>
            <a:r>
              <a:rPr lang="en-US" dirty="0"/>
              <a:t>Poor quality</a:t>
            </a:r>
            <a:endParaRPr lang="en-US" dirty="0"/>
          </a:p>
        </p:txBody>
      </p:sp>
      <p:sp>
        <p:nvSpPr>
          <p:cNvPr id="8" name="Rectangle 7"/>
          <p:cNvSpPr/>
          <p:nvPr/>
        </p:nvSpPr>
        <p:spPr>
          <a:xfrm>
            <a:off x="2059696" y="1143001"/>
            <a:ext cx="8201591" cy="461665"/>
          </a:xfrm>
          <a:prstGeom prst="rect">
            <a:avLst/>
          </a:prstGeom>
        </p:spPr>
        <p:txBody>
          <a:bodyPr wrap="square">
            <a:spAutoFit/>
          </a:bodyPr>
          <a:lstStyle/>
          <a:p>
            <a:r>
              <a:rPr lang="en-US" sz="1200" dirty="0" err="1"/>
              <a:t>FastQC</a:t>
            </a:r>
            <a:r>
              <a:rPr lang="en-US" sz="1200" dirty="0"/>
              <a:t> attempts to automatically determine which encoding method was used, but in some very limited datasets it is possible that it will guess this incorrectly (ironically only when your data is universally very good!)</a:t>
            </a:r>
          </a:p>
        </p:txBody>
      </p:sp>
      <p:cxnSp>
        <p:nvCxnSpPr>
          <p:cNvPr id="10" name="Straight Arrow Connector 9"/>
          <p:cNvCxnSpPr>
            <a:stCxn id="8" idx="2"/>
            <a:endCxn id="1027" idx="0"/>
          </p:cNvCxnSpPr>
          <p:nvPr/>
        </p:nvCxnSpPr>
        <p:spPr>
          <a:xfrm flipH="1">
            <a:off x="3953347" y="1604666"/>
            <a:ext cx="2207144" cy="1479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2"/>
            <a:endCxn id="1028" idx="0"/>
          </p:cNvCxnSpPr>
          <p:nvPr/>
        </p:nvCxnSpPr>
        <p:spPr>
          <a:xfrm>
            <a:off x="6160491" y="1604666"/>
            <a:ext cx="1784616" cy="1283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538458" y="4724401"/>
            <a:ext cx="4900942" cy="1877437"/>
          </a:xfrm>
          <a:prstGeom prst="rect">
            <a:avLst/>
          </a:prstGeom>
        </p:spPr>
        <p:txBody>
          <a:bodyPr wrap="square">
            <a:spAutoFit/>
          </a:bodyPr>
          <a:lstStyle/>
          <a:p>
            <a:r>
              <a:rPr lang="en-US" b="1" dirty="0"/>
              <a:t>Common reasons for warnings</a:t>
            </a:r>
          </a:p>
          <a:p>
            <a:pPr marL="285750" indent="-285750">
              <a:buFontTx/>
              <a:buChar char="-"/>
            </a:pPr>
            <a:r>
              <a:rPr lang="en-US" sz="1400" dirty="0"/>
              <a:t>general </a:t>
            </a:r>
            <a:r>
              <a:rPr lang="en-US" sz="1400" dirty="0"/>
              <a:t>degradation of quality over the duration of long </a:t>
            </a:r>
            <a:r>
              <a:rPr lang="en-US" sz="1400" dirty="0"/>
              <a:t>runs</a:t>
            </a:r>
          </a:p>
          <a:p>
            <a:pPr marL="742950" lvl="1" indent="-285750">
              <a:buFontTx/>
              <a:buChar char="-"/>
            </a:pPr>
            <a:r>
              <a:rPr lang="en-US" sz="1400" b="1" dirty="0"/>
              <a:t>Solution:</a:t>
            </a:r>
            <a:r>
              <a:rPr lang="en-US" sz="1400" dirty="0"/>
              <a:t> quality trimming = read truncation</a:t>
            </a:r>
          </a:p>
          <a:p>
            <a:pPr marL="285750" indent="-285750">
              <a:buFontTx/>
              <a:buChar char="-"/>
            </a:pPr>
            <a:r>
              <a:rPr lang="en-US" sz="1400" dirty="0"/>
              <a:t>a short loss of quality earlier in the </a:t>
            </a:r>
            <a:r>
              <a:rPr lang="en-US" sz="1400" dirty="0"/>
              <a:t>run, because of </a:t>
            </a:r>
            <a:endParaRPr lang="hy-AM" sz="1400" dirty="0"/>
          </a:p>
          <a:p>
            <a:pPr marL="742950" lvl="1" indent="-285750">
              <a:buFontTx/>
              <a:buChar char="-"/>
            </a:pPr>
            <a:r>
              <a:rPr lang="en-US" sz="1400" dirty="0"/>
              <a:t>Transient problems: e.g. bubbles</a:t>
            </a:r>
          </a:p>
          <a:p>
            <a:pPr marL="742950" lvl="1" indent="-285750">
              <a:buFontTx/>
              <a:buChar char="-"/>
            </a:pPr>
            <a:r>
              <a:rPr lang="en-US" sz="1400" b="1" dirty="0"/>
              <a:t>Solution: </a:t>
            </a:r>
            <a:r>
              <a:rPr lang="en-US" sz="1400" dirty="0"/>
              <a:t>masking </a:t>
            </a:r>
            <a:r>
              <a:rPr lang="en-US" sz="1400" dirty="0"/>
              <a:t>; trimming not advisable</a:t>
            </a:r>
          </a:p>
          <a:p>
            <a:pPr marL="285750" indent="-285750">
              <a:buFontTx/>
              <a:buChar char="-"/>
            </a:pPr>
            <a:r>
              <a:rPr lang="en-US" sz="1400" dirty="0"/>
              <a:t>Reads of varying length: </a:t>
            </a:r>
          </a:p>
          <a:p>
            <a:pPr marL="742950" lvl="1" indent="-285750">
              <a:buFontTx/>
              <a:buChar char="-"/>
            </a:pPr>
            <a:r>
              <a:rPr lang="en-US" sz="1400" b="1" dirty="0"/>
              <a:t>Solution: </a:t>
            </a:r>
            <a:r>
              <a:rPr lang="en-US" sz="1400" dirty="0"/>
              <a:t>check the read length distribution module </a:t>
            </a:r>
            <a:endParaRPr lang="en-US" sz="1400" dirty="0"/>
          </a:p>
        </p:txBody>
      </p:sp>
    </p:spTree>
    <p:extLst>
      <p:ext uri="{BB962C8B-B14F-4D97-AF65-F5344CB8AC3E}">
        <p14:creationId xmlns:p14="http://schemas.microsoft.com/office/powerpoint/2010/main" val="17373476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11162"/>
          </a:xfrm>
        </p:spPr>
        <p:txBody>
          <a:bodyPr>
            <a:normAutofit fontScale="90000"/>
          </a:bodyPr>
          <a:lstStyle/>
          <a:p>
            <a:r>
              <a:rPr lang="en-US" b="1" dirty="0"/>
              <a:t>Per Sequence Quality Scores</a:t>
            </a:r>
          </a:p>
        </p:txBody>
      </p:sp>
      <p:sp>
        <p:nvSpPr>
          <p:cNvPr id="3" name="TextBox 2"/>
          <p:cNvSpPr txBox="1"/>
          <p:nvPr/>
        </p:nvSpPr>
        <p:spPr>
          <a:xfrm>
            <a:off x="2048348" y="772692"/>
            <a:ext cx="3035959" cy="523220"/>
          </a:xfrm>
          <a:prstGeom prst="rect">
            <a:avLst/>
          </a:prstGeom>
          <a:noFill/>
        </p:spPr>
        <p:txBody>
          <a:bodyPr wrap="none" rtlCol="0">
            <a:spAutoFit/>
          </a:bodyPr>
          <a:lstStyle/>
          <a:p>
            <a:r>
              <a:rPr lang="en-US" sz="2800" b="1" dirty="0">
                <a:solidFill>
                  <a:schemeClr val="accent3">
                    <a:lumMod val="75000"/>
                  </a:schemeClr>
                </a:solidFill>
              </a:rPr>
              <a:t>Good </a:t>
            </a:r>
            <a:r>
              <a:rPr lang="en-US" sz="2800" b="1" dirty="0" err="1">
                <a:solidFill>
                  <a:schemeClr val="accent3">
                    <a:lumMod val="75000"/>
                  </a:schemeClr>
                </a:solidFill>
              </a:rPr>
              <a:t>Illumina</a:t>
            </a:r>
            <a:r>
              <a:rPr lang="en-US" sz="2800" b="1" dirty="0">
                <a:solidFill>
                  <a:schemeClr val="accent3">
                    <a:lumMod val="75000"/>
                  </a:schemeClr>
                </a:solidFill>
              </a:rPr>
              <a:t> data</a:t>
            </a:r>
            <a:endParaRPr lang="en-US" sz="2800" b="1" dirty="0">
              <a:solidFill>
                <a:schemeClr val="accent3">
                  <a:lumMod val="75000"/>
                </a:schemeClr>
              </a:solidFill>
            </a:endParaRPr>
          </a:p>
        </p:txBody>
      </p:sp>
      <p:sp>
        <p:nvSpPr>
          <p:cNvPr id="6" name="TextBox 5"/>
          <p:cNvSpPr txBox="1"/>
          <p:nvPr/>
        </p:nvSpPr>
        <p:spPr>
          <a:xfrm>
            <a:off x="6544148" y="772180"/>
            <a:ext cx="2801921" cy="523220"/>
          </a:xfrm>
          <a:prstGeom prst="rect">
            <a:avLst/>
          </a:prstGeom>
          <a:noFill/>
        </p:spPr>
        <p:txBody>
          <a:bodyPr wrap="none" rtlCol="0">
            <a:spAutoFit/>
          </a:bodyPr>
          <a:lstStyle/>
          <a:p>
            <a:r>
              <a:rPr lang="en-US" sz="2800" b="1" dirty="0">
                <a:solidFill>
                  <a:schemeClr val="accent2">
                    <a:lumMod val="75000"/>
                  </a:schemeClr>
                </a:solidFill>
              </a:rPr>
              <a:t>Bad </a:t>
            </a:r>
            <a:r>
              <a:rPr lang="en-US" sz="2800" b="1" dirty="0" err="1">
                <a:solidFill>
                  <a:schemeClr val="accent2">
                    <a:lumMod val="75000"/>
                  </a:schemeClr>
                </a:solidFill>
              </a:rPr>
              <a:t>Illumina</a:t>
            </a:r>
            <a:r>
              <a:rPr lang="en-US" sz="2800" b="1" dirty="0">
                <a:solidFill>
                  <a:schemeClr val="accent2">
                    <a:lumMod val="75000"/>
                  </a:schemeClr>
                </a:solidFill>
              </a:rPr>
              <a:t> data</a:t>
            </a:r>
            <a:endParaRPr lang="en-US" sz="2800" b="1" dirty="0">
              <a:solidFill>
                <a:schemeClr val="accent2">
                  <a:lumMod val="75000"/>
                </a:schemeClr>
              </a:solidFill>
            </a:endParaRPr>
          </a:p>
        </p:txBody>
      </p:sp>
      <p:sp>
        <p:nvSpPr>
          <p:cNvPr id="4" name="Rectangle 3"/>
          <p:cNvSpPr/>
          <p:nvPr/>
        </p:nvSpPr>
        <p:spPr>
          <a:xfrm>
            <a:off x="1828800" y="4724401"/>
            <a:ext cx="3733800" cy="1508105"/>
          </a:xfrm>
          <a:prstGeom prst="rect">
            <a:avLst/>
          </a:prstGeom>
        </p:spPr>
        <p:txBody>
          <a:bodyPr wrap="square">
            <a:spAutoFit/>
          </a:bodyPr>
          <a:lstStyle/>
          <a:p>
            <a:r>
              <a:rPr lang="en-US" b="1" dirty="0">
                <a:solidFill>
                  <a:srgbClr val="FFC000"/>
                </a:solidFill>
              </a:rPr>
              <a:t>Warning</a:t>
            </a:r>
          </a:p>
          <a:p>
            <a:pPr marL="285750" indent="-285750">
              <a:buFontTx/>
              <a:buChar char="-"/>
            </a:pPr>
            <a:r>
              <a:rPr lang="en-US" sz="1400" dirty="0"/>
              <a:t>most frequently observed mean quality is below 27 </a:t>
            </a:r>
            <a:r>
              <a:rPr lang="en-US" sz="1400" dirty="0"/>
              <a:t>(0.2</a:t>
            </a:r>
            <a:r>
              <a:rPr lang="en-US" sz="1400" dirty="0"/>
              <a:t>% error </a:t>
            </a:r>
            <a:r>
              <a:rPr lang="en-US" sz="1400" dirty="0"/>
              <a:t>rate</a:t>
            </a:r>
            <a:r>
              <a:rPr lang="en-US" sz="1400" dirty="0"/>
              <a:t>)</a:t>
            </a:r>
            <a:endParaRPr lang="en-US" sz="1400" dirty="0"/>
          </a:p>
          <a:p>
            <a:r>
              <a:rPr lang="en-US" b="1" dirty="0">
                <a:solidFill>
                  <a:srgbClr val="FF0000"/>
                </a:solidFill>
              </a:rPr>
              <a:t>Failure</a:t>
            </a:r>
          </a:p>
          <a:p>
            <a:pPr marL="285750" indent="-285750">
              <a:buFontTx/>
              <a:buChar char="-"/>
            </a:pPr>
            <a:r>
              <a:rPr lang="en-US" sz="1400" dirty="0"/>
              <a:t>most frequently observed mean quality is below </a:t>
            </a:r>
            <a:r>
              <a:rPr lang="en-US" sz="1400" dirty="0"/>
              <a:t>20 (</a:t>
            </a:r>
            <a:r>
              <a:rPr lang="en-US" sz="1400" dirty="0"/>
              <a:t>1</a:t>
            </a:r>
            <a:r>
              <a:rPr lang="en-US" sz="1400" dirty="0"/>
              <a:t>% </a:t>
            </a:r>
            <a:r>
              <a:rPr lang="en-US" sz="1400" dirty="0"/>
              <a:t>error rate)</a:t>
            </a:r>
          </a:p>
        </p:txBody>
      </p:sp>
      <p:sp>
        <p:nvSpPr>
          <p:cNvPr id="5" name="AutoShape 2" descr="Per base quality graph"/>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2"/>
          <p:cNvSpPr/>
          <p:nvPr/>
        </p:nvSpPr>
        <p:spPr>
          <a:xfrm>
            <a:off x="5614815" y="4785956"/>
            <a:ext cx="4900942" cy="1661993"/>
          </a:xfrm>
          <a:prstGeom prst="rect">
            <a:avLst/>
          </a:prstGeom>
        </p:spPr>
        <p:txBody>
          <a:bodyPr wrap="square">
            <a:spAutoFit/>
          </a:bodyPr>
          <a:lstStyle/>
          <a:p>
            <a:r>
              <a:rPr lang="en-US" b="1" dirty="0"/>
              <a:t>Common reasons for warnings</a:t>
            </a:r>
          </a:p>
          <a:p>
            <a:pPr marL="285750" indent="-285750">
              <a:buFontTx/>
              <a:buChar char="-"/>
            </a:pPr>
            <a:r>
              <a:rPr lang="en-US" sz="1400" dirty="0"/>
              <a:t>Systematic problems – e.g. one end of </a:t>
            </a:r>
            <a:r>
              <a:rPr lang="en-US" sz="1400" dirty="0" err="1"/>
              <a:t>flowcell</a:t>
            </a:r>
            <a:r>
              <a:rPr lang="en-US" sz="1400" dirty="0"/>
              <a:t> </a:t>
            </a:r>
          </a:p>
          <a:p>
            <a:pPr marL="742950" lvl="1" indent="-285750">
              <a:buFontTx/>
              <a:buChar char="-"/>
            </a:pPr>
            <a:r>
              <a:rPr lang="en-US" sz="1400" b="1" dirty="0"/>
              <a:t>Solution: </a:t>
            </a:r>
            <a:r>
              <a:rPr lang="en-US" sz="1400" dirty="0"/>
              <a:t>look at per-tile sequence quality module, check modality of the distribution</a:t>
            </a:r>
          </a:p>
          <a:p>
            <a:pPr marL="285750" indent="-285750">
              <a:buFontTx/>
              <a:buChar char="-"/>
            </a:pPr>
            <a:r>
              <a:rPr lang="en-US" sz="1400" dirty="0"/>
              <a:t>general loss of quality within a </a:t>
            </a:r>
            <a:r>
              <a:rPr lang="en-US" sz="1400" dirty="0"/>
              <a:t>run</a:t>
            </a:r>
          </a:p>
          <a:p>
            <a:pPr marL="742950" lvl="1" indent="-285750">
              <a:buFontTx/>
              <a:buChar char="-"/>
            </a:pPr>
            <a:r>
              <a:rPr lang="en-US" sz="1400" b="1" dirty="0"/>
              <a:t>Solution:</a:t>
            </a:r>
            <a:r>
              <a:rPr lang="en-US" sz="1400" dirty="0"/>
              <a:t> For </a:t>
            </a:r>
            <a:r>
              <a:rPr lang="en-US" sz="1400" dirty="0"/>
              <a:t>long runs this may be alleviated through quality trimming</a:t>
            </a:r>
            <a:r>
              <a:rPr lang="en-US" sz="1400" dirty="0"/>
              <a:t> </a:t>
            </a:r>
            <a:endParaRPr lang="en-US" sz="1400" dirty="0"/>
          </a:p>
        </p:txBody>
      </p:sp>
      <p:sp>
        <p:nvSpPr>
          <p:cNvPr id="9" name="AutoShape 2" descr="Per base quality graph"/>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225990"/>
            <a:ext cx="3657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1225990"/>
            <a:ext cx="3657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17832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11162"/>
          </a:xfrm>
        </p:spPr>
        <p:txBody>
          <a:bodyPr>
            <a:normAutofit fontScale="90000"/>
          </a:bodyPr>
          <a:lstStyle/>
          <a:p>
            <a:r>
              <a:rPr lang="en-US" b="1" dirty="0"/>
              <a:t>Per Base Sequence Content</a:t>
            </a:r>
          </a:p>
        </p:txBody>
      </p:sp>
      <p:sp>
        <p:nvSpPr>
          <p:cNvPr id="3" name="TextBox 2"/>
          <p:cNvSpPr txBox="1"/>
          <p:nvPr/>
        </p:nvSpPr>
        <p:spPr>
          <a:xfrm>
            <a:off x="2048348" y="772692"/>
            <a:ext cx="3035959" cy="523220"/>
          </a:xfrm>
          <a:prstGeom prst="rect">
            <a:avLst/>
          </a:prstGeom>
          <a:noFill/>
        </p:spPr>
        <p:txBody>
          <a:bodyPr wrap="none" rtlCol="0">
            <a:spAutoFit/>
          </a:bodyPr>
          <a:lstStyle/>
          <a:p>
            <a:r>
              <a:rPr lang="en-US" sz="2800" b="1" dirty="0">
                <a:solidFill>
                  <a:schemeClr val="accent3">
                    <a:lumMod val="75000"/>
                  </a:schemeClr>
                </a:solidFill>
              </a:rPr>
              <a:t>Good </a:t>
            </a:r>
            <a:r>
              <a:rPr lang="en-US" sz="2800" b="1" dirty="0" err="1">
                <a:solidFill>
                  <a:schemeClr val="accent3">
                    <a:lumMod val="75000"/>
                  </a:schemeClr>
                </a:solidFill>
              </a:rPr>
              <a:t>Illumina</a:t>
            </a:r>
            <a:r>
              <a:rPr lang="en-US" sz="2800" b="1" dirty="0">
                <a:solidFill>
                  <a:schemeClr val="accent3">
                    <a:lumMod val="75000"/>
                  </a:schemeClr>
                </a:solidFill>
              </a:rPr>
              <a:t> data</a:t>
            </a:r>
            <a:endParaRPr lang="en-US" sz="2800" b="1" dirty="0">
              <a:solidFill>
                <a:schemeClr val="accent3">
                  <a:lumMod val="75000"/>
                </a:schemeClr>
              </a:solidFill>
            </a:endParaRPr>
          </a:p>
        </p:txBody>
      </p:sp>
      <p:sp>
        <p:nvSpPr>
          <p:cNvPr id="6" name="TextBox 5"/>
          <p:cNvSpPr txBox="1"/>
          <p:nvPr/>
        </p:nvSpPr>
        <p:spPr>
          <a:xfrm>
            <a:off x="6544148" y="772180"/>
            <a:ext cx="2801921" cy="523220"/>
          </a:xfrm>
          <a:prstGeom prst="rect">
            <a:avLst/>
          </a:prstGeom>
          <a:noFill/>
        </p:spPr>
        <p:txBody>
          <a:bodyPr wrap="none" rtlCol="0">
            <a:spAutoFit/>
          </a:bodyPr>
          <a:lstStyle/>
          <a:p>
            <a:r>
              <a:rPr lang="en-US" sz="2800" b="1" dirty="0">
                <a:solidFill>
                  <a:schemeClr val="accent2">
                    <a:lumMod val="75000"/>
                  </a:schemeClr>
                </a:solidFill>
              </a:rPr>
              <a:t>Bad </a:t>
            </a:r>
            <a:r>
              <a:rPr lang="en-US" sz="2800" b="1" dirty="0" err="1">
                <a:solidFill>
                  <a:schemeClr val="accent2">
                    <a:lumMod val="75000"/>
                  </a:schemeClr>
                </a:solidFill>
              </a:rPr>
              <a:t>Illumina</a:t>
            </a:r>
            <a:r>
              <a:rPr lang="en-US" sz="2800" b="1" dirty="0">
                <a:solidFill>
                  <a:schemeClr val="accent2">
                    <a:lumMod val="75000"/>
                  </a:schemeClr>
                </a:solidFill>
              </a:rPr>
              <a:t> data</a:t>
            </a:r>
            <a:endParaRPr lang="en-US" sz="2800" b="1" dirty="0">
              <a:solidFill>
                <a:schemeClr val="accent2">
                  <a:lumMod val="75000"/>
                </a:schemeClr>
              </a:solidFill>
            </a:endParaRPr>
          </a:p>
        </p:txBody>
      </p:sp>
      <p:sp>
        <p:nvSpPr>
          <p:cNvPr id="4" name="Rectangle 3"/>
          <p:cNvSpPr/>
          <p:nvPr/>
        </p:nvSpPr>
        <p:spPr>
          <a:xfrm>
            <a:off x="1828800" y="4724401"/>
            <a:ext cx="3733800" cy="1508105"/>
          </a:xfrm>
          <a:prstGeom prst="rect">
            <a:avLst/>
          </a:prstGeom>
        </p:spPr>
        <p:txBody>
          <a:bodyPr wrap="square">
            <a:spAutoFit/>
          </a:bodyPr>
          <a:lstStyle/>
          <a:p>
            <a:r>
              <a:rPr lang="en-US" b="1" dirty="0">
                <a:solidFill>
                  <a:srgbClr val="FFC000"/>
                </a:solidFill>
              </a:rPr>
              <a:t>Warning</a:t>
            </a:r>
          </a:p>
          <a:p>
            <a:pPr marL="285750" indent="-285750">
              <a:buFontTx/>
              <a:buChar char="-"/>
            </a:pPr>
            <a:r>
              <a:rPr lang="en-US" sz="1400" dirty="0"/>
              <a:t>difference between A and T, or G and C is greater than 10% in any </a:t>
            </a:r>
            <a:r>
              <a:rPr lang="en-US" sz="1400" dirty="0"/>
              <a:t>position</a:t>
            </a:r>
          </a:p>
          <a:p>
            <a:r>
              <a:rPr lang="en-US" b="1" dirty="0">
                <a:solidFill>
                  <a:srgbClr val="FF0000"/>
                </a:solidFill>
              </a:rPr>
              <a:t>Failure</a:t>
            </a:r>
          </a:p>
          <a:p>
            <a:pPr marL="285750" indent="-285750">
              <a:buFontTx/>
              <a:buChar char="-"/>
            </a:pPr>
            <a:r>
              <a:rPr lang="en-US" sz="1400" dirty="0"/>
              <a:t>difference between A and T, or G and C is greater than 20% in any position</a:t>
            </a:r>
          </a:p>
        </p:txBody>
      </p:sp>
      <p:sp>
        <p:nvSpPr>
          <p:cNvPr id="5" name="AutoShape 2" descr="Per base quality graph"/>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2"/>
          <p:cNvSpPr/>
          <p:nvPr/>
        </p:nvSpPr>
        <p:spPr>
          <a:xfrm>
            <a:off x="5358425" y="4121808"/>
            <a:ext cx="5173364" cy="2739211"/>
          </a:xfrm>
          <a:prstGeom prst="rect">
            <a:avLst/>
          </a:prstGeom>
        </p:spPr>
        <p:txBody>
          <a:bodyPr wrap="square">
            <a:spAutoFit/>
          </a:bodyPr>
          <a:lstStyle/>
          <a:p>
            <a:r>
              <a:rPr lang="en-US" b="1" dirty="0"/>
              <a:t>Common reasons for warnings</a:t>
            </a:r>
          </a:p>
          <a:p>
            <a:pPr marL="285750" indent="-285750">
              <a:buFontTx/>
              <a:buChar char="-"/>
            </a:pPr>
            <a:r>
              <a:rPr lang="en-US" sz="1400" dirty="0"/>
              <a:t>Biased fragmentation: biased sequences in the start of the read for some libraries: </a:t>
            </a:r>
          </a:p>
          <a:p>
            <a:pPr marL="742950" lvl="1" indent="-285750">
              <a:buFontTx/>
              <a:buChar char="-"/>
            </a:pPr>
            <a:r>
              <a:rPr lang="en-US" sz="1400" dirty="0"/>
              <a:t>produced by random </a:t>
            </a:r>
            <a:r>
              <a:rPr lang="en-US" sz="1400" dirty="0" err="1"/>
              <a:t>hexamer</a:t>
            </a:r>
            <a:r>
              <a:rPr lang="en-US" sz="1400" dirty="0"/>
              <a:t> trimming (</a:t>
            </a:r>
            <a:r>
              <a:rPr lang="en-US" sz="1400" dirty="0"/>
              <a:t>Nearly all RNA-</a:t>
            </a:r>
            <a:r>
              <a:rPr lang="en-US" sz="1400" dirty="0" err="1"/>
              <a:t>seq</a:t>
            </a:r>
            <a:r>
              <a:rPr lang="en-US" sz="1400" dirty="0"/>
              <a:t> libraries </a:t>
            </a:r>
            <a:r>
              <a:rPr lang="en-US" sz="1400" dirty="0"/>
              <a:t>)</a:t>
            </a:r>
          </a:p>
          <a:p>
            <a:pPr marL="742950" lvl="1" indent="-285750">
              <a:buFontTx/>
              <a:buChar char="-"/>
            </a:pPr>
            <a:r>
              <a:rPr lang="en-US" sz="1400" dirty="0"/>
              <a:t>Or fragmented </a:t>
            </a:r>
            <a:r>
              <a:rPr lang="en-US" sz="1400" dirty="0"/>
              <a:t>using </a:t>
            </a:r>
            <a:r>
              <a:rPr lang="en-US" sz="1400" dirty="0" err="1"/>
              <a:t>transposases</a:t>
            </a:r>
            <a:endParaRPr lang="en-US" sz="1400" dirty="0"/>
          </a:p>
          <a:p>
            <a:pPr marL="285750" indent="-285750">
              <a:buFontTx/>
              <a:buChar char="-"/>
            </a:pPr>
            <a:r>
              <a:rPr lang="en-US" sz="1400" dirty="0"/>
              <a:t>Overrepresented sequences</a:t>
            </a:r>
            <a:r>
              <a:rPr lang="en-US" sz="1400" dirty="0"/>
              <a:t>:</a:t>
            </a:r>
          </a:p>
          <a:p>
            <a:pPr marL="742950" lvl="1" indent="-285750">
              <a:buFontTx/>
              <a:buChar char="-"/>
            </a:pPr>
            <a:r>
              <a:rPr lang="en-US" sz="1400" dirty="0"/>
              <a:t>Adapter dimers, </a:t>
            </a:r>
            <a:r>
              <a:rPr lang="en-US" sz="1400" dirty="0" err="1"/>
              <a:t>rRNA</a:t>
            </a:r>
            <a:endParaRPr lang="en-US" sz="1400" dirty="0"/>
          </a:p>
          <a:p>
            <a:pPr marL="285750" indent="-285750">
              <a:buFontTx/>
              <a:buChar char="-"/>
            </a:pPr>
            <a:r>
              <a:rPr lang="en-US" sz="1400" dirty="0"/>
              <a:t>Biased composition </a:t>
            </a:r>
            <a:r>
              <a:rPr lang="en-US" sz="1400" dirty="0"/>
              <a:t>libraries</a:t>
            </a:r>
          </a:p>
          <a:p>
            <a:pPr marL="742950" lvl="1" indent="-285750">
              <a:buFontTx/>
              <a:buChar char="-"/>
            </a:pPr>
            <a:r>
              <a:rPr lang="en-US" sz="1400" dirty="0"/>
              <a:t>sodium </a:t>
            </a:r>
            <a:r>
              <a:rPr lang="en-US" sz="1400" dirty="0" err="1"/>
              <a:t>bisulphite</a:t>
            </a:r>
            <a:r>
              <a:rPr lang="en-US" sz="1400" dirty="0"/>
              <a:t> converting </a:t>
            </a:r>
            <a:r>
              <a:rPr lang="en-US" sz="1400" dirty="0" err="1"/>
              <a:t>cytosines</a:t>
            </a:r>
            <a:r>
              <a:rPr lang="en-US" sz="1400" dirty="0"/>
              <a:t> to </a:t>
            </a:r>
            <a:r>
              <a:rPr lang="en-US" sz="1400" dirty="0" err="1"/>
              <a:t>thymines</a:t>
            </a:r>
            <a:endParaRPr lang="en-US" sz="1400" dirty="0"/>
          </a:p>
          <a:p>
            <a:pPr marL="285750" indent="-285750">
              <a:buFontTx/>
              <a:buChar char="-"/>
            </a:pPr>
            <a:r>
              <a:rPr lang="en-US" sz="1400" dirty="0"/>
              <a:t>Aggressive adapter trimming</a:t>
            </a:r>
          </a:p>
          <a:p>
            <a:pPr marL="742950" lvl="1" indent="-285750">
              <a:buFontTx/>
              <a:buChar char="-"/>
            </a:pPr>
            <a:r>
              <a:rPr lang="en-US" sz="1400" dirty="0"/>
              <a:t>Bias at the end</a:t>
            </a:r>
            <a:endParaRPr lang="en-US" sz="1400" dirty="0"/>
          </a:p>
        </p:txBody>
      </p:sp>
      <p:sp>
        <p:nvSpPr>
          <p:cNvPr id="9" name="AutoShape 2" descr="Per base quality graph"/>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6775" y="1295912"/>
            <a:ext cx="3657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6486" y="1295400"/>
            <a:ext cx="3657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53009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11162"/>
          </a:xfrm>
        </p:spPr>
        <p:txBody>
          <a:bodyPr>
            <a:normAutofit fontScale="90000"/>
          </a:bodyPr>
          <a:lstStyle/>
          <a:p>
            <a:r>
              <a:rPr lang="en-US" b="1" dirty="0"/>
              <a:t>Per Sequence GC Content</a:t>
            </a:r>
          </a:p>
        </p:txBody>
      </p:sp>
      <p:sp>
        <p:nvSpPr>
          <p:cNvPr id="3" name="TextBox 2"/>
          <p:cNvSpPr txBox="1"/>
          <p:nvPr/>
        </p:nvSpPr>
        <p:spPr>
          <a:xfrm>
            <a:off x="2048348" y="772692"/>
            <a:ext cx="3035959" cy="523220"/>
          </a:xfrm>
          <a:prstGeom prst="rect">
            <a:avLst/>
          </a:prstGeom>
          <a:noFill/>
        </p:spPr>
        <p:txBody>
          <a:bodyPr wrap="none" rtlCol="0">
            <a:spAutoFit/>
          </a:bodyPr>
          <a:lstStyle/>
          <a:p>
            <a:r>
              <a:rPr lang="en-US" sz="2800" b="1" dirty="0">
                <a:solidFill>
                  <a:schemeClr val="accent3">
                    <a:lumMod val="75000"/>
                  </a:schemeClr>
                </a:solidFill>
              </a:rPr>
              <a:t>Good </a:t>
            </a:r>
            <a:r>
              <a:rPr lang="en-US" sz="2800" b="1" dirty="0" err="1">
                <a:solidFill>
                  <a:schemeClr val="accent3">
                    <a:lumMod val="75000"/>
                  </a:schemeClr>
                </a:solidFill>
              </a:rPr>
              <a:t>Illumina</a:t>
            </a:r>
            <a:r>
              <a:rPr lang="en-US" sz="2800" b="1" dirty="0">
                <a:solidFill>
                  <a:schemeClr val="accent3">
                    <a:lumMod val="75000"/>
                  </a:schemeClr>
                </a:solidFill>
              </a:rPr>
              <a:t> data</a:t>
            </a:r>
            <a:endParaRPr lang="en-US" sz="2800" b="1" dirty="0">
              <a:solidFill>
                <a:schemeClr val="accent3">
                  <a:lumMod val="75000"/>
                </a:schemeClr>
              </a:solidFill>
            </a:endParaRPr>
          </a:p>
        </p:txBody>
      </p:sp>
      <p:sp>
        <p:nvSpPr>
          <p:cNvPr id="6" name="TextBox 5"/>
          <p:cNvSpPr txBox="1"/>
          <p:nvPr/>
        </p:nvSpPr>
        <p:spPr>
          <a:xfrm>
            <a:off x="6544148" y="772180"/>
            <a:ext cx="2801921" cy="523220"/>
          </a:xfrm>
          <a:prstGeom prst="rect">
            <a:avLst/>
          </a:prstGeom>
          <a:noFill/>
        </p:spPr>
        <p:txBody>
          <a:bodyPr wrap="none" rtlCol="0">
            <a:spAutoFit/>
          </a:bodyPr>
          <a:lstStyle/>
          <a:p>
            <a:r>
              <a:rPr lang="en-US" sz="2800" b="1" dirty="0">
                <a:solidFill>
                  <a:schemeClr val="accent2">
                    <a:lumMod val="75000"/>
                  </a:schemeClr>
                </a:solidFill>
              </a:rPr>
              <a:t>Bad </a:t>
            </a:r>
            <a:r>
              <a:rPr lang="en-US" sz="2800" b="1" dirty="0" err="1">
                <a:solidFill>
                  <a:schemeClr val="accent2">
                    <a:lumMod val="75000"/>
                  </a:schemeClr>
                </a:solidFill>
              </a:rPr>
              <a:t>Illumina</a:t>
            </a:r>
            <a:r>
              <a:rPr lang="en-US" sz="2800" b="1" dirty="0">
                <a:solidFill>
                  <a:schemeClr val="accent2">
                    <a:lumMod val="75000"/>
                  </a:schemeClr>
                </a:solidFill>
              </a:rPr>
              <a:t> data</a:t>
            </a:r>
            <a:endParaRPr lang="en-US" sz="2800" b="1" dirty="0">
              <a:solidFill>
                <a:schemeClr val="accent2">
                  <a:lumMod val="75000"/>
                </a:schemeClr>
              </a:solidFill>
            </a:endParaRPr>
          </a:p>
        </p:txBody>
      </p:sp>
      <p:sp>
        <p:nvSpPr>
          <p:cNvPr id="4" name="Rectangle 3"/>
          <p:cNvSpPr/>
          <p:nvPr/>
        </p:nvSpPr>
        <p:spPr>
          <a:xfrm>
            <a:off x="1828800" y="4724400"/>
            <a:ext cx="3733800" cy="1938992"/>
          </a:xfrm>
          <a:prstGeom prst="rect">
            <a:avLst/>
          </a:prstGeom>
        </p:spPr>
        <p:txBody>
          <a:bodyPr wrap="square">
            <a:spAutoFit/>
          </a:bodyPr>
          <a:lstStyle/>
          <a:p>
            <a:r>
              <a:rPr lang="en-US" b="1" dirty="0">
                <a:solidFill>
                  <a:srgbClr val="FFC000"/>
                </a:solidFill>
              </a:rPr>
              <a:t>Warning</a:t>
            </a:r>
          </a:p>
          <a:p>
            <a:pPr marL="285750" indent="-285750">
              <a:buFontTx/>
              <a:buChar char="-"/>
            </a:pPr>
            <a:r>
              <a:rPr lang="en-US" sz="1400" dirty="0"/>
              <a:t>sum of the deviations from the normal distribution represents more than 15% of the </a:t>
            </a:r>
            <a:r>
              <a:rPr lang="en-US" sz="1400" dirty="0"/>
              <a:t>reads</a:t>
            </a:r>
          </a:p>
          <a:p>
            <a:r>
              <a:rPr lang="en-US" b="1" dirty="0">
                <a:solidFill>
                  <a:srgbClr val="FF0000"/>
                </a:solidFill>
              </a:rPr>
              <a:t>Failure</a:t>
            </a:r>
          </a:p>
          <a:p>
            <a:pPr marL="285750" indent="-285750">
              <a:buFontTx/>
              <a:buChar char="-"/>
            </a:pPr>
            <a:r>
              <a:rPr lang="en-US" sz="1400" dirty="0"/>
              <a:t>sum of the deviations from the normal distribution represents more than 30% of the reads</a:t>
            </a:r>
          </a:p>
        </p:txBody>
      </p:sp>
      <p:sp>
        <p:nvSpPr>
          <p:cNvPr id="5" name="AutoShape 2" descr="Per base quality graph"/>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2"/>
          <p:cNvSpPr/>
          <p:nvPr/>
        </p:nvSpPr>
        <p:spPr>
          <a:xfrm>
            <a:off x="5562600" y="4419600"/>
            <a:ext cx="4900942" cy="2308324"/>
          </a:xfrm>
          <a:prstGeom prst="rect">
            <a:avLst/>
          </a:prstGeom>
        </p:spPr>
        <p:txBody>
          <a:bodyPr wrap="square">
            <a:spAutoFit/>
          </a:bodyPr>
          <a:lstStyle/>
          <a:p>
            <a:r>
              <a:rPr lang="en-US" b="1" dirty="0"/>
              <a:t>Common reasons for warnings</a:t>
            </a:r>
          </a:p>
          <a:p>
            <a:pPr marL="285750" indent="-285750">
              <a:buFontTx/>
              <a:buChar char="-"/>
            </a:pPr>
            <a:r>
              <a:rPr lang="en-US" sz="1400" dirty="0"/>
              <a:t>Systematic biases will shift the distribution but will not produce warnings </a:t>
            </a:r>
          </a:p>
          <a:p>
            <a:pPr marL="285750" indent="-285750">
              <a:buFontTx/>
              <a:buChar char="-"/>
            </a:pPr>
            <a:r>
              <a:rPr lang="en-US" sz="1400" dirty="0"/>
              <a:t>Warnings are thrown because of deviation from normal distribution</a:t>
            </a:r>
          </a:p>
          <a:p>
            <a:pPr marL="742950" lvl="1" indent="-285750">
              <a:buFontTx/>
              <a:buChar char="-"/>
            </a:pPr>
            <a:r>
              <a:rPr lang="en-US" sz="1400" dirty="0"/>
              <a:t>Sharp peaks on an otherwise smooth </a:t>
            </a:r>
            <a:r>
              <a:rPr lang="en-US" sz="1400" dirty="0"/>
              <a:t>distribution</a:t>
            </a:r>
          </a:p>
          <a:p>
            <a:pPr marL="1200150" lvl="2" indent="-285750">
              <a:buFontTx/>
              <a:buChar char="-"/>
            </a:pPr>
            <a:r>
              <a:rPr lang="en-US" sz="1400" dirty="0"/>
              <a:t>Contamination with adapter dimers</a:t>
            </a:r>
          </a:p>
          <a:p>
            <a:pPr marL="742950" lvl="1" indent="-285750">
              <a:buFontTx/>
              <a:buChar char="-"/>
            </a:pPr>
            <a:r>
              <a:rPr lang="en-US" sz="1400" dirty="0"/>
              <a:t>Broader peaks </a:t>
            </a:r>
            <a:endParaRPr lang="en-US" sz="1400" dirty="0"/>
          </a:p>
          <a:p>
            <a:pPr marL="1200150" lvl="2" indent="-285750">
              <a:buFontTx/>
              <a:buChar char="-"/>
            </a:pPr>
            <a:r>
              <a:rPr lang="en-US" sz="1400" dirty="0"/>
              <a:t>may </a:t>
            </a:r>
            <a:r>
              <a:rPr lang="en-US" sz="1400" dirty="0"/>
              <a:t>represent contamination with a different species.</a:t>
            </a:r>
          </a:p>
        </p:txBody>
      </p:sp>
      <p:sp>
        <p:nvSpPr>
          <p:cNvPr id="9" name="AutoShape 2" descr="Per base quality graph"/>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6775" y="1295400"/>
            <a:ext cx="3657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4147" y="1295912"/>
            <a:ext cx="3657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88139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AutoShape 6" descr="[WARN]"/>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6507" y="88139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91063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11162"/>
          </a:xfrm>
        </p:spPr>
        <p:txBody>
          <a:bodyPr>
            <a:normAutofit fontScale="90000"/>
          </a:bodyPr>
          <a:lstStyle/>
          <a:p>
            <a:r>
              <a:rPr lang="en-US" b="1" dirty="0"/>
              <a:t>Per Base N Content</a:t>
            </a:r>
          </a:p>
        </p:txBody>
      </p:sp>
      <p:sp>
        <p:nvSpPr>
          <p:cNvPr id="3" name="TextBox 2"/>
          <p:cNvSpPr txBox="1"/>
          <p:nvPr/>
        </p:nvSpPr>
        <p:spPr>
          <a:xfrm>
            <a:off x="2048348" y="772692"/>
            <a:ext cx="3035959" cy="523220"/>
          </a:xfrm>
          <a:prstGeom prst="rect">
            <a:avLst/>
          </a:prstGeom>
          <a:noFill/>
        </p:spPr>
        <p:txBody>
          <a:bodyPr wrap="none" rtlCol="0">
            <a:spAutoFit/>
          </a:bodyPr>
          <a:lstStyle/>
          <a:p>
            <a:r>
              <a:rPr lang="en-US" sz="2800" b="1" dirty="0">
                <a:solidFill>
                  <a:schemeClr val="accent3">
                    <a:lumMod val="75000"/>
                  </a:schemeClr>
                </a:solidFill>
              </a:rPr>
              <a:t>Good </a:t>
            </a:r>
            <a:r>
              <a:rPr lang="en-US" sz="2800" b="1" dirty="0" err="1">
                <a:solidFill>
                  <a:schemeClr val="accent3">
                    <a:lumMod val="75000"/>
                  </a:schemeClr>
                </a:solidFill>
              </a:rPr>
              <a:t>Illumina</a:t>
            </a:r>
            <a:r>
              <a:rPr lang="en-US" sz="2800" b="1" dirty="0">
                <a:solidFill>
                  <a:schemeClr val="accent3">
                    <a:lumMod val="75000"/>
                  </a:schemeClr>
                </a:solidFill>
              </a:rPr>
              <a:t> data</a:t>
            </a:r>
            <a:endParaRPr lang="en-US" sz="2800" b="1" dirty="0">
              <a:solidFill>
                <a:schemeClr val="accent3">
                  <a:lumMod val="75000"/>
                </a:schemeClr>
              </a:solidFill>
            </a:endParaRPr>
          </a:p>
        </p:txBody>
      </p:sp>
      <p:sp>
        <p:nvSpPr>
          <p:cNvPr id="6" name="TextBox 5"/>
          <p:cNvSpPr txBox="1"/>
          <p:nvPr/>
        </p:nvSpPr>
        <p:spPr>
          <a:xfrm>
            <a:off x="6544148" y="772180"/>
            <a:ext cx="2801921" cy="523220"/>
          </a:xfrm>
          <a:prstGeom prst="rect">
            <a:avLst/>
          </a:prstGeom>
          <a:noFill/>
        </p:spPr>
        <p:txBody>
          <a:bodyPr wrap="none" rtlCol="0">
            <a:spAutoFit/>
          </a:bodyPr>
          <a:lstStyle/>
          <a:p>
            <a:r>
              <a:rPr lang="en-US" sz="2800" b="1" dirty="0">
                <a:solidFill>
                  <a:schemeClr val="accent2">
                    <a:lumMod val="75000"/>
                  </a:schemeClr>
                </a:solidFill>
              </a:rPr>
              <a:t>Bad </a:t>
            </a:r>
            <a:r>
              <a:rPr lang="en-US" sz="2800" b="1" dirty="0" err="1">
                <a:solidFill>
                  <a:schemeClr val="accent2">
                    <a:lumMod val="75000"/>
                  </a:schemeClr>
                </a:solidFill>
              </a:rPr>
              <a:t>Illumina</a:t>
            </a:r>
            <a:r>
              <a:rPr lang="en-US" sz="2800" b="1" dirty="0">
                <a:solidFill>
                  <a:schemeClr val="accent2">
                    <a:lumMod val="75000"/>
                  </a:schemeClr>
                </a:solidFill>
              </a:rPr>
              <a:t> data</a:t>
            </a:r>
            <a:endParaRPr lang="en-US" sz="2800" b="1" dirty="0">
              <a:solidFill>
                <a:schemeClr val="accent2">
                  <a:lumMod val="75000"/>
                </a:schemeClr>
              </a:solidFill>
            </a:endParaRPr>
          </a:p>
        </p:txBody>
      </p:sp>
      <p:sp>
        <p:nvSpPr>
          <p:cNvPr id="4" name="Rectangle 3"/>
          <p:cNvSpPr/>
          <p:nvPr/>
        </p:nvSpPr>
        <p:spPr>
          <a:xfrm>
            <a:off x="1828800" y="4724400"/>
            <a:ext cx="3733800" cy="1292662"/>
          </a:xfrm>
          <a:prstGeom prst="rect">
            <a:avLst/>
          </a:prstGeom>
        </p:spPr>
        <p:txBody>
          <a:bodyPr wrap="square">
            <a:spAutoFit/>
          </a:bodyPr>
          <a:lstStyle/>
          <a:p>
            <a:r>
              <a:rPr lang="en-US" b="1" dirty="0">
                <a:solidFill>
                  <a:srgbClr val="FFC000"/>
                </a:solidFill>
              </a:rPr>
              <a:t>Warning</a:t>
            </a:r>
          </a:p>
          <a:p>
            <a:pPr marL="285750" indent="-285750">
              <a:buFontTx/>
              <a:buChar char="-"/>
            </a:pPr>
            <a:r>
              <a:rPr lang="en-US" sz="1400" dirty="0"/>
              <a:t> N content </a:t>
            </a:r>
            <a:r>
              <a:rPr lang="en-US" sz="1400" dirty="0"/>
              <a:t>of any position </a:t>
            </a:r>
            <a:r>
              <a:rPr lang="en-US" sz="1400" dirty="0"/>
              <a:t>&gt;5</a:t>
            </a:r>
            <a:r>
              <a:rPr lang="en-US" sz="1400" dirty="0"/>
              <a:t>%.</a:t>
            </a:r>
          </a:p>
          <a:p>
            <a:r>
              <a:rPr lang="en-US" b="1" dirty="0">
                <a:solidFill>
                  <a:srgbClr val="FF0000"/>
                </a:solidFill>
              </a:rPr>
              <a:t>Failure</a:t>
            </a:r>
          </a:p>
          <a:p>
            <a:pPr marL="285750" indent="-285750">
              <a:buFontTx/>
              <a:buChar char="-"/>
            </a:pPr>
            <a:r>
              <a:rPr lang="en-US" sz="1400" dirty="0"/>
              <a:t>N content of any position </a:t>
            </a:r>
            <a:r>
              <a:rPr lang="en-US" sz="1400" dirty="0"/>
              <a:t>&gt;20%.</a:t>
            </a:r>
            <a:endParaRPr lang="en-US" sz="1400" dirty="0"/>
          </a:p>
          <a:p>
            <a:pPr marL="285750" indent="-285750">
              <a:buFontTx/>
              <a:buChar char="-"/>
            </a:pPr>
            <a:endParaRPr lang="en-US" sz="1400" dirty="0"/>
          </a:p>
        </p:txBody>
      </p:sp>
      <p:sp>
        <p:nvSpPr>
          <p:cNvPr id="5" name="AutoShape 2" descr="Per base quality graph"/>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2"/>
          <p:cNvSpPr/>
          <p:nvPr/>
        </p:nvSpPr>
        <p:spPr>
          <a:xfrm>
            <a:off x="5562600" y="4419601"/>
            <a:ext cx="4900942" cy="2092881"/>
          </a:xfrm>
          <a:prstGeom prst="rect">
            <a:avLst/>
          </a:prstGeom>
        </p:spPr>
        <p:txBody>
          <a:bodyPr wrap="square">
            <a:spAutoFit/>
          </a:bodyPr>
          <a:lstStyle/>
          <a:p>
            <a:r>
              <a:rPr lang="en-US" b="1" dirty="0"/>
              <a:t>Common reasons for warnings</a:t>
            </a:r>
          </a:p>
          <a:p>
            <a:pPr marL="285750" indent="-285750">
              <a:buFontTx/>
              <a:buChar char="-"/>
            </a:pPr>
            <a:r>
              <a:rPr lang="en-US" sz="1400" dirty="0"/>
              <a:t>general loss of </a:t>
            </a:r>
            <a:r>
              <a:rPr lang="en-US" sz="1400" dirty="0"/>
              <a:t>quality</a:t>
            </a:r>
          </a:p>
          <a:p>
            <a:pPr marL="742950" lvl="1" indent="-285750">
              <a:buFontTx/>
              <a:buChar char="-"/>
            </a:pPr>
            <a:r>
              <a:rPr lang="en-US" sz="1400" b="1" dirty="0"/>
              <a:t>Solution:</a:t>
            </a:r>
            <a:r>
              <a:rPr lang="en-US" sz="1400" dirty="0"/>
              <a:t> Look at other quality modules</a:t>
            </a:r>
          </a:p>
          <a:p>
            <a:pPr marL="285750" indent="-285750">
              <a:buFontTx/>
              <a:buChar char="-"/>
            </a:pPr>
            <a:r>
              <a:rPr lang="en-US" sz="1400" dirty="0"/>
              <a:t>high proportions of N at a small number of positions early in the </a:t>
            </a:r>
            <a:r>
              <a:rPr lang="en-US" sz="1400" dirty="0"/>
              <a:t>library</a:t>
            </a:r>
            <a:r>
              <a:rPr lang="en-US" sz="1400" dirty="0"/>
              <a:t>, against a background of generally good </a:t>
            </a:r>
            <a:r>
              <a:rPr lang="en-US" sz="1400" dirty="0"/>
              <a:t>quality</a:t>
            </a:r>
          </a:p>
          <a:p>
            <a:pPr marL="742950" lvl="1" indent="-285750">
              <a:buFontTx/>
              <a:buChar char="-"/>
            </a:pPr>
            <a:r>
              <a:rPr lang="en-US" sz="1400" dirty="0"/>
              <a:t>very biased sequence composition in the library to the point that base callers can become confused and make poor </a:t>
            </a:r>
            <a:r>
              <a:rPr lang="en-US" sz="1400" dirty="0"/>
              <a:t>calls ?? </a:t>
            </a:r>
          </a:p>
          <a:p>
            <a:pPr marL="742950" lvl="1" indent="-285750">
              <a:buFontTx/>
              <a:buChar char="-"/>
            </a:pPr>
            <a:endParaRPr lang="en-US" sz="1400" dirty="0"/>
          </a:p>
        </p:txBody>
      </p:sp>
      <p:sp>
        <p:nvSpPr>
          <p:cNvPr id="9" name="AutoShape 2" descr="Per base quality graph"/>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WARN]"/>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8347" y="1219200"/>
            <a:ext cx="3657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1295400"/>
            <a:ext cx="3657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2298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11162"/>
          </a:xfrm>
        </p:spPr>
        <p:txBody>
          <a:bodyPr>
            <a:normAutofit fontScale="90000"/>
          </a:bodyPr>
          <a:lstStyle/>
          <a:p>
            <a:r>
              <a:rPr lang="en-US" b="1" dirty="0"/>
              <a:t>Sequence Length Distribution</a:t>
            </a:r>
          </a:p>
        </p:txBody>
      </p:sp>
      <p:sp>
        <p:nvSpPr>
          <p:cNvPr id="3" name="TextBox 2"/>
          <p:cNvSpPr txBox="1"/>
          <p:nvPr/>
        </p:nvSpPr>
        <p:spPr>
          <a:xfrm>
            <a:off x="2048348" y="772692"/>
            <a:ext cx="3035959" cy="523220"/>
          </a:xfrm>
          <a:prstGeom prst="rect">
            <a:avLst/>
          </a:prstGeom>
          <a:noFill/>
        </p:spPr>
        <p:txBody>
          <a:bodyPr wrap="none" rtlCol="0">
            <a:spAutoFit/>
          </a:bodyPr>
          <a:lstStyle/>
          <a:p>
            <a:r>
              <a:rPr lang="en-US" sz="2800" b="1" dirty="0">
                <a:solidFill>
                  <a:schemeClr val="accent3">
                    <a:lumMod val="75000"/>
                  </a:schemeClr>
                </a:solidFill>
              </a:rPr>
              <a:t>Good </a:t>
            </a:r>
            <a:r>
              <a:rPr lang="en-US" sz="2800" b="1" dirty="0" err="1">
                <a:solidFill>
                  <a:schemeClr val="accent3">
                    <a:lumMod val="75000"/>
                  </a:schemeClr>
                </a:solidFill>
              </a:rPr>
              <a:t>Illumina</a:t>
            </a:r>
            <a:r>
              <a:rPr lang="en-US" sz="2800" b="1" dirty="0">
                <a:solidFill>
                  <a:schemeClr val="accent3">
                    <a:lumMod val="75000"/>
                  </a:schemeClr>
                </a:solidFill>
              </a:rPr>
              <a:t> data</a:t>
            </a:r>
            <a:endParaRPr lang="en-US" sz="2800" b="1" dirty="0">
              <a:solidFill>
                <a:schemeClr val="accent3">
                  <a:lumMod val="75000"/>
                </a:schemeClr>
              </a:solidFill>
            </a:endParaRPr>
          </a:p>
        </p:txBody>
      </p:sp>
      <p:sp>
        <p:nvSpPr>
          <p:cNvPr id="6" name="TextBox 5"/>
          <p:cNvSpPr txBox="1"/>
          <p:nvPr/>
        </p:nvSpPr>
        <p:spPr>
          <a:xfrm>
            <a:off x="6544148" y="772180"/>
            <a:ext cx="2801921" cy="523220"/>
          </a:xfrm>
          <a:prstGeom prst="rect">
            <a:avLst/>
          </a:prstGeom>
          <a:noFill/>
        </p:spPr>
        <p:txBody>
          <a:bodyPr wrap="none" rtlCol="0">
            <a:spAutoFit/>
          </a:bodyPr>
          <a:lstStyle/>
          <a:p>
            <a:r>
              <a:rPr lang="en-US" sz="2800" b="1" dirty="0">
                <a:solidFill>
                  <a:schemeClr val="accent2">
                    <a:lumMod val="75000"/>
                  </a:schemeClr>
                </a:solidFill>
              </a:rPr>
              <a:t>Bad </a:t>
            </a:r>
            <a:r>
              <a:rPr lang="en-US" sz="2800" b="1" dirty="0" err="1">
                <a:solidFill>
                  <a:schemeClr val="accent2">
                    <a:lumMod val="75000"/>
                  </a:schemeClr>
                </a:solidFill>
              </a:rPr>
              <a:t>Illumina</a:t>
            </a:r>
            <a:r>
              <a:rPr lang="en-US" sz="2800" b="1" dirty="0">
                <a:solidFill>
                  <a:schemeClr val="accent2">
                    <a:lumMod val="75000"/>
                  </a:schemeClr>
                </a:solidFill>
              </a:rPr>
              <a:t> data</a:t>
            </a:r>
            <a:endParaRPr lang="en-US" sz="2800" b="1" dirty="0">
              <a:solidFill>
                <a:schemeClr val="accent2">
                  <a:lumMod val="75000"/>
                </a:schemeClr>
              </a:solidFill>
            </a:endParaRPr>
          </a:p>
        </p:txBody>
      </p:sp>
      <p:sp>
        <p:nvSpPr>
          <p:cNvPr id="4" name="Rectangle 3"/>
          <p:cNvSpPr/>
          <p:nvPr/>
        </p:nvSpPr>
        <p:spPr>
          <a:xfrm>
            <a:off x="1828800" y="4724400"/>
            <a:ext cx="3733800" cy="1077218"/>
          </a:xfrm>
          <a:prstGeom prst="rect">
            <a:avLst/>
          </a:prstGeom>
        </p:spPr>
        <p:txBody>
          <a:bodyPr wrap="square">
            <a:spAutoFit/>
          </a:bodyPr>
          <a:lstStyle/>
          <a:p>
            <a:r>
              <a:rPr lang="en-US" b="1" dirty="0">
                <a:solidFill>
                  <a:srgbClr val="FFC000"/>
                </a:solidFill>
              </a:rPr>
              <a:t>Warning</a:t>
            </a:r>
          </a:p>
          <a:p>
            <a:pPr marL="285750" indent="-285750">
              <a:buFontTx/>
              <a:buChar char="-"/>
            </a:pPr>
            <a:r>
              <a:rPr lang="en-US" sz="1400" dirty="0"/>
              <a:t> all sequences are not the same </a:t>
            </a:r>
            <a:r>
              <a:rPr lang="en-US" sz="1400" dirty="0"/>
              <a:t>length</a:t>
            </a:r>
          </a:p>
          <a:p>
            <a:r>
              <a:rPr lang="en-US" b="1" dirty="0">
                <a:solidFill>
                  <a:srgbClr val="FF0000"/>
                </a:solidFill>
              </a:rPr>
              <a:t>Failure</a:t>
            </a:r>
          </a:p>
          <a:p>
            <a:pPr marL="285750" indent="-285750">
              <a:buFontTx/>
              <a:buChar char="-"/>
            </a:pPr>
            <a:r>
              <a:rPr lang="en-US" sz="1400" dirty="0"/>
              <a:t>any of the sequences have zero length</a:t>
            </a:r>
          </a:p>
        </p:txBody>
      </p:sp>
      <p:sp>
        <p:nvSpPr>
          <p:cNvPr id="5" name="AutoShape 2" descr="Per base quality graph"/>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2"/>
          <p:cNvSpPr/>
          <p:nvPr/>
        </p:nvSpPr>
        <p:spPr>
          <a:xfrm>
            <a:off x="5562600" y="4815679"/>
            <a:ext cx="4900942" cy="800219"/>
          </a:xfrm>
          <a:prstGeom prst="rect">
            <a:avLst/>
          </a:prstGeom>
        </p:spPr>
        <p:txBody>
          <a:bodyPr wrap="square">
            <a:spAutoFit/>
          </a:bodyPr>
          <a:lstStyle/>
          <a:p>
            <a:r>
              <a:rPr lang="en-US" b="1" dirty="0"/>
              <a:t>Common reasons for warnings</a:t>
            </a:r>
          </a:p>
          <a:p>
            <a:pPr marL="285750" indent="-285750">
              <a:buFontTx/>
              <a:buChar char="-"/>
            </a:pPr>
            <a:r>
              <a:rPr lang="en-US" sz="1400" dirty="0"/>
              <a:t>For some sequencing platforms it is entirely normal to have different read lengths so warnings here can be ignored.</a:t>
            </a:r>
          </a:p>
        </p:txBody>
      </p:sp>
      <p:sp>
        <p:nvSpPr>
          <p:cNvPr id="9" name="AutoShape 2" descr="Per base quality graph"/>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WARN]"/>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6775" y="1371600"/>
            <a:ext cx="3657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1295400"/>
            <a:ext cx="3657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2476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11162"/>
          </a:xfrm>
        </p:spPr>
        <p:txBody>
          <a:bodyPr>
            <a:normAutofit fontScale="90000"/>
          </a:bodyPr>
          <a:lstStyle/>
          <a:p>
            <a:r>
              <a:rPr lang="en-US" b="1" dirty="0"/>
              <a:t>Duplicate Sequences</a:t>
            </a:r>
          </a:p>
        </p:txBody>
      </p:sp>
      <p:sp>
        <p:nvSpPr>
          <p:cNvPr id="3" name="TextBox 2"/>
          <p:cNvSpPr txBox="1"/>
          <p:nvPr/>
        </p:nvSpPr>
        <p:spPr>
          <a:xfrm>
            <a:off x="2048348" y="772692"/>
            <a:ext cx="3035959" cy="523220"/>
          </a:xfrm>
          <a:prstGeom prst="rect">
            <a:avLst/>
          </a:prstGeom>
          <a:noFill/>
        </p:spPr>
        <p:txBody>
          <a:bodyPr wrap="none" rtlCol="0">
            <a:spAutoFit/>
          </a:bodyPr>
          <a:lstStyle/>
          <a:p>
            <a:r>
              <a:rPr lang="en-US" sz="2800" b="1" dirty="0">
                <a:solidFill>
                  <a:schemeClr val="accent3">
                    <a:lumMod val="75000"/>
                  </a:schemeClr>
                </a:solidFill>
              </a:rPr>
              <a:t>Good </a:t>
            </a:r>
            <a:r>
              <a:rPr lang="en-US" sz="2800" b="1" dirty="0" err="1">
                <a:solidFill>
                  <a:schemeClr val="accent3">
                    <a:lumMod val="75000"/>
                  </a:schemeClr>
                </a:solidFill>
              </a:rPr>
              <a:t>Illumina</a:t>
            </a:r>
            <a:r>
              <a:rPr lang="en-US" sz="2800" b="1" dirty="0">
                <a:solidFill>
                  <a:schemeClr val="accent3">
                    <a:lumMod val="75000"/>
                  </a:schemeClr>
                </a:solidFill>
              </a:rPr>
              <a:t> data</a:t>
            </a:r>
            <a:endParaRPr lang="en-US" sz="2800" b="1" dirty="0">
              <a:solidFill>
                <a:schemeClr val="accent3">
                  <a:lumMod val="75000"/>
                </a:schemeClr>
              </a:solidFill>
            </a:endParaRPr>
          </a:p>
        </p:txBody>
      </p:sp>
      <p:sp>
        <p:nvSpPr>
          <p:cNvPr id="6" name="TextBox 5"/>
          <p:cNvSpPr txBox="1"/>
          <p:nvPr/>
        </p:nvSpPr>
        <p:spPr>
          <a:xfrm>
            <a:off x="6544148" y="772180"/>
            <a:ext cx="2801921" cy="523220"/>
          </a:xfrm>
          <a:prstGeom prst="rect">
            <a:avLst/>
          </a:prstGeom>
          <a:noFill/>
        </p:spPr>
        <p:txBody>
          <a:bodyPr wrap="none" rtlCol="0">
            <a:spAutoFit/>
          </a:bodyPr>
          <a:lstStyle/>
          <a:p>
            <a:r>
              <a:rPr lang="en-US" sz="2800" b="1" dirty="0">
                <a:solidFill>
                  <a:schemeClr val="accent2">
                    <a:lumMod val="75000"/>
                  </a:schemeClr>
                </a:solidFill>
              </a:rPr>
              <a:t>Bad </a:t>
            </a:r>
            <a:r>
              <a:rPr lang="en-US" sz="2800" b="1" dirty="0" err="1">
                <a:solidFill>
                  <a:schemeClr val="accent2">
                    <a:lumMod val="75000"/>
                  </a:schemeClr>
                </a:solidFill>
              </a:rPr>
              <a:t>Illumina</a:t>
            </a:r>
            <a:r>
              <a:rPr lang="en-US" sz="2800" b="1" dirty="0">
                <a:solidFill>
                  <a:schemeClr val="accent2">
                    <a:lumMod val="75000"/>
                  </a:schemeClr>
                </a:solidFill>
              </a:rPr>
              <a:t> data</a:t>
            </a:r>
            <a:endParaRPr lang="en-US" sz="2800" b="1" dirty="0">
              <a:solidFill>
                <a:schemeClr val="accent2">
                  <a:lumMod val="75000"/>
                </a:schemeClr>
              </a:solidFill>
            </a:endParaRPr>
          </a:p>
        </p:txBody>
      </p:sp>
      <p:sp>
        <p:nvSpPr>
          <p:cNvPr id="4" name="Rectangle 3"/>
          <p:cNvSpPr/>
          <p:nvPr/>
        </p:nvSpPr>
        <p:spPr>
          <a:xfrm>
            <a:off x="1828800" y="4724401"/>
            <a:ext cx="3733800" cy="1508105"/>
          </a:xfrm>
          <a:prstGeom prst="rect">
            <a:avLst/>
          </a:prstGeom>
        </p:spPr>
        <p:txBody>
          <a:bodyPr wrap="square">
            <a:spAutoFit/>
          </a:bodyPr>
          <a:lstStyle/>
          <a:p>
            <a:r>
              <a:rPr lang="en-US" b="1" dirty="0">
                <a:solidFill>
                  <a:srgbClr val="FFC000"/>
                </a:solidFill>
              </a:rPr>
              <a:t>Warning</a:t>
            </a:r>
          </a:p>
          <a:p>
            <a:pPr marL="285750" indent="-285750">
              <a:buFontTx/>
              <a:buChar char="-"/>
            </a:pPr>
            <a:r>
              <a:rPr lang="en-US" sz="1400" dirty="0"/>
              <a:t>  non-unique sequences make up more than 20% of the total</a:t>
            </a:r>
            <a:endParaRPr lang="en-US" sz="1400" dirty="0"/>
          </a:p>
          <a:p>
            <a:r>
              <a:rPr lang="en-US" b="1" dirty="0">
                <a:solidFill>
                  <a:srgbClr val="FF0000"/>
                </a:solidFill>
              </a:rPr>
              <a:t>Failure</a:t>
            </a:r>
          </a:p>
          <a:p>
            <a:pPr marL="285750" indent="-285750">
              <a:buFontTx/>
              <a:buChar char="-"/>
            </a:pPr>
            <a:r>
              <a:rPr lang="en-US" sz="1400" dirty="0"/>
              <a:t>non-unique sequences make up more than 50% of the total</a:t>
            </a:r>
          </a:p>
        </p:txBody>
      </p:sp>
      <p:sp>
        <p:nvSpPr>
          <p:cNvPr id="5" name="AutoShape 2" descr="Per base quality graph"/>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2"/>
          <p:cNvSpPr/>
          <p:nvPr/>
        </p:nvSpPr>
        <p:spPr>
          <a:xfrm>
            <a:off x="5562600" y="4815679"/>
            <a:ext cx="4900942" cy="1661993"/>
          </a:xfrm>
          <a:prstGeom prst="rect">
            <a:avLst/>
          </a:prstGeom>
        </p:spPr>
        <p:txBody>
          <a:bodyPr wrap="square">
            <a:spAutoFit/>
          </a:bodyPr>
          <a:lstStyle/>
          <a:p>
            <a:r>
              <a:rPr lang="en-US" b="1" dirty="0"/>
              <a:t>Common reasons for warnings</a:t>
            </a:r>
          </a:p>
          <a:p>
            <a:pPr marL="285750" indent="-285750">
              <a:buFontTx/>
              <a:buChar char="-"/>
            </a:pPr>
            <a:r>
              <a:rPr lang="en-US" sz="1400" dirty="0"/>
              <a:t> technical duplicates arising from PCR </a:t>
            </a:r>
            <a:r>
              <a:rPr lang="en-US" sz="1400" dirty="0" err="1"/>
              <a:t>artefacts</a:t>
            </a:r>
            <a:endParaRPr lang="en-US" sz="1400" dirty="0"/>
          </a:p>
          <a:p>
            <a:pPr marL="285750" indent="-285750">
              <a:buFontTx/>
              <a:buChar char="-"/>
            </a:pPr>
            <a:r>
              <a:rPr lang="en-US" sz="1400" dirty="0"/>
              <a:t>biological </a:t>
            </a:r>
            <a:r>
              <a:rPr lang="en-US" sz="1400" dirty="0"/>
              <a:t>duplicates (repeated DNA sequences)</a:t>
            </a:r>
          </a:p>
          <a:p>
            <a:pPr marL="285750" indent="-285750">
              <a:buFontTx/>
              <a:buChar char="-"/>
            </a:pPr>
            <a:r>
              <a:rPr lang="en-US" sz="1400" dirty="0"/>
              <a:t>RNA-</a:t>
            </a:r>
            <a:r>
              <a:rPr lang="en-US" sz="1400" dirty="0" err="1"/>
              <a:t>seq</a:t>
            </a:r>
            <a:r>
              <a:rPr lang="en-US" sz="1400" dirty="0"/>
              <a:t> </a:t>
            </a:r>
          </a:p>
          <a:p>
            <a:pPr marL="742950" lvl="1" indent="-285750">
              <a:buFontTx/>
              <a:buChar char="-"/>
            </a:pPr>
            <a:r>
              <a:rPr lang="en-US" sz="1400" b="1" dirty="0"/>
              <a:t>Check:</a:t>
            </a:r>
            <a:r>
              <a:rPr lang="en-US" sz="1400" dirty="0"/>
              <a:t> the </a:t>
            </a:r>
            <a:r>
              <a:rPr lang="en-US" sz="1400" dirty="0"/>
              <a:t>distribution of duplicates in a specific genomic </a:t>
            </a:r>
            <a:r>
              <a:rPr lang="en-US" sz="1400" dirty="0"/>
              <a:t>region (after alignment)</a:t>
            </a:r>
          </a:p>
          <a:p>
            <a:pPr marL="285750" indent="-285750">
              <a:buFontTx/>
              <a:buChar char="-"/>
            </a:pPr>
            <a:r>
              <a:rPr lang="en-US" sz="1400" dirty="0"/>
              <a:t>Constrained start site? </a:t>
            </a:r>
            <a:endParaRPr lang="en-US" sz="1400" dirty="0"/>
          </a:p>
        </p:txBody>
      </p:sp>
      <p:sp>
        <p:nvSpPr>
          <p:cNvPr id="9" name="AutoShape 2" descr="Per base quality graph"/>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WARN]"/>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9038" y="1295912"/>
            <a:ext cx="3657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1295912"/>
            <a:ext cx="3657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92582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744</Words>
  <Application>Microsoft Office PowerPoint</Application>
  <PresentationFormat>Widescreen</PresentationFormat>
  <Paragraphs>135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FASTQC</vt:lpstr>
      <vt:lpstr>Basic statistics</vt:lpstr>
      <vt:lpstr>Per Base Sequence Quality</vt:lpstr>
      <vt:lpstr>Per Sequence Quality Scores</vt:lpstr>
      <vt:lpstr>Per Base Sequence Content</vt:lpstr>
      <vt:lpstr>Per Sequence GC Content</vt:lpstr>
      <vt:lpstr>Per Base N Content</vt:lpstr>
      <vt:lpstr>Sequence Length Distribution</vt:lpstr>
      <vt:lpstr>Duplicate Sequences</vt:lpstr>
      <vt:lpstr>Overrepresented Sequences</vt:lpstr>
      <vt:lpstr>Kmer Content</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FASTQC</dc:title>
  <dc:creator>lilit.nersisyan</dc:creator>
  <cp:lastModifiedBy>lilit.nersisyan</cp:lastModifiedBy>
  <cp:revision>1</cp:revision>
  <dcterms:created xsi:type="dcterms:W3CDTF">2020-08-09T18:38:22Z</dcterms:created>
  <dcterms:modified xsi:type="dcterms:W3CDTF">2020-08-09T18:38:30Z</dcterms:modified>
</cp:coreProperties>
</file>