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BA07DE-8514-4D28-84B3-DCF6852E7D81}">
  <a:tblStyle styleId="{FDBA07DE-8514-4D28-84B3-DCF6852E7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Black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ontserrat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7803134b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7803134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7803134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7803134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67803134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67803134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aac0337f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aac0337f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7803134b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b67803134b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7803134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7803134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ac0337f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ac0337f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ac0337f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ac0337f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aac0337f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aac0337f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7803134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67803134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7803134b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7803134b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ac0337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ac0337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inkedin.com/in/andressafreires/" TargetMode="External"/><Relationship Id="rId4" Type="http://schemas.openxmlformats.org/officeDocument/2006/relationships/hyperlink" Target="mailto:andressafreiresoliveir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31925" y="-304300"/>
            <a:ext cx="4527600" cy="5447700"/>
          </a:xfrm>
          <a:prstGeom prst="rect">
            <a:avLst/>
          </a:prstGeom>
          <a:solidFill>
            <a:srgbClr val="A866FF"/>
          </a:solidFill>
          <a:ln cap="flat" cmpd="sng" w="9525">
            <a:solidFill>
              <a:srgbClr val="A8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44775" y="2250450"/>
            <a:ext cx="4527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BANCO DE</a:t>
            </a:r>
            <a:endParaRPr b="1" sz="72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DADOS</a:t>
            </a:r>
            <a:endParaRPr b="1" sz="72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5" y="4783825"/>
            <a:ext cx="1795050" cy="2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7225" y="2002075"/>
            <a:ext cx="40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podem ter um endereço,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 podem fazer mais de um pedido e cada pedido pode ter mais de um produto - MER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206383" y="3105150"/>
            <a:ext cx="1407600" cy="79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969108" y="3301879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82112" y="3301872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583850" y="4098828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591268" y="4060024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504222" y="4005649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35575" y="4005649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2"/>
          <p:cNvCxnSpPr>
            <a:endCxn id="179" idx="1"/>
          </p:cNvCxnSpPr>
          <p:nvPr/>
        </p:nvCxnSpPr>
        <p:spPr>
          <a:xfrm flipH="1" rot="10800000">
            <a:off x="1851183" y="3500850"/>
            <a:ext cx="35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/>
          <p:nvPr/>
        </p:nvCxnSpPr>
        <p:spPr>
          <a:xfrm flipH="1" rot="10800000">
            <a:off x="3613971" y="3500851"/>
            <a:ext cx="35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>
            <a:stCxn id="185" idx="0"/>
            <a:endCxn id="181" idx="2"/>
          </p:cNvCxnSpPr>
          <p:nvPr/>
        </p:nvCxnSpPr>
        <p:spPr>
          <a:xfrm flipH="1" rot="10800000">
            <a:off x="679575" y="3699649"/>
            <a:ext cx="6372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81" idx="2"/>
            <a:endCxn id="184" idx="0"/>
          </p:cNvCxnSpPr>
          <p:nvPr/>
        </p:nvCxnSpPr>
        <p:spPr>
          <a:xfrm>
            <a:off x="1316712" y="3699672"/>
            <a:ext cx="6315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>
            <a:stCxn id="182" idx="0"/>
            <a:endCxn id="180" idx="2"/>
          </p:cNvCxnSpPr>
          <p:nvPr/>
        </p:nvCxnSpPr>
        <p:spPr>
          <a:xfrm flipH="1" rot="10800000">
            <a:off x="4027850" y="3699828"/>
            <a:ext cx="4758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>
            <a:stCxn id="180" idx="2"/>
            <a:endCxn id="183" idx="0"/>
          </p:cNvCxnSpPr>
          <p:nvPr/>
        </p:nvCxnSpPr>
        <p:spPr>
          <a:xfrm>
            <a:off x="4503708" y="3699679"/>
            <a:ext cx="5316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/>
          <p:nvPr/>
        </p:nvSpPr>
        <p:spPr>
          <a:xfrm>
            <a:off x="612908" y="1444875"/>
            <a:ext cx="1407600" cy="79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2"/>
          <p:cNvCxnSpPr>
            <a:stCxn id="192" idx="2"/>
            <a:endCxn id="181" idx="0"/>
          </p:cNvCxnSpPr>
          <p:nvPr/>
        </p:nvCxnSpPr>
        <p:spPr>
          <a:xfrm>
            <a:off x="1316708" y="223627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/>
          <p:nvPr/>
        </p:nvSpPr>
        <p:spPr>
          <a:xfrm>
            <a:off x="2423933" y="1630092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038675" y="2427041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046093" y="2388236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2"/>
          <p:cNvCxnSpPr>
            <a:stCxn id="195" idx="0"/>
            <a:endCxn id="194" idx="2"/>
          </p:cNvCxnSpPr>
          <p:nvPr/>
        </p:nvCxnSpPr>
        <p:spPr>
          <a:xfrm flipH="1" rot="10800000">
            <a:off x="2482675" y="2028041"/>
            <a:ext cx="4758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>
            <a:stCxn id="194" idx="2"/>
            <a:endCxn id="196" idx="0"/>
          </p:cNvCxnSpPr>
          <p:nvPr/>
        </p:nvCxnSpPr>
        <p:spPr>
          <a:xfrm>
            <a:off x="2958533" y="2027892"/>
            <a:ext cx="5316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>
            <a:endCxn id="194" idx="1"/>
          </p:cNvCxnSpPr>
          <p:nvPr/>
        </p:nvCxnSpPr>
        <p:spPr>
          <a:xfrm flipH="1" rot="10800000">
            <a:off x="2020433" y="1828992"/>
            <a:ext cx="4035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/>
          <p:nvPr/>
        </p:nvSpPr>
        <p:spPr>
          <a:xfrm>
            <a:off x="3896558" y="1444875"/>
            <a:ext cx="1407600" cy="79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2"/>
          <p:cNvCxnSpPr>
            <a:endCxn id="200" idx="1"/>
          </p:cNvCxnSpPr>
          <p:nvPr/>
        </p:nvCxnSpPr>
        <p:spPr>
          <a:xfrm>
            <a:off x="3490058" y="1835475"/>
            <a:ext cx="406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/>
          <p:nvPr/>
        </p:nvSpPr>
        <p:spPr>
          <a:xfrm>
            <a:off x="5765608" y="1650867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380350" y="2447816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6387768" y="2409011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2"/>
          <p:cNvCxnSpPr>
            <a:stCxn id="203" idx="0"/>
            <a:endCxn id="202" idx="2"/>
          </p:cNvCxnSpPr>
          <p:nvPr/>
        </p:nvCxnSpPr>
        <p:spPr>
          <a:xfrm flipH="1" rot="10800000">
            <a:off x="5824350" y="2048816"/>
            <a:ext cx="4758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>
            <a:stCxn id="202" idx="2"/>
            <a:endCxn id="204" idx="0"/>
          </p:cNvCxnSpPr>
          <p:nvPr/>
        </p:nvCxnSpPr>
        <p:spPr>
          <a:xfrm>
            <a:off x="6300208" y="2048667"/>
            <a:ext cx="5316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2"/>
          <p:cNvCxnSpPr>
            <a:endCxn id="202" idx="1"/>
          </p:cNvCxnSpPr>
          <p:nvPr/>
        </p:nvCxnSpPr>
        <p:spPr>
          <a:xfrm>
            <a:off x="5304208" y="1838067"/>
            <a:ext cx="461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Tabela 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3" name="Google Shape;213;p23"/>
          <p:cNvGraphicFramePr/>
          <p:nvPr/>
        </p:nvGraphicFramePr>
        <p:xfrm>
          <a:off x="451875" y="29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Google Shape;214;p23"/>
          <p:cNvGraphicFramePr/>
          <p:nvPr/>
        </p:nvGraphicFramePr>
        <p:xfrm>
          <a:off x="2469275" y="29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23"/>
          <p:cNvGraphicFramePr/>
          <p:nvPr/>
        </p:nvGraphicFramePr>
        <p:xfrm>
          <a:off x="14283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p23"/>
          <p:cNvGraphicFramePr/>
          <p:nvPr/>
        </p:nvGraphicFramePr>
        <p:xfrm>
          <a:off x="34457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p23"/>
          <p:cNvCxnSpPr/>
          <p:nvPr/>
        </p:nvCxnSpPr>
        <p:spPr>
          <a:xfrm>
            <a:off x="1428375" y="3752463"/>
            <a:ext cx="1045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3"/>
          <p:cNvCxnSpPr/>
          <p:nvPr/>
        </p:nvCxnSpPr>
        <p:spPr>
          <a:xfrm flipH="1" rot="10800000">
            <a:off x="952125" y="1806075"/>
            <a:ext cx="480900" cy="11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3"/>
          <p:cNvCxnSpPr/>
          <p:nvPr/>
        </p:nvCxnSpPr>
        <p:spPr>
          <a:xfrm>
            <a:off x="2404875" y="1793300"/>
            <a:ext cx="10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/>
        </p:nvSpPr>
        <p:spPr>
          <a:xfrm>
            <a:off x="2110275" y="335890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428375" y="335890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588825" y="25717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069725" y="140470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3082475" y="140470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2404875" y="139310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Tabela 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2689475" y="29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24"/>
          <p:cNvGraphicFramePr/>
          <p:nvPr/>
        </p:nvGraphicFramePr>
        <p:xfrm>
          <a:off x="4706875" y="29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24"/>
          <p:cNvGraphicFramePr/>
          <p:nvPr/>
        </p:nvGraphicFramePr>
        <p:xfrm>
          <a:off x="14283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24"/>
          <p:cNvGraphicFramePr/>
          <p:nvPr/>
        </p:nvGraphicFramePr>
        <p:xfrm>
          <a:off x="34457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5" name="Google Shape;235;p24"/>
          <p:cNvCxnSpPr/>
          <p:nvPr/>
        </p:nvCxnSpPr>
        <p:spPr>
          <a:xfrm>
            <a:off x="3665975" y="3754138"/>
            <a:ext cx="1045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/>
          <p:nvPr/>
        </p:nvCxnSpPr>
        <p:spPr>
          <a:xfrm flipH="1" rot="10800000">
            <a:off x="952125" y="1806075"/>
            <a:ext cx="480900" cy="11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4"/>
          <p:cNvCxnSpPr/>
          <p:nvPr/>
        </p:nvCxnSpPr>
        <p:spPr>
          <a:xfrm>
            <a:off x="2404875" y="1793300"/>
            <a:ext cx="10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8" name="Google Shape;238;p24"/>
          <p:cNvGraphicFramePr/>
          <p:nvPr/>
        </p:nvGraphicFramePr>
        <p:xfrm>
          <a:off x="54631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9" name="Google Shape;239;p24"/>
          <p:cNvCxnSpPr/>
          <p:nvPr/>
        </p:nvCxnSpPr>
        <p:spPr>
          <a:xfrm>
            <a:off x="4422275" y="1793300"/>
            <a:ext cx="10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0" name="Google Shape;240;p24"/>
          <p:cNvGraphicFramePr/>
          <p:nvPr/>
        </p:nvGraphicFramePr>
        <p:xfrm>
          <a:off x="667775" y="297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1" name="Google Shape;241;p24"/>
          <p:cNvCxnSpPr/>
          <p:nvPr/>
        </p:nvCxnSpPr>
        <p:spPr>
          <a:xfrm>
            <a:off x="1644275" y="3762550"/>
            <a:ext cx="1045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4"/>
          <p:cNvSpPr txBox="1"/>
          <p:nvPr/>
        </p:nvSpPr>
        <p:spPr>
          <a:xfrm>
            <a:off x="6409750" y="3150875"/>
            <a:ext cx="2139900" cy="831300"/>
          </a:xfrm>
          <a:prstGeom prst="rect">
            <a:avLst/>
          </a:prstGeom>
          <a:noFill/>
          <a:ln cap="flat" cmpd="sng" w="9525">
            <a:solidFill>
              <a:srgbClr val="A8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Dica: 3 tabelas são para relacionamentos e 4 para entidades</a:t>
            </a:r>
            <a:endParaRPr/>
          </a:p>
        </p:txBody>
      </p:sp>
      <p:graphicFrame>
        <p:nvGraphicFramePr>
          <p:cNvPr id="243" name="Google Shape;243;p24"/>
          <p:cNvGraphicFramePr/>
          <p:nvPr/>
        </p:nvGraphicFramePr>
        <p:xfrm>
          <a:off x="74805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4" name="Google Shape;244;p24"/>
          <p:cNvCxnSpPr/>
          <p:nvPr/>
        </p:nvCxnSpPr>
        <p:spPr>
          <a:xfrm>
            <a:off x="6439675" y="1793300"/>
            <a:ext cx="10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502400" y="726375"/>
            <a:ext cx="75003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000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Ficou  com dúvida?</a:t>
            </a:r>
            <a:endParaRPr sz="4000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000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 chama!</a:t>
            </a:r>
            <a:endParaRPr sz="4000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57125" y="2085275"/>
            <a:ext cx="4595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>
                <a:solidFill>
                  <a:srgbClr val="A866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DESSA FREIRES</a:t>
            </a:r>
            <a:endParaRPr b="0" i="0" sz="2000" u="none" cap="none" strike="noStrike">
              <a:solidFill>
                <a:srgbClr val="A86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 flipH="1" rot="10800000">
            <a:off x="76825" y="2646550"/>
            <a:ext cx="490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2" name="Google Shape;252;p25"/>
          <p:cNvSpPr txBox="1"/>
          <p:nvPr/>
        </p:nvSpPr>
        <p:spPr>
          <a:xfrm>
            <a:off x="4624925" y="4210700"/>
            <a:ext cx="24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402050" y="2689275"/>
            <a:ext cx="85305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Instagram: </a:t>
            </a:r>
            <a:r>
              <a:rPr b="1" lang="pt-BR" sz="18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@dessafreires</a:t>
            </a:r>
            <a:endParaRPr b="1" sz="18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b="1" lang="pt-BR" sz="1800" u="sng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https://www.linkedin.com/in/andressafreires/</a:t>
            </a:r>
            <a:endParaRPr b="1" sz="18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Whatsapp:  11943826870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 u="sng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andressafreiresoliveira@gmail.com</a:t>
            </a: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Médicos possuem uma especialidade única - MER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492038" y="1221725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356150" y="1541375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77850" y="1541363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730175" y="28362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367050" y="27732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351150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89825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endCxn id="64" idx="1"/>
          </p:cNvCxnSpPr>
          <p:nvPr/>
        </p:nvCxnSpPr>
        <p:spPr>
          <a:xfrm flipH="1" rot="10800000">
            <a:off x="2915138" y="18646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5779238" y="18622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70" idx="0"/>
            <a:endCxn id="66" idx="2"/>
          </p:cNvCxnSpPr>
          <p:nvPr/>
        </p:nvCxnSpPr>
        <p:spPr>
          <a:xfrm flipH="1" rot="10800000">
            <a:off x="1011325" y="2187775"/>
            <a:ext cx="1035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6" idx="2"/>
            <a:endCxn id="69" idx="0"/>
          </p:cNvCxnSpPr>
          <p:nvPr/>
        </p:nvCxnSpPr>
        <p:spPr>
          <a:xfrm>
            <a:off x="2046500" y="2187863"/>
            <a:ext cx="1026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7" idx="0"/>
            <a:endCxn id="65" idx="2"/>
          </p:cNvCxnSpPr>
          <p:nvPr/>
        </p:nvCxnSpPr>
        <p:spPr>
          <a:xfrm flipH="1" rot="10800000">
            <a:off x="6451675" y="2187975"/>
            <a:ext cx="7731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5" idx="2"/>
            <a:endCxn id="68" idx="0"/>
          </p:cNvCxnSpPr>
          <p:nvPr/>
        </p:nvCxnSpPr>
        <p:spPr>
          <a:xfrm>
            <a:off x="7224800" y="2187875"/>
            <a:ext cx="8637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1569350" y="1666925"/>
            <a:ext cx="8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Médic</a:t>
            </a:r>
            <a:r>
              <a:rPr lang="pt-BR"/>
              <a:t>os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6557450" y="166452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Especialidade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2875" y="2774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CPF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718650" y="2774275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CRM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065125" y="2925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7702000" y="28963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4249100" y="16645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28910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9867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893400"/>
                <a:gridCol w="8934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Médico(a)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CPF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CRM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5"/>
          <p:cNvGraphicFramePr/>
          <p:nvPr/>
        </p:nvGraphicFramePr>
        <p:xfrm>
          <a:off x="39804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60675"/>
                <a:gridCol w="1160675"/>
              </a:tblGrid>
              <a:tr h="594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Especialidade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Código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3" name="Google Shape;93;p15"/>
          <p:cNvCxnSpPr/>
          <p:nvPr/>
        </p:nvCxnSpPr>
        <p:spPr>
          <a:xfrm>
            <a:off x="27680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27680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6317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60800"/>
                <a:gridCol w="960800"/>
                <a:gridCol w="960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CPF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50472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286675"/>
                <a:gridCol w="1286675"/>
              </a:tblGrid>
              <a:tr h="594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Especialidade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Código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3" name="Google Shape;103;p16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60800"/>
                <a:gridCol w="960800"/>
                <a:gridCol w="960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CPF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50472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286675"/>
                <a:gridCol w="1286675"/>
              </a:tblGrid>
              <a:tr h="594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Especialidade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Código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17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60800"/>
                <a:gridCol w="960800"/>
                <a:gridCol w="960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CPF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50472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804475"/>
                <a:gridCol w="1804475"/>
              </a:tblGrid>
              <a:tr h="594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Especialidade: Psiquiatria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Código Médico(a)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Subespecialidade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 da infância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Psicoterapia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" name="Google Shape;123;p18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Médicos podem ter mais de uma especialidade - MER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 rot="10800000">
            <a:off x="6929975" y="49780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/>
          <p:nvPr/>
        </p:nvSpPr>
        <p:spPr>
          <a:xfrm>
            <a:off x="3492038" y="1221725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356150" y="1541375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177850" y="1541363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5730175" y="28362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367050" y="27732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351150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89825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>
            <a:endCxn id="132" idx="1"/>
          </p:cNvCxnSpPr>
          <p:nvPr/>
        </p:nvCxnSpPr>
        <p:spPr>
          <a:xfrm flipH="1" rot="10800000">
            <a:off x="2915138" y="18646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5779238" y="18622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8" idx="0"/>
            <a:endCxn id="134" idx="2"/>
          </p:cNvCxnSpPr>
          <p:nvPr/>
        </p:nvCxnSpPr>
        <p:spPr>
          <a:xfrm flipH="1" rot="10800000">
            <a:off x="1011325" y="2187775"/>
            <a:ext cx="1035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4" idx="2"/>
            <a:endCxn id="137" idx="0"/>
          </p:cNvCxnSpPr>
          <p:nvPr/>
        </p:nvCxnSpPr>
        <p:spPr>
          <a:xfrm>
            <a:off x="2046500" y="2187863"/>
            <a:ext cx="1026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35" idx="0"/>
            <a:endCxn id="133" idx="2"/>
          </p:cNvCxnSpPr>
          <p:nvPr/>
        </p:nvCxnSpPr>
        <p:spPr>
          <a:xfrm flipH="1" rot="10800000">
            <a:off x="6451675" y="2187975"/>
            <a:ext cx="7731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33" idx="2"/>
            <a:endCxn id="136" idx="0"/>
          </p:cNvCxnSpPr>
          <p:nvPr/>
        </p:nvCxnSpPr>
        <p:spPr>
          <a:xfrm>
            <a:off x="7224800" y="2187875"/>
            <a:ext cx="8637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1659950" y="16669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Médico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557450" y="166452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Especialidade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22875" y="2774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CPF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718650" y="2774275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CRM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065125" y="2925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702000" y="28963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187538" y="1664525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Possuem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8910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9867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728800" y="23716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717825" y="23716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312778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796700"/>
                <a:gridCol w="796700"/>
                <a:gridCol w="7967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Médico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CPF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20"/>
          <p:cNvGraphicFramePr/>
          <p:nvPr/>
        </p:nvGraphicFramePr>
        <p:xfrm>
          <a:off x="4081128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60675"/>
                <a:gridCol w="1160675"/>
              </a:tblGrid>
              <a:tr h="51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Especialidade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Código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3" name="Google Shape;163;p20"/>
          <p:cNvCxnSpPr/>
          <p:nvPr/>
        </p:nvCxnSpPr>
        <p:spPr>
          <a:xfrm>
            <a:off x="2719000" y="2712800"/>
            <a:ext cx="1383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312778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796700"/>
                <a:gridCol w="796700"/>
                <a:gridCol w="7967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Médico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CPF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CRM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6328953" y="19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60675"/>
                <a:gridCol w="1160675"/>
              </a:tblGrid>
              <a:tr h="51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Especialidade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Código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1" name="Google Shape;171;p21"/>
          <p:cNvCxnSpPr/>
          <p:nvPr/>
        </p:nvCxnSpPr>
        <p:spPr>
          <a:xfrm flipH="1" rot="10800000">
            <a:off x="2702878" y="2856400"/>
            <a:ext cx="647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2" name="Google Shape;172;p21"/>
          <p:cNvGraphicFramePr/>
          <p:nvPr/>
        </p:nvGraphicFramePr>
        <p:xfrm>
          <a:off x="3321141" y="1920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95050"/>
                <a:gridCol w="1195050"/>
              </a:tblGrid>
              <a:tr h="4063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Possuem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7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 médico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Código especialidade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3" name="Google Shape;173;p21"/>
          <p:cNvCxnSpPr/>
          <p:nvPr/>
        </p:nvCxnSpPr>
        <p:spPr>
          <a:xfrm>
            <a:off x="5711253" y="2856700"/>
            <a:ext cx="632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