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375" r:id="rId4"/>
    <p:sldId id="263" r:id="rId5"/>
    <p:sldId id="275" r:id="rId7"/>
    <p:sldId id="280" r:id="rId8"/>
    <p:sldId id="281" r:id="rId9"/>
    <p:sldId id="282" r:id="rId10"/>
    <p:sldId id="357" r:id="rId11"/>
    <p:sldId id="322" r:id="rId12"/>
    <p:sldId id="359" r:id="rId13"/>
    <p:sldId id="360" r:id="rId14"/>
    <p:sldId id="363" r:id="rId15"/>
    <p:sldId id="366" r:id="rId16"/>
    <p:sldId id="313" r:id="rId17"/>
    <p:sldId id="369" r:id="rId18"/>
    <p:sldId id="314" r:id="rId19"/>
    <p:sldId id="406" r:id="rId20"/>
    <p:sldId id="261" r:id="rId21"/>
    <p:sldId id="377" r:id="rId22"/>
    <p:sldId id="380" r:id="rId23"/>
    <p:sldId id="379" r:id="rId24"/>
    <p:sldId id="319" r:id="rId25"/>
    <p:sldId id="378" r:id="rId26"/>
    <p:sldId id="381" r:id="rId27"/>
    <p:sldId id="382" r:id="rId28"/>
    <p:sldId id="383" r:id="rId29"/>
    <p:sldId id="320" r:id="rId30"/>
    <p:sldId id="385" r:id="rId31"/>
    <p:sldId id="384" r:id="rId32"/>
    <p:sldId id="386" r:id="rId33"/>
    <p:sldId id="387" r:id="rId34"/>
    <p:sldId id="388" r:id="rId35"/>
    <p:sldId id="389" r:id="rId36"/>
    <p:sldId id="393" r:id="rId37"/>
    <p:sldId id="394" r:id="rId38"/>
    <p:sldId id="323" r:id="rId39"/>
    <p:sldId id="407" r:id="rId40"/>
    <p:sldId id="410" r:id="rId41"/>
    <p:sldId id="408" r:id="rId42"/>
    <p:sldId id="409" r:id="rId43"/>
    <p:sldId id="398" r:id="rId44"/>
    <p:sldId id="397" r:id="rId45"/>
    <p:sldId id="399" r:id="rId46"/>
    <p:sldId id="400" r:id="rId47"/>
    <p:sldId id="401" r:id="rId48"/>
    <p:sldId id="402" r:id="rId49"/>
    <p:sldId id="403" r:id="rId50"/>
    <p:sldId id="404" r:id="rId51"/>
    <p:sldId id="326" r:id="rId52"/>
    <p:sldId id="327" r:id="rId53"/>
    <p:sldId id="417" r:id="rId54"/>
    <p:sldId id="334" r:id="rId55"/>
    <p:sldId id="411" r:id="rId56"/>
    <p:sldId id="412" r:id="rId57"/>
    <p:sldId id="413" r:id="rId58"/>
    <p:sldId id="414" r:id="rId59"/>
    <p:sldId id="458" r:id="rId60"/>
    <p:sldId id="306" r:id="rId61"/>
    <p:sldId id="454" r:id="rId62"/>
    <p:sldId id="455" r:id="rId63"/>
    <p:sldId id="324" r:id="rId64"/>
    <p:sldId id="456" r:id="rId65"/>
    <p:sldId id="325" r:id="rId66"/>
    <p:sldId id="457" r:id="rId67"/>
    <p:sldId id="328" r:id="rId68"/>
    <p:sldId id="329" r:id="rId69"/>
    <p:sldId id="330" r:id="rId70"/>
    <p:sldId id="373" r:id="rId71"/>
    <p:sldId id="37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86259"/>
  </p:normalViewPr>
  <p:slideViewPr>
    <p:cSldViewPr snapToGrid="0">
      <p:cViewPr varScale="1">
        <p:scale>
          <a:sx n="110" d="100"/>
          <a:sy n="110" d="100"/>
        </p:scale>
        <p:origin x="1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C1F6D-4979-8348-8FF0-B7957579C9E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projecting and dropping ball.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with strobe and water.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with strobe and water.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with strobe and water.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with strobe and water.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here stream A 2023.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B5854-699E-C447-8DCB-686CA89A4FD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0AE92-63C4-EA42-902F-1C576A56BE8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31BD-E041-DE45-B02B-058A7CAF22A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6EF0D-4D1C-F544-8C3E-F4B2F19A77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emf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5.png"/><Relationship Id="rId7" Type="http://schemas.openxmlformats.org/officeDocument/2006/relationships/image" Target="../media/image64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jpeg"/><Relationship Id="rId1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11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11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6" Type="http://schemas.openxmlformats.org/officeDocument/2006/relationships/notesSlide" Target="../notesSlides/notesSlide23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4.png"/><Relationship Id="rId13" Type="http://schemas.openxmlformats.org/officeDocument/2006/relationships/image" Target="../media/image93.png"/><Relationship Id="rId12" Type="http://schemas.openxmlformats.org/officeDocument/2006/relationships/image" Target="../media/image92.png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1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96.png"/><Relationship Id="rId7" Type="http://schemas.openxmlformats.org/officeDocument/2006/relationships/image" Target="../media/image95.png"/><Relationship Id="rId6" Type="http://schemas.openxmlformats.org/officeDocument/2006/relationships/image" Target="../media/image86.png"/><Relationship Id="rId5" Type="http://schemas.openxmlformats.org/officeDocument/2006/relationships/image" Target="../media/image11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6" Type="http://schemas.openxmlformats.org/officeDocument/2006/relationships/notesSlide" Target="../notesSlides/notesSlide24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99.png"/><Relationship Id="rId13" Type="http://schemas.openxmlformats.org/officeDocument/2006/relationships/image" Target="../media/image98.png"/><Relationship Id="rId12" Type="http://schemas.openxmlformats.org/officeDocument/2006/relationships/image" Target="../media/image97.png"/><Relationship Id="rId11" Type="http://schemas.openxmlformats.org/officeDocument/2006/relationships/image" Target="../media/image92.png"/><Relationship Id="rId10" Type="http://schemas.openxmlformats.org/officeDocument/2006/relationships/image" Target="../media/image90.png"/><Relationship Id="rId1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png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86.png"/><Relationship Id="rId5" Type="http://schemas.openxmlformats.org/officeDocument/2006/relationships/image" Target="../media/image11.png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2" Type="http://schemas.openxmlformats.org/officeDocument/2006/relationships/notesSlide" Target="../notesSlides/notesSlide2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3.png"/><Relationship Id="rId1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7.png"/><Relationship Id="rId12" Type="http://schemas.openxmlformats.org/officeDocument/2006/relationships/image" Target="../media/image116.png"/><Relationship Id="rId11" Type="http://schemas.openxmlformats.org/officeDocument/2006/relationships/image" Target="../media/image115.png"/><Relationship Id="rId10" Type="http://schemas.openxmlformats.org/officeDocument/2006/relationships/image" Target="../media/image114.png"/><Relationship Id="rId1" Type="http://schemas.openxmlformats.org/officeDocument/2006/relationships/image" Target="../media/image112.png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7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8.png"/><Relationship Id="rId1" Type="http://schemas.openxmlformats.org/officeDocument/2006/relationships/image" Target="../media/image105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7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9.png"/><Relationship Id="rId10" Type="http://schemas.openxmlformats.org/officeDocument/2006/relationships/image" Target="../media/image118.png"/><Relationship Id="rId1" Type="http://schemas.openxmlformats.org/officeDocument/2006/relationships/image" Target="../media/image105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7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1.png"/><Relationship Id="rId12" Type="http://schemas.openxmlformats.org/officeDocument/2006/relationships/image" Target="../media/image119.png"/><Relationship Id="rId11" Type="http://schemas.openxmlformats.org/officeDocument/2006/relationships/image" Target="../media/image120.png"/><Relationship Id="rId10" Type="http://schemas.openxmlformats.org/officeDocument/2006/relationships/image" Target="../media/image118.png"/><Relationship Id="rId1" Type="http://schemas.openxmlformats.org/officeDocument/2006/relationships/image" Target="../media/image105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6.png"/><Relationship Id="rId8" Type="http://schemas.openxmlformats.org/officeDocument/2006/relationships/image" Target="../media/image117.png"/><Relationship Id="rId7" Type="http://schemas.openxmlformats.org/officeDocument/2006/relationships/image" Target="../media/image111.png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23.png"/><Relationship Id="rId14" Type="http://schemas.openxmlformats.org/officeDocument/2006/relationships/image" Target="../media/image121.png"/><Relationship Id="rId13" Type="http://schemas.openxmlformats.org/officeDocument/2006/relationships/image" Target="../media/image122.png"/><Relationship Id="rId12" Type="http://schemas.openxmlformats.org/officeDocument/2006/relationships/image" Target="../media/image119.png"/><Relationship Id="rId11" Type="http://schemas.openxmlformats.org/officeDocument/2006/relationships/image" Target="../media/image120.png"/><Relationship Id="rId10" Type="http://schemas.openxmlformats.org/officeDocument/2006/relationships/image" Target="../media/image118.png"/><Relationship Id="rId1" Type="http://schemas.openxmlformats.org/officeDocument/2006/relationships/image" Target="../media/image105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6.png"/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8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8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6.png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1.png"/><Relationship Id="rId3" Type="http://schemas.openxmlformats.org/officeDocument/2006/relationships/image" Target="../media/image133.png"/><Relationship Id="rId2" Type="http://schemas.openxmlformats.org/officeDocument/2006/relationships/image" Target="../media/image107.png"/><Relationship Id="rId1" Type="http://schemas.openxmlformats.org/officeDocument/2006/relationships/image" Target="../media/image132.png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6" Type="http://schemas.openxmlformats.org/officeDocument/2006/relationships/image" Target="../media/image137.png"/><Relationship Id="rId5" Type="http://schemas.openxmlformats.org/officeDocument/2006/relationships/image" Target="../media/image135.png"/><Relationship Id="rId4" Type="http://schemas.openxmlformats.org/officeDocument/2006/relationships/image" Target="../media/image11.png"/><Relationship Id="rId3" Type="http://schemas.openxmlformats.org/officeDocument/2006/relationships/image" Target="../media/image133.png"/><Relationship Id="rId2" Type="http://schemas.openxmlformats.org/officeDocument/2006/relationships/image" Target="../media/image107.png"/><Relationship Id="rId13" Type="http://schemas.openxmlformats.org/officeDocument/2006/relationships/notesSlide" Target="../notesSlides/notesSlide2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34.png"/><Relationship Id="rId10" Type="http://schemas.openxmlformats.org/officeDocument/2006/relationships/image" Target="../media/image136.png"/><Relationship Id="rId1" Type="http://schemas.openxmlformats.org/officeDocument/2006/relationships/image" Target="../media/image132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6" Type="http://schemas.openxmlformats.org/officeDocument/2006/relationships/image" Target="../media/image137.png"/><Relationship Id="rId5" Type="http://schemas.openxmlformats.org/officeDocument/2006/relationships/image" Target="../media/image135.png"/><Relationship Id="rId4" Type="http://schemas.openxmlformats.org/officeDocument/2006/relationships/image" Target="../media/image11.png"/><Relationship Id="rId3" Type="http://schemas.openxmlformats.org/officeDocument/2006/relationships/image" Target="../media/image133.png"/><Relationship Id="rId2" Type="http://schemas.openxmlformats.org/officeDocument/2006/relationships/image" Target="../media/image107.png"/><Relationship Id="rId15" Type="http://schemas.openxmlformats.org/officeDocument/2006/relationships/notesSlide" Target="../notesSlides/notesSlide30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4.png"/><Relationship Id="rId12" Type="http://schemas.openxmlformats.org/officeDocument/2006/relationships/image" Target="../media/image142.png"/><Relationship Id="rId11" Type="http://schemas.openxmlformats.org/officeDocument/2006/relationships/image" Target="../media/image136.png"/><Relationship Id="rId10" Type="http://schemas.openxmlformats.org/officeDocument/2006/relationships/image" Target="../media/image141.png"/><Relationship Id="rId1" Type="http://schemas.openxmlformats.org/officeDocument/2006/relationships/image" Target="../media/image132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6" Type="http://schemas.openxmlformats.org/officeDocument/2006/relationships/image" Target="../media/image137.png"/><Relationship Id="rId5" Type="http://schemas.openxmlformats.org/officeDocument/2006/relationships/image" Target="../media/image135.png"/><Relationship Id="rId4" Type="http://schemas.openxmlformats.org/officeDocument/2006/relationships/image" Target="../media/image11.png"/><Relationship Id="rId3" Type="http://schemas.openxmlformats.org/officeDocument/2006/relationships/image" Target="../media/image133.png"/><Relationship Id="rId2" Type="http://schemas.openxmlformats.org/officeDocument/2006/relationships/image" Target="../media/image107.png"/><Relationship Id="rId19" Type="http://schemas.openxmlformats.org/officeDocument/2006/relationships/notesSlide" Target="../notesSlides/notesSlide31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47.png"/><Relationship Id="rId16" Type="http://schemas.openxmlformats.org/officeDocument/2006/relationships/image" Target="../media/image134.png"/><Relationship Id="rId15" Type="http://schemas.openxmlformats.org/officeDocument/2006/relationships/image" Target="../media/image136.png"/><Relationship Id="rId14" Type="http://schemas.openxmlformats.org/officeDocument/2006/relationships/image" Target="../media/image146.png"/><Relationship Id="rId13" Type="http://schemas.openxmlformats.org/officeDocument/2006/relationships/image" Target="../media/image145.png"/><Relationship Id="rId12" Type="http://schemas.openxmlformats.org/officeDocument/2006/relationships/image" Target="../media/image144.png"/><Relationship Id="rId11" Type="http://schemas.openxmlformats.org/officeDocument/2006/relationships/image" Target="../media/image143.png"/><Relationship Id="rId10" Type="http://schemas.openxmlformats.org/officeDocument/2006/relationships/image" Target="../media/image141.png"/><Relationship Id="rId1" Type="http://schemas.openxmlformats.org/officeDocument/2006/relationships/image" Target="../media/image132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png"/><Relationship Id="rId8" Type="http://schemas.openxmlformats.org/officeDocument/2006/relationships/image" Target="../media/image134.png"/><Relationship Id="rId7" Type="http://schemas.openxmlformats.org/officeDocument/2006/relationships/image" Target="../media/image148.png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1.png"/><Relationship Id="rId3" Type="http://schemas.openxmlformats.org/officeDocument/2006/relationships/image" Target="../media/image133.png"/><Relationship Id="rId2" Type="http://schemas.openxmlformats.org/officeDocument/2006/relationships/image" Target="../media/image107.png"/><Relationship Id="rId13" Type="http://schemas.openxmlformats.org/officeDocument/2006/relationships/notesSlide" Target="../notesSlides/notesSlide32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0.png"/><Relationship Id="rId10" Type="http://schemas.openxmlformats.org/officeDocument/2006/relationships/image" Target="../media/image149.png"/><Relationship Id="rId1" Type="http://schemas.openxmlformats.org/officeDocument/2006/relationships/image" Target="../media/image13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1" Type="http://schemas.openxmlformats.org/officeDocument/2006/relationships/image" Target="../media/image1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6.png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image" Target="../media/image1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8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60.png"/><Relationship Id="rId3" Type="http://schemas.openxmlformats.org/officeDocument/2006/relationships/image" Target="../media/image159.png"/><Relationship Id="rId2" Type="http://schemas.openxmlformats.org/officeDocument/2006/relationships/image" Target="../media/image157.png"/><Relationship Id="rId1" Type="http://schemas.openxmlformats.org/officeDocument/2006/relationships/image" Target="../media/image1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3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PHYS1121/1131 Mechanics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 Jan Hamann</a:t>
            </a:r>
            <a:endParaRPr lang="en-US" dirty="0"/>
          </a:p>
          <a:p>
            <a:r>
              <a:rPr lang="en-US" dirty="0"/>
              <a:t>(substituting for A/Prof Oleg </a:t>
            </a:r>
            <a:r>
              <a:rPr lang="en-US" dirty="0" err="1"/>
              <a:t>Tretiakov</a:t>
            </a:r>
            <a:r>
              <a:rPr lang="en-US" dirty="0"/>
              <a:t> in Week 1)</a:t>
            </a:r>
            <a:endParaRPr lang="en-US" dirty="0"/>
          </a:p>
          <a:p>
            <a:endParaRPr lang="en-US" dirty="0"/>
          </a:p>
          <a:p>
            <a:r>
              <a:rPr lang="en-US"/>
              <a:t>Slides by A/Prof Yvonne Wong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61697" y="2603817"/>
            <a:ext cx="5400765" cy="348049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Velocity vs time graph…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1825625"/>
            <a:ext cx="11208026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cs typeface="Calibri" panose="020F0502020204030204" pitchFamily="34" charset="0"/>
              </a:rPr>
              <a:t>You can of course also plot the velocity of an object against time.</a:t>
            </a:r>
            <a:endParaRPr lang="en-AU" dirty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6111" y="2603817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[m/s]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62462" y="437519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[s]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Acceleration from velocity vs time graph…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7"/>
            <a:ext cx="10591800" cy="753292"/>
          </a:xfrm>
        </p:spPr>
        <p:txBody>
          <a:bodyPr>
            <a:normAutofit/>
          </a:bodyPr>
          <a:lstStyle/>
          <a:p>
            <a:r>
              <a:rPr lang="en-US" dirty="0"/>
              <a:t>Acceleration is the </a:t>
            </a:r>
            <a:r>
              <a:rPr lang="en-US" b="1" dirty="0"/>
              <a:t>gradient</a:t>
            </a:r>
            <a:r>
              <a:rPr lang="en-US" dirty="0"/>
              <a:t> in a velocity vs time graph: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/>
              <p:nvPr/>
            </p:nvSpPr>
            <p:spPr>
              <a:xfrm>
                <a:off x="937417" y="3552605"/>
                <a:ext cx="5180355" cy="3146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instantaneous acceleration </a:t>
                </a:r>
                <a:r>
                  <a:rPr lang="en-US" dirty="0"/>
                  <a:t>is the gradient of the curve at the point of interest;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average acceleration</a:t>
                </a:r>
                <a:r>
                  <a:rPr lang="en-US" dirty="0"/>
                  <a:t> over a specified period is the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:r>
                  <a:rPr lang="en-US" b="1" dirty="0"/>
                  <a:t>gradient</a:t>
                </a:r>
                <a:r>
                  <a:rPr lang="en-US" dirty="0"/>
                  <a:t> over that period.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17" y="3552605"/>
                <a:ext cx="5180355" cy="3146369"/>
              </a:xfrm>
              <a:prstGeom prst="rect">
                <a:avLst/>
              </a:prstGeom>
              <a:blipFill rotWithShape="1">
                <a:blip r:embed="rId1"/>
                <a:stretch>
                  <a:fillRect l="-3" t="-13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0736" y="2546916"/>
                <a:ext cx="1273297" cy="750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⃑"/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736" y="2546916"/>
                <a:ext cx="1273297" cy="750526"/>
              </a:xfrm>
              <a:prstGeom prst="rect">
                <a:avLst/>
              </a:prstGeom>
              <a:blipFill rotWithShape="1">
                <a:blip r:embed="rId2"/>
                <a:stretch>
                  <a:fillRect l="-46" t="-75" r="-94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89651" y="2584670"/>
                <a:ext cx="1667059" cy="71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acc>
                      <m:ac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651" y="2584670"/>
                <a:ext cx="1667059" cy="716350"/>
              </a:xfrm>
              <a:prstGeom prst="rect">
                <a:avLst/>
              </a:prstGeom>
              <a:blipFill rotWithShape="1">
                <a:blip r:embed="rId3"/>
                <a:stretch>
                  <a:fillRect l="-33" t="-31" r="-870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898977" y="2576091"/>
            <a:ext cx="161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 in the 1D case: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58" y="2548060"/>
            <a:ext cx="5400765" cy="3480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8372" y="2548060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[m/s]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14723" y="431943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[s]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Displacement from velocity vs time graph…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91800" cy="927733"/>
          </a:xfrm>
        </p:spPr>
        <p:txBody>
          <a:bodyPr>
            <a:normAutofit/>
          </a:bodyPr>
          <a:lstStyle/>
          <a:p>
            <a:r>
              <a:rPr lang="en-US" dirty="0"/>
              <a:t>It also works the other way: displacement is the </a:t>
            </a:r>
            <a:r>
              <a:rPr lang="en-US" b="1" dirty="0"/>
              <a:t>area under an instantaneous velocity</a:t>
            </a:r>
            <a:r>
              <a:rPr lang="en-US" dirty="0"/>
              <a:t> vs time graph.</a:t>
            </a:r>
            <a:endParaRPr lang="en-US" dirty="0"/>
          </a:p>
        </p:txBody>
      </p:sp>
      <p:pic>
        <p:nvPicPr>
          <p:cNvPr id="6" name="Content Placeholder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958" y="2822380"/>
            <a:ext cx="5400765" cy="34804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68372" y="2822380"/>
            <a:ext cx="68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[m/s]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14723" y="459375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[s]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80145" y="4637622"/>
                <a:ext cx="4538935" cy="1106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45" y="4637622"/>
                <a:ext cx="4538935" cy="1106585"/>
              </a:xfrm>
              <a:prstGeom prst="rect">
                <a:avLst/>
              </a:prstGeom>
              <a:blipFill rotWithShape="1">
                <a:blip r:embed="rId2"/>
                <a:stretch>
                  <a:fillRect t="-20" r="13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 txBox="1"/>
              <p:nvPr/>
            </p:nvSpPr>
            <p:spPr>
              <a:xfrm>
                <a:off x="833603" y="3098486"/>
                <a:ext cx="5180355" cy="1586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Or equivalently, an object’s displacement between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given by the </a:t>
                </a:r>
                <a:r>
                  <a:rPr lang="en-US" dirty="0">
                    <a:solidFill>
                      <a:srgbClr val="FF0000"/>
                    </a:solidFill>
                  </a:rPr>
                  <a:t>integral</a:t>
                </a:r>
                <a:r>
                  <a:rPr lang="en-US" dirty="0"/>
                  <a:t>: </a:t>
                </a:r>
                <a:endParaRPr lang="en-US" dirty="0"/>
              </a:p>
            </p:txBody>
          </p:sp>
        </mc:Choice>
        <mc:Fallback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03" y="3098486"/>
                <a:ext cx="5180355" cy="1586712"/>
              </a:xfrm>
              <a:prstGeom prst="rect">
                <a:avLst/>
              </a:prstGeom>
              <a:blipFill rotWithShape="1">
                <a:blip r:embed="rId3"/>
                <a:stretch>
                  <a:fillRect l="-9" t="-1821" r="1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Example 1.7…						</a:t>
            </a:r>
            <a:r>
              <a:rPr lang="en-US">
                <a:solidFill>
                  <a:srgbClr val="002060"/>
                </a:solidFill>
              </a:rPr>
              <a:t>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dirty="0"/>
              <a:t>The velocity of an object is given by: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359668" y="2546600"/>
                <a:ext cx="230819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668" y="2546600"/>
                <a:ext cx="2308196" cy="553998"/>
              </a:xfrm>
              <a:prstGeom prst="rect">
                <a:avLst/>
              </a:prstGeom>
              <a:blipFill rotWithShape="1">
                <a:blip r:embed="rId1"/>
                <a:stretch>
                  <a:fillRect l="-17" t="-45" r="16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94119" y="2546600"/>
            <a:ext cx="2661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70C0"/>
                </a:solidFill>
              </a:rPr>
              <a:t> is in time in units of 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solidFill>
                  <a:srgbClr val="0070C0"/>
                </a:solidFill>
              </a:rPr>
              <a:t> is velocity in units of m/s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/>
              <p:nvPr/>
            </p:nvSpPr>
            <p:spPr>
              <a:xfrm>
                <a:off x="838200" y="3469639"/>
                <a:ext cx="10515600" cy="28194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The object starts from the position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Sketch a </a:t>
                </a:r>
                <a:r>
                  <a:rPr lang="en-US" dirty="0">
                    <a:solidFill>
                      <a:srgbClr val="FF0000"/>
                    </a:solidFill>
                  </a:rPr>
                  <a:t>velocity vs time</a:t>
                </a:r>
                <a:r>
                  <a:rPr lang="en-US" dirty="0"/>
                  <a:t> graph from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Write an expression for the </a:t>
                </a:r>
                <a:r>
                  <a:rPr lang="en-US" dirty="0">
                    <a:solidFill>
                      <a:srgbClr val="FF0000"/>
                    </a:solidFill>
                  </a:rPr>
                  <a:t>displacement</a:t>
                </a:r>
                <a:r>
                  <a:rPr lang="en-US" dirty="0"/>
                  <a:t> of the object.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Sketch an </a:t>
                </a:r>
                <a:r>
                  <a:rPr lang="en-US" dirty="0">
                    <a:solidFill>
                      <a:srgbClr val="FF0000"/>
                    </a:solidFill>
                  </a:rPr>
                  <a:t>acceleration vs time</a:t>
                </a:r>
                <a:r>
                  <a:rPr lang="en-US" dirty="0"/>
                  <a:t> graph.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Describe in words the motion of this object over the 10 seconds.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69639"/>
                <a:ext cx="10515600" cy="2819401"/>
              </a:xfrm>
              <a:prstGeom prst="rect">
                <a:avLst/>
              </a:prstGeom>
              <a:blipFill rotWithShape="1">
                <a:blip r:embed="rId2"/>
                <a:stretch>
                  <a:fillRect t="-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9139614" y="4096593"/>
                <a:ext cx="2871748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614" y="4096593"/>
                <a:ext cx="2871748" cy="711733"/>
              </a:xfrm>
              <a:prstGeom prst="rect">
                <a:avLst/>
              </a:prstGeom>
              <a:blipFill rotWithShape="1">
                <a:blip r:embed="rId3"/>
                <a:stretch>
                  <a:fillRect l="-2" t="-29" r="1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725223" y="4705863"/>
                <a:ext cx="22861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223" y="4705863"/>
                <a:ext cx="2286139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9" t="-79" r="1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9524933" y="4618814"/>
            <a:ext cx="400580" cy="24021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824749" y="5052478"/>
                <a:ext cx="12627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49" y="5052478"/>
                <a:ext cx="126278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" t="-113" r="14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Chart, line chart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211" y="260772"/>
            <a:ext cx="3232639" cy="22718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811891" y="6097187"/>
                <a:ext cx="11001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Object decelerates and comes to a stop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 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the object accelerates in the negative x-direction.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91" y="6097187"/>
                <a:ext cx="11001736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" t="-149" r="1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Free fall…								1/2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7"/>
                <a:ext cx="10515600" cy="267603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Free fall refers to the accelerated motion of an object </a:t>
                </a:r>
                <a:r>
                  <a:rPr lang="en-US" dirty="0">
                    <a:solidFill>
                      <a:srgbClr val="FF0000"/>
                    </a:solidFill>
                  </a:rPr>
                  <a:t>close to the surface of the Earth</a:t>
                </a:r>
                <a:r>
                  <a:rPr lang="en-US" dirty="0"/>
                  <a:t> due to the </a:t>
                </a:r>
                <a:r>
                  <a:rPr lang="en-US" b="1" dirty="0"/>
                  <a:t>attractive gravitational force</a:t>
                </a:r>
                <a:r>
                  <a:rPr lang="en-US" dirty="0"/>
                  <a:t> of the Earth.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Question: </a:t>
                </a:r>
                <a:r>
                  <a:rPr lang="en-US" dirty="0"/>
                  <a:t>Is the acceleration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constant?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7"/>
                <a:ext cx="10515600" cy="2676036"/>
              </a:xfrm>
              <a:blipFill rotWithShape="1">
                <a:blip r:embed="rId1"/>
                <a:stretch>
                  <a:fillRect b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Free fall…								2/2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481146" cy="43296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free-fall acceleration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depends in principle on exactly </a:t>
                </a:r>
                <a:r>
                  <a:rPr lang="en-US" dirty="0">
                    <a:solidFill>
                      <a:srgbClr val="FF0000"/>
                    </a:solidFill>
                  </a:rPr>
                  <a:t>how far an object is from the Earth’s </a:t>
                </a:r>
                <a:r>
                  <a:rPr lang="en-US" dirty="0" err="1">
                    <a:solidFill>
                      <a:srgbClr val="FF0000"/>
                    </a:solidFill>
                  </a:rPr>
                  <a:t>centre</a:t>
                </a:r>
                <a:r>
                  <a:rPr lang="en-US" dirty="0"/>
                  <a:t>.</a:t>
                </a:r>
                <a:endParaRPr lang="en-US" dirty="0"/>
              </a:p>
              <a:p>
                <a:pPr lvl="5"/>
                <a:endParaRPr lang="en-US" dirty="0"/>
              </a:p>
              <a:p>
                <a:pPr lvl="1"/>
                <a:r>
                  <a:rPr lang="en-US" dirty="0"/>
                  <a:t>The Earth is not exactly spherical: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78</m:t>
                    </m:r>
                    <m:r>
                      <a:rPr lang="en-AU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AU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at the equator; </a:t>
                </a:r>
                <a14:m>
                  <m:oMath xmlns:m="http://schemas.openxmlformats.org/officeDocument/2006/math"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83</m:t>
                    </m:r>
                    <m:r>
                      <a:rPr lang="en-AU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A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en-A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AU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at the poles.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For our purposes, it suffices to take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AU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as long as the object remains </a:t>
                </a:r>
                <a:r>
                  <a:rPr lang="en-US" b="1" dirty="0"/>
                  <a:t>close to the surface of the Earth</a:t>
                </a:r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481146" cy="4329642"/>
              </a:xfrm>
              <a:blipFill rotWithShape="1">
                <a:blip r:embed="rId1"/>
                <a:stretch>
                  <a:fillRect t="-543" r="1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250" y="1993900"/>
            <a:ext cx="6350142" cy="432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797800" y="1573491"/>
            <a:ext cx="389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PREM = Primary Reference Earth Model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668000" y="1942823"/>
            <a:ext cx="618067" cy="1376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946222" y="4016446"/>
            <a:ext cx="206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density models for the Earth.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 1.8…							1/2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/>
              <a:t>Draw an acceleration, velocity and displacement graph for a ball dropped from a height of 10 m.  Neglect air resistance.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 1.8…							2/2 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318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Draw an acceleration, velocity and displacement graph for a ball dropped from a 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/>
                  <a:t>.  Neglect air resistance.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3187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697858" y="3351482"/>
                <a:ext cx="1124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acc>
                        <m:acc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858" y="3351482"/>
                <a:ext cx="112479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5" t="-159" r="7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599653" y="3351482"/>
                <a:ext cx="12670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𝑔𝑡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53" y="3351482"/>
                <a:ext cx="126701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8" t="-159" r="33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843539" y="3119685"/>
                <a:ext cx="2294346" cy="618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acc>
                        <m:acc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539" y="3119685"/>
                <a:ext cx="2294346" cy="618631"/>
              </a:xfrm>
              <a:prstGeom prst="rect">
                <a:avLst/>
              </a:prstGeom>
              <a:blipFill rotWithShape="1">
                <a:blip r:embed="rId4"/>
                <a:stretch>
                  <a:fillRect l="-23" t="-91" r="2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hart, line chart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39" y="4000501"/>
            <a:ext cx="3631034" cy="2340000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617" y="4000501"/>
            <a:ext cx="3600000" cy="23400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353" y="4000501"/>
            <a:ext cx="3539496" cy="23400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53533" y="2971800"/>
            <a:ext cx="0" cy="7490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67841" y="26024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41" y="2602468"/>
                <a:ext cx="37138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41" t="-64" r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928115" y="3091131"/>
            <a:ext cx="252000" cy="25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1054115" y="3343131"/>
            <a:ext cx="0" cy="2721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Lecture 2…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More than one dimension, kinematic equations, relative velocities; Uniform circular motion, free body diagrams, Newton’s </a:t>
            </a:r>
            <a:r>
              <a:rPr lang="en-US">
                <a:solidFill>
                  <a:srgbClr val="002060"/>
                </a:solidFill>
              </a:rPr>
              <a:t>first law…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402195" y="5592706"/>
                <a:ext cx="10394127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95" y="5592706"/>
                <a:ext cx="10394127" cy="833433"/>
              </a:xfrm>
              <a:prstGeom prst="rect">
                <a:avLst/>
              </a:prstGeom>
              <a:blipFill rotWithShape="1">
                <a:blip r:embed="rId1"/>
                <a:stretch>
                  <a:fillRect l="-1" t="-31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More than one dimension…				1/2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Working with 2D or 3D vectors simply requires that we work with them </a:t>
            </a:r>
            <a:r>
              <a:rPr lang="en-US" dirty="0">
                <a:solidFill>
                  <a:srgbClr val="FF0000"/>
                </a:solidFill>
              </a:rPr>
              <a:t>component by component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If the </a:t>
            </a:r>
            <a:r>
              <a:rPr lang="en-US" b="1" dirty="0"/>
              <a:t>displacement </a:t>
            </a:r>
            <a:r>
              <a:rPr lang="en-US" dirty="0"/>
              <a:t>vector is: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7062" y="4706481"/>
                <a:ext cx="6745629" cy="820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62" y="4706481"/>
                <a:ext cx="6745629" cy="820866"/>
              </a:xfrm>
              <a:prstGeom prst="rect">
                <a:avLst/>
              </a:prstGeom>
              <a:blipFill rotWithShape="1">
                <a:blip r:embed="rId2"/>
                <a:stretch>
                  <a:fillRect l="-3" t="-60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44504" y="3264859"/>
                <a:ext cx="29424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04" y="3264859"/>
                <a:ext cx="2942472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t="-62" r="21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/>
          <p:nvPr/>
        </p:nvSpPr>
        <p:spPr>
          <a:xfrm>
            <a:off x="838200" y="3910097"/>
            <a:ext cx="6328144" cy="102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Then, the corresponding </a:t>
            </a:r>
            <a:r>
              <a:rPr lang="en-US" b="1" dirty="0"/>
              <a:t>velocity</a:t>
            </a:r>
            <a:r>
              <a:rPr lang="en-US" dirty="0"/>
              <a:t> and </a:t>
            </a:r>
            <a:r>
              <a:rPr lang="en-US" b="1" dirty="0"/>
              <a:t>acceleration</a:t>
            </a:r>
            <a:r>
              <a:rPr lang="en-US" dirty="0"/>
              <a:t> vectors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10375" y="2686069"/>
            <a:ext cx="0" cy="1818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10375" y="4504116"/>
            <a:ext cx="2206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14660" y="4504116"/>
            <a:ext cx="695715" cy="612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75260" y="49322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7948" y="43088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3158" y="230844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10375" y="2686069"/>
            <a:ext cx="1692875" cy="1818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15607" y="2688357"/>
            <a:ext cx="0" cy="239034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010375" y="4504116"/>
            <a:ext cx="1705232" cy="57458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588132" y="2991960"/>
                <a:ext cx="406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132" y="2991960"/>
                <a:ext cx="406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6" t="-103" r="1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607736" y="4678149"/>
            <a:ext cx="5435600" cy="977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607735" y="5609639"/>
            <a:ext cx="9076265" cy="977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Last lecture…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More than one dimension…				1/2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Working with 2D or 3D vectors simply requires that we work with them </a:t>
            </a:r>
            <a:r>
              <a:rPr lang="en-US" dirty="0">
                <a:solidFill>
                  <a:srgbClr val="FF0000"/>
                </a:solidFill>
              </a:rPr>
              <a:t>component by component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If the </a:t>
            </a:r>
            <a:r>
              <a:rPr lang="en-US" b="1" dirty="0"/>
              <a:t>displacement </a:t>
            </a:r>
            <a:r>
              <a:rPr lang="en-US" dirty="0"/>
              <a:t>vector is: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7062" y="4706481"/>
                <a:ext cx="6745629" cy="820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62" y="4706481"/>
                <a:ext cx="6745629" cy="820866"/>
              </a:xfrm>
              <a:prstGeom prst="rect">
                <a:avLst/>
              </a:prstGeom>
              <a:blipFill rotWithShape="1">
                <a:blip r:embed="rId1"/>
                <a:stretch>
                  <a:fillRect l="-3" t="-60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44504" y="3264859"/>
                <a:ext cx="29424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04" y="3264859"/>
                <a:ext cx="294247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" t="-62" r="21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/>
          <p:nvPr/>
        </p:nvSpPr>
        <p:spPr>
          <a:xfrm>
            <a:off x="838200" y="3910097"/>
            <a:ext cx="6328144" cy="102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Then, the corresponding </a:t>
            </a:r>
            <a:r>
              <a:rPr lang="en-US" b="1" dirty="0"/>
              <a:t>velocity</a:t>
            </a:r>
            <a:r>
              <a:rPr lang="en-US" dirty="0"/>
              <a:t> and </a:t>
            </a:r>
            <a:r>
              <a:rPr lang="en-US" b="1" dirty="0"/>
              <a:t>acceleration</a:t>
            </a:r>
            <a:r>
              <a:rPr lang="en-US" dirty="0"/>
              <a:t> vectors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are: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010375" y="2686069"/>
            <a:ext cx="0" cy="1818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10375" y="4504116"/>
            <a:ext cx="2206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14660" y="4504116"/>
            <a:ext cx="695715" cy="612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75260" y="49322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7948" y="43088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3158" y="230844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10375" y="2686069"/>
            <a:ext cx="1692875" cy="1818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15607" y="2688357"/>
            <a:ext cx="0" cy="239034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010375" y="4504116"/>
            <a:ext cx="1705232" cy="57458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588132" y="2991960"/>
                <a:ext cx="406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132" y="2991960"/>
                <a:ext cx="4062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6" t="-103" r="1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402195" y="5592706"/>
                <a:ext cx="10394127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95" y="5592706"/>
                <a:ext cx="10394127" cy="833433"/>
              </a:xfrm>
              <a:prstGeom prst="rect">
                <a:avLst/>
              </a:prstGeom>
              <a:blipFill rotWithShape="1">
                <a:blip r:embed="rId4"/>
                <a:stretch>
                  <a:fillRect l="-1" t="-31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607735" y="5609639"/>
            <a:ext cx="9076265" cy="977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More than one dimension…				2/2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Working with 2D or 3D vectors simply requires that we work with them </a:t>
            </a:r>
            <a:r>
              <a:rPr lang="en-US" dirty="0">
                <a:solidFill>
                  <a:srgbClr val="FF0000"/>
                </a:solidFill>
              </a:rPr>
              <a:t>component by component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If the </a:t>
            </a:r>
            <a:r>
              <a:rPr lang="en-US" b="1" dirty="0"/>
              <a:t>displacement </a:t>
            </a:r>
            <a:r>
              <a:rPr lang="en-US" dirty="0"/>
              <a:t>vector is: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47062" y="4706481"/>
                <a:ext cx="6745629" cy="820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62" y="4706481"/>
                <a:ext cx="6745629" cy="820866"/>
              </a:xfrm>
              <a:prstGeom prst="rect">
                <a:avLst/>
              </a:prstGeom>
              <a:blipFill rotWithShape="1">
                <a:blip r:embed="rId1"/>
                <a:stretch>
                  <a:fillRect l="-3" t="-60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144504" y="3264859"/>
                <a:ext cx="29424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acc>
                        <m:ac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04" y="3264859"/>
                <a:ext cx="294247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4" t="-62" r="21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/>
          <p:nvPr/>
        </p:nvSpPr>
        <p:spPr>
          <a:xfrm>
            <a:off x="838200" y="3910097"/>
            <a:ext cx="6328144" cy="1026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Then, the corresponding </a:t>
            </a:r>
            <a:r>
              <a:rPr lang="en-US" b="1" dirty="0"/>
              <a:t>velocity</a:t>
            </a:r>
            <a:r>
              <a:rPr lang="en-US" dirty="0"/>
              <a:t> and </a:t>
            </a:r>
            <a:r>
              <a:rPr lang="en-US" b="1" dirty="0"/>
              <a:t>acceleration</a:t>
            </a:r>
            <a:r>
              <a:rPr lang="en-US" dirty="0"/>
              <a:t> vectors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402195" y="5592706"/>
                <a:ext cx="10394127" cy="833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A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95" y="5592706"/>
                <a:ext cx="10394127" cy="833433"/>
              </a:xfrm>
              <a:prstGeom prst="rect">
                <a:avLst/>
              </a:prstGeom>
              <a:blipFill rotWithShape="1">
                <a:blip r:embed="rId3"/>
                <a:stretch>
                  <a:fillRect l="-1" t="-31" r="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9010375" y="2686069"/>
            <a:ext cx="0" cy="18180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010375" y="4504116"/>
            <a:ext cx="22069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314660" y="4504116"/>
            <a:ext cx="695715" cy="612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75260" y="49322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277948" y="430881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73158" y="230844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9010375" y="2686069"/>
            <a:ext cx="1692875" cy="1818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715607" y="2688357"/>
            <a:ext cx="0" cy="239034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9010375" y="4504116"/>
            <a:ext cx="1705232" cy="57458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588132" y="2991960"/>
                <a:ext cx="406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132" y="2991960"/>
                <a:ext cx="4062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6" t="-103" r="1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2.1…							1/2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39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rabbit runs across a parking lot on which a set of coordinate axes has, strangely enough, been drawn. The co-ordinates (</a:t>
                </a:r>
                <a:r>
                  <a:rPr lang="en-US" dirty="0" err="1"/>
                  <a:t>metres</a:t>
                </a:r>
                <a:r>
                  <a:rPr lang="en-US" dirty="0"/>
                  <a:t>) of the rabbit’s position as a function of time (seconds) are given by: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what is the rabbit’s position vector,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, in unit vector notation and magnitude-angle notation?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the velocity,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its acceleration,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3910"/>
              </a:xfrm>
              <a:blipFill rotWithShape="1">
                <a:blip r:embed="rId1"/>
                <a:stretch>
                  <a:fillRect t="-62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80787" y="3024410"/>
                <a:ext cx="443929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787" y="3024410"/>
                <a:ext cx="4439292" cy="553998"/>
              </a:xfrm>
              <a:prstGeom prst="rect">
                <a:avLst/>
              </a:prstGeom>
              <a:blipFill rotWithShape="1">
                <a:blip r:embed="rId2"/>
                <a:stretch>
                  <a:fillRect t="-97" r="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80787" y="3621442"/>
                <a:ext cx="41569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787" y="3621442"/>
                <a:ext cx="4156907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1" t="-7" r="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2.1…							2/2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39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rabbit runs across a parking lot on which a set of coordinate axes has, strangely enough, been drawn. The co-ordinates (</a:t>
                </a:r>
                <a:r>
                  <a:rPr lang="en-US" dirty="0" err="1"/>
                  <a:t>metres</a:t>
                </a:r>
                <a:r>
                  <a:rPr lang="en-US" dirty="0"/>
                  <a:t>) of the rabbit’s position as a function of time (seconds) are given by: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what is the rabbit’s position vector,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, in unit vector notation and magnitude-angle notation?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the velocity,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What is its acceleration,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,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3910"/>
              </a:xfrm>
              <a:blipFill rotWithShape="1">
                <a:blip r:embed="rId1"/>
                <a:stretch>
                  <a:fillRect t="-62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80787" y="3024410"/>
                <a:ext cx="443929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787" y="3024410"/>
                <a:ext cx="4439292" cy="553998"/>
              </a:xfrm>
              <a:prstGeom prst="rect">
                <a:avLst/>
              </a:prstGeom>
              <a:blipFill rotWithShape="1">
                <a:blip r:embed="rId2"/>
                <a:stretch>
                  <a:fillRect t="-97" r="1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580787" y="3621442"/>
                <a:ext cx="41569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787" y="3621442"/>
                <a:ext cx="4156907" cy="553998"/>
              </a:xfrm>
              <a:prstGeom prst="rect">
                <a:avLst/>
              </a:prstGeom>
              <a:blipFill rotWithShape="1">
                <a:blip r:embed="rId3"/>
                <a:stretch>
                  <a:fillRect l="-1" t="-7" r="5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282868" y="4744777"/>
                <a:ext cx="4715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66</m:t>
                          </m:r>
                          <m:acc>
                            <m:ac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57</m:t>
                          </m:r>
                          <m:acc>
                            <m:ac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87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trlP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trlP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68" y="4744777"/>
                <a:ext cx="4715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t="-15" r="8" b="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729876" y="4375445"/>
                <a:ext cx="11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41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876" y="4375445"/>
                <a:ext cx="119167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4" t="-80" r="5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922109" y="5078562"/>
                <a:ext cx="2117631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62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44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09" y="5078562"/>
                <a:ext cx="2117631" cy="668260"/>
              </a:xfrm>
              <a:prstGeom prst="rect">
                <a:avLst/>
              </a:prstGeom>
              <a:blipFill rotWithShape="1">
                <a:blip r:embed="rId6"/>
                <a:stretch>
                  <a:fillRect l="-29" t="-70" r="2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039740" y="5192824"/>
                <a:ext cx="28093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acc>
                            <m:ac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acc>
                            <m:ac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740" y="5192824"/>
                <a:ext cx="280939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8" t="-116" r="1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8940799" y="5283199"/>
            <a:ext cx="245533" cy="18626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190502" y="5697093"/>
                <a:ext cx="3006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62</m:t>
                          </m:r>
                          <m:acc>
                            <m:ac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44</m:t>
                          </m:r>
                          <m:acc>
                            <m:accPr>
                              <m:ctrlP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AU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02" y="5697093"/>
                <a:ext cx="300626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138" r="19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equations…					1/5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64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acceleration is constant in one (or more) direction</a:t>
            </a:r>
            <a:r>
              <a:rPr lang="en-US" dirty="0"/>
              <a:t>, e.g., an object undergoing free fall, we can describe the motion of an object in that direction using </a:t>
            </a:r>
            <a:r>
              <a:rPr lang="en-US" b="1" dirty="0"/>
              <a:t>kinematic equations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Consider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-direction where the acceleration 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blipFill rotWithShape="1">
                <a:blip r:embed="rId1"/>
                <a:stretch>
                  <a:fillRect l="-6" t="-58" r="1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equations…					2/5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64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acceleration is constant in one (or more) direction</a:t>
            </a:r>
            <a:r>
              <a:rPr lang="en-US" dirty="0"/>
              <a:t>, e.g., an object undergoing free fall, we can describe the motion of an object in that direction using </a:t>
            </a:r>
            <a:r>
              <a:rPr lang="en-US" b="1" dirty="0"/>
              <a:t>kinematic equations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Consider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-direction where the acceleration 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blipFill rotWithShape="1">
                <a:blip r:embed="rId1"/>
                <a:stretch>
                  <a:fillRect l="-6" t="-58" r="1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/>
          <p:nvPr/>
        </p:nvSpPr>
        <p:spPr>
          <a:xfrm>
            <a:off x="838200" y="4060908"/>
            <a:ext cx="3835400" cy="48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Integrating once </a:t>
            </a:r>
            <a:r>
              <a:rPr lang="en-US" dirty="0"/>
              <a:t>gives: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blipFill rotWithShape="1">
                <a:blip r:embed="rId2"/>
                <a:stretch>
                  <a:fillRect l="-16" t="-48" r="17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60392" y="3503106"/>
            <a:ext cx="1298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x-velocity at 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4679" y="3477092"/>
            <a:ext cx="194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Initial velocity at t=0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04679" y="3821717"/>
            <a:ext cx="313521" cy="346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3966" y="3821717"/>
            <a:ext cx="340082" cy="29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equations…					3/5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64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acceleration is constant in one (or more) direction</a:t>
            </a:r>
            <a:r>
              <a:rPr lang="en-US" dirty="0"/>
              <a:t>, e.g., an object undergoing free fall, we can describe the motion of an object in that direction using </a:t>
            </a:r>
            <a:r>
              <a:rPr lang="en-US" b="1" dirty="0"/>
              <a:t>kinematic equations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Consider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-direction where the acceleration 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blipFill rotWithShape="1">
                <a:blip r:embed="rId1"/>
                <a:stretch>
                  <a:fillRect l="-6" t="-58" r="1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/>
          <p:nvPr/>
        </p:nvSpPr>
        <p:spPr>
          <a:xfrm>
            <a:off x="838200" y="4060908"/>
            <a:ext cx="3835400" cy="48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Integrating once </a:t>
            </a:r>
            <a:r>
              <a:rPr lang="en-US" dirty="0"/>
              <a:t>gives: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blipFill rotWithShape="1">
                <a:blip r:embed="rId2"/>
                <a:stretch>
                  <a:fillRect l="-16" t="-48" r="17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76150" y="4083380"/>
                <a:ext cx="2241319" cy="4135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150" y="4083380"/>
                <a:ext cx="2241319" cy="413511"/>
              </a:xfrm>
              <a:prstGeom prst="rect">
                <a:avLst/>
              </a:prstGeom>
              <a:blipFill rotWithShape="1">
                <a:blip r:embed="rId3"/>
                <a:stretch>
                  <a:fillRect l="-220" t="-1155" r="-187" b="-111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8014947" y="4119649"/>
            <a:ext cx="414867" cy="316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60392" y="3503106"/>
            <a:ext cx="1298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x-velocity at 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4679" y="3477092"/>
            <a:ext cx="194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Initial velocity at t=0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04679" y="3821717"/>
            <a:ext cx="313521" cy="346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3966" y="3821717"/>
            <a:ext cx="340082" cy="29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equations…					4/5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64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acceleration is constant in one (or more) direction</a:t>
            </a:r>
            <a:r>
              <a:rPr lang="en-US" dirty="0"/>
              <a:t>, e.g., an object undergoing free fall, we can describe the motion of an object in that direction using </a:t>
            </a:r>
            <a:r>
              <a:rPr lang="en-US" b="1" dirty="0"/>
              <a:t>kinematic equations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Consider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-direction where the acceleration 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blipFill rotWithShape="1">
                <a:blip r:embed="rId1"/>
                <a:stretch>
                  <a:fillRect l="-6" t="-58" r="1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/>
          <p:nvPr/>
        </p:nvSpPr>
        <p:spPr>
          <a:xfrm>
            <a:off x="838200" y="4060908"/>
            <a:ext cx="3835400" cy="48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Integrating once </a:t>
            </a:r>
            <a:r>
              <a:rPr lang="en-US" dirty="0"/>
              <a:t>gives: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blipFill rotWithShape="1">
                <a:blip r:embed="rId2"/>
                <a:stretch>
                  <a:fillRect l="-16" t="-48" r="17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76150" y="4083380"/>
                <a:ext cx="2241319" cy="4135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150" y="4083380"/>
                <a:ext cx="2241319" cy="413511"/>
              </a:xfrm>
              <a:prstGeom prst="rect">
                <a:avLst/>
              </a:prstGeom>
              <a:blipFill rotWithShape="1">
                <a:blip r:embed="rId3"/>
                <a:stretch>
                  <a:fillRect l="-220" t="-1155" r="-187" b="-111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8014947" y="4119649"/>
            <a:ext cx="414867" cy="316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60392" y="3503106"/>
            <a:ext cx="1298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x-velocity at 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4679" y="3477092"/>
            <a:ext cx="194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Initial velocity at t=0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04679" y="3821717"/>
            <a:ext cx="313521" cy="346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3966" y="3821717"/>
            <a:ext cx="340082" cy="29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/>
          <p:nvPr/>
        </p:nvSpPr>
        <p:spPr>
          <a:xfrm>
            <a:off x="838198" y="5136176"/>
            <a:ext cx="3835400" cy="48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Integrating again </a:t>
            </a:r>
            <a:r>
              <a:rPr lang="en-US" dirty="0"/>
              <a:t>gives: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248723" y="4934589"/>
                <a:ext cx="7409191" cy="78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23" y="4934589"/>
                <a:ext cx="7409191" cy="780663"/>
              </a:xfrm>
              <a:prstGeom prst="rect">
                <a:avLst/>
              </a:prstGeom>
              <a:blipFill rotWithShape="1">
                <a:blip r:embed="rId4"/>
                <a:stretch>
                  <a:fillRect l="-8" t="-1" r="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902878" y="4670705"/>
            <a:ext cx="194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Initial position at t=0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00133" y="4949310"/>
            <a:ext cx="169079" cy="28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equations…					5/5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264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acceleration is constant in one (or more) direction</a:t>
            </a:r>
            <a:r>
              <a:rPr lang="en-US" dirty="0"/>
              <a:t>, e.g., an object undergoing free fall, we can describe the motion of an object in that direction using </a:t>
            </a:r>
            <a:r>
              <a:rPr lang="en-US" b="1" dirty="0"/>
              <a:t>kinematic equations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Consider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-direction where the acceleration is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constant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72" y="2785568"/>
                <a:ext cx="2998834" cy="793551"/>
              </a:xfrm>
              <a:prstGeom prst="rect">
                <a:avLst/>
              </a:prstGeom>
              <a:blipFill rotWithShape="1">
                <a:blip r:embed="rId1"/>
                <a:stretch>
                  <a:fillRect l="-6" t="-58" r="1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/>
          <p:nvPr/>
        </p:nvSpPr>
        <p:spPr>
          <a:xfrm>
            <a:off x="838200" y="4060908"/>
            <a:ext cx="3835400" cy="48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Integrating once </a:t>
            </a:r>
            <a:r>
              <a:rPr lang="en-US" dirty="0"/>
              <a:t>gives: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66" y="3860542"/>
                <a:ext cx="3489353" cy="780663"/>
              </a:xfrm>
              <a:prstGeom prst="rect">
                <a:avLst/>
              </a:prstGeom>
              <a:blipFill rotWithShape="1">
                <a:blip r:embed="rId2"/>
                <a:stretch>
                  <a:fillRect l="-16" t="-48" r="17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576150" y="4083380"/>
                <a:ext cx="2241319" cy="41351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150" y="4083380"/>
                <a:ext cx="2241319" cy="413511"/>
              </a:xfrm>
              <a:prstGeom prst="rect">
                <a:avLst/>
              </a:prstGeom>
              <a:blipFill rotWithShape="1">
                <a:blip r:embed="rId3"/>
                <a:stretch>
                  <a:fillRect l="-220" t="-1155" r="-187" b="-111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Arrow 13"/>
          <p:cNvSpPr/>
          <p:nvPr/>
        </p:nvSpPr>
        <p:spPr>
          <a:xfrm>
            <a:off x="8014947" y="4119649"/>
            <a:ext cx="414867" cy="316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460392" y="3503106"/>
            <a:ext cx="12980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x-velocity at 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04679" y="3477092"/>
            <a:ext cx="194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Initial velocity at t=0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604679" y="3821717"/>
            <a:ext cx="313521" cy="346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63966" y="3821717"/>
            <a:ext cx="340082" cy="2979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/>
          <p:nvPr/>
        </p:nvSpPr>
        <p:spPr>
          <a:xfrm>
            <a:off x="838198" y="5136176"/>
            <a:ext cx="3835400" cy="48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/>
              <a:t>Integrating again </a:t>
            </a:r>
            <a:r>
              <a:rPr lang="en-US" dirty="0"/>
              <a:t>gives: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4248723" y="4934589"/>
                <a:ext cx="7409191" cy="78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AU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nary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723" y="4934589"/>
                <a:ext cx="7409191" cy="780663"/>
              </a:xfrm>
              <a:prstGeom prst="rect">
                <a:avLst/>
              </a:prstGeom>
              <a:blipFill rotWithShape="1">
                <a:blip r:embed="rId4"/>
                <a:stretch>
                  <a:fillRect l="-8" t="-1" r="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902878" y="4670705"/>
            <a:ext cx="194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Initial position at t=0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300133" y="4949310"/>
            <a:ext cx="169079" cy="286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/>
          <p:cNvSpPr/>
          <p:nvPr/>
        </p:nvSpPr>
        <p:spPr>
          <a:xfrm rot="5400000">
            <a:off x="5011609" y="5063535"/>
            <a:ext cx="299683" cy="115790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14754" y="5744283"/>
                <a:ext cx="875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54" y="5744283"/>
                <a:ext cx="87556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" t="-20" r="6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297099" y="5759672"/>
            <a:ext cx="131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Displacement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4582500" y="5928949"/>
            <a:ext cx="4322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472149" y="5675316"/>
                <a:ext cx="2534988" cy="66851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149" y="5675316"/>
                <a:ext cx="2534988" cy="668516"/>
              </a:xfrm>
              <a:prstGeom prst="rect">
                <a:avLst/>
              </a:prstGeom>
              <a:blipFill rotWithShape="1">
                <a:blip r:embed="rId6"/>
                <a:stretch>
                  <a:fillRect l="-200" t="-713" r="-173" b="-6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7921814" y="5898807"/>
            <a:ext cx="414867" cy="316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equations, one more…		1/3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3783"/>
          </a:xfrm>
        </p:spPr>
        <p:txBody>
          <a:bodyPr/>
          <a:lstStyle/>
          <a:p>
            <a:r>
              <a:rPr lang="en-US" dirty="0"/>
              <a:t>From the previous two equations, we can derive a </a:t>
            </a:r>
            <a:r>
              <a:rPr lang="en-US" dirty="0">
                <a:solidFill>
                  <a:srgbClr val="FF0000"/>
                </a:solidFill>
              </a:rPr>
              <a:t>third relation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179179" y="2577060"/>
                <a:ext cx="2616229" cy="11693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79" y="2577060"/>
                <a:ext cx="2616229" cy="1169359"/>
              </a:xfrm>
              <a:prstGeom prst="rect">
                <a:avLst/>
              </a:prstGeom>
              <a:blipFill rotWithShape="1">
                <a:blip r:embed="rId1"/>
                <a:stretch>
                  <a:fillRect l="-194" t="-454" r="-169" b="-3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953934" y="2684770"/>
            <a:ext cx="1083734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37667" y="2496884"/>
                <a:ext cx="6052939" cy="583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7" y="2496884"/>
                <a:ext cx="6052939" cy="583108"/>
              </a:xfrm>
              <a:prstGeom prst="rect">
                <a:avLst/>
              </a:prstGeom>
              <a:blipFill rotWithShape="1">
                <a:blip r:embed="rId2"/>
                <a:stretch>
                  <a:fillRect l="-4" t="-11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Vectors and scalars…			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2476" cy="327189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A vector has a </a:t>
            </a:r>
            <a:r>
              <a:rPr lang="en-US" b="1" dirty="0"/>
              <a:t>magnitude</a:t>
            </a:r>
            <a:r>
              <a:rPr lang="en-US" dirty="0"/>
              <a:t> (“size”) and a </a:t>
            </a:r>
            <a:r>
              <a:rPr lang="en-US" b="1" dirty="0"/>
              <a:t>direction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e.g., this arrow going </a:t>
            </a:r>
            <a:r>
              <a:rPr lang="en-US" dirty="0">
                <a:solidFill>
                  <a:srgbClr val="FF0000"/>
                </a:solidFill>
              </a:rPr>
              <a:t>from point A to point B</a:t>
            </a:r>
            <a:r>
              <a:rPr lang="en-US" dirty="0"/>
              <a:t> on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dirty="0"/>
              <a:t>-plane.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 scalar is a quantity </a:t>
            </a:r>
            <a:r>
              <a:rPr lang="en-US" dirty="0">
                <a:solidFill>
                  <a:srgbClr val="FF0000"/>
                </a:solidFill>
              </a:rPr>
              <a:t>without a direction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FF0000"/>
                </a:solidFill>
              </a:rPr>
              <a:t>the length </a:t>
            </a:r>
            <a:r>
              <a:rPr lang="en-US" dirty="0"/>
              <a:t>of this arrow,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865196" y="2175641"/>
            <a:ext cx="0" cy="2921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875708" y="5097517"/>
            <a:ext cx="3058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4233" y="25328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44729" y="491285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905720" y="2867418"/>
            <a:ext cx="930166" cy="1447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8843170" y="4294028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793846" y="2764266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861206" y="249153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8887471" y="49128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803959" y="4918106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81979" y="2819133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692491" y="4332676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84479" y="18676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7402" y="40505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13837" y="522083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613451" y="52208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ight Brace 27"/>
          <p:cNvSpPr/>
          <p:nvPr/>
        </p:nvSpPr>
        <p:spPr>
          <a:xfrm rot="1976062">
            <a:off x="9491184" y="3015873"/>
            <a:ext cx="465790" cy="170289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931078" y="377046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80280" y="415759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US"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equations, one more…		2/3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3783"/>
          </a:xfrm>
        </p:spPr>
        <p:txBody>
          <a:bodyPr/>
          <a:lstStyle/>
          <a:p>
            <a:r>
              <a:rPr lang="en-US" dirty="0"/>
              <a:t>From the previous two equations, we can derive a </a:t>
            </a:r>
            <a:r>
              <a:rPr lang="en-US" dirty="0">
                <a:solidFill>
                  <a:srgbClr val="FF0000"/>
                </a:solidFill>
              </a:rPr>
              <a:t>third relation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179179" y="2577060"/>
                <a:ext cx="2616229" cy="11693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79" y="2577060"/>
                <a:ext cx="2616229" cy="1169359"/>
              </a:xfrm>
              <a:prstGeom prst="rect">
                <a:avLst/>
              </a:prstGeom>
              <a:blipFill rotWithShape="1">
                <a:blip r:embed="rId1"/>
                <a:stretch>
                  <a:fillRect l="-194" t="-454" r="-169" b="-3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953934" y="2684770"/>
            <a:ext cx="1083734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37667" y="2496884"/>
                <a:ext cx="6052939" cy="583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7" y="2496884"/>
                <a:ext cx="6052939" cy="583108"/>
              </a:xfrm>
              <a:prstGeom prst="rect">
                <a:avLst/>
              </a:prstGeom>
              <a:blipFill rotWithShape="1">
                <a:blip r:embed="rId2"/>
                <a:stretch>
                  <a:fillRect l="-4" t="-11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558466" y="3031968"/>
                <a:ext cx="4086888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66" y="3031968"/>
                <a:ext cx="4086888" cy="794064"/>
              </a:xfrm>
              <a:prstGeom prst="rect">
                <a:avLst/>
              </a:prstGeom>
              <a:blipFill rotWithShape="1">
                <a:blip r:embed="rId3"/>
                <a:stretch>
                  <a:fillRect l="-1" t="-60" r="2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Up Arrow 12"/>
          <p:cNvSpPr/>
          <p:nvPr/>
        </p:nvSpPr>
        <p:spPr>
          <a:xfrm>
            <a:off x="2458720" y="3826032"/>
            <a:ext cx="7995920" cy="867458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equations, one more…		3/3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3783"/>
          </a:xfrm>
        </p:spPr>
        <p:txBody>
          <a:bodyPr/>
          <a:lstStyle/>
          <a:p>
            <a:r>
              <a:rPr lang="en-US" dirty="0"/>
              <a:t>From the previous two equations, we can derive a </a:t>
            </a:r>
            <a:r>
              <a:rPr lang="en-US" dirty="0">
                <a:solidFill>
                  <a:srgbClr val="FF0000"/>
                </a:solidFill>
              </a:rPr>
              <a:t>third relation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179179" y="2577060"/>
                <a:ext cx="2616229" cy="11693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179" y="2577060"/>
                <a:ext cx="2616229" cy="1169359"/>
              </a:xfrm>
              <a:prstGeom prst="rect">
                <a:avLst/>
              </a:prstGeom>
              <a:blipFill rotWithShape="1">
                <a:blip r:embed="rId1"/>
                <a:stretch>
                  <a:fillRect l="-194" t="-454" r="-169" b="-3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953934" y="2684770"/>
            <a:ext cx="1083734" cy="2794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037667" y="2496884"/>
                <a:ext cx="6052939" cy="583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67" y="2496884"/>
                <a:ext cx="6052939" cy="583108"/>
              </a:xfrm>
              <a:prstGeom prst="rect">
                <a:avLst/>
              </a:prstGeom>
              <a:blipFill rotWithShape="1">
                <a:blip r:embed="rId2"/>
                <a:stretch>
                  <a:fillRect l="-4" t="-11" r="5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558466" y="3031968"/>
                <a:ext cx="4086888" cy="794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466" y="3031968"/>
                <a:ext cx="4086888" cy="794064"/>
              </a:xfrm>
              <a:prstGeom prst="rect">
                <a:avLst/>
              </a:prstGeom>
              <a:blipFill rotWithShape="1">
                <a:blip r:embed="rId3"/>
                <a:stretch>
                  <a:fillRect l="-1" t="-60" r="2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rved Up Arrow 12"/>
          <p:cNvSpPr/>
          <p:nvPr/>
        </p:nvSpPr>
        <p:spPr>
          <a:xfrm>
            <a:off x="2458720" y="3826032"/>
            <a:ext cx="7995920" cy="867458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078748" y="5555352"/>
                <a:ext cx="2479718" cy="4969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748" y="5555352"/>
                <a:ext cx="2479718" cy="496931"/>
              </a:xfrm>
              <a:prstGeom prst="rect">
                <a:avLst/>
              </a:prstGeom>
              <a:blipFill rotWithShape="1">
                <a:blip r:embed="rId4"/>
                <a:stretch>
                  <a:fillRect l="-206" t="-969" r="-177" b="-87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/>
          <p:cNvSpPr/>
          <p:nvPr/>
        </p:nvSpPr>
        <p:spPr>
          <a:xfrm>
            <a:off x="5836007" y="4840090"/>
            <a:ext cx="965200" cy="59944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947296" y="5342152"/>
            <a:ext cx="3365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This expression is ultimately related to energy/work; more later.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Kinematic equations: summary…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7270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Here are the three kinematic equation</a:t>
                </a:r>
                <a:r>
                  <a:rPr lang="en-US" dirty="0">
                    <a:sym typeface="Wingdings" panose="05000000000000000000" pitchFamily="2" charset="2"/>
                  </a:rPr>
                  <a:t>, assuming constant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x</a:t>
                </a:r>
                <a:r>
                  <a:rPr lang="en-US" dirty="0">
                    <a:sym typeface="Wingdings" panose="05000000000000000000" pitchFamily="2" charset="2"/>
                  </a:rPr>
                  <a:t>-direction: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7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="1" dirty="0"/>
                  <a:t>-velocity as a function of time </a:t>
                </a:r>
                <a:r>
                  <a: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72708"/>
              </a:xfrm>
              <a:blipFill rotWithShape="1">
                <a:blip r:embed="rId1"/>
                <a:stretch>
                  <a:fillRect b="-43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045237" y="3739988"/>
                <a:ext cx="3024289" cy="8989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37" y="3739988"/>
                <a:ext cx="3024289" cy="898964"/>
              </a:xfrm>
              <a:prstGeom prst="rect">
                <a:avLst/>
              </a:prstGeom>
              <a:blipFill rotWithShape="1">
                <a:blip r:embed="rId2"/>
                <a:stretch>
                  <a:fillRect l="-18" t="-53" r="11" b="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050227" y="5111368"/>
                <a:ext cx="2866747" cy="5643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227" y="5111368"/>
                <a:ext cx="2866747" cy="564322"/>
              </a:xfrm>
              <a:prstGeom prst="rect">
                <a:avLst/>
              </a:prstGeom>
              <a:blipFill rotWithShape="1">
                <a:blip r:embed="rId3"/>
                <a:stretch>
                  <a:fillRect l="-16" t="-45" r="6" b="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960570" y="2870834"/>
                <a:ext cx="2697213" cy="558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570" y="2870834"/>
                <a:ext cx="2697213" cy="558166"/>
              </a:xfrm>
              <a:prstGeom prst="rect">
                <a:avLst/>
              </a:prstGeom>
              <a:blipFill rotWithShape="1">
                <a:blip r:embed="rId4"/>
                <a:stretch>
                  <a:fillRect l="-12" t="-114" r="3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/>
          <p:nvPr/>
        </p:nvSpPr>
        <p:spPr>
          <a:xfrm>
            <a:off x="838200" y="3733270"/>
            <a:ext cx="5882617" cy="76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7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/>
              <a:t>-displacement as a function of time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/>
              <a:t>: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51547" y="2416762"/>
            <a:ext cx="194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Initial velocity at t=0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204201" y="2711979"/>
            <a:ext cx="279400" cy="2936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/>
          <p:nvPr/>
        </p:nvSpPr>
        <p:spPr>
          <a:xfrm>
            <a:off x="838200" y="4907349"/>
            <a:ext cx="5621867" cy="768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7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/>
              <a:t>Combine them: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Projectile motion…						1/4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6"/>
            <a:ext cx="6802691" cy="629707"/>
          </a:xfrm>
        </p:spPr>
        <p:txBody>
          <a:bodyPr>
            <a:normAutofit/>
          </a:bodyPr>
          <a:lstStyle/>
          <a:p>
            <a:r>
              <a:rPr lang="en-US" dirty="0"/>
              <a:t>Motion of an object </a:t>
            </a:r>
            <a:r>
              <a:rPr lang="en-US" dirty="0">
                <a:solidFill>
                  <a:srgbClr val="FF0000"/>
                </a:solidFill>
              </a:rPr>
              <a:t>thrown into the air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45" y="3123364"/>
            <a:ext cx="4411919" cy="32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ile mo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89" y="1386181"/>
            <a:ext cx="3653913" cy="48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Projectile motion…						2/4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6"/>
            <a:ext cx="6802691" cy="561974"/>
          </a:xfrm>
        </p:spPr>
        <p:txBody>
          <a:bodyPr>
            <a:normAutofit/>
          </a:bodyPr>
          <a:lstStyle/>
          <a:p>
            <a:r>
              <a:rPr lang="en-US" dirty="0"/>
              <a:t>Motion of an object </a:t>
            </a:r>
            <a:r>
              <a:rPr lang="en-US" dirty="0">
                <a:solidFill>
                  <a:srgbClr val="FF0000"/>
                </a:solidFill>
              </a:rPr>
              <a:t>thrown into the air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030" name="Picture 6" descr="Projectile motion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89" y="1386181"/>
            <a:ext cx="3653913" cy="48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/>
          <p:nvPr/>
        </p:nvSpPr>
        <p:spPr>
          <a:xfrm>
            <a:off x="838199" y="2452685"/>
            <a:ext cx="5994401" cy="4040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Motion in </a:t>
            </a:r>
            <a:r>
              <a:rPr lang="en-US" dirty="0">
                <a:solidFill>
                  <a:srgbClr val="FF0000"/>
                </a:solidFill>
              </a:rPr>
              <a:t>2 dimensions </a:t>
            </a:r>
            <a:r>
              <a:rPr lang="en-US" dirty="0"/>
              <a:t>(vertical and horizontal), where the vertical direction is subject to </a:t>
            </a:r>
            <a:r>
              <a:rPr lang="en-US" b="1" dirty="0"/>
              <a:t>constant acceleration </a:t>
            </a:r>
            <a:r>
              <a:rPr lang="en-US" dirty="0"/>
              <a:t>due to gravity (if close to the surface of Earth).</a:t>
            </a:r>
            <a:endParaRPr lang="en-US" dirty="0"/>
          </a:p>
          <a:p>
            <a:pPr lvl="6"/>
            <a:endParaRPr lang="en-US" dirty="0"/>
          </a:p>
          <a:p>
            <a:pPr lvl="1"/>
            <a:r>
              <a:rPr lang="en-US" dirty="0"/>
              <a:t>In the absence of air resistance, there is no other force at play.</a:t>
            </a:r>
            <a:endParaRPr lang="en-US" dirty="0"/>
          </a:p>
          <a:p>
            <a:pPr lvl="5"/>
            <a:endParaRPr lang="en-US" dirty="0"/>
          </a:p>
          <a:p>
            <a:pPr lvl="1"/>
            <a:r>
              <a:rPr lang="en-US" dirty="0"/>
              <a:t>We can describe the motion in terms of what happens to the object in the </a:t>
            </a:r>
            <a:r>
              <a:rPr lang="en-US" dirty="0">
                <a:solidFill>
                  <a:srgbClr val="FF0000"/>
                </a:solidFill>
              </a:rPr>
              <a:t>horizontal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-direction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vertical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-direction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2200" y="3981590"/>
            <a:ext cx="5647267" cy="2276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Projectile motion…						3/4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6"/>
            <a:ext cx="6802691" cy="561974"/>
          </a:xfrm>
        </p:spPr>
        <p:txBody>
          <a:bodyPr>
            <a:normAutofit/>
          </a:bodyPr>
          <a:lstStyle/>
          <a:p>
            <a:r>
              <a:rPr lang="en-US" dirty="0"/>
              <a:t>Motion of an object </a:t>
            </a:r>
            <a:r>
              <a:rPr lang="en-US" dirty="0">
                <a:solidFill>
                  <a:srgbClr val="FF0000"/>
                </a:solidFill>
              </a:rPr>
              <a:t>thrown into the air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030" name="Picture 6" descr="Projectile motion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89" y="1386181"/>
            <a:ext cx="3653913" cy="487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/>
          <p:nvPr/>
        </p:nvSpPr>
        <p:spPr>
          <a:xfrm>
            <a:off x="838199" y="2452685"/>
            <a:ext cx="5994401" cy="40401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Motion in </a:t>
            </a:r>
            <a:r>
              <a:rPr lang="en-US" dirty="0">
                <a:solidFill>
                  <a:srgbClr val="FF0000"/>
                </a:solidFill>
              </a:rPr>
              <a:t>2 dimensions </a:t>
            </a:r>
            <a:r>
              <a:rPr lang="en-US" dirty="0"/>
              <a:t>(vertical and horizontal), where the vertical direction is subject to </a:t>
            </a:r>
            <a:r>
              <a:rPr lang="en-US" b="1" dirty="0"/>
              <a:t>constant acceleration </a:t>
            </a:r>
            <a:r>
              <a:rPr lang="en-US" dirty="0"/>
              <a:t>due to gravity (if close to the surface of Earth).</a:t>
            </a:r>
            <a:endParaRPr lang="en-US" dirty="0"/>
          </a:p>
          <a:p>
            <a:pPr lvl="6"/>
            <a:endParaRPr lang="en-US" dirty="0"/>
          </a:p>
          <a:p>
            <a:pPr lvl="1"/>
            <a:r>
              <a:rPr lang="en-US" dirty="0"/>
              <a:t>In the absence of air resistance, there is no other force at play.</a:t>
            </a:r>
            <a:endParaRPr lang="en-US" dirty="0"/>
          </a:p>
          <a:p>
            <a:pPr lvl="5"/>
            <a:endParaRPr lang="en-US" dirty="0"/>
          </a:p>
          <a:p>
            <a:pPr lvl="1"/>
            <a:r>
              <a:rPr lang="en-US" dirty="0"/>
              <a:t>We can describe the motion in terms of what happens to the object in the </a:t>
            </a:r>
            <a:r>
              <a:rPr lang="en-US" dirty="0">
                <a:solidFill>
                  <a:srgbClr val="FF0000"/>
                </a:solidFill>
              </a:rPr>
              <a:t>horizontal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-direction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vertical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-direction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Projectile motion…						4/4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Question: </a:t>
            </a:r>
            <a:r>
              <a:rPr lang="en-US" dirty="0"/>
              <a:t>Two identical balls are launched from the same height, one with no horizontal velocity and one with horizontal velocity of 1 m/s. </a:t>
            </a:r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Which will hit the floor first?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088783" y="3452457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696357" y="3452457"/>
            <a:ext cx="720000" cy="72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/>
          <p:cNvCxnSpPr>
            <a:stCxn id="5" idx="4"/>
          </p:cNvCxnSpPr>
          <p:nvPr/>
        </p:nvCxnSpPr>
        <p:spPr>
          <a:xfrm>
            <a:off x="7448783" y="4172457"/>
            <a:ext cx="0" cy="13631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>
            <a:off x="8072780" y="3782550"/>
            <a:ext cx="2687153" cy="3458907"/>
          </a:xfrm>
          <a:prstGeom prst="arc">
            <a:avLst/>
          </a:prstGeom>
          <a:ln w="571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208" y="3489976"/>
            <a:ext cx="4572000" cy="292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Range of a projectile…					1/4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use the </a:t>
                </a:r>
                <a:r>
                  <a:rPr lang="en-US" dirty="0">
                    <a:solidFill>
                      <a:srgbClr val="FF0000"/>
                    </a:solidFill>
                  </a:rPr>
                  <a:t>kinematic equations </a:t>
                </a:r>
                <a:r>
                  <a:rPr lang="en-US" dirty="0"/>
                  <a:t>to derive an expression for the </a:t>
                </a:r>
                <a:r>
                  <a:rPr lang="en-US" b="1" dirty="0"/>
                  <a:t>maximum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time of flight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range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projectile launched with initial speed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at an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above the horizontal.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  <a:blipFill rotWithShape="1">
                <a:blip r:embed="rId2"/>
                <a:stretch>
                  <a:fillRect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7" t="-69" r="2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4" r="9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" t="-30" r="160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264408" y="3630168"/>
            <a:ext cx="0" cy="237744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16152" y="6007608"/>
            <a:ext cx="4142232" cy="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27665" y="5376672"/>
            <a:ext cx="198799" cy="630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" t="-24" r="6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208" y="3489976"/>
            <a:ext cx="4572000" cy="292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Range of a projectile…					2/4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use the </a:t>
                </a:r>
                <a:r>
                  <a:rPr lang="en-US" dirty="0">
                    <a:solidFill>
                      <a:srgbClr val="FF0000"/>
                    </a:solidFill>
                  </a:rPr>
                  <a:t>kinematic equations </a:t>
                </a:r>
                <a:r>
                  <a:rPr lang="en-US" dirty="0"/>
                  <a:t>to derive an expression for the </a:t>
                </a:r>
                <a:r>
                  <a:rPr lang="en-US" b="1" dirty="0"/>
                  <a:t>maximum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time of flight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range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projectile launched with initial speed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at an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above the horizontal.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  <a:blipFill rotWithShape="1">
                <a:blip r:embed="rId2"/>
                <a:stretch>
                  <a:fillRect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7" t="-69" r="2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4" r="9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" t="-30" r="160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264408" y="3630168"/>
            <a:ext cx="0" cy="237744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16152" y="6007608"/>
            <a:ext cx="4142232" cy="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27665" y="5376672"/>
            <a:ext cx="198799" cy="630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" t="-24" r="6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158064" y="3875703"/>
                <a:ext cx="1839413" cy="406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AU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</m:oMath>
                  </m:oMathPara>
                </a14:m>
                <a:endParaRPr lang="en-AU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064" y="3875703"/>
                <a:ext cx="1839413" cy="406137"/>
              </a:xfrm>
              <a:prstGeom prst="rect">
                <a:avLst/>
              </a:prstGeom>
              <a:blipFill rotWithShape="1">
                <a:blip r:embed="rId7"/>
                <a:stretch>
                  <a:fillRect l="-19" t="-73" r="9" b="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/>
              <p:cNvSpPr txBox="1"/>
              <p:nvPr/>
            </p:nvSpPr>
            <p:spPr>
              <a:xfrm>
                <a:off x="5839289" y="3316090"/>
                <a:ext cx="5450503" cy="4818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/>
                  <a:t>For the </a:t>
                </a:r>
                <a:r>
                  <a:rPr lang="en-AU" sz="2400" b="1" dirty="0"/>
                  <a:t>maximum height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AU" sz="2400" dirty="0"/>
                  <a:t>, use:</a:t>
                </a:r>
                <a:endParaRPr lang="en-US" sz="2400" dirty="0"/>
              </a:p>
            </p:txBody>
          </p:sp>
        </mc:Choice>
        <mc:Fallback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89" y="3316090"/>
                <a:ext cx="5450503" cy="481854"/>
              </a:xfrm>
              <a:prstGeom prst="rect">
                <a:avLst/>
              </a:prstGeom>
              <a:blipFill rotWithShape="1">
                <a:blip r:embed="rId8"/>
                <a:stretch>
                  <a:fillRect l="-9" t="-25" r="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839289" y="4344678"/>
                <a:ext cx="2086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the vertical speed is 0.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89" y="4344678"/>
                <a:ext cx="2086908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22" t="-1" r="6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9249615" y="4410091"/>
                <a:ext cx="2356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Acceleration is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615" y="4410091"/>
                <a:ext cx="2356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" t="-4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78482" y="3707899"/>
                <a:ext cx="20844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Displacement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ℎ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482" y="3707899"/>
                <a:ext cx="208441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5" t="-36" r="11" b="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836408" y="4590946"/>
                <a:ext cx="1413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408" y="4590946"/>
                <a:ext cx="141320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6" t="-144" r="15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6626493" y="4148241"/>
            <a:ext cx="565240" cy="234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8131976" y="4311090"/>
            <a:ext cx="212042" cy="356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</p:cNvCxnSpPr>
          <p:nvPr/>
        </p:nvCxnSpPr>
        <p:spPr>
          <a:xfrm flipH="1">
            <a:off x="8889706" y="3892565"/>
            <a:ext cx="188776" cy="1943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8683512" y="4209379"/>
            <a:ext cx="503160" cy="385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6480090" y="5120866"/>
                <a:ext cx="2341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𝑔ℎ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90" y="5120866"/>
                <a:ext cx="2341923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23" t="-56" r="25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Arrow 42"/>
          <p:cNvSpPr/>
          <p:nvPr/>
        </p:nvSpPr>
        <p:spPr>
          <a:xfrm>
            <a:off x="5929511" y="5146169"/>
            <a:ext cx="454293" cy="349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945818" y="5876806"/>
            <a:ext cx="454293" cy="349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6593182" y="5638276"/>
                <a:ext cx="1871603" cy="8982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182" y="5638276"/>
                <a:ext cx="1871603" cy="898259"/>
              </a:xfrm>
              <a:prstGeom prst="rect">
                <a:avLst/>
              </a:prstGeom>
              <a:blipFill rotWithShape="1">
                <a:blip r:embed="rId14"/>
                <a:stretch>
                  <a:fillRect l="-270" t="-578" r="-225" b="-51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208" y="3489976"/>
            <a:ext cx="4572000" cy="292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Range of a projectile…					3/4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use the </a:t>
                </a:r>
                <a:r>
                  <a:rPr lang="en-US" dirty="0">
                    <a:solidFill>
                      <a:srgbClr val="FF0000"/>
                    </a:solidFill>
                  </a:rPr>
                  <a:t>kinematic equations </a:t>
                </a:r>
                <a:r>
                  <a:rPr lang="en-US" dirty="0"/>
                  <a:t>to derive an expression for the </a:t>
                </a:r>
                <a:r>
                  <a:rPr lang="en-US" b="1" dirty="0"/>
                  <a:t>maximum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time of flight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range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projectile launched with initial speed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at an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above the horizontal.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  <a:blipFill rotWithShape="1">
                <a:blip r:embed="rId2"/>
                <a:stretch>
                  <a:fillRect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7" t="-69" r="2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4" r="9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" t="-30" r="160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264408" y="3630168"/>
            <a:ext cx="0" cy="237744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16152" y="6007608"/>
            <a:ext cx="4142232" cy="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27665" y="5376672"/>
            <a:ext cx="198799" cy="630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" t="-24" r="6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/>
              <p:cNvSpPr txBox="1"/>
              <p:nvPr/>
            </p:nvSpPr>
            <p:spPr>
              <a:xfrm>
                <a:off x="5839289" y="3316090"/>
                <a:ext cx="5450503" cy="4818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/>
                  <a:t>For the </a:t>
                </a:r>
                <a:r>
                  <a:rPr lang="en-AU" sz="2400" b="1" dirty="0"/>
                  <a:t>time of flight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sz="2400" dirty="0"/>
                  <a:t>, use:</a:t>
                </a:r>
                <a:endParaRPr lang="en-US" sz="2400" dirty="0"/>
              </a:p>
            </p:txBody>
          </p:sp>
        </mc:Choice>
        <mc:Fallback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89" y="3316090"/>
                <a:ext cx="5450503" cy="481854"/>
              </a:xfrm>
              <a:prstGeom prst="rect">
                <a:avLst/>
              </a:prstGeom>
              <a:blipFill rotWithShape="1">
                <a:blip r:embed="rId7"/>
                <a:stretch>
                  <a:fillRect l="-9" t="-25" r="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518340" y="3887591"/>
                <a:ext cx="1535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𝑎𝑡</m:t>
                      </m:r>
                    </m:oMath>
                  </m:oMathPara>
                </a14:m>
                <a:endParaRPr lang="en-AU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40" y="3887591"/>
                <a:ext cx="1535484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37" t="-30" r="41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839289" y="4344678"/>
                <a:ext cx="20869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the vertical speed is 0.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89" y="4344678"/>
                <a:ext cx="2086908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22" t="-1" r="6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221318" y="4643392"/>
                <a:ext cx="2356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Acceleration is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318" y="4643392"/>
                <a:ext cx="2356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0" t="-74" r="1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649928" y="4734070"/>
                <a:ext cx="1413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928" y="4734070"/>
                <a:ext cx="141320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6" t="-39" r="29" b="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6953100" y="4126053"/>
            <a:ext cx="565240" cy="2344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187408" y="4287701"/>
            <a:ext cx="54232" cy="487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1"/>
          </p:cNvCxnSpPr>
          <p:nvPr/>
        </p:nvCxnSpPr>
        <p:spPr>
          <a:xfrm flipH="1" flipV="1">
            <a:off x="8713694" y="4243296"/>
            <a:ext cx="507624" cy="584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185109" y="3821481"/>
                <a:ext cx="2235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Projectile reaches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109" y="3821481"/>
                <a:ext cx="2235967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1" t="-8" r="27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8910708" y="4030790"/>
            <a:ext cx="310610" cy="113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6480090" y="5120866"/>
                <a:ext cx="23240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𝑔𝑇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AU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90" y="5120866"/>
                <a:ext cx="2324098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24" t="-56" r="24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/>
          <p:cNvSpPr/>
          <p:nvPr/>
        </p:nvSpPr>
        <p:spPr>
          <a:xfrm>
            <a:off x="5929511" y="5146169"/>
            <a:ext cx="454293" cy="349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5945818" y="5876806"/>
            <a:ext cx="454293" cy="349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6593182" y="5638276"/>
                <a:ext cx="1864869" cy="8541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182" y="5638276"/>
                <a:ext cx="1864869" cy="854145"/>
              </a:xfrm>
              <a:prstGeom prst="rect">
                <a:avLst/>
              </a:prstGeom>
              <a:blipFill rotWithShape="1">
                <a:blip r:embed="rId14"/>
                <a:stretch>
                  <a:fillRect l="-271" t="-608" r="-246" b="-49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Writing vectors in unit vector notation…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53432" cy="723275"/>
          </a:xfrm>
        </p:spPr>
        <p:txBody>
          <a:bodyPr/>
          <a:lstStyle/>
          <a:p>
            <a:r>
              <a:rPr lang="en-US" dirty="0" err="1"/>
              <a:t>Generalising</a:t>
            </a:r>
            <a:r>
              <a:rPr lang="en-US" dirty="0"/>
              <a:t> to </a:t>
            </a:r>
            <a:r>
              <a:rPr lang="en-US" b="1" dirty="0"/>
              <a:t>3 dimensions</a:t>
            </a:r>
            <a:r>
              <a:rPr lang="en-US" dirty="0"/>
              <a:t>: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414952" y="2316892"/>
            <a:ext cx="0" cy="2224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8414952" y="4541108"/>
            <a:ext cx="24301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241060" y="4541108"/>
            <a:ext cx="1173892" cy="11244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953801" y="557805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888895" y="43394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83680" y="193383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414952" y="2723061"/>
            <a:ext cx="1692875" cy="1818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120184" y="2725349"/>
            <a:ext cx="0" cy="2390348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8414952" y="4541108"/>
            <a:ext cx="1705232" cy="574589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06532" y="2494836"/>
                <a:ext cx="3997313" cy="656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AU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AU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32" y="2494836"/>
                <a:ext cx="3997313" cy="656846"/>
              </a:xfrm>
              <a:prstGeom prst="rect">
                <a:avLst/>
              </a:prstGeom>
              <a:blipFill rotWithShape="1">
                <a:blip r:embed="rId1"/>
                <a:stretch>
                  <a:fillRect l="-1" t="-85" r="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992709" y="3028952"/>
                <a:ext cx="402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709" y="3028952"/>
                <a:ext cx="40254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18" r="10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/>
              <p:cNvSpPr txBox="1"/>
              <p:nvPr/>
            </p:nvSpPr>
            <p:spPr>
              <a:xfrm>
                <a:off x="841081" y="4910258"/>
                <a:ext cx="3211936" cy="6442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“length”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:</a:t>
                </a:r>
                <a:endParaRPr lang="en-US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81" y="4910258"/>
                <a:ext cx="3211936" cy="644218"/>
              </a:xfrm>
              <a:prstGeom prst="rect">
                <a:avLst/>
              </a:prstGeom>
              <a:blipFill rotWithShape="1">
                <a:blip r:embed="rId3"/>
                <a:stretch>
                  <a:fillRect l="-11" t="-68" r="14" b="-185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1292339" y="3789951"/>
                <a:ext cx="3837654" cy="696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AU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AU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AU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trlP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39" y="3789951"/>
                <a:ext cx="3837654" cy="696857"/>
              </a:xfrm>
              <a:prstGeom prst="rect">
                <a:avLst/>
              </a:prstGeom>
              <a:blipFill rotWithShape="1">
                <a:blip r:embed="rId4"/>
                <a:stretch>
                  <a:fillRect l="-3" t="-39" r="12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473332" y="3391730"/>
            <a:ext cx="161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 equivalently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881883" y="2700979"/>
            <a:ext cx="62638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1476228" y="2497653"/>
                <a:ext cx="3378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228" y="2497653"/>
                <a:ext cx="337849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50" t="-49" r="159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0864191" y="2075935"/>
            <a:ext cx="0" cy="62177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0709411" y="1702947"/>
                <a:ext cx="390941" cy="416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9411" y="1702947"/>
                <a:ext cx="390941" cy="416589"/>
              </a:xfrm>
              <a:prstGeom prst="rect">
                <a:avLst/>
              </a:prstGeom>
              <a:blipFill rotWithShape="1">
                <a:blip r:embed="rId6"/>
                <a:stretch>
                  <a:fillRect l="-35" t="-123" r="141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10488727" y="2698347"/>
            <a:ext cx="375464" cy="36567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10357418" y="3028952"/>
                <a:ext cx="3254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418" y="3028952"/>
                <a:ext cx="32541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75" r="69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602432" y="5387772"/>
                <a:ext cx="4032899" cy="969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32" y="5387772"/>
                <a:ext cx="4032899" cy="969176"/>
              </a:xfrm>
              <a:prstGeom prst="rect">
                <a:avLst/>
              </a:prstGeom>
              <a:blipFill rotWithShape="1">
                <a:blip r:embed="rId8"/>
                <a:stretch>
                  <a:fillRect l="-8" t="-45" r="8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5271516" y="2906358"/>
            <a:ext cx="2565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It does not matter which notation you use.  But once you’ve picked one, stick with it throughout a calculation.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, line chart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208" y="3489976"/>
            <a:ext cx="4572000" cy="292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Range of a projectile…					4/4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use the </a:t>
                </a:r>
                <a:r>
                  <a:rPr lang="en-US" dirty="0">
                    <a:solidFill>
                      <a:srgbClr val="FF0000"/>
                    </a:solidFill>
                  </a:rPr>
                  <a:t>kinematic equations </a:t>
                </a:r>
                <a:r>
                  <a:rPr lang="en-US" dirty="0"/>
                  <a:t>to derive an expression for the </a:t>
                </a:r>
                <a:r>
                  <a:rPr lang="en-US" b="1" dirty="0"/>
                  <a:t>maximum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ℎ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time of flight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range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a projectile launched with initial speed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at an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above the horizontal.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75359"/>
              </a:xfrm>
              <a:blipFill rotWithShape="1">
                <a:blip r:embed="rId2"/>
                <a:stretch>
                  <a:fillRect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408" y="4581144"/>
                <a:ext cx="3697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7" t="-69" r="2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09" y="5692140"/>
                <a:ext cx="39228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4" r="9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638" y="5638276"/>
                <a:ext cx="37414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6" t="-30" r="160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264408" y="3630168"/>
            <a:ext cx="0" cy="237744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216152" y="6007608"/>
            <a:ext cx="4142232" cy="0"/>
          </a:xfrm>
          <a:prstGeom prst="straightConnector1">
            <a:avLst/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227665" y="5376672"/>
            <a:ext cx="198799" cy="630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33" y="5050243"/>
                <a:ext cx="37645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" t="-24" r="6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2"/>
              <p:cNvSpPr txBox="1"/>
              <p:nvPr/>
            </p:nvSpPr>
            <p:spPr>
              <a:xfrm>
                <a:off x="5839289" y="3316089"/>
                <a:ext cx="5450503" cy="16343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AU" sz="2400" dirty="0"/>
                  <a:t>For the </a:t>
                </a:r>
                <a:r>
                  <a:rPr lang="en-AU" sz="2400" b="1" dirty="0"/>
                  <a:t>range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400" dirty="0"/>
                  <a:t>, recall that there is no horizontal acceleration.</a:t>
                </a:r>
                <a:endParaRPr lang="en-AU" sz="2400" dirty="0"/>
              </a:p>
              <a:p>
                <a:pPr lvl="1"/>
                <a:r>
                  <a:rPr lang="en-AU" sz="2000" dirty="0"/>
                  <a:t>The horizontal speed is a constant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𝑢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Thus, the range covered in time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is:</a:t>
                </a:r>
                <a:endParaRPr lang="en-US" sz="2000" dirty="0"/>
              </a:p>
            </p:txBody>
          </p:sp>
        </mc:Choice>
        <mc:Fallback>
          <p:sp>
            <p:nvSpPr>
              <p:cNvPr id="2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289" y="3316089"/>
                <a:ext cx="5450503" cy="1634387"/>
              </a:xfrm>
              <a:prstGeom prst="rect">
                <a:avLst/>
              </a:prstGeom>
              <a:blipFill rotWithShape="1">
                <a:blip r:embed="rId7"/>
                <a:stretch>
                  <a:fillRect l="-9" t="-7" r="2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6648623" y="4940598"/>
                <a:ext cx="17660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𝑢</m:t>
                      </m:r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23" y="4940598"/>
                <a:ext cx="176606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0" t="-81" r="1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755839" y="4809010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Time of flight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3" name="Straight Arrow Connector 22"/>
          <p:cNvCxnSpPr>
            <a:stCxn id="18" idx="1"/>
            <a:endCxn id="17" idx="3"/>
          </p:cNvCxnSpPr>
          <p:nvPr/>
        </p:nvCxnSpPr>
        <p:spPr>
          <a:xfrm flipH="1">
            <a:off x="8414683" y="4993676"/>
            <a:ext cx="341156" cy="1315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0060725" y="4678228"/>
                <a:ext cx="1550885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func>
                            <m:funcPr>
                              <m:ctrlPr>
                                <a:rPr lang="en-AU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1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AU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1800" i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725" y="4678228"/>
                <a:ext cx="1550885" cy="663643"/>
              </a:xfrm>
              <a:prstGeom prst="rect">
                <a:avLst/>
              </a:prstGeom>
              <a:blipFill rotWithShape="1">
                <a:blip r:embed="rId9"/>
                <a:stretch>
                  <a:fillRect l="-27" t="-2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5973073" y="5735291"/>
            <a:ext cx="454293" cy="3495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648623" y="5513077"/>
                <a:ext cx="4319709" cy="89825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623" y="5513077"/>
                <a:ext cx="4319709" cy="898259"/>
              </a:xfrm>
              <a:prstGeom prst="rect">
                <a:avLst/>
              </a:prstGeom>
              <a:blipFill rotWithShape="1">
                <a:blip r:embed="rId10"/>
                <a:stretch>
                  <a:fillRect l="-122" t="-566" r="-103" b="-52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 frames…						1/4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147508" cy="45644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two </a:t>
                </a:r>
                <a:r>
                  <a:rPr lang="en-US" dirty="0">
                    <a:solidFill>
                      <a:srgbClr val="FF0000"/>
                    </a:solidFill>
                  </a:rPr>
                  <a:t>reference frames</a:t>
                </a:r>
                <a:r>
                  <a:rPr lang="en-US" dirty="0"/>
                  <a:t>.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/>
                  <a:t>Alex</a:t>
                </a:r>
                <a:r>
                  <a:rPr lang="en-US" dirty="0"/>
                  <a:t> is at stationary.  He defines a frames with respect to himself,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  <a:endParaRPr lang="en-US" dirty="0"/>
              </a:p>
              <a:p>
                <a:pPr lvl="5"/>
                <a:endParaRPr lang="en-US" sz="500" dirty="0"/>
              </a:p>
              <a:p>
                <a:pPr lvl="1"/>
                <a:r>
                  <a:rPr lang="en-US" b="1" dirty="0"/>
                  <a:t>Barbara</a:t>
                </a:r>
                <a:r>
                  <a:rPr lang="en-US" dirty="0"/>
                  <a:t> moves in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-direction with a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</m:oMath>
                </a14:m>
                <a:r>
                  <a:rPr lang="en-US" dirty="0"/>
                  <a:t> relative to Alex. She also defines a frame with respect to herself,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x’.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/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Alex observes the object P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his reference frame.  Barbara observes it to be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her frame.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related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147508" cy="4564431"/>
              </a:xfrm>
              <a:blipFill rotWithShape="1">
                <a:blip r:embed="rId1"/>
                <a:stretch>
                  <a:fillRect l="-10" t="-640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38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56038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56038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18859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59" y="4544762"/>
                <a:ext cx="4203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3" t="-18" r="7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8061348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51690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90" y="5950824"/>
                <a:ext cx="5975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" t="-65" r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49306" y="2246893"/>
            <a:ext cx="37177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reference frame is a coordinate system defined with respect to a reference point.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267" y="4773565"/>
            <a:ext cx="6756935" cy="192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 frames…						2/4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147508" cy="45644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two </a:t>
                </a:r>
                <a:r>
                  <a:rPr lang="en-US" dirty="0">
                    <a:solidFill>
                      <a:srgbClr val="FF0000"/>
                    </a:solidFill>
                  </a:rPr>
                  <a:t>reference frames</a:t>
                </a:r>
                <a:r>
                  <a:rPr lang="en-US" dirty="0"/>
                  <a:t>.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b="1" dirty="0"/>
                  <a:t>Alex</a:t>
                </a:r>
                <a:r>
                  <a:rPr lang="en-US" dirty="0"/>
                  <a:t> is at stationary.  He defines a frames with respect to himself,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.</a:t>
                </a:r>
                <a:endParaRPr lang="en-US" dirty="0"/>
              </a:p>
              <a:p>
                <a:pPr lvl="5"/>
                <a:endParaRPr lang="en-US" sz="500" dirty="0"/>
              </a:p>
              <a:p>
                <a:pPr lvl="1"/>
                <a:r>
                  <a:rPr lang="en-US" b="1" dirty="0"/>
                  <a:t>Barbara</a:t>
                </a:r>
                <a:r>
                  <a:rPr lang="en-US" dirty="0"/>
                  <a:t> moves in the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-direction with a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</m:oMath>
                </a14:m>
                <a:r>
                  <a:rPr lang="en-US" dirty="0"/>
                  <a:t> relative to Alex. She also defines a frame with respect to herself,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x’.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/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Alex observes the object P to be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his reference frame.  Barbara observes it to be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her frame.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How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related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147508" cy="4564431"/>
              </a:xfrm>
              <a:blipFill rotWithShape="1">
                <a:blip r:embed="rId1"/>
                <a:stretch>
                  <a:fillRect l="-10" t="-640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38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56038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56038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18859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59" y="4544762"/>
                <a:ext cx="4203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3" t="-18" r="7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8061348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51690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90" y="5950824"/>
                <a:ext cx="5975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" t="-65" r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049306" y="2246893"/>
            <a:ext cx="37177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 reference frame is a coordinate system defined with respect to a reference point.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9066646" y="294745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236814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7" t="-103" r="7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9415226" y="31227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 frames…						3/4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775737" cy="16992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say Alex and Barbara start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the same spot, i.e.,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their frames coincide at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at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must have: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775737" cy="1699241"/>
              </a:xfrm>
              <a:blipFill rotWithShape="1">
                <a:blip r:embed="rId1"/>
                <a:stretch>
                  <a:fillRect l="-11" r="7" b="-1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459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574259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74259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637080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080" y="4544762"/>
                <a:ext cx="4203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6" t="-18" r="61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7079569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169911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11" y="5950824"/>
                <a:ext cx="5975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1" t="-65" r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9066646" y="294745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236814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7" t="-103" r="7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39453" y="3570708"/>
                <a:ext cx="1302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53" y="3570708"/>
                <a:ext cx="130253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" t="-22" r="40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415226" y="31227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Reference frames…						4/4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775737" cy="16992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say Alex and Barbara start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the same spot, i.e.,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their frames coincide at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Then, at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must have: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775737" cy="1699241"/>
              </a:xfrm>
              <a:blipFill rotWithShape="1">
                <a:blip r:embed="rId1"/>
                <a:stretch>
                  <a:fillRect l="-11" r="7" b="-1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11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84911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84911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" t="-18" r="14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8090221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82" t="-65" r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9066646" y="294745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236814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7" t="-103" r="7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839453" y="3570708"/>
                <a:ext cx="1302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453" y="3570708"/>
                <a:ext cx="1302536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28" t="-22" r="40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/>
              <p:nvPr/>
            </p:nvSpPr>
            <p:spPr>
              <a:xfrm>
                <a:off x="838199" y="4273617"/>
                <a:ext cx="5775737" cy="11616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AU" dirty="0"/>
                  <a:t>At a later time </a:t>
                </a:r>
                <a:r>
                  <a:rPr lang="en-AU" i="1" dirty="0">
                    <a:latin typeface="Cambria" panose="02040503050406030204" pitchFamily="18" charset="0"/>
                  </a:rPr>
                  <a:t>t</a:t>
                </a:r>
                <a:r>
                  <a:rPr lang="en-AU" dirty="0"/>
                  <a:t>, Barbara will have moved a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𝐵𝐴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 relative to Alex. Thus, at time </a:t>
                </a:r>
                <a:r>
                  <a:rPr lang="en-AU" i="1" dirty="0">
                    <a:latin typeface="Cambria" panose="02040503050406030204" pitchFamily="18" charset="0"/>
                  </a:rPr>
                  <a:t>t</a:t>
                </a:r>
                <a:r>
                  <a:rPr lang="en-AU" dirty="0"/>
                  <a:t>,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273617"/>
                <a:ext cx="5775737" cy="1161631"/>
              </a:xfrm>
              <a:prstGeom prst="rect">
                <a:avLst/>
              </a:prstGeom>
              <a:blipFill rotWithShape="1">
                <a:blip r:embed="rId10"/>
                <a:stretch>
                  <a:fillRect l="-11" t="-6" r="7" b="-2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633401" y="5348620"/>
                <a:ext cx="2277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01" y="5348620"/>
                <a:ext cx="2277931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2" t="-3" r="1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633401" y="5858491"/>
                <a:ext cx="2277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01" y="5858491"/>
                <a:ext cx="227793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2" t="-133" r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250301" y="5950824"/>
            <a:ext cx="12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Rearrange: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562978" y="4773565"/>
            <a:ext cx="1023621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8310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58" t="-122" r="4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9415226" y="31227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Relative velocities…						1/4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775737" cy="605089"/>
          </a:xfrm>
        </p:spPr>
        <p:txBody>
          <a:bodyPr>
            <a:normAutofit/>
          </a:bodyPr>
          <a:lstStyle/>
          <a:p>
            <a:r>
              <a:rPr lang="en-US" dirty="0"/>
              <a:t>We just established that: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11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84911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84911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18" r="14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8090221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" t="-65" r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9066646" y="294745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236814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7" t="-103" r="7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415226" y="31227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562978" y="4773565"/>
            <a:ext cx="1023621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8310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" t="-122" r="4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" t="-79" r="1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/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Suppose now the object also moves at a constant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according to Alex.  </a:t>
                </a:r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measured by Barbara</a:t>
                </a:r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  <a:blipFill rotWithShape="1">
                <a:blip r:embed="rId10"/>
                <a:stretch>
                  <a:fillRect l="-11" t="-26" r="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9453001" y="3089709"/>
            <a:ext cx="102891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Relative velocities…						2/4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775737" cy="605089"/>
          </a:xfrm>
        </p:spPr>
        <p:txBody>
          <a:bodyPr>
            <a:normAutofit/>
          </a:bodyPr>
          <a:lstStyle/>
          <a:p>
            <a:r>
              <a:rPr lang="en-US" dirty="0"/>
              <a:t>We just established that: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11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84911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84911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18" r="14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8090221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" t="-65" r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9066646" y="294745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236814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7" t="-103" r="7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415226" y="31227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562978" y="4773565"/>
            <a:ext cx="1023621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8310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" t="-122" r="4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" t="-79" r="1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/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Suppose now the object also moves at a constant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according to Alex.  </a:t>
                </a:r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measured by Barbara</a:t>
                </a:r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  <a:blipFill rotWithShape="1">
                <a:blip r:embed="rId10"/>
                <a:stretch>
                  <a:fillRect l="-11" t="-26" r="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9453001" y="3089709"/>
            <a:ext cx="102891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507445" y="4356992"/>
                <a:ext cx="1493422" cy="81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" y="4356992"/>
                <a:ext cx="1493422" cy="813556"/>
              </a:xfrm>
              <a:prstGeom prst="rect">
                <a:avLst/>
              </a:prstGeom>
              <a:blipFill rotWithShape="1">
                <a:blip r:embed="rId11"/>
                <a:stretch>
                  <a:fillRect l="-40" t="-32" r="3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Relative velocities…						3/4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775737" cy="605089"/>
          </a:xfrm>
        </p:spPr>
        <p:txBody>
          <a:bodyPr>
            <a:normAutofit/>
          </a:bodyPr>
          <a:lstStyle/>
          <a:p>
            <a:r>
              <a:rPr lang="en-US" dirty="0"/>
              <a:t>We just established that: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11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84911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84911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18" r="14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8090221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" t="-65" r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9066646" y="294745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236814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7" t="-103" r="7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415226" y="31227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562978" y="4773565"/>
            <a:ext cx="1023621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8310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" t="-122" r="4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" t="-79" r="1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/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Suppose now the object also moves at a constant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according to Alex.  </a:t>
                </a:r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measured by Barbara</a:t>
                </a:r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  <a:blipFill rotWithShape="1">
                <a:blip r:embed="rId10"/>
                <a:stretch>
                  <a:fillRect l="-11" t="-26" r="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9453001" y="3089709"/>
            <a:ext cx="102891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949874" y="4376789"/>
                <a:ext cx="1926425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74" y="4376789"/>
                <a:ext cx="1926425" cy="793551"/>
              </a:xfrm>
              <a:prstGeom prst="rect">
                <a:avLst/>
              </a:prstGeom>
              <a:blipFill rotWithShape="1">
                <a:blip r:embed="rId11"/>
                <a:stretch>
                  <a:fillRect l="-16" t="-46" r="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507445" y="4356992"/>
                <a:ext cx="1493422" cy="81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" y="4356992"/>
                <a:ext cx="1493422" cy="813556"/>
              </a:xfrm>
              <a:prstGeom prst="rect">
                <a:avLst/>
              </a:prstGeom>
              <a:blipFill rotWithShape="1">
                <a:blip r:embed="rId12"/>
                <a:stretch>
                  <a:fillRect l="-40" t="-32" r="3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888890" y="4597084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Using relation above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042244" y="5104317"/>
                <a:ext cx="895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44" y="5104317"/>
                <a:ext cx="895886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52" t="-41" r="41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3916746" y="5043418"/>
            <a:ext cx="176491" cy="264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Relative velocities…						4/4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775737" cy="605089"/>
          </a:xfrm>
        </p:spPr>
        <p:txBody>
          <a:bodyPr>
            <a:normAutofit/>
          </a:bodyPr>
          <a:lstStyle/>
          <a:p>
            <a:r>
              <a:rPr lang="en-US" dirty="0"/>
              <a:t>We just established that: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060" y="1870211"/>
            <a:ext cx="2001837" cy="21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11" y="4191704"/>
            <a:ext cx="1045292" cy="17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7562978" y="1366684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>
            <a:off x="7562978" y="2615381"/>
            <a:ext cx="19994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584911" y="3524868"/>
            <a:ext cx="0" cy="12486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584911" y="4773565"/>
            <a:ext cx="19841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429" y="2430715"/>
                <a:ext cx="36798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3" t="-154" r="7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7732" y="4544762"/>
                <a:ext cx="42030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2" t="-18" r="148" b="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8090221" y="6390063"/>
            <a:ext cx="91277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563" y="5950824"/>
                <a:ext cx="5975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2" t="-65" r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9066646" y="2947450"/>
            <a:ext cx="360000" cy="3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>
            <a:off x="9236814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530" y="2062227"/>
                <a:ext cx="48122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7" t="-103" r="74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46" y="4824671"/>
                <a:ext cx="481222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" t="-156" r="2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9415226" y="31227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7562978" y="4773565"/>
            <a:ext cx="1023621" cy="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48310" y="2440547"/>
            <a:ext cx="0" cy="248337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905" y="4334326"/>
                <a:ext cx="694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8" t="-122" r="4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771" y="2360660"/>
                <a:ext cx="227793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1" t="-79" r="1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/>
              <p:cNvSpPr txBox="1"/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Suppose now the object also moves at a constant 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according to Alex.  </a:t>
                </a:r>
                <a:r>
                  <a:rPr lang="en-US" dirty="0">
                    <a:solidFill>
                      <a:srgbClr val="FF0000"/>
                    </a:solidFill>
                  </a:rPr>
                  <a:t>What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measured by Barbara</a:t>
                </a:r>
                <a:r>
                  <a:rPr lang="en-US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03373"/>
                <a:ext cx="6037194" cy="1759119"/>
              </a:xfrm>
              <a:prstGeom prst="rect">
                <a:avLst/>
              </a:prstGeom>
              <a:blipFill rotWithShape="1">
                <a:blip r:embed="rId10"/>
                <a:stretch>
                  <a:fillRect l="-11" t="-26" r="4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9453001" y="3089709"/>
            <a:ext cx="1028911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949874" y="4376789"/>
                <a:ext cx="1926425" cy="793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74" y="4376789"/>
                <a:ext cx="1926425" cy="793551"/>
              </a:xfrm>
              <a:prstGeom prst="rect">
                <a:avLst/>
              </a:prstGeom>
              <a:blipFill rotWithShape="1">
                <a:blip r:embed="rId11"/>
                <a:stretch>
                  <a:fillRect l="-16" t="-46" r="7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1507445" y="4356992"/>
                <a:ext cx="1493422" cy="813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" y="4356992"/>
                <a:ext cx="1493422" cy="813556"/>
              </a:xfrm>
              <a:prstGeom prst="rect">
                <a:avLst/>
              </a:prstGeom>
              <a:blipFill rotWithShape="1">
                <a:blip r:embed="rId12"/>
                <a:stretch>
                  <a:fillRect l="-40" t="-32" r="33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4888890" y="4597084"/>
            <a:ext cx="2109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Using relation above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409824" y="5839241"/>
                <a:ext cx="2155014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824" y="5839241"/>
                <a:ext cx="2155014" cy="461665"/>
              </a:xfrm>
              <a:prstGeom prst="rect">
                <a:avLst/>
              </a:prstGeom>
              <a:blipFill rotWithShape="1">
                <a:blip r:embed="rId13"/>
                <a:stretch>
                  <a:fillRect l="-236" t="-1053" r="-214" b="-10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Arrow 34"/>
          <p:cNvSpPr/>
          <p:nvPr/>
        </p:nvSpPr>
        <p:spPr>
          <a:xfrm>
            <a:off x="1328833" y="5858490"/>
            <a:ext cx="973996" cy="46166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042244" y="5104317"/>
                <a:ext cx="8958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244" y="5104317"/>
                <a:ext cx="895886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52" t="-41" r="41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 flipV="1">
            <a:off x="3916746" y="5043418"/>
            <a:ext cx="176491" cy="264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807677" y="5469908"/>
                <a:ext cx="29251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, i.e., according to Barbara, the object moves in the negative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-direction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77" y="5469908"/>
                <a:ext cx="2925193" cy="1200329"/>
              </a:xfrm>
              <a:prstGeom prst="rect">
                <a:avLst/>
              </a:prstGeom>
              <a:blipFill rotWithShape="1">
                <a:blip r:embed="rId15"/>
                <a:stretch>
                  <a:fillRect l="-3" t="-1" r="16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96613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 more than one dimension…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0867"/>
          </a:xfrm>
        </p:spPr>
        <p:txBody>
          <a:bodyPr/>
          <a:lstStyle/>
          <a:p>
            <a:r>
              <a:rPr lang="en-US" dirty="0"/>
              <a:t>The previous expressions hold for multiple dimensions as well.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331311" y="3135026"/>
                <a:ext cx="22779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311" y="3135026"/>
                <a:ext cx="2277931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" t="-7" r="18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348264" y="3974392"/>
                <a:ext cx="215501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264" y="3974392"/>
                <a:ext cx="2155014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122" r="23" b="1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20903" y="2572659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One dimension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3722" y="3207259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Position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3722" y="4020558"/>
            <a:ext cx="92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Velocity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5274644" y="3239391"/>
            <a:ext cx="116024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274644" y="4020558"/>
            <a:ext cx="1160245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100291" y="3135026"/>
                <a:ext cx="2277931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91" y="3135026"/>
                <a:ext cx="2277931" cy="738664"/>
              </a:xfrm>
              <a:prstGeom prst="rect">
                <a:avLst/>
              </a:prstGeom>
              <a:blipFill rotWithShape="1">
                <a:blip r:embed="rId3"/>
                <a:stretch>
                  <a:fillRect l="-16" t="-4" r="2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100291" y="3928225"/>
                <a:ext cx="2155013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𝐵𝐴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291" y="3928225"/>
                <a:ext cx="2155013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7" t="-25" r="8" b="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863879" y="2581027"/>
            <a:ext cx="262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More than one dimension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838199" y="4880024"/>
            <a:ext cx="10596613" cy="1612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Again, when working with more than one dimension, work with the vectors</a:t>
            </a:r>
            <a:r>
              <a:rPr lang="en-US" dirty="0">
                <a:solidFill>
                  <a:srgbClr val="FF0000"/>
                </a:solidFill>
              </a:rPr>
              <a:t> by components</a:t>
            </a:r>
            <a:r>
              <a:rPr lang="en-US" dirty="0"/>
              <a:t>, e.g., consider all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-components first, then all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-components,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Adding and subtracting by components…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6"/>
            <a:ext cx="5600187" cy="1030727"/>
          </a:xfrm>
        </p:spPr>
        <p:txBody>
          <a:bodyPr/>
          <a:lstStyle/>
          <a:p>
            <a:r>
              <a:rPr lang="en-US" dirty="0"/>
              <a:t>You can also work directly with the components of the vectors.  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88391" y="2607567"/>
            <a:ext cx="0" cy="3457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882333" y="6065134"/>
            <a:ext cx="32756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293033" y="58356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934735" y="4019037"/>
            <a:ext cx="930166" cy="144728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44762" y="2218243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928599" y="4254881"/>
                <a:ext cx="471219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599" y="4254881"/>
                <a:ext cx="471219" cy="506421"/>
              </a:xfrm>
              <a:prstGeom prst="rect">
                <a:avLst/>
              </a:prstGeom>
              <a:blipFill rotWithShape="1">
                <a:blip r:embed="rId1"/>
                <a:stretch>
                  <a:fillRect l="-106" t="-75" r="116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8775211" y="2856353"/>
            <a:ext cx="1249213" cy="5496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917095" y="2646741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095" y="2646741"/>
                <a:ext cx="455701" cy="506421"/>
              </a:xfrm>
              <a:prstGeom prst="rect">
                <a:avLst/>
              </a:prstGeom>
              <a:blipFill rotWithShape="1">
                <a:blip r:embed="rId2"/>
                <a:stretch>
                  <a:fillRect l="-93" t="-12" r="43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8775211" y="3405965"/>
            <a:ext cx="12492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954031" y="5466317"/>
            <a:ext cx="124921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144945" y="5043886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945" y="5043886"/>
                <a:ext cx="37414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3" t="-22" r="116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9338389" y="3043432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389" y="3043432"/>
                <a:ext cx="39959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0" t="-139" r="65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2454014" y="2790221"/>
                <a:ext cx="1743362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acc>
                        <m:accPr>
                          <m:chr m:val="⃑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014" y="2790221"/>
                <a:ext cx="1743362" cy="506421"/>
              </a:xfrm>
              <a:prstGeom prst="rect">
                <a:avLst/>
              </a:prstGeom>
              <a:blipFill rotWithShape="1">
                <a:blip r:embed="rId5"/>
                <a:stretch>
                  <a:fillRect l="-21" t="-6" r="1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111170" y="3540134"/>
            <a:ext cx="148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x-component: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2840702" y="3493967"/>
                <a:ext cx="2070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702" y="3493967"/>
                <a:ext cx="207050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7" t="-43" r="6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1111659" y="4177748"/>
            <a:ext cx="14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y-component: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841191" y="4131581"/>
                <a:ext cx="204113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191" y="4131581"/>
                <a:ext cx="2041136" cy="490840"/>
              </a:xfrm>
              <a:prstGeom prst="rect">
                <a:avLst/>
              </a:prstGeom>
              <a:blipFill rotWithShape="1">
                <a:blip r:embed="rId7"/>
                <a:stretch>
                  <a:fillRect l="-10" t="-55" r="-1596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Arrow 27"/>
          <p:cNvSpPr/>
          <p:nvPr/>
        </p:nvSpPr>
        <p:spPr>
          <a:xfrm>
            <a:off x="740780" y="5104095"/>
            <a:ext cx="827589" cy="64818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641600" y="5141156"/>
                <a:ext cx="4330673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sz="2400" i="1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600" y="5141156"/>
                <a:ext cx="4330673" cy="544123"/>
              </a:xfrm>
              <a:prstGeom prst="rect">
                <a:avLst/>
              </a:prstGeom>
              <a:blipFill rotWithShape="1">
                <a:blip r:embed="rId8"/>
                <a:stretch>
                  <a:fillRect l="-3" t="-36" r="2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2.2…							1/2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plane moves due east at a constant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𝑃𝐺</m:t>
                        </m:r>
                      </m:sub>
                    </m:sSub>
                  </m:oMath>
                </a14:m>
                <a:r>
                  <a:rPr lang="en-US" dirty="0"/>
                  <a:t> relative to the ground.  A steady wind blows to the northeast at a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relative to the ground.  The wind speed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km</m:t>
                    </m:r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directed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east of north.  </a:t>
                </a:r>
                <a:endParaRPr lang="en-US" dirty="0"/>
              </a:p>
              <a:p>
                <a:r>
                  <a:rPr lang="en-US" dirty="0"/>
                  <a:t>To maintain the plane’s course, the pilot must point the plane at an angle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south of east at an airspeed (speed relative to the wind)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km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directed.  We label the velocity of the plane relative to the wind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𝑃𝑊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plane’s speed relative to the ground?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2.2…							2/2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plane moves due east at a constant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𝑃𝐺</m:t>
                        </m:r>
                      </m:sub>
                    </m:sSub>
                  </m:oMath>
                </a14:m>
                <a:r>
                  <a:rPr lang="en-US" dirty="0"/>
                  <a:t> relative to the ground.  A steady wind blows to the northeast at a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relative to the ground.  The wind speed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km</m:t>
                    </m:r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AU" b="0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directed 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 east of north.  </a:t>
                </a:r>
                <a:endParaRPr lang="en-US" dirty="0"/>
              </a:p>
              <a:p>
                <a:r>
                  <a:rPr lang="en-US" dirty="0"/>
                  <a:t>To maintain the plane’s course, the pilot must point the plane at an angle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south of east at an airspeed (speed relative to the wind)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215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km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directed.  We label the velocity of the plane relative to the wind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𝑃𝑊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angle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What is the plane’s speed relative to the ground?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A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𝑃𝐺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228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km</m:t>
                    </m:r>
                    <m:r>
                      <a:rPr lang="en-A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A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64969" y="4174066"/>
            <a:ext cx="161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See blackboard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Uniform circular motion…				1/6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076"/>
          </a:xfrm>
        </p:spPr>
        <p:txBody>
          <a:bodyPr/>
          <a:lstStyle/>
          <a:p>
            <a:r>
              <a:rPr lang="en-US" dirty="0"/>
              <a:t>A particle undergoes uniform circular motion if it travels around a </a:t>
            </a:r>
            <a:r>
              <a:rPr lang="en-US" dirty="0">
                <a:solidFill>
                  <a:srgbClr val="FF0000"/>
                </a:solidFill>
              </a:rPr>
              <a:t>circle at constant speed</a:t>
            </a:r>
            <a:r>
              <a:rPr lang="en-US" dirty="0"/>
              <a:t>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3"/>
              <p:cNvSpPr txBox="1"/>
              <p:nvPr/>
            </p:nvSpPr>
            <p:spPr>
              <a:xfrm>
                <a:off x="838200" y="2976787"/>
                <a:ext cx="6731171" cy="14876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particle moves around a circle of radius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once in a time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(period), its </a:t>
                </a:r>
                <a:r>
                  <a:rPr lang="en-US" dirty="0">
                    <a:solidFill>
                      <a:srgbClr val="FF0000"/>
                    </a:solidFill>
                  </a:rPr>
                  <a:t>speed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angular speed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are given by:</a:t>
                </a:r>
                <a:endParaRPr lang="en-US" dirty="0"/>
              </a:p>
            </p:txBody>
          </p:sp>
        </mc:Choice>
        <mc:Fallback>
          <p:sp>
            <p:nvSpPr>
              <p:cNvPr id="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76787"/>
                <a:ext cx="6731171" cy="1487637"/>
              </a:xfrm>
              <a:prstGeom prst="rect">
                <a:avLst/>
              </a:prstGeom>
              <a:blipFill rotWithShape="1">
                <a:blip r:embed="rId1"/>
                <a:stretch>
                  <a:fillRect t="-36" r="3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063794" y="4433700"/>
                <a:ext cx="1531125" cy="8989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94" y="4433700"/>
                <a:ext cx="1531125" cy="898964"/>
              </a:xfrm>
              <a:prstGeom prst="rect">
                <a:avLst/>
              </a:prstGeom>
              <a:blipFill rotWithShape="1">
                <a:blip r:embed="rId2"/>
                <a:stretch>
                  <a:fillRect l="-335" t="-580" r="-278" b="-50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3"/>
          <p:cNvSpPr txBox="1"/>
          <p:nvPr/>
        </p:nvSpPr>
        <p:spPr>
          <a:xfrm>
            <a:off x="838200" y="5892914"/>
            <a:ext cx="5513439" cy="638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What about its acceleration?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4283353" y="4427444"/>
                <a:ext cx="1422504" cy="89896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53" y="4427444"/>
                <a:ext cx="1422504" cy="898964"/>
              </a:xfrm>
              <a:prstGeom prst="rect">
                <a:avLst/>
              </a:prstGeom>
              <a:blipFill rotWithShape="1">
                <a:blip r:embed="rId3"/>
                <a:stretch>
                  <a:fillRect l="-377" t="-590" r="-330" b="-4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775507" y="4446315"/>
            <a:ext cx="1527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Angular speed (radians per unit time)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37896" y="4712873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Speed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7991137" y="2515314"/>
            <a:ext cx="2880000" cy="288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9377137" y="39013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9360800" y="2515314"/>
            <a:ext cx="1887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5" t="-159" r="2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10314678" y="2826106"/>
            <a:ext cx="266400" cy="266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449067" y="2970948"/>
            <a:ext cx="1000304" cy="964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9431137" y="3935182"/>
            <a:ext cx="865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Uniform circular motion…				2/6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8007382" cy="637463"/>
          </a:xfrm>
        </p:spPr>
        <p:txBody>
          <a:bodyPr>
            <a:normAutofit/>
          </a:bodyPr>
          <a:lstStyle/>
          <a:p>
            <a:r>
              <a:rPr lang="en-US" dirty="0"/>
              <a:t>Let’s write down first the particle’s </a:t>
            </a:r>
            <a:r>
              <a:rPr lang="en-US" b="1" dirty="0"/>
              <a:t>displacement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991137" y="2515314"/>
            <a:ext cx="2880000" cy="288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377137" y="39013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60800" y="2515314"/>
            <a:ext cx="1887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5" t="-159" r="2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9431137" y="3075619"/>
            <a:ext cx="0" cy="825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" t="-170" r="10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" t="-47" r="49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5" t="-162" r="88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0314678" y="2826106"/>
            <a:ext cx="266400" cy="266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0" t="-47" r="90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9449067" y="2970948"/>
            <a:ext cx="1000304" cy="964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0" t="-121" r="1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points radially outwards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9" t="-52" r="8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9431137" y="3935182"/>
            <a:ext cx="865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Uniform circular motion…				3/6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8007382" cy="637463"/>
          </a:xfrm>
        </p:spPr>
        <p:txBody>
          <a:bodyPr>
            <a:normAutofit/>
          </a:bodyPr>
          <a:lstStyle/>
          <a:p>
            <a:r>
              <a:rPr lang="en-US" dirty="0"/>
              <a:t>Let’s write down first the particle’s </a:t>
            </a:r>
            <a:r>
              <a:rPr lang="en-US" b="1" dirty="0"/>
              <a:t>displacement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991137" y="2515314"/>
            <a:ext cx="2880000" cy="288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377137" y="39013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60800" y="2515314"/>
            <a:ext cx="1887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5" t="-159" r="2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9431137" y="3075619"/>
            <a:ext cx="0" cy="825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" t="-170" r="10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" t="-47" r="49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5" t="-162" r="88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0314678" y="2826106"/>
            <a:ext cx="266400" cy="266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9067" y="2970948"/>
            <a:ext cx="1000304" cy="964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0" t="-121" r="1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34301" y="3026407"/>
                <a:ext cx="1218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If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1" y="3026407"/>
                <a:ext cx="121811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47" t="-98" r="10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852420" y="3028793"/>
                <a:ext cx="3849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20" y="3028793"/>
                <a:ext cx="384996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" t="-104" r="2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991558" y="3585982"/>
                <a:ext cx="1970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angular speed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58" y="3585982"/>
                <a:ext cx="197066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" t="-37" r="4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4973629" y="3452772"/>
            <a:ext cx="151030" cy="219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364804">
            <a:off x="10560310" y="2911539"/>
            <a:ext cx="331596" cy="347542"/>
          </a:xfrm>
          <a:prstGeom prst="arc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" t="-107" r="1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points radially outwards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9" t="-52" r="8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40" t="-47" r="90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9431137" y="3935182"/>
            <a:ext cx="865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Uniform circular motion…				4/6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8007382" cy="637463"/>
          </a:xfrm>
        </p:spPr>
        <p:txBody>
          <a:bodyPr>
            <a:normAutofit/>
          </a:bodyPr>
          <a:lstStyle/>
          <a:p>
            <a:r>
              <a:rPr lang="en-US" dirty="0"/>
              <a:t>Let’s write down first the particle’s </a:t>
            </a:r>
            <a:r>
              <a:rPr lang="en-US" b="1" dirty="0"/>
              <a:t>displacement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991137" y="2515314"/>
            <a:ext cx="2880000" cy="288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377137" y="39013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60800" y="2515314"/>
            <a:ext cx="1887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5" t="-159" r="2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9431137" y="3075619"/>
            <a:ext cx="0" cy="825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" t="-170" r="10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" t="-47" r="49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5" t="-162" r="88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0314678" y="2826106"/>
            <a:ext cx="266400" cy="266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9067" y="2970948"/>
            <a:ext cx="1000304" cy="964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0" t="-121" r="1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34301" y="3026407"/>
                <a:ext cx="1218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If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1" y="3026407"/>
                <a:ext cx="121811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47" t="-98" r="10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852420" y="3028793"/>
                <a:ext cx="3849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20" y="3028793"/>
                <a:ext cx="384996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" t="-104" r="2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991558" y="3585982"/>
                <a:ext cx="1970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angular speed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58" y="3585982"/>
                <a:ext cx="197066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" t="-37" r="4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4973629" y="3452772"/>
            <a:ext cx="151030" cy="219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364804">
            <a:off x="10560310" y="2911539"/>
            <a:ext cx="331596" cy="347542"/>
          </a:xfrm>
          <a:prstGeom prst="arc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" t="-107" r="1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3"/>
          <p:cNvSpPr txBox="1"/>
          <p:nvPr/>
        </p:nvSpPr>
        <p:spPr>
          <a:xfrm>
            <a:off x="838198" y="3970859"/>
            <a:ext cx="6005523" cy="63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Derive </a:t>
            </a:r>
            <a:r>
              <a:rPr lang="en-US" b="1" dirty="0"/>
              <a:t>velocity </a:t>
            </a:r>
            <a:r>
              <a:rPr lang="en-US" dirty="0"/>
              <a:t>and </a:t>
            </a:r>
            <a:r>
              <a:rPr lang="en-US" b="1" dirty="0"/>
              <a:t>acceleration</a:t>
            </a:r>
            <a:r>
              <a:rPr lang="en-US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320863" y="4454135"/>
                <a:ext cx="5522859" cy="820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63" y="4454135"/>
                <a:ext cx="5522859" cy="820866"/>
              </a:xfrm>
              <a:prstGeom prst="rect">
                <a:avLst/>
              </a:prstGeom>
              <a:blipFill rotWithShape="1">
                <a:blip r:embed="rId10"/>
                <a:stretch>
                  <a:fillRect l="-1" t="-30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points radially outwards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9" t="-52" r="8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282621" y="5271949"/>
                <a:ext cx="5783250" cy="820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trlP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21" y="5271949"/>
                <a:ext cx="5783250" cy="820994"/>
              </a:xfrm>
              <a:prstGeom prst="rect">
                <a:avLst/>
              </a:prstGeom>
              <a:blipFill rotWithShape="1">
                <a:blip r:embed="rId12"/>
                <a:stretch>
                  <a:fillRect l="-10" t="-22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0" t="-47" r="90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9431137" y="3935182"/>
            <a:ext cx="865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Uniform circular motion…				5/6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8007382" cy="637463"/>
          </a:xfrm>
        </p:spPr>
        <p:txBody>
          <a:bodyPr>
            <a:normAutofit/>
          </a:bodyPr>
          <a:lstStyle/>
          <a:p>
            <a:r>
              <a:rPr lang="en-US" dirty="0"/>
              <a:t>Let’s write down first the particle’s </a:t>
            </a:r>
            <a:r>
              <a:rPr lang="en-US" b="1" dirty="0"/>
              <a:t>displacement</a:t>
            </a:r>
            <a:r>
              <a:rPr lang="en-US" dirty="0"/>
              <a:t>: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991137" y="2515314"/>
            <a:ext cx="2880000" cy="288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377137" y="39013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60800" y="2515314"/>
            <a:ext cx="1887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5" t="-159" r="2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9431137" y="3075619"/>
            <a:ext cx="0" cy="825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" t="-170" r="10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" t="-47" r="49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5" t="-162" r="88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0314678" y="2826106"/>
            <a:ext cx="266400" cy="266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9067" y="2970948"/>
            <a:ext cx="1000304" cy="964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833" y="2463088"/>
                <a:ext cx="3334053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10" t="-121" r="19" b="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34301" y="3026407"/>
                <a:ext cx="12181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If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at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01" y="3026407"/>
                <a:ext cx="1218119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47" t="-98" r="10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852420" y="3028793"/>
                <a:ext cx="38499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20" y="3028793"/>
                <a:ext cx="384996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3" t="-104" r="2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4991558" y="3585982"/>
                <a:ext cx="1970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angular speed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558" y="3585982"/>
                <a:ext cx="197066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3" t="-37" r="4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4973629" y="3452772"/>
            <a:ext cx="151030" cy="219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 rot="364804">
            <a:off x="10560310" y="2911539"/>
            <a:ext cx="331596" cy="347542"/>
          </a:xfrm>
          <a:prstGeom prst="arc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" t="-107" r="1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ontent Placeholder 3"/>
          <p:cNvSpPr txBox="1"/>
          <p:nvPr/>
        </p:nvSpPr>
        <p:spPr>
          <a:xfrm>
            <a:off x="838198" y="3970859"/>
            <a:ext cx="6005523" cy="637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Derive </a:t>
            </a:r>
            <a:r>
              <a:rPr lang="en-US" b="1" dirty="0"/>
              <a:t>velocity </a:t>
            </a:r>
            <a:r>
              <a:rPr lang="en-US" dirty="0"/>
              <a:t>and </a:t>
            </a:r>
            <a:r>
              <a:rPr lang="en-US" b="1" dirty="0"/>
              <a:t>acceleration</a:t>
            </a:r>
            <a:r>
              <a:rPr lang="en-US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320863" y="4454135"/>
                <a:ext cx="5522859" cy="820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acc>
                            <m:ac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63" y="4454135"/>
                <a:ext cx="5522859" cy="820866"/>
              </a:xfrm>
              <a:prstGeom prst="rect">
                <a:avLst/>
              </a:prstGeom>
              <a:blipFill rotWithShape="1">
                <a:blip r:embed="rId10"/>
                <a:stretch>
                  <a:fillRect l="-1" t="-30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282621" y="5271949"/>
                <a:ext cx="5783250" cy="820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acc>
                            <m:accPr>
                              <m:ctrlP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acc>
                        <m:accPr>
                          <m:ctrlP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621" y="5271949"/>
                <a:ext cx="5783250" cy="820994"/>
              </a:xfrm>
              <a:prstGeom prst="rect">
                <a:avLst/>
              </a:prstGeom>
              <a:blipFill rotWithShape="1">
                <a:blip r:embed="rId11"/>
                <a:stretch>
                  <a:fillRect l="-10" t="-22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2321169" y="6038531"/>
                <a:ext cx="13186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169" y="6038531"/>
                <a:ext cx="1318631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9" t="-68" r="47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8166110" y="5613848"/>
                <a:ext cx="2162067" cy="8637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110" y="5613848"/>
                <a:ext cx="2162067" cy="863763"/>
              </a:xfrm>
              <a:prstGeom prst="rect">
                <a:avLst/>
              </a:prstGeom>
              <a:blipFill rotWithShape="1">
                <a:blip r:embed="rId13"/>
                <a:stretch>
                  <a:fillRect l="-235" t="-566" r="-210" b="-51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3674951" y="5973404"/>
                <a:ext cx="3964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points radially inwards: we therefore call it centripetal acceleration.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951" y="5973404"/>
                <a:ext cx="3964691" cy="646331"/>
              </a:xfrm>
              <a:prstGeom prst="rect">
                <a:avLst/>
              </a:prstGeom>
              <a:blipFill rotWithShape="1">
                <a:blip r:embed="rId14"/>
                <a:stretch>
                  <a:fillRect l="-5" t="-92" r="15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points radially outwards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56" y="2502727"/>
                <a:ext cx="2602187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9" t="-52" r="8" b="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Arrow 37"/>
          <p:cNvSpPr/>
          <p:nvPr/>
        </p:nvSpPr>
        <p:spPr>
          <a:xfrm>
            <a:off x="7644231" y="5812687"/>
            <a:ext cx="414223" cy="40725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0447878" y="5726815"/>
            <a:ext cx="1524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Centripetal acceleration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758322" y="2969158"/>
            <a:ext cx="507247" cy="483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140" t="-47" r="90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9770561" y="2880630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61" y="2880630"/>
                <a:ext cx="371447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121" t="-73" r="11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9431137" y="3935182"/>
            <a:ext cx="86583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Uniform circular motion…				6/6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199" y="1825625"/>
            <a:ext cx="8007382" cy="637463"/>
          </a:xfrm>
        </p:spPr>
        <p:txBody>
          <a:bodyPr>
            <a:normAutofit/>
          </a:bodyPr>
          <a:lstStyle/>
          <a:p>
            <a:r>
              <a:rPr lang="en-US" dirty="0"/>
              <a:t>Here’s the acceleration again: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991137" y="2515314"/>
            <a:ext cx="2880000" cy="2880000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377137" y="3901314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360800" y="2515314"/>
            <a:ext cx="188716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48" y="3296874"/>
                <a:ext cx="351635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5" t="-159" r="21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0"/>
          </p:cNvCxnSpPr>
          <p:nvPr/>
        </p:nvCxnSpPr>
        <p:spPr>
          <a:xfrm flipV="1">
            <a:off x="9431137" y="3075619"/>
            <a:ext cx="0" cy="825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056" y="371664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" t="-170" r="108" b="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44" y="2733849"/>
                <a:ext cx="37138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4" t="-47" r="49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220" y="3592794"/>
                <a:ext cx="3741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55" t="-162" r="88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10314678" y="2826106"/>
            <a:ext cx="266400" cy="266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449067" y="2970948"/>
            <a:ext cx="1000304" cy="9642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869184" y="2435317"/>
                <a:ext cx="1970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AU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angular speed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84" y="2435317"/>
                <a:ext cx="19706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" t="-25" r="20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/>
          <p:cNvSpPr/>
          <p:nvPr/>
        </p:nvSpPr>
        <p:spPr>
          <a:xfrm rot="364804">
            <a:off x="10560310" y="2911539"/>
            <a:ext cx="331596" cy="347542"/>
          </a:xfrm>
          <a:prstGeom prst="arc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4603" y="2834402"/>
                <a:ext cx="93923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" t="-107" r="13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251778" y="2282187"/>
                <a:ext cx="2346733" cy="820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⃑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⃑"/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78" y="2282187"/>
                <a:ext cx="2346733" cy="820994"/>
              </a:xfrm>
              <a:prstGeom prst="rect">
                <a:avLst/>
              </a:prstGeom>
              <a:blipFill rotWithShape="1">
                <a:blip r:embed="rId7"/>
                <a:stretch>
                  <a:fillRect l="-8" t="-77" r="26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554" y="3083733"/>
                <a:ext cx="349711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40" t="-47" r="90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9758322" y="2961207"/>
            <a:ext cx="507247" cy="48361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9770561" y="2872679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61" y="2872679"/>
                <a:ext cx="37144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1" t="-155" r="114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3"/>
              <p:cNvSpPr txBox="1"/>
              <p:nvPr/>
            </p:nvSpPr>
            <p:spPr>
              <a:xfrm>
                <a:off x="838199" y="3296875"/>
                <a:ext cx="6222559" cy="3029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dirty="0"/>
                  <a:t> points radially outwards, so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/>
                  <a:t> points radially inwards.</a:t>
                </a:r>
                <a:endParaRPr lang="en-US" dirty="0"/>
              </a:p>
              <a:p>
                <a:pPr lvl="1"/>
                <a:r>
                  <a:rPr lang="en-US" dirty="0"/>
                  <a:t>There is </a:t>
                </a:r>
                <a:r>
                  <a:rPr lang="en-US" b="1" dirty="0"/>
                  <a:t>no acceleration </a:t>
                </a:r>
                <a:r>
                  <a:rPr lang="en-US" dirty="0"/>
                  <a:t>in the </a:t>
                </a:r>
                <a:r>
                  <a:rPr lang="en-US" dirty="0">
                    <a:solidFill>
                      <a:srgbClr val="FF0000"/>
                    </a:solidFill>
                  </a:rPr>
                  <a:t>tangential direction</a:t>
                </a:r>
                <a:r>
                  <a:rPr lang="en-US" dirty="0"/>
                  <a:t>.,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Zero tangential acceleration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a feature of uniform circular motion.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the motion </a:t>
                </a:r>
                <a:r>
                  <a:rPr lang="en-US" b="1" dirty="0"/>
                  <a:t>not</a:t>
                </a:r>
                <a:r>
                  <a:rPr lang="en-US" dirty="0"/>
                  <a:t> uniform circular motion. </a:t>
                </a:r>
                <a:endParaRPr lang="en-US" dirty="0"/>
              </a:p>
            </p:txBody>
          </p:sp>
        </mc:Choice>
        <mc:Fallback>
          <p:sp>
            <p:nvSpPr>
              <p:cNvPr id="14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96875"/>
                <a:ext cx="6222559" cy="3029520"/>
              </a:xfrm>
              <a:prstGeom prst="rect">
                <a:avLst/>
              </a:prstGeom>
              <a:blipFill rotWithShape="1">
                <a:blip r:embed="rId10"/>
                <a:stretch>
                  <a:fillRect l="-10" t="-19" r="3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9847964" y="2280717"/>
            <a:ext cx="507247" cy="4666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10011945" y="2169763"/>
                <a:ext cx="92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945" y="2169763"/>
                <a:ext cx="92243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8" t="-163" r="34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2.3…							1/3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>
            <a:normAutofit/>
          </a:bodyPr>
          <a:lstStyle/>
          <a:p>
            <a:r>
              <a:rPr lang="en-AU" dirty="0"/>
              <a:t>A woman rides a carnival Ferris wheel at radius 15 m, completing five turns about its horizontal axis every minute.  Given that the Ferris wheel turns at a constant rate what is:</a:t>
            </a:r>
            <a:endParaRPr lang="en-AU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38200" y="2882265"/>
            <a:ext cx="7198360" cy="349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period of the motion?</a:t>
            </a:r>
            <a:endParaRPr lang="en-AU" dirty="0"/>
          </a:p>
          <a:p>
            <a:pPr marL="2343150" lvl="4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magnitude and direction of her centripetal acceleration at the highest point?</a:t>
            </a:r>
            <a:endParaRPr lang="en-AU" dirty="0"/>
          </a:p>
          <a:p>
            <a:pPr marL="3257550" lvl="6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magnitude and direction of her centripetal acceleration at the lowest point?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2.3…							2/3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>
            <a:normAutofit/>
          </a:bodyPr>
          <a:lstStyle/>
          <a:p>
            <a:r>
              <a:rPr lang="en-AU" dirty="0"/>
              <a:t>A woman rides a carnival Ferris wheel at radius 15 m, completing five turns about its horizontal axis every minute.  Given that the Ferris wheel turns at a constant rate what is:</a:t>
            </a:r>
            <a:endParaRPr lang="en-AU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38200" y="2882265"/>
            <a:ext cx="7198360" cy="349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period of the motion?</a:t>
            </a:r>
            <a:endParaRPr lang="en-AU" dirty="0"/>
          </a:p>
          <a:p>
            <a:pPr marL="2343150" lvl="4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magnitude and direction of her centripetal acceleration at the highest point?</a:t>
            </a:r>
            <a:endParaRPr lang="en-AU" dirty="0"/>
          </a:p>
          <a:p>
            <a:pPr marL="3257550" lvl="6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magnitude and direction of her centripetal acceleration at the lowest point?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0071077" y="2889000"/>
            <a:ext cx="1080000" cy="10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522460" y="3141665"/>
            <a:ext cx="0" cy="772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336768" y="27818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68" y="2781858"/>
                <a:ext cx="37138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0" t="-151" r="6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572513" y="3193341"/>
            <a:ext cx="335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5 turns in 60 s → 1 turn in 12 s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96000" y="3575861"/>
                <a:ext cx="1187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75861"/>
                <a:ext cx="118718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44" r="3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5709920" y="3599668"/>
            <a:ext cx="386080" cy="3141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Displacement…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485436"/>
          </a:xfrm>
        </p:spPr>
        <p:txBody>
          <a:bodyPr/>
          <a:lstStyle/>
          <a:p>
            <a:r>
              <a:rPr lang="en-US" dirty="0"/>
              <a:t>The positions of A and B are described by the </a:t>
            </a:r>
            <a:r>
              <a:rPr lang="en-US" dirty="0">
                <a:solidFill>
                  <a:srgbClr val="FF0000"/>
                </a:solidFill>
              </a:rPr>
              <a:t>position vectors</a:t>
            </a:r>
            <a:r>
              <a:rPr lang="en-US" dirty="0"/>
              <a:t> (relative to the origin):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598978" y="2175641"/>
            <a:ext cx="0" cy="2921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609490" y="5097517"/>
            <a:ext cx="3058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023827" y="2867418"/>
            <a:ext cx="570555" cy="1474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18261" y="18676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9329706" y="3403455"/>
                <a:ext cx="402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06" y="3403455"/>
                <a:ext cx="40254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71" t="-106" r="60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7618261" y="2770666"/>
            <a:ext cx="1909367" cy="232685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425547" y="3311061"/>
                <a:ext cx="449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547" y="3311061"/>
                <a:ext cx="44903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2" t="-46" r="102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8458859" y="4674185"/>
                <a:ext cx="433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859" y="4674185"/>
                <a:ext cx="43313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" t="-158" r="20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endCxn id="7" idx="3"/>
          </p:cNvCxnSpPr>
          <p:nvPr/>
        </p:nvCxnSpPr>
        <p:spPr>
          <a:xfrm flipV="1">
            <a:off x="7647408" y="4406945"/>
            <a:ext cx="1312992" cy="7007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02549" y="4933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1902941" y="3212550"/>
                <a:ext cx="2250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acc>
                        <m:accPr>
                          <m:ctrlP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acc>
                        <m:accPr>
                          <m:ctrlP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941" y="3212550"/>
                <a:ext cx="225029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1" t="-18" r="15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878227" y="3721748"/>
                <a:ext cx="2354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trlP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trlP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27" y="3721748"/>
                <a:ext cx="235494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3" t="-3" r="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ontent Placeholder 2"/>
          <p:cNvSpPr txBox="1"/>
          <p:nvPr/>
        </p:nvSpPr>
        <p:spPr>
          <a:xfrm>
            <a:off x="838200" y="4456594"/>
            <a:ext cx="5395072" cy="499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displacement from A to B is: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1524000" y="5061140"/>
                <a:ext cx="209640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AU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3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3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3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AU" sz="3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061140"/>
                <a:ext cx="2096407" cy="553998"/>
              </a:xfrm>
              <a:prstGeom prst="rect">
                <a:avLst/>
              </a:prstGeom>
              <a:blipFill rotWithShape="1">
                <a:blip r:embed="rId6"/>
                <a:stretch>
                  <a:fillRect t="-34" r="13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1732835" y="5553747"/>
                <a:ext cx="5000664" cy="1046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AU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835" y="5553747"/>
                <a:ext cx="5000664" cy="1046440"/>
              </a:xfrm>
              <a:prstGeom prst="rect">
                <a:avLst/>
              </a:prstGeom>
              <a:blipFill rotWithShape="1">
                <a:blip r:embed="rId7"/>
                <a:stretch>
                  <a:fillRect l="-11" t="-4" r="12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8944584" y="4314761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39846" y="2764266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607206" y="249153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131827" y="417832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105878" y="25328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8986863" y="49128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535604" y="4918106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13624" y="2819133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424136" y="4332676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99047" y="40505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813229" y="522083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345096" y="52208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736622" y="48764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 2.3…							3/3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325564"/>
          </a:xfrm>
        </p:spPr>
        <p:txBody>
          <a:bodyPr>
            <a:normAutofit/>
          </a:bodyPr>
          <a:lstStyle/>
          <a:p>
            <a:r>
              <a:rPr lang="en-AU" dirty="0"/>
              <a:t>A woman rides a carnival Ferris wheel at radius 15 m, completing five turns about its horizontal axis every minute.  Given that the Ferris wheel turns at a constant rate what is:</a:t>
            </a:r>
            <a:endParaRPr lang="en-AU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38200" y="2882265"/>
            <a:ext cx="7198360" cy="3498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period of the motion?</a:t>
            </a:r>
            <a:endParaRPr lang="en-AU" dirty="0"/>
          </a:p>
          <a:p>
            <a:pPr marL="2343150" lvl="4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magnitude and direction of her centripetal acceleration at the highest point?</a:t>
            </a:r>
            <a:endParaRPr lang="en-AU" dirty="0"/>
          </a:p>
          <a:p>
            <a:pPr marL="3257550" lvl="6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The magnitude and direction of her centripetal acceleration at the lowest point?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10071077" y="2889000"/>
            <a:ext cx="1080000" cy="108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522460" y="3141665"/>
            <a:ext cx="0" cy="772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336768" y="27818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6768" y="2781858"/>
                <a:ext cx="37138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0" t="-151" r="6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572513" y="3193341"/>
            <a:ext cx="3355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5 turns in 60 s → 1 turn in 12 s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096000" y="3575861"/>
                <a:ext cx="1187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75861"/>
                <a:ext cx="1187184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44" r="31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5709920" y="3599668"/>
            <a:ext cx="386080" cy="3141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655242" y="4162519"/>
                <a:ext cx="116487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5242" y="4162519"/>
                <a:ext cx="1164871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50" t="-23" r="19" b="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550188" y="4486885"/>
                <a:ext cx="1069267" cy="668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0188" y="4486885"/>
                <a:ext cx="1069267" cy="668516"/>
              </a:xfrm>
              <a:prstGeom prst="rect">
                <a:avLst/>
              </a:prstGeom>
              <a:blipFill rotWithShape="1">
                <a:blip r:embed="rId4"/>
                <a:stretch>
                  <a:fillRect l="-40" t="-91" r="33" b="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036560" y="4168033"/>
            <a:ext cx="2749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Centripetal acceleration: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36560" y="4666037"/>
            <a:ext cx="15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Angular speed: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807486" y="5034250"/>
                <a:ext cx="2900666" cy="7377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49</m:t>
                      </m:r>
                      <m:r>
                        <a:rPr lang="en-AU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AU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0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sSup>
                            <m:sSupPr>
                              <m:ctrlPr>
                                <a:rPr lang="en-AU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AU" sz="2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486" y="5034250"/>
                <a:ext cx="2900666" cy="737766"/>
              </a:xfrm>
              <a:prstGeom prst="rect">
                <a:avLst/>
              </a:prstGeom>
              <a:blipFill rotWithShape="1">
                <a:blip r:embed="rId5"/>
                <a:stretch>
                  <a:fillRect l="-1" t="-82" r="1" b="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/>
          <p:cNvSpPr/>
          <p:nvPr/>
        </p:nvSpPr>
        <p:spPr>
          <a:xfrm>
            <a:off x="8388115" y="5316654"/>
            <a:ext cx="386080" cy="3141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040508" y="5765891"/>
            <a:ext cx="164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Highest point: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9630266" y="5781057"/>
                <a:ext cx="9685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266" y="5781057"/>
                <a:ext cx="96853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51" t="-5" r="2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036560" y="6102511"/>
            <a:ext cx="15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Lowest point: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9626318" y="6117677"/>
                <a:ext cx="795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AU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acc>
                        <m:acc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318" y="6117677"/>
                <a:ext cx="79541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44" t="-24" r="14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Free body diagrams…					1/2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4945" cy="4351338"/>
          </a:xfrm>
        </p:spPr>
        <p:txBody>
          <a:bodyPr/>
          <a:lstStyle/>
          <a:p>
            <a:r>
              <a:rPr lang="en-US" dirty="0"/>
              <a:t>A free body diagrams shows:</a:t>
            </a:r>
            <a:endParaRPr lang="en-US" dirty="0"/>
          </a:p>
          <a:p>
            <a:pPr lvl="8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All the forces </a:t>
            </a:r>
            <a:r>
              <a:rPr lang="en-US" dirty="0"/>
              <a:t>acting on a body.</a:t>
            </a:r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direction</a:t>
            </a:r>
            <a:r>
              <a:rPr lang="en-US" dirty="0"/>
              <a:t> of the forces acting on the body.</a:t>
            </a:r>
            <a:endParaRPr lang="en-US" dirty="0"/>
          </a:p>
          <a:p>
            <a:pPr lvl="7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relative size </a:t>
            </a:r>
            <a:r>
              <a:rPr lang="en-US" dirty="0"/>
              <a:t>of the forces acting on the body.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Free body diagrams…					2/2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4945" cy="4351338"/>
          </a:xfrm>
        </p:spPr>
        <p:txBody>
          <a:bodyPr/>
          <a:lstStyle/>
          <a:p>
            <a:r>
              <a:rPr lang="en-US" dirty="0"/>
              <a:t>A free body diagrams shows:</a:t>
            </a:r>
            <a:endParaRPr lang="en-US" dirty="0"/>
          </a:p>
          <a:p>
            <a:pPr lvl="8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All the forces </a:t>
            </a:r>
            <a:r>
              <a:rPr lang="en-US" dirty="0"/>
              <a:t>acting on a body.</a:t>
            </a:r>
            <a:endParaRPr lang="en-US" dirty="0"/>
          </a:p>
          <a:p>
            <a:pPr lvl="4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direction</a:t>
            </a:r>
            <a:r>
              <a:rPr lang="en-US" dirty="0"/>
              <a:t> of the forces acting on the body.</a:t>
            </a:r>
            <a:endParaRPr lang="en-US" dirty="0"/>
          </a:p>
          <a:p>
            <a:pPr lvl="7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relative size </a:t>
            </a:r>
            <a:r>
              <a:rPr lang="en-US" dirty="0"/>
              <a:t>of the forces acting on the body.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93669" y="2836320"/>
            <a:ext cx="1584000" cy="158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17539" y="1980321"/>
            <a:ext cx="4136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Free body diagram for a falling object:</a:t>
            </a:r>
            <a:endParaRPr lang="en-US" sz="2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85669" y="3628320"/>
            <a:ext cx="0" cy="19204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414164" y="4747736"/>
                <a:ext cx="763992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grav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164" y="4747736"/>
                <a:ext cx="763992" cy="473591"/>
              </a:xfrm>
              <a:prstGeom prst="rect">
                <a:avLst/>
              </a:prstGeom>
              <a:blipFill rotWithShape="1">
                <a:blip r:embed="rId1"/>
                <a:stretch>
                  <a:fillRect l="-38" t="-101" r="4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Free body diagram for the central mass… 1/2	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4246" y="2032661"/>
            <a:ext cx="4848474" cy="3702843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Free body diagram for the central mass… 2/2	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4246" y="2032661"/>
            <a:ext cx="4848474" cy="3702843"/>
          </a:xfrm>
        </p:spPr>
      </p:pic>
      <p:cxnSp>
        <p:nvCxnSpPr>
          <p:cNvPr id="3" name="Straight Arrow Connector 2"/>
          <p:cNvCxnSpPr/>
          <p:nvPr/>
        </p:nvCxnSpPr>
        <p:spPr>
          <a:xfrm>
            <a:off x="6293085" y="4255870"/>
            <a:ext cx="0" cy="19204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373678" y="5939497"/>
                <a:ext cx="763992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grav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678" y="5939497"/>
                <a:ext cx="763992" cy="473591"/>
              </a:xfrm>
              <a:prstGeom prst="rect">
                <a:avLst/>
              </a:prstGeom>
              <a:blipFill rotWithShape="1">
                <a:blip r:embed="rId2"/>
                <a:stretch>
                  <a:fillRect l="-24" t="-72" r="35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6293085" y="2684072"/>
            <a:ext cx="699995" cy="7449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320145" y="2798373"/>
            <a:ext cx="893618" cy="6306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12307" y="3130887"/>
                <a:ext cx="486735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AU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07" y="3130887"/>
                <a:ext cx="486735" cy="437492"/>
              </a:xfrm>
              <a:prstGeom prst="rect">
                <a:avLst/>
              </a:prstGeom>
              <a:blipFill rotWithShape="1">
                <a:blip r:embed="rId3"/>
                <a:stretch>
                  <a:fillRect l="-78" t="-77" r="15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5344388" y="3056536"/>
                <a:ext cx="480773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0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acc>
                        </m:e>
                        <m:sub>
                          <m:r>
                            <a:rPr lang="en-AU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388" y="3056536"/>
                <a:ext cx="480773" cy="437492"/>
              </a:xfrm>
              <a:prstGeom prst="rect">
                <a:avLst/>
              </a:prstGeom>
              <a:blipFill rotWithShape="1">
                <a:blip r:embed="rId4"/>
                <a:stretch>
                  <a:fillRect l="-47" t="-64" r="64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647282" y="3056536"/>
                <a:ext cx="2911438" cy="472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sz="2200" dirty="0"/>
                  <a:t> = tension in the string</a:t>
                </a:r>
                <a:endParaRPr lang="en-US" sz="2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7282" y="3056536"/>
                <a:ext cx="2911438" cy="472052"/>
              </a:xfrm>
              <a:prstGeom prst="rect">
                <a:avLst/>
              </a:prstGeom>
              <a:blipFill rotWithShape="1">
                <a:blip r:embed="rId5"/>
                <a:stretch>
                  <a:fillRect l="-17" t="-60" r="15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2.1…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cart is propelled over an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i="1" dirty="0"/>
                  <a:t>-</a:t>
                </a:r>
                <a:r>
                  <a:rPr lang="en-US" dirty="0"/>
                  <a:t>plane with acceleration components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0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 Its initial velocity has components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0" dirty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</a:t>
                </a:r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In unit vector notation, what is the velocity of the cart when it reaches its greatest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coordinate?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2.2…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certain airplane has a speed of 290.0 km/h and is diving at an angle 30.0</a:t>
            </a:r>
            <a:r>
              <a:rPr lang="en-US" baseline="30000" dirty="0"/>
              <a:t>o</a:t>
            </a:r>
            <a:r>
              <a:rPr lang="en-US" dirty="0"/>
              <a:t> below the horizontal when the pilot releases a radar decoy. The horizontal distance between the release point and the point where the decoy strikes the ground is 700 m.</a:t>
            </a:r>
            <a:endParaRPr lang="en-US" dirty="0"/>
          </a:p>
          <a:p>
            <a:pPr lvl="8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long is the decoy in the air?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high was the release point?</a:t>
            </a:r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2.3…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ships,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leave port at the same time.  Ship </a:t>
            </a:r>
            <a:r>
              <a:rPr lang="en-US" i="1" dirty="0"/>
              <a:t>A </a:t>
            </a:r>
            <a:r>
              <a:rPr lang="en-US" dirty="0"/>
              <a:t>travels northwest at 24 knots, and ship B travels at 28 knots in a direction 40</a:t>
            </a:r>
            <a:r>
              <a:rPr lang="en-US" baseline="30000" dirty="0"/>
              <a:t>o</a:t>
            </a:r>
            <a:r>
              <a:rPr lang="en-US" dirty="0"/>
              <a:t> west of south (1 knot = 1 nautical mile per hour).</a:t>
            </a:r>
            <a:endParaRPr lang="en-US" dirty="0"/>
          </a:p>
          <a:p>
            <a:pPr lvl="7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magnitude and direction of the velocity of ship </a:t>
            </a:r>
            <a:r>
              <a:rPr lang="en-US" i="1" dirty="0"/>
              <a:t>A</a:t>
            </a:r>
            <a:r>
              <a:rPr lang="en-US" dirty="0"/>
              <a:t> relative to ship </a:t>
            </a:r>
            <a:r>
              <a:rPr lang="en-US" i="1" dirty="0"/>
              <a:t>B</a:t>
            </a:r>
            <a:r>
              <a:rPr lang="en-US" dirty="0"/>
              <a:t>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what time will the ships be 160 nautical miles apart?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will be the bearing of </a:t>
            </a:r>
            <a:r>
              <a:rPr lang="en-US" i="1" dirty="0"/>
              <a:t>B</a:t>
            </a:r>
            <a:r>
              <a:rPr lang="en-US" dirty="0"/>
              <a:t> (the direction of </a:t>
            </a:r>
            <a:r>
              <a:rPr lang="en-US" i="1" dirty="0"/>
              <a:t>B</a:t>
            </a:r>
            <a:r>
              <a:rPr lang="en-US" dirty="0"/>
              <a:t>’s position) relative to </a:t>
            </a:r>
            <a:r>
              <a:rPr lang="en-US" i="1" dirty="0"/>
              <a:t>A</a:t>
            </a:r>
            <a:r>
              <a:rPr lang="en-US" dirty="0"/>
              <a:t> at this time?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2.4…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992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alt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3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acceleration of a particle in counter-clockwise circular motion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acc>
                          <m:accPr>
                            <m:ctrlPr>
                              <a:rPr lang="en-AU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acc>
                          <m:accPr>
                            <m:ctrlPr>
                              <a:rPr lang="en-AU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AU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alt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altLang="en-US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alt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3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It moves at a constant speed. 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alt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AU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AU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i="0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particle's acceleration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alt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altLang="en-US" i="1">
                            <a:latin typeface="Cambria Math" panose="02040503050406030204" pitchFamily="18" charset="0"/>
                          </a:rPr>
                          <m:t>00</m:t>
                        </m:r>
                        <m:acc>
                          <m:accPr>
                            <m:ctrlPr>
                              <a:rPr lang="en-AU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alt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AU" alt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AU" altLang="en-US" i="1">
                            <a:latin typeface="Cambria Math" panose="02040503050406030204" pitchFamily="18" charset="0"/>
                          </a:rPr>
                          <m:t>00</m:t>
                        </m:r>
                        <m:acc>
                          <m:accPr>
                            <m:ctrlPr>
                              <a:rPr lang="en-AU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AU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altLang="en-US">
                        <a:latin typeface="Cambria Math" panose="02040503050406030204" pitchFamily="18" charset="0"/>
                      </a:rPr>
                      <m:t>m</m:t>
                    </m:r>
                    <m:r>
                      <a:rPr lang="en-AU" altLang="en-US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alt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AU" alt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            </a:t>
                </a:r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radius of the path taken by the particle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AU" alt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AU" alt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AU" alt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AU" alt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AU" alt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AU" alt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less than one period?  [</a:t>
                </a:r>
                <a:r>
                  <a:rPr lang="en-US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question is quite challenging.  Make sure you draw a clear diagram].</a:t>
                </a:r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9928"/>
                <a:ext cx="10515600" cy="4351338"/>
              </a:xfrm>
              <a:blipFill rotWithShape="1">
                <a:blip r:embed="rId1"/>
                <a:stretch>
                  <a:fillRect t="-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utoShape 2" descr="t_1"/>
          <p:cNvSpPr>
            <a:spLocks noChangeAspect="1" noChangeArrowheads="1"/>
          </p:cNvSpPr>
          <p:nvPr/>
        </p:nvSpPr>
        <p:spPr bwMode="auto">
          <a:xfrm>
            <a:off x="92075" y="-190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6" name="AutoShape 3" descr="https://latex.scdn5.secure.raxcdn.com/img/(6.00%20%5Ctext%7Bm%2Fs%7D%5E2)%20%5Chat%7Bi%7D%20%2B(4.00%20%5Ctext%7Bm%2Fs%7D%5E2)%5Chat%7Bj%7D.svg"/>
          <p:cNvSpPr>
            <a:spLocks noChangeAspect="1" noChangeArrowheads="1"/>
          </p:cNvSpPr>
          <p:nvPr/>
        </p:nvSpPr>
        <p:spPr bwMode="auto">
          <a:xfrm>
            <a:off x="92075" y="-190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AutoShape 4" descr="t_2"/>
          <p:cNvSpPr>
            <a:spLocks noChangeAspect="1" noChangeArrowheads="1"/>
          </p:cNvSpPr>
          <p:nvPr/>
        </p:nvSpPr>
        <p:spPr bwMode="auto">
          <a:xfrm>
            <a:off x="92075" y="-190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AutoShape 5" descr="https://latex.scdn5.secure.raxcdn.com/img/(4.00%20%5Ctext%7Bm%2Fs%7D%5E2)%20%5Chat%7Bi%7D%20%2B(-6.00%20%5Ctext%7Bm%2Fs%7D%5E2)%5Chat%7Bj%7D.svg"/>
          <p:cNvSpPr>
            <a:spLocks noChangeAspect="1" noChangeArrowheads="1"/>
          </p:cNvSpPr>
          <p:nvPr/>
        </p:nvSpPr>
        <p:spPr bwMode="auto">
          <a:xfrm>
            <a:off x="92075" y="-190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https://latex.scdn5.secure.raxcdn.com/img/t_2-t_1.svg"/>
          <p:cNvSpPr>
            <a:spLocks noChangeAspect="1" noChangeArrowheads="1"/>
          </p:cNvSpPr>
          <p:nvPr/>
        </p:nvSpPr>
        <p:spPr bwMode="auto">
          <a:xfrm>
            <a:off x="92075" y="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2.5…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boy whirls a stone in a horizontal circle of radius 1.5 m and at height 2.0 m above ground level. The string breaks, and the stone flies off horizontally and strikes the ground after traveling a horizontal distance of 10 m. </a:t>
            </a:r>
            <a:endParaRPr lang="en-US" dirty="0"/>
          </a:p>
          <a:p>
            <a:pPr lvl="3"/>
            <a:endParaRPr lang="en-US" dirty="0"/>
          </a:p>
          <a:p>
            <a:pPr lvl="1"/>
            <a:r>
              <a:rPr lang="en-US" dirty="0"/>
              <a:t>What is the magnitude of the centripetal acceleration of the stone during the circular motion?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Displacement vs distance…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3238" cy="4351338"/>
          </a:xfrm>
        </p:spPr>
        <p:txBody>
          <a:bodyPr/>
          <a:lstStyle/>
          <a:p>
            <a:r>
              <a:rPr lang="en-US" dirty="0"/>
              <a:t>It is important to remember that </a:t>
            </a:r>
            <a:r>
              <a:rPr lang="en-US" dirty="0">
                <a:solidFill>
                  <a:srgbClr val="FF0000"/>
                </a:solidFill>
              </a:rPr>
              <a:t>displacement </a:t>
            </a:r>
            <a:r>
              <a:rPr lang="en-US" dirty="0"/>
              <a:t>is a </a:t>
            </a:r>
            <a:r>
              <a:rPr lang="en-US" b="1" dirty="0"/>
              <a:t>vector</a:t>
            </a:r>
            <a:r>
              <a:rPr lang="en-US" dirty="0"/>
              <a:t>.  It describes the change in the position of an object (e.g., moving from the point A to the point B).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Distance</a:t>
            </a:r>
            <a:r>
              <a:rPr lang="en-US" dirty="0"/>
              <a:t>, on the other hand, is the </a:t>
            </a:r>
            <a:r>
              <a:rPr lang="en-US" b="1" dirty="0"/>
              <a:t>total path length </a:t>
            </a:r>
            <a:r>
              <a:rPr lang="en-US" dirty="0"/>
              <a:t>along which the object travels.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7598978" y="2175641"/>
            <a:ext cx="0" cy="2921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7609490" y="5097517"/>
            <a:ext cx="3058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9023827" y="2867418"/>
            <a:ext cx="570555" cy="1474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18261" y="18676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9329706" y="3403455"/>
                <a:ext cx="402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A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706" y="3403455"/>
                <a:ext cx="40254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71" t="-106" r="60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7302549" y="4933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282597" y="2850794"/>
            <a:ext cx="2582562" cy="1519928"/>
          </a:xfrm>
          <a:custGeom>
            <a:avLst/>
            <a:gdLst>
              <a:gd name="connsiteX0" fmla="*/ 642551 w 2582562"/>
              <a:gd name="connsiteY0" fmla="*/ 1519928 h 1519928"/>
              <a:gd name="connsiteX1" fmla="*/ 556054 w 2582562"/>
              <a:gd name="connsiteY1" fmla="*/ 1507571 h 1519928"/>
              <a:gd name="connsiteX2" fmla="*/ 444843 w 2582562"/>
              <a:gd name="connsiteY2" fmla="*/ 1470501 h 1519928"/>
              <a:gd name="connsiteX3" fmla="*/ 358346 w 2582562"/>
              <a:gd name="connsiteY3" fmla="*/ 1445788 h 1519928"/>
              <a:gd name="connsiteX4" fmla="*/ 321275 w 2582562"/>
              <a:gd name="connsiteY4" fmla="*/ 1421074 h 1519928"/>
              <a:gd name="connsiteX5" fmla="*/ 284205 w 2582562"/>
              <a:gd name="connsiteY5" fmla="*/ 1408717 h 1519928"/>
              <a:gd name="connsiteX6" fmla="*/ 210065 w 2582562"/>
              <a:gd name="connsiteY6" fmla="*/ 1359290 h 1519928"/>
              <a:gd name="connsiteX7" fmla="*/ 185351 w 2582562"/>
              <a:gd name="connsiteY7" fmla="*/ 1322220 h 1519928"/>
              <a:gd name="connsiteX8" fmla="*/ 148281 w 2582562"/>
              <a:gd name="connsiteY8" fmla="*/ 1297507 h 1519928"/>
              <a:gd name="connsiteX9" fmla="*/ 74140 w 2582562"/>
              <a:gd name="connsiteY9" fmla="*/ 1173939 h 1519928"/>
              <a:gd name="connsiteX10" fmla="*/ 61784 w 2582562"/>
              <a:gd name="connsiteY10" fmla="*/ 1136869 h 1519928"/>
              <a:gd name="connsiteX11" fmla="*/ 37070 w 2582562"/>
              <a:gd name="connsiteY11" fmla="*/ 1099798 h 1519928"/>
              <a:gd name="connsiteX12" fmla="*/ 0 w 2582562"/>
              <a:gd name="connsiteY12" fmla="*/ 963874 h 1519928"/>
              <a:gd name="connsiteX13" fmla="*/ 12357 w 2582562"/>
              <a:gd name="connsiteY13" fmla="*/ 914447 h 1519928"/>
              <a:gd name="connsiteX14" fmla="*/ 111211 w 2582562"/>
              <a:gd name="connsiteY14" fmla="*/ 840307 h 1519928"/>
              <a:gd name="connsiteX15" fmla="*/ 222421 w 2582562"/>
              <a:gd name="connsiteY15" fmla="*/ 778523 h 1519928"/>
              <a:gd name="connsiteX16" fmla="*/ 259492 w 2582562"/>
              <a:gd name="connsiteY16" fmla="*/ 790880 h 1519928"/>
              <a:gd name="connsiteX17" fmla="*/ 345989 w 2582562"/>
              <a:gd name="connsiteY17" fmla="*/ 815593 h 1519928"/>
              <a:gd name="connsiteX18" fmla="*/ 506627 w 2582562"/>
              <a:gd name="connsiteY18" fmla="*/ 877377 h 1519928"/>
              <a:gd name="connsiteX19" fmla="*/ 568411 w 2582562"/>
              <a:gd name="connsiteY19" fmla="*/ 889734 h 1519928"/>
              <a:gd name="connsiteX20" fmla="*/ 617838 w 2582562"/>
              <a:gd name="connsiteY20" fmla="*/ 902090 h 1519928"/>
              <a:gd name="connsiteX21" fmla="*/ 716692 w 2582562"/>
              <a:gd name="connsiteY21" fmla="*/ 877377 h 1519928"/>
              <a:gd name="connsiteX22" fmla="*/ 753762 w 2582562"/>
              <a:gd name="connsiteY22" fmla="*/ 852663 h 1519928"/>
              <a:gd name="connsiteX23" fmla="*/ 790832 w 2582562"/>
              <a:gd name="connsiteY23" fmla="*/ 815593 h 1519928"/>
              <a:gd name="connsiteX24" fmla="*/ 803189 w 2582562"/>
              <a:gd name="connsiteY24" fmla="*/ 778523 h 1519928"/>
              <a:gd name="connsiteX25" fmla="*/ 753762 w 2582562"/>
              <a:gd name="connsiteY25" fmla="*/ 692025 h 1519928"/>
              <a:gd name="connsiteX26" fmla="*/ 704335 w 2582562"/>
              <a:gd name="connsiteY26" fmla="*/ 654955 h 1519928"/>
              <a:gd name="connsiteX27" fmla="*/ 667265 w 2582562"/>
              <a:gd name="connsiteY27" fmla="*/ 642598 h 1519928"/>
              <a:gd name="connsiteX28" fmla="*/ 630194 w 2582562"/>
              <a:gd name="connsiteY28" fmla="*/ 617885 h 1519928"/>
              <a:gd name="connsiteX29" fmla="*/ 556054 w 2582562"/>
              <a:gd name="connsiteY29" fmla="*/ 556101 h 1519928"/>
              <a:gd name="connsiteX30" fmla="*/ 506627 w 2582562"/>
              <a:gd name="connsiteY30" fmla="*/ 543744 h 1519928"/>
              <a:gd name="connsiteX31" fmla="*/ 395416 w 2582562"/>
              <a:gd name="connsiteY31" fmla="*/ 506674 h 1519928"/>
              <a:gd name="connsiteX32" fmla="*/ 358346 w 2582562"/>
              <a:gd name="connsiteY32" fmla="*/ 494317 h 1519928"/>
              <a:gd name="connsiteX33" fmla="*/ 259492 w 2582562"/>
              <a:gd name="connsiteY33" fmla="*/ 457247 h 1519928"/>
              <a:gd name="connsiteX34" fmla="*/ 210065 w 2582562"/>
              <a:gd name="connsiteY34" fmla="*/ 432534 h 1519928"/>
              <a:gd name="connsiteX35" fmla="*/ 98854 w 2582562"/>
              <a:gd name="connsiteY35" fmla="*/ 395463 h 1519928"/>
              <a:gd name="connsiteX36" fmla="*/ 61784 w 2582562"/>
              <a:gd name="connsiteY36" fmla="*/ 370750 h 1519928"/>
              <a:gd name="connsiteX37" fmla="*/ 49427 w 2582562"/>
              <a:gd name="connsiteY37" fmla="*/ 333680 h 1519928"/>
              <a:gd name="connsiteX38" fmla="*/ 24713 w 2582562"/>
              <a:gd name="connsiteY38" fmla="*/ 296609 h 1519928"/>
              <a:gd name="connsiteX39" fmla="*/ 37070 w 2582562"/>
              <a:gd name="connsiteY39" fmla="*/ 222469 h 1519928"/>
              <a:gd name="connsiteX40" fmla="*/ 86497 w 2582562"/>
              <a:gd name="connsiteY40" fmla="*/ 185398 h 1519928"/>
              <a:gd name="connsiteX41" fmla="*/ 185351 w 2582562"/>
              <a:gd name="connsiteY41" fmla="*/ 160685 h 1519928"/>
              <a:gd name="connsiteX42" fmla="*/ 457200 w 2582562"/>
              <a:gd name="connsiteY42" fmla="*/ 173042 h 1519928"/>
              <a:gd name="connsiteX43" fmla="*/ 494270 w 2582562"/>
              <a:gd name="connsiteY43" fmla="*/ 185398 h 1519928"/>
              <a:gd name="connsiteX44" fmla="*/ 593124 w 2582562"/>
              <a:gd name="connsiteY44" fmla="*/ 210112 h 1519928"/>
              <a:gd name="connsiteX45" fmla="*/ 679621 w 2582562"/>
              <a:gd name="connsiteY45" fmla="*/ 234825 h 1519928"/>
              <a:gd name="connsiteX46" fmla="*/ 729048 w 2582562"/>
              <a:gd name="connsiteY46" fmla="*/ 247182 h 1519928"/>
              <a:gd name="connsiteX47" fmla="*/ 803189 w 2582562"/>
              <a:gd name="connsiteY47" fmla="*/ 271896 h 1519928"/>
              <a:gd name="connsiteX48" fmla="*/ 840259 w 2582562"/>
              <a:gd name="connsiteY48" fmla="*/ 284252 h 1519928"/>
              <a:gd name="connsiteX49" fmla="*/ 914400 w 2582562"/>
              <a:gd name="connsiteY49" fmla="*/ 308966 h 1519928"/>
              <a:gd name="connsiteX50" fmla="*/ 963827 w 2582562"/>
              <a:gd name="connsiteY50" fmla="*/ 321323 h 1519928"/>
              <a:gd name="connsiteX51" fmla="*/ 1099751 w 2582562"/>
              <a:gd name="connsiteY51" fmla="*/ 346036 h 1519928"/>
              <a:gd name="connsiteX52" fmla="*/ 1248032 w 2582562"/>
              <a:gd name="connsiteY52" fmla="*/ 383107 h 1519928"/>
              <a:gd name="connsiteX53" fmla="*/ 1297459 w 2582562"/>
              <a:gd name="connsiteY53" fmla="*/ 407820 h 1519928"/>
              <a:gd name="connsiteX54" fmla="*/ 1421027 w 2582562"/>
              <a:gd name="connsiteY54" fmla="*/ 432534 h 1519928"/>
              <a:gd name="connsiteX55" fmla="*/ 1556951 w 2582562"/>
              <a:gd name="connsiteY55" fmla="*/ 469604 h 1519928"/>
              <a:gd name="connsiteX56" fmla="*/ 1705232 w 2582562"/>
              <a:gd name="connsiteY56" fmla="*/ 519031 h 1519928"/>
              <a:gd name="connsiteX57" fmla="*/ 1853513 w 2582562"/>
              <a:gd name="connsiteY57" fmla="*/ 568458 h 1519928"/>
              <a:gd name="connsiteX58" fmla="*/ 1977081 w 2582562"/>
              <a:gd name="connsiteY58" fmla="*/ 593171 h 1519928"/>
              <a:gd name="connsiteX59" fmla="*/ 2026508 w 2582562"/>
              <a:gd name="connsiteY59" fmla="*/ 605528 h 1519928"/>
              <a:gd name="connsiteX60" fmla="*/ 2100648 w 2582562"/>
              <a:gd name="connsiteY60" fmla="*/ 630242 h 1519928"/>
              <a:gd name="connsiteX61" fmla="*/ 2187146 w 2582562"/>
              <a:gd name="connsiteY61" fmla="*/ 642598 h 1519928"/>
              <a:gd name="connsiteX62" fmla="*/ 2458994 w 2582562"/>
              <a:gd name="connsiteY62" fmla="*/ 630242 h 1519928"/>
              <a:gd name="connsiteX63" fmla="*/ 2533135 w 2582562"/>
              <a:gd name="connsiteY63" fmla="*/ 605528 h 1519928"/>
              <a:gd name="connsiteX64" fmla="*/ 2570205 w 2582562"/>
              <a:gd name="connsiteY64" fmla="*/ 593171 h 1519928"/>
              <a:gd name="connsiteX65" fmla="*/ 2582562 w 2582562"/>
              <a:gd name="connsiteY65" fmla="*/ 556101 h 1519928"/>
              <a:gd name="connsiteX66" fmla="*/ 2520778 w 2582562"/>
              <a:gd name="connsiteY66" fmla="*/ 395463 h 1519928"/>
              <a:gd name="connsiteX67" fmla="*/ 2483708 w 2582562"/>
              <a:gd name="connsiteY67" fmla="*/ 370750 h 1519928"/>
              <a:gd name="connsiteX68" fmla="*/ 2446638 w 2582562"/>
              <a:gd name="connsiteY68" fmla="*/ 333680 h 1519928"/>
              <a:gd name="connsiteX69" fmla="*/ 2409567 w 2582562"/>
              <a:gd name="connsiteY69" fmla="*/ 321323 h 1519928"/>
              <a:gd name="connsiteX70" fmla="*/ 2360140 w 2582562"/>
              <a:gd name="connsiteY70" fmla="*/ 296609 h 1519928"/>
              <a:gd name="connsiteX71" fmla="*/ 2261286 w 2582562"/>
              <a:gd name="connsiteY71" fmla="*/ 259539 h 1519928"/>
              <a:gd name="connsiteX72" fmla="*/ 2224216 w 2582562"/>
              <a:gd name="connsiteY72" fmla="*/ 234825 h 1519928"/>
              <a:gd name="connsiteX73" fmla="*/ 2150075 w 2582562"/>
              <a:gd name="connsiteY73" fmla="*/ 210112 h 1519928"/>
              <a:gd name="connsiteX74" fmla="*/ 2113005 w 2582562"/>
              <a:gd name="connsiteY74" fmla="*/ 197755 h 1519928"/>
              <a:gd name="connsiteX75" fmla="*/ 2014151 w 2582562"/>
              <a:gd name="connsiteY75" fmla="*/ 173042 h 1519928"/>
              <a:gd name="connsiteX76" fmla="*/ 1940011 w 2582562"/>
              <a:gd name="connsiteY76" fmla="*/ 148328 h 1519928"/>
              <a:gd name="connsiteX77" fmla="*/ 1841157 w 2582562"/>
              <a:gd name="connsiteY77" fmla="*/ 123615 h 1519928"/>
              <a:gd name="connsiteX78" fmla="*/ 1754659 w 2582562"/>
              <a:gd name="connsiteY78" fmla="*/ 98901 h 1519928"/>
              <a:gd name="connsiteX79" fmla="*/ 1680519 w 2582562"/>
              <a:gd name="connsiteY79" fmla="*/ 86544 h 1519928"/>
              <a:gd name="connsiteX80" fmla="*/ 1544594 w 2582562"/>
              <a:gd name="connsiteY80" fmla="*/ 49474 h 1519928"/>
              <a:gd name="connsiteX81" fmla="*/ 1433384 w 2582562"/>
              <a:gd name="connsiteY81" fmla="*/ 24761 h 1519928"/>
              <a:gd name="connsiteX82" fmla="*/ 1383957 w 2582562"/>
              <a:gd name="connsiteY82" fmla="*/ 47 h 151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582562" h="1519928">
                <a:moveTo>
                  <a:pt x="642551" y="1519928"/>
                </a:moveTo>
                <a:cubicBezTo>
                  <a:pt x="613719" y="1515809"/>
                  <a:pt x="584433" y="1514120"/>
                  <a:pt x="556054" y="1507571"/>
                </a:cubicBezTo>
                <a:cubicBezTo>
                  <a:pt x="395386" y="1470494"/>
                  <a:pt x="543712" y="1495219"/>
                  <a:pt x="444843" y="1470501"/>
                </a:cubicBezTo>
                <a:cubicBezTo>
                  <a:pt x="382780" y="1454985"/>
                  <a:pt x="411527" y="1463514"/>
                  <a:pt x="358346" y="1445788"/>
                </a:cubicBezTo>
                <a:cubicBezTo>
                  <a:pt x="345989" y="1437550"/>
                  <a:pt x="334558" y="1427716"/>
                  <a:pt x="321275" y="1421074"/>
                </a:cubicBezTo>
                <a:cubicBezTo>
                  <a:pt x="309625" y="1415249"/>
                  <a:pt x="295591" y="1415043"/>
                  <a:pt x="284205" y="1408717"/>
                </a:cubicBezTo>
                <a:cubicBezTo>
                  <a:pt x="258241" y="1394292"/>
                  <a:pt x="210065" y="1359290"/>
                  <a:pt x="210065" y="1359290"/>
                </a:cubicBezTo>
                <a:cubicBezTo>
                  <a:pt x="201827" y="1346933"/>
                  <a:pt x="195852" y="1332721"/>
                  <a:pt x="185351" y="1322220"/>
                </a:cubicBezTo>
                <a:cubicBezTo>
                  <a:pt x="174850" y="1311719"/>
                  <a:pt x="158060" y="1308683"/>
                  <a:pt x="148281" y="1297507"/>
                </a:cubicBezTo>
                <a:cubicBezTo>
                  <a:pt x="123688" y="1269400"/>
                  <a:pt x="90399" y="1211878"/>
                  <a:pt x="74140" y="1173939"/>
                </a:cubicBezTo>
                <a:cubicBezTo>
                  <a:pt x="69009" y="1161967"/>
                  <a:pt x="67609" y="1148519"/>
                  <a:pt x="61784" y="1136869"/>
                </a:cubicBezTo>
                <a:cubicBezTo>
                  <a:pt x="55142" y="1123586"/>
                  <a:pt x="45308" y="1112155"/>
                  <a:pt x="37070" y="1099798"/>
                </a:cubicBezTo>
                <a:cubicBezTo>
                  <a:pt x="9198" y="988308"/>
                  <a:pt x="23098" y="1033166"/>
                  <a:pt x="0" y="963874"/>
                </a:cubicBezTo>
                <a:cubicBezTo>
                  <a:pt x="4119" y="947398"/>
                  <a:pt x="996" y="927070"/>
                  <a:pt x="12357" y="914447"/>
                </a:cubicBezTo>
                <a:cubicBezTo>
                  <a:pt x="39911" y="883831"/>
                  <a:pt x="76940" y="863155"/>
                  <a:pt x="111211" y="840307"/>
                </a:cubicBezTo>
                <a:cubicBezTo>
                  <a:pt x="196189" y="783655"/>
                  <a:pt x="157173" y="800273"/>
                  <a:pt x="222421" y="778523"/>
                </a:cubicBezTo>
                <a:cubicBezTo>
                  <a:pt x="234778" y="782642"/>
                  <a:pt x="246968" y="787302"/>
                  <a:pt x="259492" y="790880"/>
                </a:cubicBezTo>
                <a:cubicBezTo>
                  <a:pt x="300512" y="802600"/>
                  <a:pt x="308947" y="800776"/>
                  <a:pt x="345989" y="815593"/>
                </a:cubicBezTo>
                <a:cubicBezTo>
                  <a:pt x="421643" y="845855"/>
                  <a:pt x="431617" y="856919"/>
                  <a:pt x="506627" y="877377"/>
                </a:cubicBezTo>
                <a:cubicBezTo>
                  <a:pt x="526889" y="882903"/>
                  <a:pt x="547909" y="885178"/>
                  <a:pt x="568411" y="889734"/>
                </a:cubicBezTo>
                <a:cubicBezTo>
                  <a:pt x="584989" y="893418"/>
                  <a:pt x="601362" y="897971"/>
                  <a:pt x="617838" y="902090"/>
                </a:cubicBezTo>
                <a:cubicBezTo>
                  <a:pt x="641339" y="897390"/>
                  <a:pt x="691360" y="890043"/>
                  <a:pt x="716692" y="877377"/>
                </a:cubicBezTo>
                <a:cubicBezTo>
                  <a:pt x="729975" y="870735"/>
                  <a:pt x="742353" y="862170"/>
                  <a:pt x="753762" y="852663"/>
                </a:cubicBezTo>
                <a:cubicBezTo>
                  <a:pt x="767187" y="841476"/>
                  <a:pt x="778475" y="827950"/>
                  <a:pt x="790832" y="815593"/>
                </a:cubicBezTo>
                <a:cubicBezTo>
                  <a:pt x="794951" y="803236"/>
                  <a:pt x="803189" y="791548"/>
                  <a:pt x="803189" y="778523"/>
                </a:cubicBezTo>
                <a:cubicBezTo>
                  <a:pt x="803189" y="733182"/>
                  <a:pt x="785764" y="719455"/>
                  <a:pt x="753762" y="692025"/>
                </a:cubicBezTo>
                <a:cubicBezTo>
                  <a:pt x="738126" y="678622"/>
                  <a:pt x="722216" y="665173"/>
                  <a:pt x="704335" y="654955"/>
                </a:cubicBezTo>
                <a:cubicBezTo>
                  <a:pt x="693026" y="648493"/>
                  <a:pt x="678915" y="648423"/>
                  <a:pt x="667265" y="642598"/>
                </a:cubicBezTo>
                <a:cubicBezTo>
                  <a:pt x="653982" y="635956"/>
                  <a:pt x="641603" y="627392"/>
                  <a:pt x="630194" y="617885"/>
                </a:cubicBezTo>
                <a:cubicBezTo>
                  <a:pt x="598758" y="591689"/>
                  <a:pt x="593952" y="572343"/>
                  <a:pt x="556054" y="556101"/>
                </a:cubicBezTo>
                <a:cubicBezTo>
                  <a:pt x="540444" y="549411"/>
                  <a:pt x="522894" y="548624"/>
                  <a:pt x="506627" y="543744"/>
                </a:cubicBezTo>
                <a:cubicBezTo>
                  <a:pt x="506580" y="543730"/>
                  <a:pt x="413974" y="512860"/>
                  <a:pt x="395416" y="506674"/>
                </a:cubicBezTo>
                <a:cubicBezTo>
                  <a:pt x="383059" y="502555"/>
                  <a:pt x="369996" y="500142"/>
                  <a:pt x="358346" y="494317"/>
                </a:cubicBezTo>
                <a:cubicBezTo>
                  <a:pt x="220735" y="425513"/>
                  <a:pt x="394087" y="507720"/>
                  <a:pt x="259492" y="457247"/>
                </a:cubicBezTo>
                <a:cubicBezTo>
                  <a:pt x="242245" y="450779"/>
                  <a:pt x="226898" y="440015"/>
                  <a:pt x="210065" y="432534"/>
                </a:cubicBezTo>
                <a:cubicBezTo>
                  <a:pt x="150237" y="405944"/>
                  <a:pt x="156230" y="409807"/>
                  <a:pt x="98854" y="395463"/>
                </a:cubicBezTo>
                <a:cubicBezTo>
                  <a:pt x="86497" y="387225"/>
                  <a:pt x="71061" y="382346"/>
                  <a:pt x="61784" y="370750"/>
                </a:cubicBezTo>
                <a:cubicBezTo>
                  <a:pt x="53647" y="360579"/>
                  <a:pt x="55252" y="345330"/>
                  <a:pt x="49427" y="333680"/>
                </a:cubicBezTo>
                <a:cubicBezTo>
                  <a:pt x="42785" y="320397"/>
                  <a:pt x="32951" y="308966"/>
                  <a:pt x="24713" y="296609"/>
                </a:cubicBezTo>
                <a:cubicBezTo>
                  <a:pt x="28832" y="271896"/>
                  <a:pt x="24903" y="244370"/>
                  <a:pt x="37070" y="222469"/>
                </a:cubicBezTo>
                <a:cubicBezTo>
                  <a:pt x="47072" y="204466"/>
                  <a:pt x="68616" y="195616"/>
                  <a:pt x="86497" y="185398"/>
                </a:cubicBezTo>
                <a:cubicBezTo>
                  <a:pt x="106954" y="173709"/>
                  <a:pt x="169712" y="163813"/>
                  <a:pt x="185351" y="160685"/>
                </a:cubicBezTo>
                <a:cubicBezTo>
                  <a:pt x="275967" y="164804"/>
                  <a:pt x="366779" y="165808"/>
                  <a:pt x="457200" y="173042"/>
                </a:cubicBezTo>
                <a:cubicBezTo>
                  <a:pt x="470184" y="174081"/>
                  <a:pt x="481704" y="181971"/>
                  <a:pt x="494270" y="185398"/>
                </a:cubicBezTo>
                <a:cubicBezTo>
                  <a:pt x="527039" y="194335"/>
                  <a:pt x="560465" y="200781"/>
                  <a:pt x="593124" y="210112"/>
                </a:cubicBezTo>
                <a:lnTo>
                  <a:pt x="679621" y="234825"/>
                </a:lnTo>
                <a:cubicBezTo>
                  <a:pt x="696005" y="239293"/>
                  <a:pt x="712781" y="242302"/>
                  <a:pt x="729048" y="247182"/>
                </a:cubicBezTo>
                <a:cubicBezTo>
                  <a:pt x="754000" y="254668"/>
                  <a:pt x="778475" y="263658"/>
                  <a:pt x="803189" y="271896"/>
                </a:cubicBezTo>
                <a:lnTo>
                  <a:pt x="840259" y="284252"/>
                </a:lnTo>
                <a:lnTo>
                  <a:pt x="914400" y="308966"/>
                </a:lnTo>
                <a:cubicBezTo>
                  <a:pt x="930876" y="313085"/>
                  <a:pt x="947249" y="317639"/>
                  <a:pt x="963827" y="321323"/>
                </a:cubicBezTo>
                <a:cubicBezTo>
                  <a:pt x="1015645" y="332838"/>
                  <a:pt x="1046090" y="337093"/>
                  <a:pt x="1099751" y="346036"/>
                </a:cubicBezTo>
                <a:cubicBezTo>
                  <a:pt x="1211364" y="401844"/>
                  <a:pt x="1072338" y="339184"/>
                  <a:pt x="1248032" y="383107"/>
                </a:cubicBezTo>
                <a:cubicBezTo>
                  <a:pt x="1265902" y="387575"/>
                  <a:pt x="1279747" y="402760"/>
                  <a:pt x="1297459" y="407820"/>
                </a:cubicBezTo>
                <a:cubicBezTo>
                  <a:pt x="1337848" y="419360"/>
                  <a:pt x="1382026" y="416934"/>
                  <a:pt x="1421027" y="432534"/>
                </a:cubicBezTo>
                <a:cubicBezTo>
                  <a:pt x="1506073" y="466552"/>
                  <a:pt x="1460932" y="453600"/>
                  <a:pt x="1556951" y="469604"/>
                </a:cubicBezTo>
                <a:cubicBezTo>
                  <a:pt x="1675062" y="516847"/>
                  <a:pt x="1558898" y="472820"/>
                  <a:pt x="1705232" y="519031"/>
                </a:cubicBezTo>
                <a:cubicBezTo>
                  <a:pt x="1754914" y="534720"/>
                  <a:pt x="1802424" y="558240"/>
                  <a:pt x="1853513" y="568458"/>
                </a:cubicBezTo>
                <a:cubicBezTo>
                  <a:pt x="1894702" y="576696"/>
                  <a:pt x="1936330" y="582983"/>
                  <a:pt x="1977081" y="593171"/>
                </a:cubicBezTo>
                <a:cubicBezTo>
                  <a:pt x="1993557" y="597290"/>
                  <a:pt x="2010242" y="600648"/>
                  <a:pt x="2026508" y="605528"/>
                </a:cubicBezTo>
                <a:cubicBezTo>
                  <a:pt x="2051460" y="613014"/>
                  <a:pt x="2074860" y="626558"/>
                  <a:pt x="2100648" y="630242"/>
                </a:cubicBezTo>
                <a:lnTo>
                  <a:pt x="2187146" y="642598"/>
                </a:lnTo>
                <a:cubicBezTo>
                  <a:pt x="2277762" y="638479"/>
                  <a:pt x="2368801" y="639906"/>
                  <a:pt x="2458994" y="630242"/>
                </a:cubicBezTo>
                <a:cubicBezTo>
                  <a:pt x="2484896" y="627467"/>
                  <a:pt x="2508421" y="613766"/>
                  <a:pt x="2533135" y="605528"/>
                </a:cubicBezTo>
                <a:lnTo>
                  <a:pt x="2570205" y="593171"/>
                </a:lnTo>
                <a:cubicBezTo>
                  <a:pt x="2574324" y="580814"/>
                  <a:pt x="2582562" y="569126"/>
                  <a:pt x="2582562" y="556101"/>
                </a:cubicBezTo>
                <a:cubicBezTo>
                  <a:pt x="2582562" y="504830"/>
                  <a:pt x="2569475" y="427927"/>
                  <a:pt x="2520778" y="395463"/>
                </a:cubicBezTo>
                <a:cubicBezTo>
                  <a:pt x="2508421" y="387225"/>
                  <a:pt x="2495117" y="380257"/>
                  <a:pt x="2483708" y="370750"/>
                </a:cubicBezTo>
                <a:cubicBezTo>
                  <a:pt x="2470283" y="359563"/>
                  <a:pt x="2461178" y="343373"/>
                  <a:pt x="2446638" y="333680"/>
                </a:cubicBezTo>
                <a:cubicBezTo>
                  <a:pt x="2435800" y="326455"/>
                  <a:pt x="2421539" y="326454"/>
                  <a:pt x="2409567" y="321323"/>
                </a:cubicBezTo>
                <a:cubicBezTo>
                  <a:pt x="2392636" y="314067"/>
                  <a:pt x="2377071" y="303865"/>
                  <a:pt x="2360140" y="296609"/>
                </a:cubicBezTo>
                <a:cubicBezTo>
                  <a:pt x="2285281" y="264526"/>
                  <a:pt x="2363681" y="310736"/>
                  <a:pt x="2261286" y="259539"/>
                </a:cubicBezTo>
                <a:cubicBezTo>
                  <a:pt x="2248003" y="252897"/>
                  <a:pt x="2237787" y="240857"/>
                  <a:pt x="2224216" y="234825"/>
                </a:cubicBezTo>
                <a:cubicBezTo>
                  <a:pt x="2200411" y="224245"/>
                  <a:pt x="2174789" y="218350"/>
                  <a:pt x="2150075" y="210112"/>
                </a:cubicBezTo>
                <a:cubicBezTo>
                  <a:pt x="2137718" y="205993"/>
                  <a:pt x="2125641" y="200914"/>
                  <a:pt x="2113005" y="197755"/>
                </a:cubicBezTo>
                <a:cubicBezTo>
                  <a:pt x="2080054" y="189517"/>
                  <a:pt x="2046373" y="183783"/>
                  <a:pt x="2014151" y="173042"/>
                </a:cubicBezTo>
                <a:cubicBezTo>
                  <a:pt x="1989438" y="164804"/>
                  <a:pt x="1965283" y="154646"/>
                  <a:pt x="1940011" y="148328"/>
                </a:cubicBezTo>
                <a:cubicBezTo>
                  <a:pt x="1907060" y="140090"/>
                  <a:pt x="1873379" y="134356"/>
                  <a:pt x="1841157" y="123615"/>
                </a:cubicBezTo>
                <a:cubicBezTo>
                  <a:pt x="1805826" y="111838"/>
                  <a:pt x="1793448" y="106659"/>
                  <a:pt x="1754659" y="98901"/>
                </a:cubicBezTo>
                <a:cubicBezTo>
                  <a:pt x="1730091" y="93987"/>
                  <a:pt x="1705017" y="91794"/>
                  <a:pt x="1680519" y="86544"/>
                </a:cubicBezTo>
                <a:cubicBezTo>
                  <a:pt x="1504318" y="48787"/>
                  <a:pt x="1638703" y="76363"/>
                  <a:pt x="1544594" y="49474"/>
                </a:cubicBezTo>
                <a:cubicBezTo>
                  <a:pt x="1503870" y="37839"/>
                  <a:pt x="1475860" y="33256"/>
                  <a:pt x="1433384" y="24761"/>
                </a:cubicBezTo>
                <a:cubicBezTo>
                  <a:pt x="1392886" y="-2238"/>
                  <a:pt x="1411164" y="47"/>
                  <a:pt x="1383957" y="47"/>
                </a:cubicBezTo>
              </a:path>
            </a:pathLst>
          </a:custGeom>
          <a:noFill/>
          <a:ln w="444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44584" y="4314761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9539846" y="2764266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607206" y="249153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9131827" y="4178325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105878" y="25328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986863" y="491285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535604" y="4918106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13624" y="2819133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24136" y="4332676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99047" y="405052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13229" y="522083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45096" y="522083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736622" y="487647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Displacement, velocity, and acceleration…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4143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moving object.</a:t>
                </a:r>
                <a:endParaRPr lang="en-US" dirty="0"/>
              </a:p>
              <a:p>
                <a:pPr lvl="5"/>
                <a:endParaRPr lang="en-US" dirty="0"/>
              </a:p>
              <a:p>
                <a:pPr lvl="1"/>
                <a:r>
                  <a:rPr lang="en-US" dirty="0"/>
                  <a:t>Its position with time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dirty="0"/>
                  <a:t> relative to its original position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FF0000"/>
                    </a:solidFill>
                  </a:rPr>
                  <a:t>displacement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velocity</a:t>
                </a:r>
                <a:r>
                  <a:rPr lang="en-US" dirty="0"/>
                  <a:t> of the object is the </a:t>
                </a:r>
                <a:r>
                  <a:rPr lang="en-US" b="1" dirty="0"/>
                  <a:t>rate of change of its displacement</a:t>
                </a:r>
                <a:r>
                  <a:rPr lang="en-US" dirty="0"/>
                  <a:t>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Its </a:t>
                </a:r>
                <a:r>
                  <a:rPr lang="en-US" dirty="0">
                    <a:solidFill>
                      <a:srgbClr val="FF0000"/>
                    </a:solidFill>
                  </a:rPr>
                  <a:t>acceleration </a:t>
                </a:r>
                <a:r>
                  <a:rPr lang="en-US" dirty="0"/>
                  <a:t>is the </a:t>
                </a:r>
                <a:r>
                  <a:rPr lang="en-US" b="1" dirty="0"/>
                  <a:t>rate of change of its velocity</a:t>
                </a:r>
                <a:r>
                  <a:rPr lang="en-US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41439" cy="4351338"/>
              </a:xfrm>
              <a:blipFill rotWithShape="1">
                <a:blip r:embed="rId1"/>
                <a:stretch>
                  <a:fillRect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 flipV="1">
            <a:off x="7590743" y="2183420"/>
            <a:ext cx="0" cy="2921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7601255" y="5105296"/>
            <a:ext cx="30585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610026" y="18754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294314" y="49411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>
            <a:off x="8272436" y="2833860"/>
            <a:ext cx="2582562" cy="1519928"/>
          </a:xfrm>
          <a:custGeom>
            <a:avLst/>
            <a:gdLst>
              <a:gd name="connsiteX0" fmla="*/ 642551 w 2582562"/>
              <a:gd name="connsiteY0" fmla="*/ 1519928 h 1519928"/>
              <a:gd name="connsiteX1" fmla="*/ 556054 w 2582562"/>
              <a:gd name="connsiteY1" fmla="*/ 1507571 h 1519928"/>
              <a:gd name="connsiteX2" fmla="*/ 444843 w 2582562"/>
              <a:gd name="connsiteY2" fmla="*/ 1470501 h 1519928"/>
              <a:gd name="connsiteX3" fmla="*/ 358346 w 2582562"/>
              <a:gd name="connsiteY3" fmla="*/ 1445788 h 1519928"/>
              <a:gd name="connsiteX4" fmla="*/ 321275 w 2582562"/>
              <a:gd name="connsiteY4" fmla="*/ 1421074 h 1519928"/>
              <a:gd name="connsiteX5" fmla="*/ 284205 w 2582562"/>
              <a:gd name="connsiteY5" fmla="*/ 1408717 h 1519928"/>
              <a:gd name="connsiteX6" fmla="*/ 210065 w 2582562"/>
              <a:gd name="connsiteY6" fmla="*/ 1359290 h 1519928"/>
              <a:gd name="connsiteX7" fmla="*/ 185351 w 2582562"/>
              <a:gd name="connsiteY7" fmla="*/ 1322220 h 1519928"/>
              <a:gd name="connsiteX8" fmla="*/ 148281 w 2582562"/>
              <a:gd name="connsiteY8" fmla="*/ 1297507 h 1519928"/>
              <a:gd name="connsiteX9" fmla="*/ 74140 w 2582562"/>
              <a:gd name="connsiteY9" fmla="*/ 1173939 h 1519928"/>
              <a:gd name="connsiteX10" fmla="*/ 61784 w 2582562"/>
              <a:gd name="connsiteY10" fmla="*/ 1136869 h 1519928"/>
              <a:gd name="connsiteX11" fmla="*/ 37070 w 2582562"/>
              <a:gd name="connsiteY11" fmla="*/ 1099798 h 1519928"/>
              <a:gd name="connsiteX12" fmla="*/ 0 w 2582562"/>
              <a:gd name="connsiteY12" fmla="*/ 963874 h 1519928"/>
              <a:gd name="connsiteX13" fmla="*/ 12357 w 2582562"/>
              <a:gd name="connsiteY13" fmla="*/ 914447 h 1519928"/>
              <a:gd name="connsiteX14" fmla="*/ 111211 w 2582562"/>
              <a:gd name="connsiteY14" fmla="*/ 840307 h 1519928"/>
              <a:gd name="connsiteX15" fmla="*/ 222421 w 2582562"/>
              <a:gd name="connsiteY15" fmla="*/ 778523 h 1519928"/>
              <a:gd name="connsiteX16" fmla="*/ 259492 w 2582562"/>
              <a:gd name="connsiteY16" fmla="*/ 790880 h 1519928"/>
              <a:gd name="connsiteX17" fmla="*/ 345989 w 2582562"/>
              <a:gd name="connsiteY17" fmla="*/ 815593 h 1519928"/>
              <a:gd name="connsiteX18" fmla="*/ 506627 w 2582562"/>
              <a:gd name="connsiteY18" fmla="*/ 877377 h 1519928"/>
              <a:gd name="connsiteX19" fmla="*/ 568411 w 2582562"/>
              <a:gd name="connsiteY19" fmla="*/ 889734 h 1519928"/>
              <a:gd name="connsiteX20" fmla="*/ 617838 w 2582562"/>
              <a:gd name="connsiteY20" fmla="*/ 902090 h 1519928"/>
              <a:gd name="connsiteX21" fmla="*/ 716692 w 2582562"/>
              <a:gd name="connsiteY21" fmla="*/ 877377 h 1519928"/>
              <a:gd name="connsiteX22" fmla="*/ 753762 w 2582562"/>
              <a:gd name="connsiteY22" fmla="*/ 852663 h 1519928"/>
              <a:gd name="connsiteX23" fmla="*/ 790832 w 2582562"/>
              <a:gd name="connsiteY23" fmla="*/ 815593 h 1519928"/>
              <a:gd name="connsiteX24" fmla="*/ 803189 w 2582562"/>
              <a:gd name="connsiteY24" fmla="*/ 778523 h 1519928"/>
              <a:gd name="connsiteX25" fmla="*/ 753762 w 2582562"/>
              <a:gd name="connsiteY25" fmla="*/ 692025 h 1519928"/>
              <a:gd name="connsiteX26" fmla="*/ 704335 w 2582562"/>
              <a:gd name="connsiteY26" fmla="*/ 654955 h 1519928"/>
              <a:gd name="connsiteX27" fmla="*/ 667265 w 2582562"/>
              <a:gd name="connsiteY27" fmla="*/ 642598 h 1519928"/>
              <a:gd name="connsiteX28" fmla="*/ 630194 w 2582562"/>
              <a:gd name="connsiteY28" fmla="*/ 617885 h 1519928"/>
              <a:gd name="connsiteX29" fmla="*/ 556054 w 2582562"/>
              <a:gd name="connsiteY29" fmla="*/ 556101 h 1519928"/>
              <a:gd name="connsiteX30" fmla="*/ 506627 w 2582562"/>
              <a:gd name="connsiteY30" fmla="*/ 543744 h 1519928"/>
              <a:gd name="connsiteX31" fmla="*/ 395416 w 2582562"/>
              <a:gd name="connsiteY31" fmla="*/ 506674 h 1519928"/>
              <a:gd name="connsiteX32" fmla="*/ 358346 w 2582562"/>
              <a:gd name="connsiteY32" fmla="*/ 494317 h 1519928"/>
              <a:gd name="connsiteX33" fmla="*/ 259492 w 2582562"/>
              <a:gd name="connsiteY33" fmla="*/ 457247 h 1519928"/>
              <a:gd name="connsiteX34" fmla="*/ 210065 w 2582562"/>
              <a:gd name="connsiteY34" fmla="*/ 432534 h 1519928"/>
              <a:gd name="connsiteX35" fmla="*/ 98854 w 2582562"/>
              <a:gd name="connsiteY35" fmla="*/ 395463 h 1519928"/>
              <a:gd name="connsiteX36" fmla="*/ 61784 w 2582562"/>
              <a:gd name="connsiteY36" fmla="*/ 370750 h 1519928"/>
              <a:gd name="connsiteX37" fmla="*/ 49427 w 2582562"/>
              <a:gd name="connsiteY37" fmla="*/ 333680 h 1519928"/>
              <a:gd name="connsiteX38" fmla="*/ 24713 w 2582562"/>
              <a:gd name="connsiteY38" fmla="*/ 296609 h 1519928"/>
              <a:gd name="connsiteX39" fmla="*/ 37070 w 2582562"/>
              <a:gd name="connsiteY39" fmla="*/ 222469 h 1519928"/>
              <a:gd name="connsiteX40" fmla="*/ 86497 w 2582562"/>
              <a:gd name="connsiteY40" fmla="*/ 185398 h 1519928"/>
              <a:gd name="connsiteX41" fmla="*/ 185351 w 2582562"/>
              <a:gd name="connsiteY41" fmla="*/ 160685 h 1519928"/>
              <a:gd name="connsiteX42" fmla="*/ 457200 w 2582562"/>
              <a:gd name="connsiteY42" fmla="*/ 173042 h 1519928"/>
              <a:gd name="connsiteX43" fmla="*/ 494270 w 2582562"/>
              <a:gd name="connsiteY43" fmla="*/ 185398 h 1519928"/>
              <a:gd name="connsiteX44" fmla="*/ 593124 w 2582562"/>
              <a:gd name="connsiteY44" fmla="*/ 210112 h 1519928"/>
              <a:gd name="connsiteX45" fmla="*/ 679621 w 2582562"/>
              <a:gd name="connsiteY45" fmla="*/ 234825 h 1519928"/>
              <a:gd name="connsiteX46" fmla="*/ 729048 w 2582562"/>
              <a:gd name="connsiteY46" fmla="*/ 247182 h 1519928"/>
              <a:gd name="connsiteX47" fmla="*/ 803189 w 2582562"/>
              <a:gd name="connsiteY47" fmla="*/ 271896 h 1519928"/>
              <a:gd name="connsiteX48" fmla="*/ 840259 w 2582562"/>
              <a:gd name="connsiteY48" fmla="*/ 284252 h 1519928"/>
              <a:gd name="connsiteX49" fmla="*/ 914400 w 2582562"/>
              <a:gd name="connsiteY49" fmla="*/ 308966 h 1519928"/>
              <a:gd name="connsiteX50" fmla="*/ 963827 w 2582562"/>
              <a:gd name="connsiteY50" fmla="*/ 321323 h 1519928"/>
              <a:gd name="connsiteX51" fmla="*/ 1099751 w 2582562"/>
              <a:gd name="connsiteY51" fmla="*/ 346036 h 1519928"/>
              <a:gd name="connsiteX52" fmla="*/ 1248032 w 2582562"/>
              <a:gd name="connsiteY52" fmla="*/ 383107 h 1519928"/>
              <a:gd name="connsiteX53" fmla="*/ 1297459 w 2582562"/>
              <a:gd name="connsiteY53" fmla="*/ 407820 h 1519928"/>
              <a:gd name="connsiteX54" fmla="*/ 1421027 w 2582562"/>
              <a:gd name="connsiteY54" fmla="*/ 432534 h 1519928"/>
              <a:gd name="connsiteX55" fmla="*/ 1556951 w 2582562"/>
              <a:gd name="connsiteY55" fmla="*/ 469604 h 1519928"/>
              <a:gd name="connsiteX56" fmla="*/ 1705232 w 2582562"/>
              <a:gd name="connsiteY56" fmla="*/ 519031 h 1519928"/>
              <a:gd name="connsiteX57" fmla="*/ 1853513 w 2582562"/>
              <a:gd name="connsiteY57" fmla="*/ 568458 h 1519928"/>
              <a:gd name="connsiteX58" fmla="*/ 1977081 w 2582562"/>
              <a:gd name="connsiteY58" fmla="*/ 593171 h 1519928"/>
              <a:gd name="connsiteX59" fmla="*/ 2026508 w 2582562"/>
              <a:gd name="connsiteY59" fmla="*/ 605528 h 1519928"/>
              <a:gd name="connsiteX60" fmla="*/ 2100648 w 2582562"/>
              <a:gd name="connsiteY60" fmla="*/ 630242 h 1519928"/>
              <a:gd name="connsiteX61" fmla="*/ 2187146 w 2582562"/>
              <a:gd name="connsiteY61" fmla="*/ 642598 h 1519928"/>
              <a:gd name="connsiteX62" fmla="*/ 2458994 w 2582562"/>
              <a:gd name="connsiteY62" fmla="*/ 630242 h 1519928"/>
              <a:gd name="connsiteX63" fmla="*/ 2533135 w 2582562"/>
              <a:gd name="connsiteY63" fmla="*/ 605528 h 1519928"/>
              <a:gd name="connsiteX64" fmla="*/ 2570205 w 2582562"/>
              <a:gd name="connsiteY64" fmla="*/ 593171 h 1519928"/>
              <a:gd name="connsiteX65" fmla="*/ 2582562 w 2582562"/>
              <a:gd name="connsiteY65" fmla="*/ 556101 h 1519928"/>
              <a:gd name="connsiteX66" fmla="*/ 2520778 w 2582562"/>
              <a:gd name="connsiteY66" fmla="*/ 395463 h 1519928"/>
              <a:gd name="connsiteX67" fmla="*/ 2483708 w 2582562"/>
              <a:gd name="connsiteY67" fmla="*/ 370750 h 1519928"/>
              <a:gd name="connsiteX68" fmla="*/ 2446638 w 2582562"/>
              <a:gd name="connsiteY68" fmla="*/ 333680 h 1519928"/>
              <a:gd name="connsiteX69" fmla="*/ 2409567 w 2582562"/>
              <a:gd name="connsiteY69" fmla="*/ 321323 h 1519928"/>
              <a:gd name="connsiteX70" fmla="*/ 2360140 w 2582562"/>
              <a:gd name="connsiteY70" fmla="*/ 296609 h 1519928"/>
              <a:gd name="connsiteX71" fmla="*/ 2261286 w 2582562"/>
              <a:gd name="connsiteY71" fmla="*/ 259539 h 1519928"/>
              <a:gd name="connsiteX72" fmla="*/ 2224216 w 2582562"/>
              <a:gd name="connsiteY72" fmla="*/ 234825 h 1519928"/>
              <a:gd name="connsiteX73" fmla="*/ 2150075 w 2582562"/>
              <a:gd name="connsiteY73" fmla="*/ 210112 h 1519928"/>
              <a:gd name="connsiteX74" fmla="*/ 2113005 w 2582562"/>
              <a:gd name="connsiteY74" fmla="*/ 197755 h 1519928"/>
              <a:gd name="connsiteX75" fmla="*/ 2014151 w 2582562"/>
              <a:gd name="connsiteY75" fmla="*/ 173042 h 1519928"/>
              <a:gd name="connsiteX76" fmla="*/ 1940011 w 2582562"/>
              <a:gd name="connsiteY76" fmla="*/ 148328 h 1519928"/>
              <a:gd name="connsiteX77" fmla="*/ 1841157 w 2582562"/>
              <a:gd name="connsiteY77" fmla="*/ 123615 h 1519928"/>
              <a:gd name="connsiteX78" fmla="*/ 1754659 w 2582562"/>
              <a:gd name="connsiteY78" fmla="*/ 98901 h 1519928"/>
              <a:gd name="connsiteX79" fmla="*/ 1680519 w 2582562"/>
              <a:gd name="connsiteY79" fmla="*/ 86544 h 1519928"/>
              <a:gd name="connsiteX80" fmla="*/ 1544594 w 2582562"/>
              <a:gd name="connsiteY80" fmla="*/ 49474 h 1519928"/>
              <a:gd name="connsiteX81" fmla="*/ 1433384 w 2582562"/>
              <a:gd name="connsiteY81" fmla="*/ 24761 h 1519928"/>
              <a:gd name="connsiteX82" fmla="*/ 1383957 w 2582562"/>
              <a:gd name="connsiteY82" fmla="*/ 47 h 151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2582562" h="1519928">
                <a:moveTo>
                  <a:pt x="642551" y="1519928"/>
                </a:moveTo>
                <a:cubicBezTo>
                  <a:pt x="613719" y="1515809"/>
                  <a:pt x="584433" y="1514120"/>
                  <a:pt x="556054" y="1507571"/>
                </a:cubicBezTo>
                <a:cubicBezTo>
                  <a:pt x="395386" y="1470494"/>
                  <a:pt x="543712" y="1495219"/>
                  <a:pt x="444843" y="1470501"/>
                </a:cubicBezTo>
                <a:cubicBezTo>
                  <a:pt x="382780" y="1454985"/>
                  <a:pt x="411527" y="1463514"/>
                  <a:pt x="358346" y="1445788"/>
                </a:cubicBezTo>
                <a:cubicBezTo>
                  <a:pt x="345989" y="1437550"/>
                  <a:pt x="334558" y="1427716"/>
                  <a:pt x="321275" y="1421074"/>
                </a:cubicBezTo>
                <a:cubicBezTo>
                  <a:pt x="309625" y="1415249"/>
                  <a:pt x="295591" y="1415043"/>
                  <a:pt x="284205" y="1408717"/>
                </a:cubicBezTo>
                <a:cubicBezTo>
                  <a:pt x="258241" y="1394292"/>
                  <a:pt x="210065" y="1359290"/>
                  <a:pt x="210065" y="1359290"/>
                </a:cubicBezTo>
                <a:cubicBezTo>
                  <a:pt x="201827" y="1346933"/>
                  <a:pt x="195852" y="1332721"/>
                  <a:pt x="185351" y="1322220"/>
                </a:cubicBezTo>
                <a:cubicBezTo>
                  <a:pt x="174850" y="1311719"/>
                  <a:pt x="158060" y="1308683"/>
                  <a:pt x="148281" y="1297507"/>
                </a:cubicBezTo>
                <a:cubicBezTo>
                  <a:pt x="123688" y="1269400"/>
                  <a:pt x="90399" y="1211878"/>
                  <a:pt x="74140" y="1173939"/>
                </a:cubicBezTo>
                <a:cubicBezTo>
                  <a:pt x="69009" y="1161967"/>
                  <a:pt x="67609" y="1148519"/>
                  <a:pt x="61784" y="1136869"/>
                </a:cubicBezTo>
                <a:cubicBezTo>
                  <a:pt x="55142" y="1123586"/>
                  <a:pt x="45308" y="1112155"/>
                  <a:pt x="37070" y="1099798"/>
                </a:cubicBezTo>
                <a:cubicBezTo>
                  <a:pt x="9198" y="988308"/>
                  <a:pt x="23098" y="1033166"/>
                  <a:pt x="0" y="963874"/>
                </a:cubicBezTo>
                <a:cubicBezTo>
                  <a:pt x="4119" y="947398"/>
                  <a:pt x="996" y="927070"/>
                  <a:pt x="12357" y="914447"/>
                </a:cubicBezTo>
                <a:cubicBezTo>
                  <a:pt x="39911" y="883831"/>
                  <a:pt x="76940" y="863155"/>
                  <a:pt x="111211" y="840307"/>
                </a:cubicBezTo>
                <a:cubicBezTo>
                  <a:pt x="196189" y="783655"/>
                  <a:pt x="157173" y="800273"/>
                  <a:pt x="222421" y="778523"/>
                </a:cubicBezTo>
                <a:cubicBezTo>
                  <a:pt x="234778" y="782642"/>
                  <a:pt x="246968" y="787302"/>
                  <a:pt x="259492" y="790880"/>
                </a:cubicBezTo>
                <a:cubicBezTo>
                  <a:pt x="300512" y="802600"/>
                  <a:pt x="308947" y="800776"/>
                  <a:pt x="345989" y="815593"/>
                </a:cubicBezTo>
                <a:cubicBezTo>
                  <a:pt x="421643" y="845855"/>
                  <a:pt x="431617" y="856919"/>
                  <a:pt x="506627" y="877377"/>
                </a:cubicBezTo>
                <a:cubicBezTo>
                  <a:pt x="526889" y="882903"/>
                  <a:pt x="547909" y="885178"/>
                  <a:pt x="568411" y="889734"/>
                </a:cubicBezTo>
                <a:cubicBezTo>
                  <a:pt x="584989" y="893418"/>
                  <a:pt x="601362" y="897971"/>
                  <a:pt x="617838" y="902090"/>
                </a:cubicBezTo>
                <a:cubicBezTo>
                  <a:pt x="641339" y="897390"/>
                  <a:pt x="691360" y="890043"/>
                  <a:pt x="716692" y="877377"/>
                </a:cubicBezTo>
                <a:cubicBezTo>
                  <a:pt x="729975" y="870735"/>
                  <a:pt x="742353" y="862170"/>
                  <a:pt x="753762" y="852663"/>
                </a:cubicBezTo>
                <a:cubicBezTo>
                  <a:pt x="767187" y="841476"/>
                  <a:pt x="778475" y="827950"/>
                  <a:pt x="790832" y="815593"/>
                </a:cubicBezTo>
                <a:cubicBezTo>
                  <a:pt x="794951" y="803236"/>
                  <a:pt x="803189" y="791548"/>
                  <a:pt x="803189" y="778523"/>
                </a:cubicBezTo>
                <a:cubicBezTo>
                  <a:pt x="803189" y="733182"/>
                  <a:pt x="785764" y="719455"/>
                  <a:pt x="753762" y="692025"/>
                </a:cubicBezTo>
                <a:cubicBezTo>
                  <a:pt x="738126" y="678622"/>
                  <a:pt x="722216" y="665173"/>
                  <a:pt x="704335" y="654955"/>
                </a:cubicBezTo>
                <a:cubicBezTo>
                  <a:pt x="693026" y="648493"/>
                  <a:pt x="678915" y="648423"/>
                  <a:pt x="667265" y="642598"/>
                </a:cubicBezTo>
                <a:cubicBezTo>
                  <a:pt x="653982" y="635956"/>
                  <a:pt x="641603" y="627392"/>
                  <a:pt x="630194" y="617885"/>
                </a:cubicBezTo>
                <a:cubicBezTo>
                  <a:pt x="598758" y="591689"/>
                  <a:pt x="593952" y="572343"/>
                  <a:pt x="556054" y="556101"/>
                </a:cubicBezTo>
                <a:cubicBezTo>
                  <a:pt x="540444" y="549411"/>
                  <a:pt x="522894" y="548624"/>
                  <a:pt x="506627" y="543744"/>
                </a:cubicBezTo>
                <a:cubicBezTo>
                  <a:pt x="506580" y="543730"/>
                  <a:pt x="413974" y="512860"/>
                  <a:pt x="395416" y="506674"/>
                </a:cubicBezTo>
                <a:cubicBezTo>
                  <a:pt x="383059" y="502555"/>
                  <a:pt x="369996" y="500142"/>
                  <a:pt x="358346" y="494317"/>
                </a:cubicBezTo>
                <a:cubicBezTo>
                  <a:pt x="220735" y="425513"/>
                  <a:pt x="394087" y="507720"/>
                  <a:pt x="259492" y="457247"/>
                </a:cubicBezTo>
                <a:cubicBezTo>
                  <a:pt x="242245" y="450779"/>
                  <a:pt x="226898" y="440015"/>
                  <a:pt x="210065" y="432534"/>
                </a:cubicBezTo>
                <a:cubicBezTo>
                  <a:pt x="150237" y="405944"/>
                  <a:pt x="156230" y="409807"/>
                  <a:pt x="98854" y="395463"/>
                </a:cubicBezTo>
                <a:cubicBezTo>
                  <a:pt x="86497" y="387225"/>
                  <a:pt x="71061" y="382346"/>
                  <a:pt x="61784" y="370750"/>
                </a:cubicBezTo>
                <a:cubicBezTo>
                  <a:pt x="53647" y="360579"/>
                  <a:pt x="55252" y="345330"/>
                  <a:pt x="49427" y="333680"/>
                </a:cubicBezTo>
                <a:cubicBezTo>
                  <a:pt x="42785" y="320397"/>
                  <a:pt x="32951" y="308966"/>
                  <a:pt x="24713" y="296609"/>
                </a:cubicBezTo>
                <a:cubicBezTo>
                  <a:pt x="28832" y="271896"/>
                  <a:pt x="24903" y="244370"/>
                  <a:pt x="37070" y="222469"/>
                </a:cubicBezTo>
                <a:cubicBezTo>
                  <a:pt x="47072" y="204466"/>
                  <a:pt x="68616" y="195616"/>
                  <a:pt x="86497" y="185398"/>
                </a:cubicBezTo>
                <a:cubicBezTo>
                  <a:pt x="106954" y="173709"/>
                  <a:pt x="169712" y="163813"/>
                  <a:pt x="185351" y="160685"/>
                </a:cubicBezTo>
                <a:cubicBezTo>
                  <a:pt x="275967" y="164804"/>
                  <a:pt x="366779" y="165808"/>
                  <a:pt x="457200" y="173042"/>
                </a:cubicBezTo>
                <a:cubicBezTo>
                  <a:pt x="470184" y="174081"/>
                  <a:pt x="481704" y="181971"/>
                  <a:pt x="494270" y="185398"/>
                </a:cubicBezTo>
                <a:cubicBezTo>
                  <a:pt x="527039" y="194335"/>
                  <a:pt x="560465" y="200781"/>
                  <a:pt x="593124" y="210112"/>
                </a:cubicBezTo>
                <a:lnTo>
                  <a:pt x="679621" y="234825"/>
                </a:lnTo>
                <a:cubicBezTo>
                  <a:pt x="696005" y="239293"/>
                  <a:pt x="712781" y="242302"/>
                  <a:pt x="729048" y="247182"/>
                </a:cubicBezTo>
                <a:cubicBezTo>
                  <a:pt x="754000" y="254668"/>
                  <a:pt x="778475" y="263658"/>
                  <a:pt x="803189" y="271896"/>
                </a:cubicBezTo>
                <a:lnTo>
                  <a:pt x="840259" y="284252"/>
                </a:lnTo>
                <a:lnTo>
                  <a:pt x="914400" y="308966"/>
                </a:lnTo>
                <a:cubicBezTo>
                  <a:pt x="930876" y="313085"/>
                  <a:pt x="947249" y="317639"/>
                  <a:pt x="963827" y="321323"/>
                </a:cubicBezTo>
                <a:cubicBezTo>
                  <a:pt x="1015645" y="332838"/>
                  <a:pt x="1046090" y="337093"/>
                  <a:pt x="1099751" y="346036"/>
                </a:cubicBezTo>
                <a:cubicBezTo>
                  <a:pt x="1211364" y="401844"/>
                  <a:pt x="1072338" y="339184"/>
                  <a:pt x="1248032" y="383107"/>
                </a:cubicBezTo>
                <a:cubicBezTo>
                  <a:pt x="1265902" y="387575"/>
                  <a:pt x="1279747" y="402760"/>
                  <a:pt x="1297459" y="407820"/>
                </a:cubicBezTo>
                <a:cubicBezTo>
                  <a:pt x="1337848" y="419360"/>
                  <a:pt x="1382026" y="416934"/>
                  <a:pt x="1421027" y="432534"/>
                </a:cubicBezTo>
                <a:cubicBezTo>
                  <a:pt x="1506073" y="466552"/>
                  <a:pt x="1460932" y="453600"/>
                  <a:pt x="1556951" y="469604"/>
                </a:cubicBezTo>
                <a:cubicBezTo>
                  <a:pt x="1675062" y="516847"/>
                  <a:pt x="1558898" y="472820"/>
                  <a:pt x="1705232" y="519031"/>
                </a:cubicBezTo>
                <a:cubicBezTo>
                  <a:pt x="1754914" y="534720"/>
                  <a:pt x="1802424" y="558240"/>
                  <a:pt x="1853513" y="568458"/>
                </a:cubicBezTo>
                <a:cubicBezTo>
                  <a:pt x="1894702" y="576696"/>
                  <a:pt x="1936330" y="582983"/>
                  <a:pt x="1977081" y="593171"/>
                </a:cubicBezTo>
                <a:cubicBezTo>
                  <a:pt x="1993557" y="597290"/>
                  <a:pt x="2010242" y="600648"/>
                  <a:pt x="2026508" y="605528"/>
                </a:cubicBezTo>
                <a:cubicBezTo>
                  <a:pt x="2051460" y="613014"/>
                  <a:pt x="2074860" y="626558"/>
                  <a:pt x="2100648" y="630242"/>
                </a:cubicBezTo>
                <a:lnTo>
                  <a:pt x="2187146" y="642598"/>
                </a:lnTo>
                <a:cubicBezTo>
                  <a:pt x="2277762" y="638479"/>
                  <a:pt x="2368801" y="639906"/>
                  <a:pt x="2458994" y="630242"/>
                </a:cubicBezTo>
                <a:cubicBezTo>
                  <a:pt x="2484896" y="627467"/>
                  <a:pt x="2508421" y="613766"/>
                  <a:pt x="2533135" y="605528"/>
                </a:cubicBezTo>
                <a:lnTo>
                  <a:pt x="2570205" y="593171"/>
                </a:lnTo>
                <a:cubicBezTo>
                  <a:pt x="2574324" y="580814"/>
                  <a:pt x="2582562" y="569126"/>
                  <a:pt x="2582562" y="556101"/>
                </a:cubicBezTo>
                <a:cubicBezTo>
                  <a:pt x="2582562" y="504830"/>
                  <a:pt x="2569475" y="427927"/>
                  <a:pt x="2520778" y="395463"/>
                </a:cubicBezTo>
                <a:cubicBezTo>
                  <a:pt x="2508421" y="387225"/>
                  <a:pt x="2495117" y="380257"/>
                  <a:pt x="2483708" y="370750"/>
                </a:cubicBezTo>
                <a:cubicBezTo>
                  <a:pt x="2470283" y="359563"/>
                  <a:pt x="2461178" y="343373"/>
                  <a:pt x="2446638" y="333680"/>
                </a:cubicBezTo>
                <a:cubicBezTo>
                  <a:pt x="2435800" y="326455"/>
                  <a:pt x="2421539" y="326454"/>
                  <a:pt x="2409567" y="321323"/>
                </a:cubicBezTo>
                <a:cubicBezTo>
                  <a:pt x="2392636" y="314067"/>
                  <a:pt x="2377071" y="303865"/>
                  <a:pt x="2360140" y="296609"/>
                </a:cubicBezTo>
                <a:cubicBezTo>
                  <a:pt x="2285281" y="264526"/>
                  <a:pt x="2363681" y="310736"/>
                  <a:pt x="2261286" y="259539"/>
                </a:cubicBezTo>
                <a:cubicBezTo>
                  <a:pt x="2248003" y="252897"/>
                  <a:pt x="2237787" y="240857"/>
                  <a:pt x="2224216" y="234825"/>
                </a:cubicBezTo>
                <a:cubicBezTo>
                  <a:pt x="2200411" y="224245"/>
                  <a:pt x="2174789" y="218350"/>
                  <a:pt x="2150075" y="210112"/>
                </a:cubicBezTo>
                <a:cubicBezTo>
                  <a:pt x="2137718" y="205993"/>
                  <a:pt x="2125641" y="200914"/>
                  <a:pt x="2113005" y="197755"/>
                </a:cubicBezTo>
                <a:cubicBezTo>
                  <a:pt x="2080054" y="189517"/>
                  <a:pt x="2046373" y="183783"/>
                  <a:pt x="2014151" y="173042"/>
                </a:cubicBezTo>
                <a:cubicBezTo>
                  <a:pt x="1989438" y="164804"/>
                  <a:pt x="1965283" y="154646"/>
                  <a:pt x="1940011" y="148328"/>
                </a:cubicBezTo>
                <a:cubicBezTo>
                  <a:pt x="1907060" y="140090"/>
                  <a:pt x="1873379" y="134356"/>
                  <a:pt x="1841157" y="123615"/>
                </a:cubicBezTo>
                <a:cubicBezTo>
                  <a:pt x="1805826" y="111838"/>
                  <a:pt x="1793448" y="106659"/>
                  <a:pt x="1754659" y="98901"/>
                </a:cubicBezTo>
                <a:cubicBezTo>
                  <a:pt x="1730091" y="93987"/>
                  <a:pt x="1705017" y="91794"/>
                  <a:pt x="1680519" y="86544"/>
                </a:cubicBezTo>
                <a:cubicBezTo>
                  <a:pt x="1504318" y="48787"/>
                  <a:pt x="1638703" y="76363"/>
                  <a:pt x="1544594" y="49474"/>
                </a:cubicBezTo>
                <a:cubicBezTo>
                  <a:pt x="1503870" y="37839"/>
                  <a:pt x="1475860" y="33256"/>
                  <a:pt x="1433384" y="24761"/>
                </a:cubicBezTo>
                <a:cubicBezTo>
                  <a:pt x="1392886" y="-2238"/>
                  <a:pt x="1411164" y="47"/>
                  <a:pt x="1383957" y="47"/>
                </a:cubicBezTo>
              </a:path>
            </a:pathLst>
          </a:custGeom>
          <a:noFill/>
          <a:ln w="4445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8954743" y="4297827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9550005" y="2747332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617365" y="247460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141986" y="416139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/>
              <p:cNvSpPr txBox="1"/>
              <p:nvPr/>
            </p:nvSpPr>
            <p:spPr>
              <a:xfrm>
                <a:off x="9579701" y="3685651"/>
                <a:ext cx="6410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01" y="3685651"/>
                <a:ext cx="64100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30" r="60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10458482" y="2989443"/>
            <a:ext cx="216000" cy="216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Arrow Connector 70"/>
          <p:cNvCxnSpPr>
            <a:endCxn id="66" idx="71"/>
          </p:cNvCxnSpPr>
          <p:nvPr/>
        </p:nvCxnSpPr>
        <p:spPr>
          <a:xfrm flipV="1">
            <a:off x="7596000" y="3093399"/>
            <a:ext cx="2937722" cy="20323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09188" y="252589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7416934" y="2812138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27446" y="4325681"/>
            <a:ext cx="3664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02357" y="4043525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>
            <a:off x="9039868" y="4905856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9588609" y="4911111"/>
            <a:ext cx="0" cy="3693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8866234" y="521384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398101" y="521384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0789627" y="486947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002060"/>
                </a:solidFill>
              </a:rPr>
              <a:t>Velocity from displacement vs time graph…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7"/>
            <a:ext cx="10591800" cy="753292"/>
          </a:xfrm>
        </p:spPr>
        <p:txBody>
          <a:bodyPr>
            <a:normAutofit/>
          </a:bodyPr>
          <a:lstStyle/>
          <a:p>
            <a:r>
              <a:rPr lang="en-US" dirty="0"/>
              <a:t>Velocity is the </a:t>
            </a:r>
            <a:r>
              <a:rPr lang="en-US" b="1" dirty="0"/>
              <a:t>gradient</a:t>
            </a:r>
            <a:r>
              <a:rPr lang="en-US" dirty="0"/>
              <a:t> in a displacement vs time graph: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0354" y="2322017"/>
            <a:ext cx="5180355" cy="3554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 txBox="1"/>
              <p:nvPr/>
            </p:nvSpPr>
            <p:spPr>
              <a:xfrm>
                <a:off x="937417" y="3552605"/>
                <a:ext cx="5180355" cy="31463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instantaneous velocity </a:t>
                </a:r>
                <a:r>
                  <a:rPr lang="en-US" dirty="0"/>
                  <a:t>is the gradient of the curve at the point of interest;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1000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average velocity</a:t>
                </a:r>
                <a:r>
                  <a:rPr lang="en-US" dirty="0"/>
                  <a:t> over a specified period is the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:r>
                  <a:rPr lang="en-US" b="1" dirty="0"/>
                  <a:t>gradient</a:t>
                </a:r>
                <a:r>
                  <a:rPr lang="en-US" dirty="0"/>
                  <a:t> over that period.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17" y="3552605"/>
                <a:ext cx="5180355" cy="3146369"/>
              </a:xfrm>
              <a:prstGeom prst="rect">
                <a:avLst/>
              </a:prstGeom>
              <a:blipFill rotWithShape="1">
                <a:blip r:embed="rId2"/>
                <a:stretch>
                  <a:fillRect l="-3" t="-13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240736" y="2546916"/>
                <a:ext cx="1263808" cy="750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⃑"/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736" y="2546916"/>
                <a:ext cx="1263808" cy="750526"/>
              </a:xfrm>
              <a:prstGeom prst="rect">
                <a:avLst/>
              </a:prstGeom>
              <a:blipFill rotWithShape="1">
                <a:blip r:embed="rId3"/>
                <a:stretch>
                  <a:fillRect l="-46" t="-75" r="8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189651" y="2584670"/>
                <a:ext cx="1540102" cy="71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acc>
                      <m:ac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651" y="2584670"/>
                <a:ext cx="1540102" cy="716350"/>
              </a:xfrm>
              <a:prstGeom prst="rect">
                <a:avLst/>
              </a:prstGeom>
              <a:blipFill rotWithShape="1">
                <a:blip r:embed="rId4"/>
                <a:stretch>
                  <a:fillRect l="-36" t="-31" r="10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898977" y="2576091"/>
            <a:ext cx="1619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 in the 1D case: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10351" y="230643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254583" y="53427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24040</Words>
  <Application>WPS 演示</Application>
  <PresentationFormat>Widescreen</PresentationFormat>
  <Paragraphs>1264</Paragraphs>
  <Slides>69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Arial</vt:lpstr>
      <vt:lpstr>宋体</vt:lpstr>
      <vt:lpstr>Wingdings</vt:lpstr>
      <vt:lpstr>Times New Roman</vt:lpstr>
      <vt:lpstr>Cambria Math</vt:lpstr>
      <vt:lpstr>Calibri</vt:lpstr>
      <vt:lpstr>Calibri Light</vt:lpstr>
      <vt:lpstr>微软雅黑</vt:lpstr>
      <vt:lpstr>Arial Unicode MS</vt:lpstr>
      <vt:lpstr>等线</vt:lpstr>
      <vt:lpstr>Cambria</vt:lpstr>
      <vt:lpstr>Office Theme</vt:lpstr>
      <vt:lpstr>PHYS1121/1131 Mechanics</vt:lpstr>
      <vt:lpstr>Last lecture…</vt:lpstr>
      <vt:lpstr>Vectors and scalars…					</vt:lpstr>
      <vt:lpstr>Writing vectors in unit vector notation…	</vt:lpstr>
      <vt:lpstr>Adding and subtracting by components…	</vt:lpstr>
      <vt:lpstr>Displacement…</vt:lpstr>
      <vt:lpstr>Displacement vs distance…</vt:lpstr>
      <vt:lpstr>Displacement, velocity, and acceleration…</vt:lpstr>
      <vt:lpstr>Velocity from displacement vs time graph…</vt:lpstr>
      <vt:lpstr>Velocity vs time graph…</vt:lpstr>
      <vt:lpstr>Acceleration from velocity vs time graph… </vt:lpstr>
      <vt:lpstr>Displacement from velocity vs time graph… </vt:lpstr>
      <vt:lpstr>Example 1.7…							</vt:lpstr>
      <vt:lpstr>Free fall…								1/2</vt:lpstr>
      <vt:lpstr>Free fall…								2/2</vt:lpstr>
      <vt:lpstr>Example 1.8…							1/2 </vt:lpstr>
      <vt:lpstr>Example 1.8…							2/2 </vt:lpstr>
      <vt:lpstr>Lecture 2…</vt:lpstr>
      <vt:lpstr>More than one dimension…				1/2</vt:lpstr>
      <vt:lpstr>More than one dimension…				1/2</vt:lpstr>
      <vt:lpstr>More than one dimension…				2/2</vt:lpstr>
      <vt:lpstr>Example 2.1…							1/2</vt:lpstr>
      <vt:lpstr>Example 2.1…							2/2</vt:lpstr>
      <vt:lpstr>Kinematic equations…					1/5</vt:lpstr>
      <vt:lpstr>Kinematic equations…					2/5</vt:lpstr>
      <vt:lpstr>Kinematic equations…					3/5</vt:lpstr>
      <vt:lpstr>Kinematic equations…					4/5</vt:lpstr>
      <vt:lpstr>Kinematic equations…					5/5</vt:lpstr>
      <vt:lpstr>Kinematic equations, one more…		1/3</vt:lpstr>
      <vt:lpstr>Kinematic equations, one more…		2/3</vt:lpstr>
      <vt:lpstr>Kinematic equations, one more…		3/3</vt:lpstr>
      <vt:lpstr>Kinematic equations: summary…</vt:lpstr>
      <vt:lpstr>Projectile motion…						1/4</vt:lpstr>
      <vt:lpstr>Projectile motion…						2/4</vt:lpstr>
      <vt:lpstr>Projectile motion…						3/4</vt:lpstr>
      <vt:lpstr>Projectile motion…						4/4</vt:lpstr>
      <vt:lpstr>Range of a projectile…					1/4</vt:lpstr>
      <vt:lpstr>Range of a projectile…					2/4</vt:lpstr>
      <vt:lpstr>Range of a projectile…					3/4</vt:lpstr>
      <vt:lpstr>Range of a projectile…					4/4</vt:lpstr>
      <vt:lpstr>Reference frames…						1/4</vt:lpstr>
      <vt:lpstr>Reference frames…						2/4</vt:lpstr>
      <vt:lpstr>Reference frames…						3/4</vt:lpstr>
      <vt:lpstr>Reference frames…						4/4</vt:lpstr>
      <vt:lpstr>Relative velocities…						1/4</vt:lpstr>
      <vt:lpstr>Relative velocities…						2/4</vt:lpstr>
      <vt:lpstr>Relative velocities…						3/4</vt:lpstr>
      <vt:lpstr>Relative velocities…						4/4</vt:lpstr>
      <vt:lpstr>In more than one dimension…</vt:lpstr>
      <vt:lpstr>Example 2.2…							1/2</vt:lpstr>
      <vt:lpstr>Example 2.2…							2/2</vt:lpstr>
      <vt:lpstr>Uniform circular motion…				1/6</vt:lpstr>
      <vt:lpstr>Uniform circular motion…				2/6</vt:lpstr>
      <vt:lpstr>Uniform circular motion…				3/6</vt:lpstr>
      <vt:lpstr>Uniform circular motion…				4/6</vt:lpstr>
      <vt:lpstr>Uniform circular motion…				5/6</vt:lpstr>
      <vt:lpstr>Uniform circular motion…				6/6</vt:lpstr>
      <vt:lpstr>Example 2.3…							1/3</vt:lpstr>
      <vt:lpstr>Example 2.3…							2/3</vt:lpstr>
      <vt:lpstr>Example 2.3…							3/3</vt:lpstr>
      <vt:lpstr>Free body diagrams…					1/2</vt:lpstr>
      <vt:lpstr>Free body diagrams…					2/2</vt:lpstr>
      <vt:lpstr>Free body diagram for the central mass… 1/2	</vt:lpstr>
      <vt:lpstr>Free body diagram for the central mass… 2/2	</vt:lpstr>
      <vt:lpstr>Problem 2.1…</vt:lpstr>
      <vt:lpstr>Problem 2.2…</vt:lpstr>
      <vt:lpstr>Problem 2.3…</vt:lpstr>
      <vt:lpstr>Problem 2.4…</vt:lpstr>
      <vt:lpstr>Problem 2.5…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PHYS1121/1131 Mechanics</dc:title>
  <dc:creator>Yvonne Wong</dc:creator>
  <cp:lastModifiedBy>Administrator</cp:lastModifiedBy>
  <cp:revision>182</cp:revision>
  <dcterms:created xsi:type="dcterms:W3CDTF">2023-04-17T00:42:00Z</dcterms:created>
  <dcterms:modified xsi:type="dcterms:W3CDTF">2024-10-10T08:31:26Z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F8DCBA4BC2714AE38F0A5C7A5EE80095_13</vt:lpwstr>
  </property>
  <property fmtid="{D5CDD505-2E9C-101B-9397-08002B2CF9AE}" pid="3" name="KSOProductBuildVer">
    <vt:lpwstr>2052-12.1.0.16910</vt:lpwstr>
  </property>
</Properties>
</file>