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5D_D983CB99.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comments/modernComment_165_4270EC90.xml" ContentType="application/vnd.ms-powerpoint.comment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sldIdLst>
    <p:sldId id="256" r:id="rId2"/>
    <p:sldId id="369" r:id="rId3"/>
    <p:sldId id="370" r:id="rId4"/>
    <p:sldId id="361" r:id="rId5"/>
    <p:sldId id="349" r:id="rId6"/>
    <p:sldId id="372" r:id="rId7"/>
    <p:sldId id="373" r:id="rId8"/>
    <p:sldId id="374" r:id="rId9"/>
    <p:sldId id="357" r:id="rId10"/>
    <p:sldId id="368" r:id="rId11"/>
    <p:sldId id="614" r:id="rId12"/>
    <p:sldId id="350" r:id="rId13"/>
    <p:sldId id="375" r:id="rId14"/>
    <p:sldId id="338" r:id="rId15"/>
    <p:sldId id="376" r:id="rId16"/>
    <p:sldId id="379" r:id="rId17"/>
    <p:sldId id="342" r:id="rId18"/>
    <p:sldId id="378" r:id="rId19"/>
    <p:sldId id="615" r:id="rId20"/>
    <p:sldId id="377" r:id="rId21"/>
    <p:sldId id="616" r:id="rId22"/>
    <p:sldId id="360" r:id="rId23"/>
    <p:sldId id="380" r:id="rId24"/>
    <p:sldId id="381" r:id="rId25"/>
    <p:sldId id="367" r:id="rId26"/>
    <p:sldId id="383" r:id="rId27"/>
    <p:sldId id="382" r:id="rId28"/>
    <p:sldId id="366" r:id="rId29"/>
    <p:sldId id="343" r:id="rId30"/>
    <p:sldId id="385" r:id="rId31"/>
    <p:sldId id="386" r:id="rId32"/>
    <p:sldId id="387" r:id="rId33"/>
    <p:sldId id="384" r:id="rId34"/>
    <p:sldId id="362" r:id="rId35"/>
    <p:sldId id="363" r:id="rId36"/>
    <p:sldId id="364" r:id="rId37"/>
    <p:sldId id="390" r:id="rId38"/>
    <p:sldId id="391" r:id="rId39"/>
    <p:sldId id="392" r:id="rId40"/>
    <p:sldId id="365" r:id="rId41"/>
    <p:sldId id="393" r:id="rId42"/>
    <p:sldId id="613" r:id="rId43"/>
    <p:sldId id="290"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FC5EC8E-5E13-1DDA-90A7-951364F69D5C}" name="Nicholas Tandiono" initials="NT" userId="S::z5311767@ad.unsw.edu.au::0b878467-0610-42de-9c29-673cd25e99f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BC90ED-A3D2-5205-D6E5-50551477EA5B}" v="2450" dt="2025-04-06T03:17:34.7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4" autoAdjust="0"/>
    <p:restoredTop sz="95231"/>
  </p:normalViewPr>
  <p:slideViewPr>
    <p:cSldViewPr snapToGrid="0">
      <p:cViewPr varScale="1">
        <p:scale>
          <a:sx n="102" d="100"/>
          <a:sy n="102" d="100"/>
        </p:scale>
        <p:origin x="6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modernComment_15D_D983CB99.xml><?xml version="1.0" encoding="utf-8"?>
<p188:cmLst xmlns:a="http://schemas.openxmlformats.org/drawingml/2006/main" xmlns:r="http://schemas.openxmlformats.org/officeDocument/2006/relationships" xmlns:p188="http://schemas.microsoft.com/office/powerpoint/2018/8/main">
  <p188:cm id="{4DC6766A-D3D3-4E3D-9F75-7F9B84075101}" authorId="{6FC5EC8E-5E13-1DDA-90A7-951364F69D5C}" status="resolved" created="2025-03-15T06:19:55.767" complete="100000">
    <pc:sldMkLst xmlns:pc="http://schemas.microsoft.com/office/powerpoint/2013/main/command">
      <pc:docMk/>
      <pc:sldMk cId="3649293209" sldId="349"/>
    </pc:sldMkLst>
    <p188:txBody>
      <a:bodyPr/>
      <a:lstStyle/>
      <a:p>
        <a:r>
          <a:rPr lang="en-US"/>
          <a:t>Potentially Move to Tuesday Lecture</a:t>
        </a:r>
      </a:p>
    </p188:txBody>
  </p188:cm>
</p188:cmLst>
</file>

<file path=ppt/comments/modernComment_165_4270EC90.xml><?xml version="1.0" encoding="utf-8"?>
<p188:cmLst xmlns:a="http://schemas.openxmlformats.org/drawingml/2006/main" xmlns:r="http://schemas.openxmlformats.org/officeDocument/2006/relationships" xmlns:p188="http://schemas.microsoft.com/office/powerpoint/2018/8/main">
  <p188:cm id="{07B95D33-F3EE-4B45-B550-987770316142}" authorId="{6FC5EC8E-5E13-1DDA-90A7-951364F69D5C}" status="resolved" created="2025-03-15T06:19:55.767" complete="100000">
    <pc:sldMkLst xmlns:pc="http://schemas.microsoft.com/office/powerpoint/2013/main/command">
      <pc:docMk/>
      <pc:sldMk cId="3649293209" sldId="349"/>
    </pc:sldMkLst>
    <p188:txBody>
      <a:bodyPr/>
      <a:lstStyle/>
      <a:p>
        <a:r>
          <a:rPr lang="en-US"/>
          <a:t>Potentially Move to Tuesday Lecture</a:t>
        </a:r>
      </a:p>
    </p188:txBody>
  </p188:cm>
</p188: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1D4A36-F353-2946-9027-3AB68B108B08}" type="doc">
      <dgm:prSet loTypeId="urn:microsoft.com/office/officeart/2005/8/layout/cycle3" loCatId="" qsTypeId="urn:microsoft.com/office/officeart/2005/8/quickstyle/simple1" qsCatId="simple" csTypeId="urn:microsoft.com/office/officeart/2005/8/colors/colorful1" csCatId="colorful" phldr="1"/>
      <dgm:spPr/>
      <dgm:t>
        <a:bodyPr/>
        <a:lstStyle/>
        <a:p>
          <a:endParaRPr lang="en-GB"/>
        </a:p>
      </dgm:t>
    </dgm:pt>
    <dgm:pt modelId="{7E8AB7D4-F3DE-9D4D-9975-8C517D21E71E}">
      <dgm:prSet phldrT="[Text]"/>
      <dgm:spPr/>
      <dgm:t>
        <a:bodyPr/>
        <a:lstStyle/>
        <a:p>
          <a:pPr>
            <a:buNone/>
          </a:pPr>
          <a:r>
            <a:rPr lang="en-AU" b="1" dirty="0"/>
            <a:t>Identify Assets</a:t>
          </a:r>
          <a:endParaRPr lang="en-GB" dirty="0"/>
        </a:p>
      </dgm:t>
    </dgm:pt>
    <dgm:pt modelId="{1553F03F-85CC-554C-A068-CDD27FA9BFB3}" type="parTrans" cxnId="{20A5B37D-6881-F44A-8C31-00681B3BC14C}">
      <dgm:prSet/>
      <dgm:spPr/>
      <dgm:t>
        <a:bodyPr/>
        <a:lstStyle/>
        <a:p>
          <a:endParaRPr lang="en-GB"/>
        </a:p>
      </dgm:t>
    </dgm:pt>
    <dgm:pt modelId="{D0D2B073-8248-2B47-AF3B-201FFD4A0505}" type="sibTrans" cxnId="{20A5B37D-6881-F44A-8C31-00681B3BC14C}">
      <dgm:prSet/>
      <dgm:spPr/>
      <dgm:t>
        <a:bodyPr/>
        <a:lstStyle/>
        <a:p>
          <a:endParaRPr lang="en-GB"/>
        </a:p>
      </dgm:t>
    </dgm:pt>
    <dgm:pt modelId="{ED41207F-A5D9-864B-B200-8E1F8507EC6B}">
      <dgm:prSet/>
      <dgm:spPr/>
      <dgm:t>
        <a:bodyPr/>
        <a:lstStyle/>
        <a:p>
          <a:pPr>
            <a:buNone/>
          </a:pPr>
          <a:r>
            <a:rPr lang="en-AU" b="1"/>
            <a:t>Assess Threats &amp; Risks</a:t>
          </a:r>
          <a:endParaRPr lang="en-AU"/>
        </a:p>
      </dgm:t>
    </dgm:pt>
    <dgm:pt modelId="{4B82A25C-BF8E-BD43-BF43-09E6E623DC5C}" type="parTrans" cxnId="{A5E75062-1B98-6344-A0F9-83AD33AA8D48}">
      <dgm:prSet/>
      <dgm:spPr/>
      <dgm:t>
        <a:bodyPr/>
        <a:lstStyle/>
        <a:p>
          <a:endParaRPr lang="en-GB"/>
        </a:p>
      </dgm:t>
    </dgm:pt>
    <dgm:pt modelId="{0166C845-AFAD-5E43-A88A-31E6F1008C6B}" type="sibTrans" cxnId="{A5E75062-1B98-6344-A0F9-83AD33AA8D48}">
      <dgm:prSet/>
      <dgm:spPr/>
      <dgm:t>
        <a:bodyPr/>
        <a:lstStyle/>
        <a:p>
          <a:endParaRPr lang="en-GB"/>
        </a:p>
      </dgm:t>
    </dgm:pt>
    <dgm:pt modelId="{C17029E2-F890-374E-8E99-0A51D67ECBD3}">
      <dgm:prSet/>
      <dgm:spPr/>
      <dgm:t>
        <a:bodyPr/>
        <a:lstStyle/>
        <a:p>
          <a:pPr>
            <a:buNone/>
          </a:pPr>
          <a:r>
            <a:rPr lang="en-AU" b="1"/>
            <a:t>Design Controls</a:t>
          </a:r>
          <a:endParaRPr lang="en-AU"/>
        </a:p>
      </dgm:t>
    </dgm:pt>
    <dgm:pt modelId="{8D51A10E-8682-6545-AE15-32EE73853F9B}" type="parTrans" cxnId="{B7D6A105-9EDF-4C48-8A91-2D006D9857A7}">
      <dgm:prSet/>
      <dgm:spPr/>
      <dgm:t>
        <a:bodyPr/>
        <a:lstStyle/>
        <a:p>
          <a:endParaRPr lang="en-GB"/>
        </a:p>
      </dgm:t>
    </dgm:pt>
    <dgm:pt modelId="{FB945919-1629-434F-841B-1BE9AEE47FD2}" type="sibTrans" cxnId="{B7D6A105-9EDF-4C48-8A91-2D006D9857A7}">
      <dgm:prSet/>
      <dgm:spPr/>
      <dgm:t>
        <a:bodyPr/>
        <a:lstStyle/>
        <a:p>
          <a:endParaRPr lang="en-GB"/>
        </a:p>
      </dgm:t>
    </dgm:pt>
    <dgm:pt modelId="{15A18554-7350-6F46-90AC-5CE52AD0B651}">
      <dgm:prSet/>
      <dgm:spPr/>
      <dgm:t>
        <a:bodyPr/>
        <a:lstStyle/>
        <a:p>
          <a:pPr>
            <a:buNone/>
          </a:pPr>
          <a:r>
            <a:rPr lang="en-AU" b="1"/>
            <a:t>Implement Solutions</a:t>
          </a:r>
          <a:endParaRPr lang="en-AU"/>
        </a:p>
      </dgm:t>
    </dgm:pt>
    <dgm:pt modelId="{EBE0CC10-6987-4C4B-AF4D-B2A806C48BC2}" type="parTrans" cxnId="{A3C91841-951F-A349-A71A-0F2EE16CDB31}">
      <dgm:prSet/>
      <dgm:spPr/>
      <dgm:t>
        <a:bodyPr/>
        <a:lstStyle/>
        <a:p>
          <a:endParaRPr lang="en-GB"/>
        </a:p>
      </dgm:t>
    </dgm:pt>
    <dgm:pt modelId="{33B96A13-8B04-5D45-8C54-ACD8D3FB0E73}" type="sibTrans" cxnId="{A3C91841-951F-A349-A71A-0F2EE16CDB31}">
      <dgm:prSet/>
      <dgm:spPr/>
      <dgm:t>
        <a:bodyPr/>
        <a:lstStyle/>
        <a:p>
          <a:endParaRPr lang="en-GB"/>
        </a:p>
      </dgm:t>
    </dgm:pt>
    <dgm:pt modelId="{00670E81-2E45-DD4C-A460-FDB76EDB799D}">
      <dgm:prSet/>
      <dgm:spPr/>
      <dgm:t>
        <a:bodyPr/>
        <a:lstStyle/>
        <a:p>
          <a:pPr>
            <a:buNone/>
          </a:pPr>
          <a:r>
            <a:rPr lang="en-AU" b="1"/>
            <a:t>Test &amp; Audit</a:t>
          </a:r>
          <a:endParaRPr lang="en-AU"/>
        </a:p>
      </dgm:t>
    </dgm:pt>
    <dgm:pt modelId="{34192DC8-CECA-6240-B7CC-E2308E2EBC0E}" type="parTrans" cxnId="{90016E67-976A-0043-A01C-256743BD5B6C}">
      <dgm:prSet/>
      <dgm:spPr/>
      <dgm:t>
        <a:bodyPr/>
        <a:lstStyle/>
        <a:p>
          <a:endParaRPr lang="en-GB"/>
        </a:p>
      </dgm:t>
    </dgm:pt>
    <dgm:pt modelId="{3F7FC183-FEEE-EA45-A1C9-97D870026D79}" type="sibTrans" cxnId="{90016E67-976A-0043-A01C-256743BD5B6C}">
      <dgm:prSet/>
      <dgm:spPr/>
      <dgm:t>
        <a:bodyPr/>
        <a:lstStyle/>
        <a:p>
          <a:endParaRPr lang="en-GB"/>
        </a:p>
      </dgm:t>
    </dgm:pt>
    <dgm:pt modelId="{67024533-68C9-5643-A7BD-E10C267074F1}">
      <dgm:prSet/>
      <dgm:spPr/>
      <dgm:t>
        <a:bodyPr/>
        <a:lstStyle/>
        <a:p>
          <a:r>
            <a:rPr lang="en-AU" b="1" dirty="0"/>
            <a:t>Monitor &amp; Update Continuously</a:t>
          </a:r>
          <a:endParaRPr lang="en-AU" dirty="0"/>
        </a:p>
      </dgm:t>
    </dgm:pt>
    <dgm:pt modelId="{0DB10B83-4E23-3341-B3CC-A1DC9C21800A}" type="parTrans" cxnId="{4BA28172-63D4-BC45-B8A7-D6254353FCB9}">
      <dgm:prSet/>
      <dgm:spPr/>
      <dgm:t>
        <a:bodyPr/>
        <a:lstStyle/>
        <a:p>
          <a:endParaRPr lang="en-GB"/>
        </a:p>
      </dgm:t>
    </dgm:pt>
    <dgm:pt modelId="{FEA912B8-33E4-F243-AA94-36BE2D334ACA}" type="sibTrans" cxnId="{4BA28172-63D4-BC45-B8A7-D6254353FCB9}">
      <dgm:prSet/>
      <dgm:spPr/>
      <dgm:t>
        <a:bodyPr/>
        <a:lstStyle/>
        <a:p>
          <a:endParaRPr lang="en-GB"/>
        </a:p>
      </dgm:t>
    </dgm:pt>
    <dgm:pt modelId="{338905F1-6350-7346-89D7-ADC0769A0FE8}" type="pres">
      <dgm:prSet presAssocID="{001D4A36-F353-2946-9027-3AB68B108B08}" presName="Name0" presStyleCnt="0">
        <dgm:presLayoutVars>
          <dgm:dir/>
          <dgm:resizeHandles val="exact"/>
        </dgm:presLayoutVars>
      </dgm:prSet>
      <dgm:spPr/>
    </dgm:pt>
    <dgm:pt modelId="{EBDEA180-168C-4743-820B-0464F14ADD8C}" type="pres">
      <dgm:prSet presAssocID="{001D4A36-F353-2946-9027-3AB68B108B08}" presName="cycle" presStyleCnt="0"/>
      <dgm:spPr/>
    </dgm:pt>
    <dgm:pt modelId="{7CA6DA65-08C7-5941-9EB1-218D5B7F6AD3}" type="pres">
      <dgm:prSet presAssocID="{7E8AB7D4-F3DE-9D4D-9975-8C517D21E71E}" presName="nodeFirstNode" presStyleLbl="node1" presStyleIdx="0" presStyleCnt="6">
        <dgm:presLayoutVars>
          <dgm:bulletEnabled val="1"/>
        </dgm:presLayoutVars>
      </dgm:prSet>
      <dgm:spPr/>
    </dgm:pt>
    <dgm:pt modelId="{0C935E66-E0FC-4149-9BA2-A482CB89C03F}" type="pres">
      <dgm:prSet presAssocID="{D0D2B073-8248-2B47-AF3B-201FFD4A0505}" presName="sibTransFirstNode" presStyleLbl="bgShp" presStyleIdx="0" presStyleCnt="1"/>
      <dgm:spPr/>
    </dgm:pt>
    <dgm:pt modelId="{8D0B3259-6923-934F-A479-CE269553B0B1}" type="pres">
      <dgm:prSet presAssocID="{ED41207F-A5D9-864B-B200-8E1F8507EC6B}" presName="nodeFollowingNodes" presStyleLbl="node1" presStyleIdx="1" presStyleCnt="6">
        <dgm:presLayoutVars>
          <dgm:bulletEnabled val="1"/>
        </dgm:presLayoutVars>
      </dgm:prSet>
      <dgm:spPr/>
    </dgm:pt>
    <dgm:pt modelId="{5DFC9CB3-8977-3745-A22E-D2282532FE54}" type="pres">
      <dgm:prSet presAssocID="{C17029E2-F890-374E-8E99-0A51D67ECBD3}" presName="nodeFollowingNodes" presStyleLbl="node1" presStyleIdx="2" presStyleCnt="6">
        <dgm:presLayoutVars>
          <dgm:bulletEnabled val="1"/>
        </dgm:presLayoutVars>
      </dgm:prSet>
      <dgm:spPr/>
    </dgm:pt>
    <dgm:pt modelId="{2AB81C8F-0211-784B-BAAC-F5C6240E3FC9}" type="pres">
      <dgm:prSet presAssocID="{15A18554-7350-6F46-90AC-5CE52AD0B651}" presName="nodeFollowingNodes" presStyleLbl="node1" presStyleIdx="3" presStyleCnt="6">
        <dgm:presLayoutVars>
          <dgm:bulletEnabled val="1"/>
        </dgm:presLayoutVars>
      </dgm:prSet>
      <dgm:spPr/>
    </dgm:pt>
    <dgm:pt modelId="{0B317B33-4302-7647-A503-B3EA5B1040A1}" type="pres">
      <dgm:prSet presAssocID="{00670E81-2E45-DD4C-A460-FDB76EDB799D}" presName="nodeFollowingNodes" presStyleLbl="node1" presStyleIdx="4" presStyleCnt="6">
        <dgm:presLayoutVars>
          <dgm:bulletEnabled val="1"/>
        </dgm:presLayoutVars>
      </dgm:prSet>
      <dgm:spPr/>
    </dgm:pt>
    <dgm:pt modelId="{50F3D22B-B219-BF40-879E-986E56AABB13}" type="pres">
      <dgm:prSet presAssocID="{67024533-68C9-5643-A7BD-E10C267074F1}" presName="nodeFollowingNodes" presStyleLbl="node1" presStyleIdx="5" presStyleCnt="6">
        <dgm:presLayoutVars>
          <dgm:bulletEnabled val="1"/>
        </dgm:presLayoutVars>
      </dgm:prSet>
      <dgm:spPr/>
    </dgm:pt>
  </dgm:ptLst>
  <dgm:cxnLst>
    <dgm:cxn modelId="{B7D6A105-9EDF-4C48-8A91-2D006D9857A7}" srcId="{001D4A36-F353-2946-9027-3AB68B108B08}" destId="{C17029E2-F890-374E-8E99-0A51D67ECBD3}" srcOrd="2" destOrd="0" parTransId="{8D51A10E-8682-6545-AE15-32EE73853F9B}" sibTransId="{FB945919-1629-434F-841B-1BE9AEE47FD2}"/>
    <dgm:cxn modelId="{DC401325-F35E-8747-9E62-F5A0C04FD78A}" type="presOf" srcId="{ED41207F-A5D9-864B-B200-8E1F8507EC6B}" destId="{8D0B3259-6923-934F-A479-CE269553B0B1}" srcOrd="0" destOrd="0" presId="urn:microsoft.com/office/officeart/2005/8/layout/cycle3"/>
    <dgm:cxn modelId="{A3C91841-951F-A349-A71A-0F2EE16CDB31}" srcId="{001D4A36-F353-2946-9027-3AB68B108B08}" destId="{15A18554-7350-6F46-90AC-5CE52AD0B651}" srcOrd="3" destOrd="0" parTransId="{EBE0CC10-6987-4C4B-AF4D-B2A806C48BC2}" sibTransId="{33B96A13-8B04-5D45-8C54-ACD8D3FB0E73}"/>
    <dgm:cxn modelId="{72E80D48-9A6D-0044-941B-067FD08FB349}" type="presOf" srcId="{C17029E2-F890-374E-8E99-0A51D67ECBD3}" destId="{5DFC9CB3-8977-3745-A22E-D2282532FE54}" srcOrd="0" destOrd="0" presId="urn:microsoft.com/office/officeart/2005/8/layout/cycle3"/>
    <dgm:cxn modelId="{F3453855-4D7F-6E42-9EC0-5F4E124DBB49}" type="presOf" srcId="{001D4A36-F353-2946-9027-3AB68B108B08}" destId="{338905F1-6350-7346-89D7-ADC0769A0FE8}" srcOrd="0" destOrd="0" presId="urn:microsoft.com/office/officeart/2005/8/layout/cycle3"/>
    <dgm:cxn modelId="{66495059-8267-3B40-9952-4DDED8178B24}" type="presOf" srcId="{00670E81-2E45-DD4C-A460-FDB76EDB799D}" destId="{0B317B33-4302-7647-A503-B3EA5B1040A1}" srcOrd="0" destOrd="0" presId="urn:microsoft.com/office/officeart/2005/8/layout/cycle3"/>
    <dgm:cxn modelId="{A5E75062-1B98-6344-A0F9-83AD33AA8D48}" srcId="{001D4A36-F353-2946-9027-3AB68B108B08}" destId="{ED41207F-A5D9-864B-B200-8E1F8507EC6B}" srcOrd="1" destOrd="0" parTransId="{4B82A25C-BF8E-BD43-BF43-09E6E623DC5C}" sibTransId="{0166C845-AFAD-5E43-A88A-31E6F1008C6B}"/>
    <dgm:cxn modelId="{90016E67-976A-0043-A01C-256743BD5B6C}" srcId="{001D4A36-F353-2946-9027-3AB68B108B08}" destId="{00670E81-2E45-DD4C-A460-FDB76EDB799D}" srcOrd="4" destOrd="0" parTransId="{34192DC8-CECA-6240-B7CC-E2308E2EBC0E}" sibTransId="{3F7FC183-FEEE-EA45-A1C9-97D870026D79}"/>
    <dgm:cxn modelId="{56CF246B-732E-A944-BCC2-32747C38D5B5}" type="presOf" srcId="{15A18554-7350-6F46-90AC-5CE52AD0B651}" destId="{2AB81C8F-0211-784B-BAAC-F5C6240E3FC9}" srcOrd="0" destOrd="0" presId="urn:microsoft.com/office/officeart/2005/8/layout/cycle3"/>
    <dgm:cxn modelId="{4BA28172-63D4-BC45-B8A7-D6254353FCB9}" srcId="{001D4A36-F353-2946-9027-3AB68B108B08}" destId="{67024533-68C9-5643-A7BD-E10C267074F1}" srcOrd="5" destOrd="0" parTransId="{0DB10B83-4E23-3341-B3CC-A1DC9C21800A}" sibTransId="{FEA912B8-33E4-F243-AA94-36BE2D334ACA}"/>
    <dgm:cxn modelId="{20A5B37D-6881-F44A-8C31-00681B3BC14C}" srcId="{001D4A36-F353-2946-9027-3AB68B108B08}" destId="{7E8AB7D4-F3DE-9D4D-9975-8C517D21E71E}" srcOrd="0" destOrd="0" parTransId="{1553F03F-85CC-554C-A068-CDD27FA9BFB3}" sibTransId="{D0D2B073-8248-2B47-AF3B-201FFD4A0505}"/>
    <dgm:cxn modelId="{B024C1AE-C1DE-8843-B9BB-674DF6F688F8}" type="presOf" srcId="{67024533-68C9-5643-A7BD-E10C267074F1}" destId="{50F3D22B-B219-BF40-879E-986E56AABB13}" srcOrd="0" destOrd="0" presId="urn:microsoft.com/office/officeart/2005/8/layout/cycle3"/>
    <dgm:cxn modelId="{A93CF2E6-B7E5-F54D-937F-6EF726133A9C}" type="presOf" srcId="{7E8AB7D4-F3DE-9D4D-9975-8C517D21E71E}" destId="{7CA6DA65-08C7-5941-9EB1-218D5B7F6AD3}" srcOrd="0" destOrd="0" presId="urn:microsoft.com/office/officeart/2005/8/layout/cycle3"/>
    <dgm:cxn modelId="{A9EB47FF-01DD-9747-AA27-7CAD76D29B93}" type="presOf" srcId="{D0D2B073-8248-2B47-AF3B-201FFD4A0505}" destId="{0C935E66-E0FC-4149-9BA2-A482CB89C03F}" srcOrd="0" destOrd="0" presId="urn:microsoft.com/office/officeart/2005/8/layout/cycle3"/>
    <dgm:cxn modelId="{0322364A-9B9C-2A43-9C60-6491FD14355F}" type="presParOf" srcId="{338905F1-6350-7346-89D7-ADC0769A0FE8}" destId="{EBDEA180-168C-4743-820B-0464F14ADD8C}" srcOrd="0" destOrd="0" presId="urn:microsoft.com/office/officeart/2005/8/layout/cycle3"/>
    <dgm:cxn modelId="{E8314C32-DCEF-C846-B333-A4A00229D51F}" type="presParOf" srcId="{EBDEA180-168C-4743-820B-0464F14ADD8C}" destId="{7CA6DA65-08C7-5941-9EB1-218D5B7F6AD3}" srcOrd="0" destOrd="0" presId="urn:microsoft.com/office/officeart/2005/8/layout/cycle3"/>
    <dgm:cxn modelId="{651C5E4D-8C82-464C-BACF-35ECFA82216E}" type="presParOf" srcId="{EBDEA180-168C-4743-820B-0464F14ADD8C}" destId="{0C935E66-E0FC-4149-9BA2-A482CB89C03F}" srcOrd="1" destOrd="0" presId="urn:microsoft.com/office/officeart/2005/8/layout/cycle3"/>
    <dgm:cxn modelId="{2CE874C3-1663-0147-98CE-DBBA884D98BF}" type="presParOf" srcId="{EBDEA180-168C-4743-820B-0464F14ADD8C}" destId="{8D0B3259-6923-934F-A479-CE269553B0B1}" srcOrd="2" destOrd="0" presId="urn:microsoft.com/office/officeart/2005/8/layout/cycle3"/>
    <dgm:cxn modelId="{B9398748-AEF3-A845-9524-9E9B4D877E33}" type="presParOf" srcId="{EBDEA180-168C-4743-820B-0464F14ADD8C}" destId="{5DFC9CB3-8977-3745-A22E-D2282532FE54}" srcOrd="3" destOrd="0" presId="urn:microsoft.com/office/officeart/2005/8/layout/cycle3"/>
    <dgm:cxn modelId="{FF8CA80A-12AE-D04E-B6A6-32503A4E2979}" type="presParOf" srcId="{EBDEA180-168C-4743-820B-0464F14ADD8C}" destId="{2AB81C8F-0211-784B-BAAC-F5C6240E3FC9}" srcOrd="4" destOrd="0" presId="urn:microsoft.com/office/officeart/2005/8/layout/cycle3"/>
    <dgm:cxn modelId="{1AE57BCE-780F-9D4E-A6B5-1061A13F4146}" type="presParOf" srcId="{EBDEA180-168C-4743-820B-0464F14ADD8C}" destId="{0B317B33-4302-7647-A503-B3EA5B1040A1}" srcOrd="5" destOrd="0" presId="urn:microsoft.com/office/officeart/2005/8/layout/cycle3"/>
    <dgm:cxn modelId="{5F1FF441-C90B-B148-916E-B6F07F362449}" type="presParOf" srcId="{EBDEA180-168C-4743-820B-0464F14ADD8C}" destId="{50F3D22B-B219-BF40-879E-986E56AABB13}" srcOrd="6" destOrd="0" presId="urn:microsoft.com/office/officeart/2005/8/layout/cycle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5FA26B-930A-4E6A-9068-67A1622D1F3D}" type="doc">
      <dgm:prSet loTypeId="urn:microsoft.com/office/officeart/2005/8/layout/default" loCatId="list" qsTypeId="urn:microsoft.com/office/officeart/2005/8/quickstyle/simple2" qsCatId="simple" csTypeId="urn:microsoft.com/office/officeart/2005/8/colors/colorful1" csCatId="colorful" phldr="1"/>
      <dgm:spPr/>
      <dgm:t>
        <a:bodyPr/>
        <a:lstStyle/>
        <a:p>
          <a:endParaRPr lang="en-US"/>
        </a:p>
      </dgm:t>
    </dgm:pt>
    <dgm:pt modelId="{268970DB-D02C-43BF-81A5-86C1BEBA8524}">
      <dgm:prSet custT="1"/>
      <dgm:spPr/>
      <dgm:t>
        <a:bodyPr/>
        <a:lstStyle/>
        <a:p>
          <a:r>
            <a:rPr lang="en-AU" sz="2000"/>
            <a:t>Measurement</a:t>
          </a:r>
          <a:endParaRPr lang="en-US" sz="2000"/>
        </a:p>
      </dgm:t>
    </dgm:pt>
    <dgm:pt modelId="{A050ABDE-2223-4370-A6B7-96BDE136590C}" type="parTrans" cxnId="{D35F42AD-2C26-4358-83E1-34B3EE30E288}">
      <dgm:prSet/>
      <dgm:spPr/>
      <dgm:t>
        <a:bodyPr/>
        <a:lstStyle/>
        <a:p>
          <a:endParaRPr lang="en-US"/>
        </a:p>
      </dgm:t>
    </dgm:pt>
    <dgm:pt modelId="{0A115EBE-8A40-4D69-B7EC-5D530DFBE4B3}" type="sibTrans" cxnId="{D35F42AD-2C26-4358-83E1-34B3EE30E288}">
      <dgm:prSet/>
      <dgm:spPr/>
      <dgm:t>
        <a:bodyPr/>
        <a:lstStyle/>
        <a:p>
          <a:endParaRPr lang="en-US"/>
        </a:p>
      </dgm:t>
    </dgm:pt>
    <dgm:pt modelId="{AD231EAE-CDDD-4095-A972-02B23E98FF1F}">
      <dgm:prSet custT="1"/>
      <dgm:spPr/>
      <dgm:t>
        <a:bodyPr/>
        <a:lstStyle/>
        <a:p>
          <a:r>
            <a:rPr lang="en-AU" sz="2000"/>
            <a:t>Skepticism</a:t>
          </a:r>
          <a:endParaRPr lang="en-US" sz="2000"/>
        </a:p>
      </dgm:t>
    </dgm:pt>
    <dgm:pt modelId="{AE10C8BD-A235-4270-9442-C09E96A2E75C}" type="parTrans" cxnId="{CAA11BFF-5E78-4320-AF25-F9161E589F30}">
      <dgm:prSet/>
      <dgm:spPr/>
      <dgm:t>
        <a:bodyPr/>
        <a:lstStyle/>
        <a:p>
          <a:endParaRPr lang="en-US"/>
        </a:p>
      </dgm:t>
    </dgm:pt>
    <dgm:pt modelId="{1AD96CD3-3E8D-4F06-93EA-8D2B832E4802}" type="sibTrans" cxnId="{CAA11BFF-5E78-4320-AF25-F9161E589F30}">
      <dgm:prSet/>
      <dgm:spPr/>
      <dgm:t>
        <a:bodyPr/>
        <a:lstStyle/>
        <a:p>
          <a:endParaRPr lang="en-US"/>
        </a:p>
      </dgm:t>
    </dgm:pt>
    <dgm:pt modelId="{C0B4A17C-E296-47C3-8757-F09F890E0AB6}">
      <dgm:prSet custT="1"/>
      <dgm:spPr/>
      <dgm:t>
        <a:bodyPr/>
        <a:lstStyle/>
        <a:p>
          <a:r>
            <a:rPr lang="en-AU" sz="2000"/>
            <a:t>Testing</a:t>
          </a:r>
          <a:endParaRPr lang="en-US" sz="2000"/>
        </a:p>
      </dgm:t>
    </dgm:pt>
    <dgm:pt modelId="{2E0E0463-6268-4690-90D1-421A84A6FC90}" type="parTrans" cxnId="{4393FF92-99F1-4C44-B1A3-6360743184AD}">
      <dgm:prSet/>
      <dgm:spPr/>
      <dgm:t>
        <a:bodyPr/>
        <a:lstStyle/>
        <a:p>
          <a:endParaRPr lang="en-US"/>
        </a:p>
      </dgm:t>
    </dgm:pt>
    <dgm:pt modelId="{C743E9EA-67D3-4502-A79E-882999CEBFC1}" type="sibTrans" cxnId="{4393FF92-99F1-4C44-B1A3-6360743184AD}">
      <dgm:prSet/>
      <dgm:spPr/>
      <dgm:t>
        <a:bodyPr/>
        <a:lstStyle/>
        <a:p>
          <a:endParaRPr lang="en-US"/>
        </a:p>
      </dgm:t>
    </dgm:pt>
    <dgm:pt modelId="{3F38A39D-C5BA-4C4C-8248-6855AD030632}">
      <dgm:prSet custT="1"/>
      <dgm:spPr/>
      <dgm:t>
        <a:bodyPr/>
        <a:lstStyle/>
        <a:p>
          <a:r>
            <a:rPr lang="en-AU" sz="2000"/>
            <a:t>Review</a:t>
          </a:r>
          <a:endParaRPr lang="en-US" sz="2000"/>
        </a:p>
      </dgm:t>
    </dgm:pt>
    <dgm:pt modelId="{B383FBD6-F8F5-4283-ADA1-F244B655EC1A}" type="parTrans" cxnId="{07691243-7646-4ED7-B9C9-41A102CC8F51}">
      <dgm:prSet/>
      <dgm:spPr/>
      <dgm:t>
        <a:bodyPr/>
        <a:lstStyle/>
        <a:p>
          <a:endParaRPr lang="en-US"/>
        </a:p>
      </dgm:t>
    </dgm:pt>
    <dgm:pt modelId="{DBC25709-3304-4AB7-A8DA-88E8B3A0B46D}" type="sibTrans" cxnId="{07691243-7646-4ED7-B9C9-41A102CC8F51}">
      <dgm:prSet/>
      <dgm:spPr/>
      <dgm:t>
        <a:bodyPr/>
        <a:lstStyle/>
        <a:p>
          <a:endParaRPr lang="en-US"/>
        </a:p>
      </dgm:t>
    </dgm:pt>
    <dgm:pt modelId="{DCB8949E-0492-4470-A855-4DA2C1E9630E}">
      <dgm:prSet custT="1"/>
      <dgm:spPr/>
      <dgm:t>
        <a:bodyPr/>
        <a:lstStyle/>
        <a:p>
          <a:r>
            <a:rPr lang="en-AU" sz="2000" dirty="0"/>
            <a:t>Openness/</a:t>
          </a:r>
        </a:p>
        <a:p>
          <a:r>
            <a:rPr lang="en-AU" sz="2000" dirty="0"/>
            <a:t>Transparency</a:t>
          </a:r>
          <a:endParaRPr lang="en-US" sz="2000" dirty="0"/>
        </a:p>
      </dgm:t>
    </dgm:pt>
    <dgm:pt modelId="{8AEFC811-87AB-4637-8623-264570591B0E}" type="parTrans" cxnId="{3B4C6C6C-8837-4BE5-A416-30E012AA403F}">
      <dgm:prSet/>
      <dgm:spPr/>
      <dgm:t>
        <a:bodyPr/>
        <a:lstStyle/>
        <a:p>
          <a:endParaRPr lang="en-US"/>
        </a:p>
      </dgm:t>
    </dgm:pt>
    <dgm:pt modelId="{7C1600DC-179D-4893-8D6A-2CA05378E315}" type="sibTrans" cxnId="{3B4C6C6C-8837-4BE5-A416-30E012AA403F}">
      <dgm:prSet/>
      <dgm:spPr/>
      <dgm:t>
        <a:bodyPr/>
        <a:lstStyle/>
        <a:p>
          <a:endParaRPr lang="en-US"/>
        </a:p>
      </dgm:t>
    </dgm:pt>
    <dgm:pt modelId="{C439404D-CA89-4942-A8D7-DA01A30BD2DF}">
      <dgm:prSet custT="1"/>
      <dgm:spPr/>
      <dgm:t>
        <a:bodyPr/>
        <a:lstStyle/>
        <a:p>
          <a:r>
            <a:rPr lang="en-AU" sz="2000"/>
            <a:t>Treatment of errors</a:t>
          </a:r>
          <a:endParaRPr lang="en-US" sz="2000"/>
        </a:p>
      </dgm:t>
    </dgm:pt>
    <dgm:pt modelId="{547C8039-01D8-4D77-A01F-5BE074CCA7D8}" type="parTrans" cxnId="{DE9CAFA6-2496-4694-8874-24B34FC12577}">
      <dgm:prSet/>
      <dgm:spPr/>
      <dgm:t>
        <a:bodyPr/>
        <a:lstStyle/>
        <a:p>
          <a:endParaRPr lang="en-US"/>
        </a:p>
      </dgm:t>
    </dgm:pt>
    <dgm:pt modelId="{255D5EAA-4BDC-486F-A37D-55C0EAF1990F}" type="sibTrans" cxnId="{DE9CAFA6-2496-4694-8874-24B34FC12577}">
      <dgm:prSet/>
      <dgm:spPr/>
      <dgm:t>
        <a:bodyPr/>
        <a:lstStyle/>
        <a:p>
          <a:endParaRPr lang="en-US"/>
        </a:p>
      </dgm:t>
    </dgm:pt>
    <dgm:pt modelId="{93B9604A-6D97-4737-BAD7-7E87F29C6CE0}">
      <dgm:prSet custT="1"/>
      <dgm:spPr/>
      <dgm:t>
        <a:bodyPr/>
        <a:lstStyle/>
        <a:p>
          <a:r>
            <a:rPr lang="en-AU" sz="2000"/>
            <a:t>Standards</a:t>
          </a:r>
          <a:endParaRPr lang="en-US" sz="2000"/>
        </a:p>
      </dgm:t>
    </dgm:pt>
    <dgm:pt modelId="{9A8D8757-4C2D-475B-87CA-3CEE82C0E550}" type="parTrans" cxnId="{6DB7609D-7621-4365-AF25-BB27E0F94ED2}">
      <dgm:prSet/>
      <dgm:spPr/>
      <dgm:t>
        <a:bodyPr/>
        <a:lstStyle/>
        <a:p>
          <a:endParaRPr lang="en-US"/>
        </a:p>
      </dgm:t>
    </dgm:pt>
    <dgm:pt modelId="{66DC4C6B-100A-4D9F-BE7D-11A802B1EF73}" type="sibTrans" cxnId="{6DB7609D-7621-4365-AF25-BB27E0F94ED2}">
      <dgm:prSet/>
      <dgm:spPr/>
      <dgm:t>
        <a:bodyPr/>
        <a:lstStyle/>
        <a:p>
          <a:endParaRPr lang="en-US"/>
        </a:p>
      </dgm:t>
    </dgm:pt>
    <dgm:pt modelId="{D8B01D3A-F34D-4F94-82AC-DC344F8A0291}">
      <dgm:prSet custT="1"/>
      <dgm:spPr/>
      <dgm:t>
        <a:bodyPr/>
        <a:lstStyle/>
        <a:p>
          <a:r>
            <a:rPr lang="en-AU" sz="2000"/>
            <a:t>Professionalism</a:t>
          </a:r>
          <a:endParaRPr lang="en-US" sz="2000"/>
        </a:p>
      </dgm:t>
    </dgm:pt>
    <dgm:pt modelId="{10972009-A88A-46EF-BA86-19365DA6CBC5}" type="parTrans" cxnId="{B6A6570B-E3B1-4E59-A538-73517C447739}">
      <dgm:prSet/>
      <dgm:spPr/>
      <dgm:t>
        <a:bodyPr/>
        <a:lstStyle/>
        <a:p>
          <a:endParaRPr lang="en-US"/>
        </a:p>
      </dgm:t>
    </dgm:pt>
    <dgm:pt modelId="{D50E5658-15E0-457B-B3FF-EF9EB2F0F35B}" type="sibTrans" cxnId="{B6A6570B-E3B1-4E59-A538-73517C447739}">
      <dgm:prSet/>
      <dgm:spPr/>
      <dgm:t>
        <a:bodyPr/>
        <a:lstStyle/>
        <a:p>
          <a:endParaRPr lang="en-US"/>
        </a:p>
      </dgm:t>
    </dgm:pt>
    <dgm:pt modelId="{8C484AF5-55B7-4177-A8B4-27B2E43853D5}">
      <dgm:prSet custT="1"/>
      <dgm:spPr/>
      <dgm:t>
        <a:bodyPr/>
        <a:lstStyle/>
        <a:p>
          <a:r>
            <a:rPr lang="en-AU" sz="2000" dirty="0"/>
            <a:t>Closing the loop</a:t>
          </a:r>
          <a:endParaRPr lang="en-US" sz="2000" dirty="0"/>
        </a:p>
      </dgm:t>
    </dgm:pt>
    <dgm:pt modelId="{A617C674-6189-4C20-9FD7-3A420570CFA4}" type="parTrans" cxnId="{29523A08-4158-4C30-8B6B-F5C7D5AC4AEE}">
      <dgm:prSet/>
      <dgm:spPr/>
      <dgm:t>
        <a:bodyPr/>
        <a:lstStyle/>
        <a:p>
          <a:endParaRPr lang="en-US"/>
        </a:p>
      </dgm:t>
    </dgm:pt>
    <dgm:pt modelId="{66330DD9-C4C3-40D1-A3AC-4B83C1D86D06}" type="sibTrans" cxnId="{29523A08-4158-4C30-8B6B-F5C7D5AC4AEE}">
      <dgm:prSet/>
      <dgm:spPr/>
      <dgm:t>
        <a:bodyPr/>
        <a:lstStyle/>
        <a:p>
          <a:endParaRPr lang="en-US"/>
        </a:p>
      </dgm:t>
    </dgm:pt>
    <dgm:pt modelId="{7E584BFC-F78F-C14B-85AD-EEDD46F8E090}" type="pres">
      <dgm:prSet presAssocID="{1A5FA26B-930A-4E6A-9068-67A1622D1F3D}" presName="diagram" presStyleCnt="0">
        <dgm:presLayoutVars>
          <dgm:dir/>
          <dgm:resizeHandles val="exact"/>
        </dgm:presLayoutVars>
      </dgm:prSet>
      <dgm:spPr/>
    </dgm:pt>
    <dgm:pt modelId="{EF81B812-F1F8-F64D-ADD3-A597BE6BD5F4}" type="pres">
      <dgm:prSet presAssocID="{268970DB-D02C-43BF-81A5-86C1BEBA8524}" presName="node" presStyleLbl="node1" presStyleIdx="0" presStyleCnt="9">
        <dgm:presLayoutVars>
          <dgm:bulletEnabled val="1"/>
        </dgm:presLayoutVars>
      </dgm:prSet>
      <dgm:spPr/>
    </dgm:pt>
    <dgm:pt modelId="{D32567B6-2474-9845-AD4B-348BE5405625}" type="pres">
      <dgm:prSet presAssocID="{0A115EBE-8A40-4D69-B7EC-5D530DFBE4B3}" presName="sibTrans" presStyleCnt="0"/>
      <dgm:spPr/>
    </dgm:pt>
    <dgm:pt modelId="{D350CE8D-E322-C440-9B12-6E9B40F54481}" type="pres">
      <dgm:prSet presAssocID="{AD231EAE-CDDD-4095-A972-02B23E98FF1F}" presName="node" presStyleLbl="node1" presStyleIdx="1" presStyleCnt="9">
        <dgm:presLayoutVars>
          <dgm:bulletEnabled val="1"/>
        </dgm:presLayoutVars>
      </dgm:prSet>
      <dgm:spPr/>
    </dgm:pt>
    <dgm:pt modelId="{06302F0B-958E-564A-B013-15FD6B98917D}" type="pres">
      <dgm:prSet presAssocID="{1AD96CD3-3E8D-4F06-93EA-8D2B832E4802}" presName="sibTrans" presStyleCnt="0"/>
      <dgm:spPr/>
    </dgm:pt>
    <dgm:pt modelId="{3D45205F-F283-DD48-92A7-DFEB1E20663A}" type="pres">
      <dgm:prSet presAssocID="{C0B4A17C-E296-47C3-8757-F09F890E0AB6}" presName="node" presStyleLbl="node1" presStyleIdx="2" presStyleCnt="9">
        <dgm:presLayoutVars>
          <dgm:bulletEnabled val="1"/>
        </dgm:presLayoutVars>
      </dgm:prSet>
      <dgm:spPr/>
    </dgm:pt>
    <dgm:pt modelId="{63B60ED2-BF5B-BA47-89B7-13A903F336E1}" type="pres">
      <dgm:prSet presAssocID="{C743E9EA-67D3-4502-A79E-882999CEBFC1}" presName="sibTrans" presStyleCnt="0"/>
      <dgm:spPr/>
    </dgm:pt>
    <dgm:pt modelId="{70ADF8B8-DCC1-6F46-9BF7-040E25C26B7F}" type="pres">
      <dgm:prSet presAssocID="{3F38A39D-C5BA-4C4C-8248-6855AD030632}" presName="node" presStyleLbl="node1" presStyleIdx="3" presStyleCnt="9">
        <dgm:presLayoutVars>
          <dgm:bulletEnabled val="1"/>
        </dgm:presLayoutVars>
      </dgm:prSet>
      <dgm:spPr/>
    </dgm:pt>
    <dgm:pt modelId="{2F27811F-AA91-3849-877C-7E0213CB6101}" type="pres">
      <dgm:prSet presAssocID="{DBC25709-3304-4AB7-A8DA-88E8B3A0B46D}" presName="sibTrans" presStyleCnt="0"/>
      <dgm:spPr/>
    </dgm:pt>
    <dgm:pt modelId="{80E5740E-44E3-2B4B-A42E-9F368FA73F75}" type="pres">
      <dgm:prSet presAssocID="{DCB8949E-0492-4470-A855-4DA2C1E9630E}" presName="node" presStyleLbl="node1" presStyleIdx="4" presStyleCnt="9">
        <dgm:presLayoutVars>
          <dgm:bulletEnabled val="1"/>
        </dgm:presLayoutVars>
      </dgm:prSet>
      <dgm:spPr/>
    </dgm:pt>
    <dgm:pt modelId="{44CC1869-8348-E946-BE09-2C3DDC9AB7B0}" type="pres">
      <dgm:prSet presAssocID="{7C1600DC-179D-4893-8D6A-2CA05378E315}" presName="sibTrans" presStyleCnt="0"/>
      <dgm:spPr/>
    </dgm:pt>
    <dgm:pt modelId="{E3685806-0DD5-1A4C-89AF-C78C20C0B982}" type="pres">
      <dgm:prSet presAssocID="{C439404D-CA89-4942-A8D7-DA01A30BD2DF}" presName="node" presStyleLbl="node1" presStyleIdx="5" presStyleCnt="9">
        <dgm:presLayoutVars>
          <dgm:bulletEnabled val="1"/>
        </dgm:presLayoutVars>
      </dgm:prSet>
      <dgm:spPr/>
    </dgm:pt>
    <dgm:pt modelId="{152D1C3E-D20C-7147-BADA-C681D34822AD}" type="pres">
      <dgm:prSet presAssocID="{255D5EAA-4BDC-486F-A37D-55C0EAF1990F}" presName="sibTrans" presStyleCnt="0"/>
      <dgm:spPr/>
    </dgm:pt>
    <dgm:pt modelId="{6BC8BB44-D505-DE4A-AF35-D8540FF22B25}" type="pres">
      <dgm:prSet presAssocID="{93B9604A-6D97-4737-BAD7-7E87F29C6CE0}" presName="node" presStyleLbl="node1" presStyleIdx="6" presStyleCnt="9">
        <dgm:presLayoutVars>
          <dgm:bulletEnabled val="1"/>
        </dgm:presLayoutVars>
      </dgm:prSet>
      <dgm:spPr/>
    </dgm:pt>
    <dgm:pt modelId="{957925E5-6F0F-F540-8516-7DC7FAF30756}" type="pres">
      <dgm:prSet presAssocID="{66DC4C6B-100A-4D9F-BE7D-11A802B1EF73}" presName="sibTrans" presStyleCnt="0"/>
      <dgm:spPr/>
    </dgm:pt>
    <dgm:pt modelId="{C9C99A6E-971C-A740-B7CE-9E2B911A2B63}" type="pres">
      <dgm:prSet presAssocID="{D8B01D3A-F34D-4F94-82AC-DC344F8A0291}" presName="node" presStyleLbl="node1" presStyleIdx="7" presStyleCnt="9">
        <dgm:presLayoutVars>
          <dgm:bulletEnabled val="1"/>
        </dgm:presLayoutVars>
      </dgm:prSet>
      <dgm:spPr/>
    </dgm:pt>
    <dgm:pt modelId="{444D008C-9E45-954D-BAE3-CB1329711EF1}" type="pres">
      <dgm:prSet presAssocID="{D50E5658-15E0-457B-B3FF-EF9EB2F0F35B}" presName="sibTrans" presStyleCnt="0"/>
      <dgm:spPr/>
    </dgm:pt>
    <dgm:pt modelId="{16B0D14D-078B-7F4C-B82E-65A413ACC015}" type="pres">
      <dgm:prSet presAssocID="{8C484AF5-55B7-4177-A8B4-27B2E43853D5}" presName="node" presStyleLbl="node1" presStyleIdx="8" presStyleCnt="9">
        <dgm:presLayoutVars>
          <dgm:bulletEnabled val="1"/>
        </dgm:presLayoutVars>
      </dgm:prSet>
      <dgm:spPr/>
    </dgm:pt>
  </dgm:ptLst>
  <dgm:cxnLst>
    <dgm:cxn modelId="{29523A08-4158-4C30-8B6B-F5C7D5AC4AEE}" srcId="{1A5FA26B-930A-4E6A-9068-67A1622D1F3D}" destId="{8C484AF5-55B7-4177-A8B4-27B2E43853D5}" srcOrd="8" destOrd="0" parTransId="{A617C674-6189-4C20-9FD7-3A420570CFA4}" sibTransId="{66330DD9-C4C3-40D1-A3AC-4B83C1D86D06}"/>
    <dgm:cxn modelId="{B6A6570B-E3B1-4E59-A538-73517C447739}" srcId="{1A5FA26B-930A-4E6A-9068-67A1622D1F3D}" destId="{D8B01D3A-F34D-4F94-82AC-DC344F8A0291}" srcOrd="7" destOrd="0" parTransId="{10972009-A88A-46EF-BA86-19365DA6CBC5}" sibTransId="{D50E5658-15E0-457B-B3FF-EF9EB2F0F35B}"/>
    <dgm:cxn modelId="{07691243-7646-4ED7-B9C9-41A102CC8F51}" srcId="{1A5FA26B-930A-4E6A-9068-67A1622D1F3D}" destId="{3F38A39D-C5BA-4C4C-8248-6855AD030632}" srcOrd="3" destOrd="0" parTransId="{B383FBD6-F8F5-4283-ADA1-F244B655EC1A}" sibTransId="{DBC25709-3304-4AB7-A8DA-88E8B3A0B46D}"/>
    <dgm:cxn modelId="{848A3156-A813-D94A-87C2-DD913682D26F}" type="presOf" srcId="{C439404D-CA89-4942-A8D7-DA01A30BD2DF}" destId="{E3685806-0DD5-1A4C-89AF-C78C20C0B982}" srcOrd="0" destOrd="0" presId="urn:microsoft.com/office/officeart/2005/8/layout/default"/>
    <dgm:cxn modelId="{E9F4365D-4AD4-984D-AB6A-E5961FB59E92}" type="presOf" srcId="{93B9604A-6D97-4737-BAD7-7E87F29C6CE0}" destId="{6BC8BB44-D505-DE4A-AF35-D8540FF22B25}" srcOrd="0" destOrd="0" presId="urn:microsoft.com/office/officeart/2005/8/layout/default"/>
    <dgm:cxn modelId="{3B4C6C6C-8837-4BE5-A416-30E012AA403F}" srcId="{1A5FA26B-930A-4E6A-9068-67A1622D1F3D}" destId="{DCB8949E-0492-4470-A855-4DA2C1E9630E}" srcOrd="4" destOrd="0" parTransId="{8AEFC811-87AB-4637-8623-264570591B0E}" sibTransId="{7C1600DC-179D-4893-8D6A-2CA05378E315}"/>
    <dgm:cxn modelId="{03E8D777-F0D8-2440-AA06-90771E26B016}" type="presOf" srcId="{AD231EAE-CDDD-4095-A972-02B23E98FF1F}" destId="{D350CE8D-E322-C440-9B12-6E9B40F54481}" srcOrd="0" destOrd="0" presId="urn:microsoft.com/office/officeart/2005/8/layout/default"/>
    <dgm:cxn modelId="{163EED7C-5AD7-7B46-8925-542AD9D43F38}" type="presOf" srcId="{8C484AF5-55B7-4177-A8B4-27B2E43853D5}" destId="{16B0D14D-078B-7F4C-B82E-65A413ACC015}" srcOrd="0" destOrd="0" presId="urn:microsoft.com/office/officeart/2005/8/layout/default"/>
    <dgm:cxn modelId="{22D55785-206F-6843-96EA-1FAFD8E005AD}" type="presOf" srcId="{3F38A39D-C5BA-4C4C-8248-6855AD030632}" destId="{70ADF8B8-DCC1-6F46-9BF7-040E25C26B7F}" srcOrd="0" destOrd="0" presId="urn:microsoft.com/office/officeart/2005/8/layout/default"/>
    <dgm:cxn modelId="{4393FF92-99F1-4C44-B1A3-6360743184AD}" srcId="{1A5FA26B-930A-4E6A-9068-67A1622D1F3D}" destId="{C0B4A17C-E296-47C3-8757-F09F890E0AB6}" srcOrd="2" destOrd="0" parTransId="{2E0E0463-6268-4690-90D1-421A84A6FC90}" sibTransId="{C743E9EA-67D3-4502-A79E-882999CEBFC1}"/>
    <dgm:cxn modelId="{B236FB99-DF82-1747-B7A1-DA9532A375DA}" type="presOf" srcId="{DCB8949E-0492-4470-A855-4DA2C1E9630E}" destId="{80E5740E-44E3-2B4B-A42E-9F368FA73F75}" srcOrd="0" destOrd="0" presId="urn:microsoft.com/office/officeart/2005/8/layout/default"/>
    <dgm:cxn modelId="{6DB7609D-7621-4365-AF25-BB27E0F94ED2}" srcId="{1A5FA26B-930A-4E6A-9068-67A1622D1F3D}" destId="{93B9604A-6D97-4737-BAD7-7E87F29C6CE0}" srcOrd="6" destOrd="0" parTransId="{9A8D8757-4C2D-475B-87CA-3CEE82C0E550}" sibTransId="{66DC4C6B-100A-4D9F-BE7D-11A802B1EF73}"/>
    <dgm:cxn modelId="{C81ECEA5-CAD3-9C4B-9184-DEA611FD7DB2}" type="presOf" srcId="{1A5FA26B-930A-4E6A-9068-67A1622D1F3D}" destId="{7E584BFC-F78F-C14B-85AD-EEDD46F8E090}" srcOrd="0" destOrd="0" presId="urn:microsoft.com/office/officeart/2005/8/layout/default"/>
    <dgm:cxn modelId="{DE9CAFA6-2496-4694-8874-24B34FC12577}" srcId="{1A5FA26B-930A-4E6A-9068-67A1622D1F3D}" destId="{C439404D-CA89-4942-A8D7-DA01A30BD2DF}" srcOrd="5" destOrd="0" parTransId="{547C8039-01D8-4D77-A01F-5BE074CCA7D8}" sibTransId="{255D5EAA-4BDC-486F-A37D-55C0EAF1990F}"/>
    <dgm:cxn modelId="{D35F42AD-2C26-4358-83E1-34B3EE30E288}" srcId="{1A5FA26B-930A-4E6A-9068-67A1622D1F3D}" destId="{268970DB-D02C-43BF-81A5-86C1BEBA8524}" srcOrd="0" destOrd="0" parTransId="{A050ABDE-2223-4370-A6B7-96BDE136590C}" sibTransId="{0A115EBE-8A40-4D69-B7EC-5D530DFBE4B3}"/>
    <dgm:cxn modelId="{C6069ABD-90CA-D943-821A-5A90BF653AB6}" type="presOf" srcId="{C0B4A17C-E296-47C3-8757-F09F890E0AB6}" destId="{3D45205F-F283-DD48-92A7-DFEB1E20663A}" srcOrd="0" destOrd="0" presId="urn:microsoft.com/office/officeart/2005/8/layout/default"/>
    <dgm:cxn modelId="{C46CBBDC-0609-4747-8BEA-AA61F468EE6B}" type="presOf" srcId="{D8B01D3A-F34D-4F94-82AC-DC344F8A0291}" destId="{C9C99A6E-971C-A740-B7CE-9E2B911A2B63}" srcOrd="0" destOrd="0" presId="urn:microsoft.com/office/officeart/2005/8/layout/default"/>
    <dgm:cxn modelId="{38AA84DF-2B47-5A40-9C69-EF1DE1CA9EEA}" type="presOf" srcId="{268970DB-D02C-43BF-81A5-86C1BEBA8524}" destId="{EF81B812-F1F8-F64D-ADD3-A597BE6BD5F4}" srcOrd="0" destOrd="0" presId="urn:microsoft.com/office/officeart/2005/8/layout/default"/>
    <dgm:cxn modelId="{CAA11BFF-5E78-4320-AF25-F9161E589F30}" srcId="{1A5FA26B-930A-4E6A-9068-67A1622D1F3D}" destId="{AD231EAE-CDDD-4095-A972-02B23E98FF1F}" srcOrd="1" destOrd="0" parTransId="{AE10C8BD-A235-4270-9442-C09E96A2E75C}" sibTransId="{1AD96CD3-3E8D-4F06-93EA-8D2B832E4802}"/>
    <dgm:cxn modelId="{7BE50B49-C1A0-D945-A145-2D0E76102D6D}" type="presParOf" srcId="{7E584BFC-F78F-C14B-85AD-EEDD46F8E090}" destId="{EF81B812-F1F8-F64D-ADD3-A597BE6BD5F4}" srcOrd="0" destOrd="0" presId="urn:microsoft.com/office/officeart/2005/8/layout/default"/>
    <dgm:cxn modelId="{9C6FB978-537D-8342-B513-9A005ABC9596}" type="presParOf" srcId="{7E584BFC-F78F-C14B-85AD-EEDD46F8E090}" destId="{D32567B6-2474-9845-AD4B-348BE5405625}" srcOrd="1" destOrd="0" presId="urn:microsoft.com/office/officeart/2005/8/layout/default"/>
    <dgm:cxn modelId="{48513C69-8E8D-A649-BC3F-7D20FF08D208}" type="presParOf" srcId="{7E584BFC-F78F-C14B-85AD-EEDD46F8E090}" destId="{D350CE8D-E322-C440-9B12-6E9B40F54481}" srcOrd="2" destOrd="0" presId="urn:microsoft.com/office/officeart/2005/8/layout/default"/>
    <dgm:cxn modelId="{3FDFB249-6F0D-6442-A711-31938060B702}" type="presParOf" srcId="{7E584BFC-F78F-C14B-85AD-EEDD46F8E090}" destId="{06302F0B-958E-564A-B013-15FD6B98917D}" srcOrd="3" destOrd="0" presId="urn:microsoft.com/office/officeart/2005/8/layout/default"/>
    <dgm:cxn modelId="{727B6465-4464-5A42-B027-B0BE004ADEFF}" type="presParOf" srcId="{7E584BFC-F78F-C14B-85AD-EEDD46F8E090}" destId="{3D45205F-F283-DD48-92A7-DFEB1E20663A}" srcOrd="4" destOrd="0" presId="urn:microsoft.com/office/officeart/2005/8/layout/default"/>
    <dgm:cxn modelId="{D5E371D4-2DB6-8246-B13B-C19464A51476}" type="presParOf" srcId="{7E584BFC-F78F-C14B-85AD-EEDD46F8E090}" destId="{63B60ED2-BF5B-BA47-89B7-13A903F336E1}" srcOrd="5" destOrd="0" presId="urn:microsoft.com/office/officeart/2005/8/layout/default"/>
    <dgm:cxn modelId="{D1E6169C-D0CB-B248-9C9C-888D11385E21}" type="presParOf" srcId="{7E584BFC-F78F-C14B-85AD-EEDD46F8E090}" destId="{70ADF8B8-DCC1-6F46-9BF7-040E25C26B7F}" srcOrd="6" destOrd="0" presId="urn:microsoft.com/office/officeart/2005/8/layout/default"/>
    <dgm:cxn modelId="{BA6431ED-BC94-1C47-8442-649C2D8F01D8}" type="presParOf" srcId="{7E584BFC-F78F-C14B-85AD-EEDD46F8E090}" destId="{2F27811F-AA91-3849-877C-7E0213CB6101}" srcOrd="7" destOrd="0" presId="urn:microsoft.com/office/officeart/2005/8/layout/default"/>
    <dgm:cxn modelId="{B378803D-F5EF-674D-9B49-7ADD7006C240}" type="presParOf" srcId="{7E584BFC-F78F-C14B-85AD-EEDD46F8E090}" destId="{80E5740E-44E3-2B4B-A42E-9F368FA73F75}" srcOrd="8" destOrd="0" presId="urn:microsoft.com/office/officeart/2005/8/layout/default"/>
    <dgm:cxn modelId="{7DF79C9A-6C06-1D43-AA45-94E1C06722DC}" type="presParOf" srcId="{7E584BFC-F78F-C14B-85AD-EEDD46F8E090}" destId="{44CC1869-8348-E946-BE09-2C3DDC9AB7B0}" srcOrd="9" destOrd="0" presId="urn:microsoft.com/office/officeart/2005/8/layout/default"/>
    <dgm:cxn modelId="{01A21325-F917-8749-8E18-E4678DD25D36}" type="presParOf" srcId="{7E584BFC-F78F-C14B-85AD-EEDD46F8E090}" destId="{E3685806-0DD5-1A4C-89AF-C78C20C0B982}" srcOrd="10" destOrd="0" presId="urn:microsoft.com/office/officeart/2005/8/layout/default"/>
    <dgm:cxn modelId="{7D8C632B-53F6-ED44-867C-EBAE0515A5F5}" type="presParOf" srcId="{7E584BFC-F78F-C14B-85AD-EEDD46F8E090}" destId="{152D1C3E-D20C-7147-BADA-C681D34822AD}" srcOrd="11" destOrd="0" presId="urn:microsoft.com/office/officeart/2005/8/layout/default"/>
    <dgm:cxn modelId="{04B383C5-2904-0C47-8789-9749EDEFFE24}" type="presParOf" srcId="{7E584BFC-F78F-C14B-85AD-EEDD46F8E090}" destId="{6BC8BB44-D505-DE4A-AF35-D8540FF22B25}" srcOrd="12" destOrd="0" presId="urn:microsoft.com/office/officeart/2005/8/layout/default"/>
    <dgm:cxn modelId="{AF670CA5-DD04-B247-891B-6F641E3BFF90}" type="presParOf" srcId="{7E584BFC-F78F-C14B-85AD-EEDD46F8E090}" destId="{957925E5-6F0F-F540-8516-7DC7FAF30756}" srcOrd="13" destOrd="0" presId="urn:microsoft.com/office/officeart/2005/8/layout/default"/>
    <dgm:cxn modelId="{A69D718C-E3E6-AF44-B511-B049D69588D4}" type="presParOf" srcId="{7E584BFC-F78F-C14B-85AD-EEDD46F8E090}" destId="{C9C99A6E-971C-A740-B7CE-9E2B911A2B63}" srcOrd="14" destOrd="0" presId="urn:microsoft.com/office/officeart/2005/8/layout/default"/>
    <dgm:cxn modelId="{07607ACB-DDCB-734F-B83A-ECA50594F470}" type="presParOf" srcId="{7E584BFC-F78F-C14B-85AD-EEDD46F8E090}" destId="{444D008C-9E45-954D-BAE3-CB1329711EF1}" srcOrd="15" destOrd="0" presId="urn:microsoft.com/office/officeart/2005/8/layout/default"/>
    <dgm:cxn modelId="{36358F6E-957D-9C41-8633-1723402D2017}" type="presParOf" srcId="{7E584BFC-F78F-C14B-85AD-EEDD46F8E090}" destId="{16B0D14D-078B-7F4C-B82E-65A413ACC015}" srcOrd="16"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DF71057-1E5F-694E-8A98-1F671B18EF2F}" type="doc">
      <dgm:prSet loTypeId="urn:microsoft.com/office/officeart/2005/8/layout/StepDownProcess" loCatId="" qsTypeId="urn:microsoft.com/office/officeart/2005/8/quickstyle/simple1" qsCatId="simple" csTypeId="urn:microsoft.com/office/officeart/2005/8/colors/colorful1" csCatId="colorful" phldr="1"/>
      <dgm:spPr/>
      <dgm:t>
        <a:bodyPr/>
        <a:lstStyle/>
        <a:p>
          <a:endParaRPr lang="en-GB"/>
        </a:p>
      </dgm:t>
    </dgm:pt>
    <dgm:pt modelId="{365F11C3-AC63-A54D-9179-8522EDED14AD}">
      <dgm:prSet custT="1"/>
      <dgm:spPr/>
      <dgm:t>
        <a:bodyPr/>
        <a:lstStyle/>
        <a:p>
          <a:pPr>
            <a:buFont typeface="Arial" panose="020B0604020202020204" pitchFamily="34" charset="0"/>
            <a:buChar char="•"/>
          </a:pPr>
          <a:r>
            <a:rPr lang="en-AU" sz="1600" b="1" dirty="0">
              <a:latin typeface="Calibri" panose="020F0502020204030204" pitchFamily="34" charset="0"/>
              <a:cs typeface="Calibri" panose="020F0502020204030204" pitchFamily="34" charset="0"/>
            </a:rPr>
            <a:t>2015</a:t>
          </a:r>
          <a:endParaRPr lang="en-AU" sz="1600" dirty="0">
            <a:latin typeface="Calibri" panose="020F0502020204030204" pitchFamily="34" charset="0"/>
            <a:cs typeface="Calibri" panose="020F0502020204030204" pitchFamily="34" charset="0"/>
          </a:endParaRPr>
        </a:p>
      </dgm:t>
    </dgm:pt>
    <dgm:pt modelId="{165A27D2-410C-DB46-8394-D316E4C5A9CF}" type="parTrans" cxnId="{9CC4E929-AB83-D84E-9764-46513333C7DE}">
      <dgm:prSet/>
      <dgm:spPr/>
      <dgm:t>
        <a:bodyPr/>
        <a:lstStyle/>
        <a:p>
          <a:endParaRPr lang="en-GB"/>
        </a:p>
      </dgm:t>
    </dgm:pt>
    <dgm:pt modelId="{8B532C57-4F5F-1142-8847-93E4DC2370D8}" type="sibTrans" cxnId="{9CC4E929-AB83-D84E-9764-46513333C7DE}">
      <dgm:prSet/>
      <dgm:spPr/>
      <dgm:t>
        <a:bodyPr/>
        <a:lstStyle/>
        <a:p>
          <a:endParaRPr lang="en-GB"/>
        </a:p>
      </dgm:t>
    </dgm:pt>
    <dgm:pt modelId="{6C8EF3E3-EECD-2B4D-9BD4-3E86B7C7A2B4}">
      <dgm:prSet custT="1"/>
      <dgm:spPr/>
      <dgm:t>
        <a:bodyPr/>
        <a:lstStyle/>
        <a:p>
          <a:pPr>
            <a:buFont typeface="Arial" panose="020B0604020202020204" pitchFamily="34" charset="0"/>
            <a:buChar char="•"/>
          </a:pPr>
          <a:r>
            <a:rPr lang="en-AU" sz="1600" b="1" dirty="0">
              <a:latin typeface="Calibri" panose="020F0502020204030204" pitchFamily="34" charset="0"/>
              <a:cs typeface="Calibri" panose="020F0502020204030204" pitchFamily="34" charset="0"/>
            </a:rPr>
            <a:t>Mar 2018</a:t>
          </a:r>
          <a:endParaRPr lang="en-AU" sz="1600" dirty="0">
            <a:latin typeface="Calibri" panose="020F0502020204030204" pitchFamily="34" charset="0"/>
            <a:cs typeface="Calibri" panose="020F0502020204030204" pitchFamily="34" charset="0"/>
          </a:endParaRPr>
        </a:p>
      </dgm:t>
    </dgm:pt>
    <dgm:pt modelId="{606388A4-A8CB-EF4C-829E-2D04C2270464}" type="parTrans" cxnId="{0D4203D5-0AA1-E04E-B46C-FBA028283743}">
      <dgm:prSet/>
      <dgm:spPr/>
      <dgm:t>
        <a:bodyPr/>
        <a:lstStyle/>
        <a:p>
          <a:endParaRPr lang="en-GB"/>
        </a:p>
      </dgm:t>
    </dgm:pt>
    <dgm:pt modelId="{61E0E6F9-A2D3-9E4C-B287-9C5C68BDFD5E}" type="sibTrans" cxnId="{0D4203D5-0AA1-E04E-B46C-FBA028283743}">
      <dgm:prSet/>
      <dgm:spPr/>
      <dgm:t>
        <a:bodyPr/>
        <a:lstStyle/>
        <a:p>
          <a:endParaRPr lang="en-GB"/>
        </a:p>
      </dgm:t>
    </dgm:pt>
    <dgm:pt modelId="{ED54A98B-ADB3-854D-A7D6-9BF5DF77E062}">
      <dgm:prSet custT="1"/>
      <dgm:spPr/>
      <dgm:t>
        <a:bodyPr/>
        <a:lstStyle/>
        <a:p>
          <a:pPr>
            <a:buFont typeface="Arial" panose="020B0604020202020204" pitchFamily="34" charset="0"/>
            <a:buChar char="•"/>
          </a:pPr>
          <a:r>
            <a:rPr lang="en-AU" sz="1600" b="1" dirty="0">
              <a:latin typeface="Calibri" panose="020F0502020204030204" pitchFamily="34" charset="0"/>
              <a:cs typeface="Calibri" panose="020F0502020204030204" pitchFamily="34" charset="0"/>
            </a:rPr>
            <a:t>Apr 2018</a:t>
          </a:r>
          <a:endParaRPr lang="en-AU" sz="1600" dirty="0">
            <a:latin typeface="Calibri" panose="020F0502020204030204" pitchFamily="34" charset="0"/>
            <a:cs typeface="Calibri" panose="020F0502020204030204" pitchFamily="34" charset="0"/>
          </a:endParaRPr>
        </a:p>
      </dgm:t>
    </dgm:pt>
    <dgm:pt modelId="{14C7B5C7-457D-9F44-AF30-A1D3C617020F}" type="parTrans" cxnId="{5A35E67F-B94A-8A49-8D23-DEE1CCE5EB01}">
      <dgm:prSet/>
      <dgm:spPr/>
      <dgm:t>
        <a:bodyPr/>
        <a:lstStyle/>
        <a:p>
          <a:endParaRPr lang="en-GB"/>
        </a:p>
      </dgm:t>
    </dgm:pt>
    <dgm:pt modelId="{84855044-39F4-414E-A7B9-689ED0815C58}" type="sibTrans" cxnId="{5A35E67F-B94A-8A49-8D23-DEE1CCE5EB01}">
      <dgm:prSet/>
      <dgm:spPr/>
      <dgm:t>
        <a:bodyPr/>
        <a:lstStyle/>
        <a:p>
          <a:endParaRPr lang="en-GB"/>
        </a:p>
      </dgm:t>
    </dgm:pt>
    <dgm:pt modelId="{DD5D3BEF-81AC-0549-A278-C3126C665BDB}">
      <dgm:prSet custT="1"/>
      <dgm:spPr/>
      <dgm:t>
        <a:bodyPr/>
        <a:lstStyle/>
        <a:p>
          <a:pPr>
            <a:buFont typeface="Arial" panose="020B0604020202020204" pitchFamily="34" charset="0"/>
            <a:buChar char="•"/>
          </a:pPr>
          <a:r>
            <a:rPr lang="en-AU" sz="1600" b="1" dirty="0">
              <a:latin typeface="Calibri" panose="020F0502020204030204" pitchFamily="34" charset="0"/>
              <a:cs typeface="Calibri" panose="020F0502020204030204" pitchFamily="34" charset="0"/>
            </a:rPr>
            <a:t>Jul 2019</a:t>
          </a:r>
          <a:endParaRPr lang="en-AU" sz="1600" dirty="0">
            <a:latin typeface="Calibri" panose="020F0502020204030204" pitchFamily="34" charset="0"/>
            <a:cs typeface="Calibri" panose="020F0502020204030204" pitchFamily="34" charset="0"/>
          </a:endParaRPr>
        </a:p>
      </dgm:t>
    </dgm:pt>
    <dgm:pt modelId="{5176A4B0-AFB8-514C-A032-F31B5F7C73B0}" type="parTrans" cxnId="{E0033424-DC40-E74F-B4AA-B0CC42E0EED6}">
      <dgm:prSet/>
      <dgm:spPr/>
      <dgm:t>
        <a:bodyPr/>
        <a:lstStyle/>
        <a:p>
          <a:endParaRPr lang="en-GB"/>
        </a:p>
      </dgm:t>
    </dgm:pt>
    <dgm:pt modelId="{B7489B30-BF51-074E-8B5D-F3FAE8DD68EF}" type="sibTrans" cxnId="{E0033424-DC40-E74F-B4AA-B0CC42E0EED6}">
      <dgm:prSet/>
      <dgm:spPr/>
      <dgm:t>
        <a:bodyPr/>
        <a:lstStyle/>
        <a:p>
          <a:endParaRPr lang="en-GB"/>
        </a:p>
      </dgm:t>
    </dgm:pt>
    <dgm:pt modelId="{37EE91A7-A6E0-2A43-A6C3-209E362BB87E}">
      <dgm:prSet phldrT="[Text]" custT="1"/>
      <dgm:spPr/>
      <dgm:t>
        <a:bodyPr/>
        <a:lstStyle/>
        <a:p>
          <a:r>
            <a:rPr lang="en-GB" sz="1600" dirty="0">
              <a:latin typeface="Calibri" panose="020F0502020204030204" pitchFamily="34" charset="0"/>
              <a:cs typeface="Calibri" panose="020F0502020204030204" pitchFamily="34" charset="0"/>
            </a:rPr>
            <a:t>2013</a:t>
          </a:r>
        </a:p>
      </dgm:t>
    </dgm:pt>
    <dgm:pt modelId="{55CD1CC6-B1F8-894D-A0EF-F03C1BF2FAB6}" type="sibTrans" cxnId="{4B17B6C0-6851-8D4E-9969-3F15322A3F97}">
      <dgm:prSet/>
      <dgm:spPr/>
      <dgm:t>
        <a:bodyPr/>
        <a:lstStyle/>
        <a:p>
          <a:endParaRPr lang="en-GB"/>
        </a:p>
      </dgm:t>
    </dgm:pt>
    <dgm:pt modelId="{6C22A440-A7CA-954E-835C-BE729E2842AF}" type="parTrans" cxnId="{4B17B6C0-6851-8D4E-9969-3F15322A3F97}">
      <dgm:prSet/>
      <dgm:spPr/>
      <dgm:t>
        <a:bodyPr/>
        <a:lstStyle/>
        <a:p>
          <a:endParaRPr lang="en-GB"/>
        </a:p>
      </dgm:t>
    </dgm:pt>
    <dgm:pt modelId="{3188BC62-D4A3-2F4B-AC64-FF222AB410A1}">
      <dgm:prSet phldrT="[Text]" custT="1"/>
      <dgm:spPr/>
      <dgm:t>
        <a:bodyPr/>
        <a:lstStyle/>
        <a:p>
          <a:r>
            <a:rPr lang="en-AU" sz="1600" dirty="0">
              <a:latin typeface="Calibri" panose="020F0502020204030204" pitchFamily="34" charset="0"/>
              <a:cs typeface="Calibri" panose="020F0502020204030204" pitchFamily="34" charset="0"/>
            </a:rPr>
            <a:t>Kogan develops Facebook app collecting user &amp; friend data</a:t>
          </a:r>
          <a:endParaRPr lang="en-GB" sz="1600" dirty="0">
            <a:latin typeface="Calibri" panose="020F0502020204030204" pitchFamily="34" charset="0"/>
            <a:cs typeface="Calibri" panose="020F0502020204030204" pitchFamily="34" charset="0"/>
          </a:endParaRPr>
        </a:p>
      </dgm:t>
    </dgm:pt>
    <dgm:pt modelId="{FC4015D6-867E-354A-A329-DF2477F8E334}" type="sibTrans" cxnId="{56CF7D41-B904-0548-B8B3-875802CFA82D}">
      <dgm:prSet/>
      <dgm:spPr/>
      <dgm:t>
        <a:bodyPr/>
        <a:lstStyle/>
        <a:p>
          <a:endParaRPr lang="en-GB"/>
        </a:p>
      </dgm:t>
    </dgm:pt>
    <dgm:pt modelId="{EB33ED8E-8B23-064B-952C-47BFAF53F684}" type="parTrans" cxnId="{56CF7D41-B904-0548-B8B3-875802CFA82D}">
      <dgm:prSet/>
      <dgm:spPr/>
      <dgm:t>
        <a:bodyPr/>
        <a:lstStyle/>
        <a:p>
          <a:endParaRPr lang="en-GB"/>
        </a:p>
      </dgm:t>
    </dgm:pt>
    <dgm:pt modelId="{70AE1F6C-620C-0944-BA3A-25371708143C}">
      <dgm:prSet phldrT="[Text]" custT="1"/>
      <dgm:spPr/>
      <dgm:t>
        <a:bodyPr/>
        <a:lstStyle/>
        <a:p>
          <a:r>
            <a:rPr lang="en-AU" sz="1600" b="1" dirty="0">
              <a:latin typeface="Calibri" panose="020F0502020204030204" pitchFamily="34" charset="0"/>
              <a:cs typeface="Calibri" panose="020F0502020204030204" pitchFamily="34" charset="0"/>
            </a:rPr>
            <a:t>2014</a:t>
          </a:r>
          <a:endParaRPr lang="en-GB" sz="1600" dirty="0">
            <a:latin typeface="Calibri" panose="020F0502020204030204" pitchFamily="34" charset="0"/>
            <a:cs typeface="Calibri" panose="020F0502020204030204" pitchFamily="34" charset="0"/>
          </a:endParaRPr>
        </a:p>
      </dgm:t>
    </dgm:pt>
    <dgm:pt modelId="{8FB5EB3A-AF26-D046-9F80-34B5450B04FC}" type="parTrans" cxnId="{E1E570D0-E435-C648-B62A-8FECB843F479}">
      <dgm:prSet/>
      <dgm:spPr/>
      <dgm:t>
        <a:bodyPr/>
        <a:lstStyle/>
        <a:p>
          <a:endParaRPr lang="en-GB"/>
        </a:p>
      </dgm:t>
    </dgm:pt>
    <dgm:pt modelId="{B17F40B9-F182-1B48-B0DB-59680A46A937}" type="sibTrans" cxnId="{E1E570D0-E435-C648-B62A-8FECB843F479}">
      <dgm:prSet/>
      <dgm:spPr/>
      <dgm:t>
        <a:bodyPr/>
        <a:lstStyle/>
        <a:p>
          <a:endParaRPr lang="en-GB"/>
        </a:p>
      </dgm:t>
    </dgm:pt>
    <dgm:pt modelId="{8DC4B153-7847-B045-AD1C-43BE67E86BD3}">
      <dgm:prSet phldrT="[Text]" custT="1"/>
      <dgm:spPr/>
      <dgm:t>
        <a:bodyPr/>
        <a:lstStyle/>
        <a:p>
          <a:r>
            <a:rPr lang="en-AU" sz="1600" dirty="0">
              <a:latin typeface="Calibri" panose="020F0502020204030204" pitchFamily="34" charset="0"/>
              <a:cs typeface="Calibri" panose="020F0502020204030204" pitchFamily="34" charset="0"/>
            </a:rPr>
            <a:t>Cambridge Analytica acquires millions of profiles without consent</a:t>
          </a:r>
          <a:endParaRPr lang="en-GB" sz="1600" dirty="0">
            <a:latin typeface="Calibri" panose="020F0502020204030204" pitchFamily="34" charset="0"/>
            <a:cs typeface="Calibri" panose="020F0502020204030204" pitchFamily="34" charset="0"/>
          </a:endParaRPr>
        </a:p>
      </dgm:t>
    </dgm:pt>
    <dgm:pt modelId="{D7EFE254-D9BF-DD49-9ECB-D922F66768D8}" type="parTrans" cxnId="{19F3FCD9-95C9-4F4A-95F4-E3B9F768E6F8}">
      <dgm:prSet/>
      <dgm:spPr/>
      <dgm:t>
        <a:bodyPr/>
        <a:lstStyle/>
        <a:p>
          <a:endParaRPr lang="en-GB"/>
        </a:p>
      </dgm:t>
    </dgm:pt>
    <dgm:pt modelId="{45032B50-5086-8641-A3E7-11C58EF34A2B}" type="sibTrans" cxnId="{19F3FCD9-95C9-4F4A-95F4-E3B9F768E6F8}">
      <dgm:prSet/>
      <dgm:spPr/>
      <dgm:t>
        <a:bodyPr/>
        <a:lstStyle/>
        <a:p>
          <a:endParaRPr lang="en-GB"/>
        </a:p>
      </dgm:t>
    </dgm:pt>
    <dgm:pt modelId="{21E84CF1-9BB0-374A-BDB0-5F58CB53E539}">
      <dgm:prSet custT="1"/>
      <dgm:spPr/>
      <dgm:t>
        <a:bodyPr/>
        <a:lstStyle/>
        <a:p>
          <a:pPr>
            <a:buFont typeface="Arial" panose="020B0604020202020204" pitchFamily="34" charset="0"/>
            <a:buChar char="•"/>
          </a:pPr>
          <a:r>
            <a:rPr lang="en-AU" sz="1600" dirty="0">
              <a:latin typeface="Calibri" panose="020F0502020204030204" pitchFamily="34" charset="0"/>
              <a:cs typeface="Calibri" panose="020F0502020204030204" pitchFamily="34" charset="0"/>
            </a:rPr>
            <a:t>Facebook discovers breach, demands deletion (weak enforcement)</a:t>
          </a:r>
        </a:p>
      </dgm:t>
    </dgm:pt>
    <dgm:pt modelId="{59F489E3-D6E7-F44A-87BE-ED25496B57B3}" type="parTrans" cxnId="{BD9DA579-E358-1846-97D5-9651735FF9EE}">
      <dgm:prSet/>
      <dgm:spPr/>
      <dgm:t>
        <a:bodyPr/>
        <a:lstStyle/>
        <a:p>
          <a:endParaRPr lang="en-GB"/>
        </a:p>
      </dgm:t>
    </dgm:pt>
    <dgm:pt modelId="{9BE8519E-154D-8A41-846C-404DB90EDED6}" type="sibTrans" cxnId="{BD9DA579-E358-1846-97D5-9651735FF9EE}">
      <dgm:prSet/>
      <dgm:spPr/>
      <dgm:t>
        <a:bodyPr/>
        <a:lstStyle/>
        <a:p>
          <a:endParaRPr lang="en-GB"/>
        </a:p>
      </dgm:t>
    </dgm:pt>
    <dgm:pt modelId="{1BA96311-CD92-1941-8A8C-8C9F8379F2E3}">
      <dgm:prSet custT="1"/>
      <dgm:spPr/>
      <dgm:t>
        <a:bodyPr/>
        <a:lstStyle/>
        <a:p>
          <a:pPr>
            <a:buFont typeface="Arial" panose="020B0604020202020204" pitchFamily="34" charset="0"/>
            <a:buChar char="•"/>
          </a:pPr>
          <a:r>
            <a:rPr lang="en-AU" sz="1600" dirty="0">
              <a:latin typeface="Calibri" panose="020F0502020204030204" pitchFamily="34" charset="0"/>
              <a:cs typeface="Calibri" panose="020F0502020204030204" pitchFamily="34" charset="0"/>
            </a:rPr>
            <a:t>The Guardian &amp; NYT expose scandal; whistleblower speaks out</a:t>
          </a:r>
        </a:p>
      </dgm:t>
    </dgm:pt>
    <dgm:pt modelId="{B117C80D-3510-F649-B031-24E3B48F78E6}" type="parTrans" cxnId="{65C18295-AE28-1F44-8E4E-B2BA9AC0F870}">
      <dgm:prSet/>
      <dgm:spPr/>
      <dgm:t>
        <a:bodyPr/>
        <a:lstStyle/>
        <a:p>
          <a:endParaRPr lang="en-GB"/>
        </a:p>
      </dgm:t>
    </dgm:pt>
    <dgm:pt modelId="{B01A2765-7E0C-7248-8E3F-A2EE0AF95544}" type="sibTrans" cxnId="{65C18295-AE28-1F44-8E4E-B2BA9AC0F870}">
      <dgm:prSet/>
      <dgm:spPr/>
      <dgm:t>
        <a:bodyPr/>
        <a:lstStyle/>
        <a:p>
          <a:endParaRPr lang="en-GB"/>
        </a:p>
      </dgm:t>
    </dgm:pt>
    <dgm:pt modelId="{C0EFB94B-9C04-CF4B-9B26-512E9991DD7E}">
      <dgm:prSet custT="1"/>
      <dgm:spPr/>
      <dgm:t>
        <a:bodyPr/>
        <a:lstStyle/>
        <a:p>
          <a:pPr>
            <a:buFont typeface="Arial" panose="020B0604020202020204" pitchFamily="34" charset="0"/>
            <a:buChar char="•"/>
          </a:pPr>
          <a:r>
            <a:rPr lang="en-AU" sz="1600" dirty="0">
              <a:latin typeface="Calibri" panose="020F0502020204030204" pitchFamily="34" charset="0"/>
              <a:cs typeface="Calibri" panose="020F0502020204030204" pitchFamily="34" charset="0"/>
            </a:rPr>
            <a:t>Zuckerberg testifies before US Congress on privacy issues</a:t>
          </a:r>
        </a:p>
      </dgm:t>
    </dgm:pt>
    <dgm:pt modelId="{92BF1CEF-FC0A-2C40-A5F6-B6869A1E39D7}" type="parTrans" cxnId="{B7FE3F2F-2E7C-514D-A092-3597A5970B84}">
      <dgm:prSet/>
      <dgm:spPr/>
      <dgm:t>
        <a:bodyPr/>
        <a:lstStyle/>
        <a:p>
          <a:endParaRPr lang="en-GB"/>
        </a:p>
      </dgm:t>
    </dgm:pt>
    <dgm:pt modelId="{F2DE8443-F83C-0D4C-8223-EB0F3F5C873C}" type="sibTrans" cxnId="{B7FE3F2F-2E7C-514D-A092-3597A5970B84}">
      <dgm:prSet/>
      <dgm:spPr/>
      <dgm:t>
        <a:bodyPr/>
        <a:lstStyle/>
        <a:p>
          <a:endParaRPr lang="en-GB"/>
        </a:p>
      </dgm:t>
    </dgm:pt>
    <dgm:pt modelId="{DBB6A83E-6601-A142-86D4-D679003C4E5F}">
      <dgm:prSet custT="1"/>
      <dgm:spPr/>
      <dgm:t>
        <a:bodyPr/>
        <a:lstStyle/>
        <a:p>
          <a:pPr>
            <a:buFont typeface="Arial" panose="020B0604020202020204" pitchFamily="34" charset="0"/>
            <a:buChar char="•"/>
          </a:pPr>
          <a:r>
            <a:rPr lang="en-AU" sz="1600" dirty="0">
              <a:latin typeface="Calibri" panose="020F0502020204030204" pitchFamily="34" charset="0"/>
              <a:cs typeface="Calibri" panose="020F0502020204030204" pitchFamily="34" charset="0"/>
            </a:rPr>
            <a:t>Facebook fined $5B by FTC for privacy violations</a:t>
          </a:r>
        </a:p>
      </dgm:t>
    </dgm:pt>
    <dgm:pt modelId="{FA390658-D37A-EB48-9B3B-71734472107C}" type="parTrans" cxnId="{A63A9500-4E47-DC4E-9D14-1F63C847BAA0}">
      <dgm:prSet/>
      <dgm:spPr/>
      <dgm:t>
        <a:bodyPr/>
        <a:lstStyle/>
        <a:p>
          <a:endParaRPr lang="en-GB"/>
        </a:p>
      </dgm:t>
    </dgm:pt>
    <dgm:pt modelId="{E6720AAA-9587-1740-A7B3-117532D240B0}" type="sibTrans" cxnId="{A63A9500-4E47-DC4E-9D14-1F63C847BAA0}">
      <dgm:prSet/>
      <dgm:spPr/>
      <dgm:t>
        <a:bodyPr/>
        <a:lstStyle/>
        <a:p>
          <a:endParaRPr lang="en-GB"/>
        </a:p>
      </dgm:t>
    </dgm:pt>
    <dgm:pt modelId="{5EA706A6-818C-8248-B3AF-BD15A4950252}" type="pres">
      <dgm:prSet presAssocID="{CDF71057-1E5F-694E-8A98-1F671B18EF2F}" presName="rootnode" presStyleCnt="0">
        <dgm:presLayoutVars>
          <dgm:chMax/>
          <dgm:chPref/>
          <dgm:dir/>
          <dgm:animLvl val="lvl"/>
        </dgm:presLayoutVars>
      </dgm:prSet>
      <dgm:spPr/>
    </dgm:pt>
    <dgm:pt modelId="{13B46D48-064A-924C-9513-F4BBC7AB657B}" type="pres">
      <dgm:prSet presAssocID="{37EE91A7-A6E0-2A43-A6C3-209E362BB87E}" presName="composite" presStyleCnt="0"/>
      <dgm:spPr/>
    </dgm:pt>
    <dgm:pt modelId="{FF77B61B-FF6A-CB47-9B78-8D86BE85E1D1}" type="pres">
      <dgm:prSet presAssocID="{37EE91A7-A6E0-2A43-A6C3-209E362BB87E}" presName="bentUpArrow1" presStyleLbl="alignImgPlace1" presStyleIdx="0" presStyleCnt="5"/>
      <dgm:spPr/>
    </dgm:pt>
    <dgm:pt modelId="{9AF347D9-88A6-444D-A3D0-7DFF936F3853}" type="pres">
      <dgm:prSet presAssocID="{37EE91A7-A6E0-2A43-A6C3-209E362BB87E}" presName="ParentText" presStyleLbl="node1" presStyleIdx="0" presStyleCnt="6">
        <dgm:presLayoutVars>
          <dgm:chMax val="1"/>
          <dgm:chPref val="1"/>
          <dgm:bulletEnabled val="1"/>
        </dgm:presLayoutVars>
      </dgm:prSet>
      <dgm:spPr/>
    </dgm:pt>
    <dgm:pt modelId="{878ED985-DF14-1E47-8597-285C02857E65}" type="pres">
      <dgm:prSet presAssocID="{37EE91A7-A6E0-2A43-A6C3-209E362BB87E}" presName="ChildText" presStyleLbl="revTx" presStyleIdx="0" presStyleCnt="6" custScaleX="286766" custScaleY="96609" custLinFactNeighborX="99932" custLinFactNeighborY="2175">
        <dgm:presLayoutVars>
          <dgm:chMax val="0"/>
          <dgm:chPref val="0"/>
          <dgm:bulletEnabled val="1"/>
        </dgm:presLayoutVars>
      </dgm:prSet>
      <dgm:spPr/>
    </dgm:pt>
    <dgm:pt modelId="{5A7D9BC4-27EE-614B-BB23-DB0E50D09A8E}" type="pres">
      <dgm:prSet presAssocID="{55CD1CC6-B1F8-894D-A0EF-F03C1BF2FAB6}" presName="sibTrans" presStyleCnt="0"/>
      <dgm:spPr/>
    </dgm:pt>
    <dgm:pt modelId="{CECB4971-B3F8-BB4D-8583-D45660CBA423}" type="pres">
      <dgm:prSet presAssocID="{70AE1F6C-620C-0944-BA3A-25371708143C}" presName="composite" presStyleCnt="0"/>
      <dgm:spPr/>
    </dgm:pt>
    <dgm:pt modelId="{E822C8D6-2DBB-5E41-9A38-C3F086C98470}" type="pres">
      <dgm:prSet presAssocID="{70AE1F6C-620C-0944-BA3A-25371708143C}" presName="bentUpArrow1" presStyleLbl="alignImgPlace1" presStyleIdx="1" presStyleCnt="5"/>
      <dgm:spPr/>
    </dgm:pt>
    <dgm:pt modelId="{F1B18B80-EE14-D648-8FA1-8FB6F070A4F0}" type="pres">
      <dgm:prSet presAssocID="{70AE1F6C-620C-0944-BA3A-25371708143C}" presName="ParentText" presStyleLbl="node1" presStyleIdx="1" presStyleCnt="6">
        <dgm:presLayoutVars>
          <dgm:chMax val="1"/>
          <dgm:chPref val="1"/>
          <dgm:bulletEnabled val="1"/>
        </dgm:presLayoutVars>
      </dgm:prSet>
      <dgm:spPr/>
    </dgm:pt>
    <dgm:pt modelId="{EFE9A9E2-085F-D342-AC72-FC21AB780600}" type="pres">
      <dgm:prSet presAssocID="{70AE1F6C-620C-0944-BA3A-25371708143C}" presName="ChildText" presStyleLbl="revTx" presStyleIdx="1" presStyleCnt="6" custScaleX="317783" custScaleY="104461" custLinFactX="18862" custLinFactNeighborX="100000" custLinFactNeighborY="815">
        <dgm:presLayoutVars>
          <dgm:chMax val="0"/>
          <dgm:chPref val="0"/>
          <dgm:bulletEnabled val="1"/>
        </dgm:presLayoutVars>
      </dgm:prSet>
      <dgm:spPr/>
    </dgm:pt>
    <dgm:pt modelId="{A00280DD-7768-3C45-9812-07B5F9E23A3B}" type="pres">
      <dgm:prSet presAssocID="{B17F40B9-F182-1B48-B0DB-59680A46A937}" presName="sibTrans" presStyleCnt="0"/>
      <dgm:spPr/>
    </dgm:pt>
    <dgm:pt modelId="{DA87B148-93A8-1441-A4AB-6AE80D6D6F2F}" type="pres">
      <dgm:prSet presAssocID="{365F11C3-AC63-A54D-9179-8522EDED14AD}" presName="composite" presStyleCnt="0"/>
      <dgm:spPr/>
    </dgm:pt>
    <dgm:pt modelId="{C3F978A3-1EEB-A34E-BCAD-64D10A04E5FD}" type="pres">
      <dgm:prSet presAssocID="{365F11C3-AC63-A54D-9179-8522EDED14AD}" presName="bentUpArrow1" presStyleLbl="alignImgPlace1" presStyleIdx="2" presStyleCnt="5"/>
      <dgm:spPr/>
    </dgm:pt>
    <dgm:pt modelId="{F19E1E2A-5457-0248-9C1E-D3830AFE4D36}" type="pres">
      <dgm:prSet presAssocID="{365F11C3-AC63-A54D-9179-8522EDED14AD}" presName="ParentText" presStyleLbl="node1" presStyleIdx="2" presStyleCnt="6">
        <dgm:presLayoutVars>
          <dgm:chMax val="1"/>
          <dgm:chPref val="1"/>
          <dgm:bulletEnabled val="1"/>
        </dgm:presLayoutVars>
      </dgm:prSet>
      <dgm:spPr/>
    </dgm:pt>
    <dgm:pt modelId="{5F1AA553-81F6-7E45-9239-6BC2712C099D}" type="pres">
      <dgm:prSet presAssocID="{365F11C3-AC63-A54D-9179-8522EDED14AD}" presName="ChildText" presStyleLbl="revTx" presStyleIdx="2" presStyleCnt="6" custScaleX="319487" custScaleY="94450" custLinFactX="18932" custLinFactNeighborX="100000" custLinFactNeighborY="-7563">
        <dgm:presLayoutVars>
          <dgm:chMax val="0"/>
          <dgm:chPref val="0"/>
          <dgm:bulletEnabled val="1"/>
        </dgm:presLayoutVars>
      </dgm:prSet>
      <dgm:spPr/>
    </dgm:pt>
    <dgm:pt modelId="{7B2DFA4C-CD47-F44C-A8BD-6CBA0EFA1A1B}" type="pres">
      <dgm:prSet presAssocID="{8B532C57-4F5F-1142-8847-93E4DC2370D8}" presName="sibTrans" presStyleCnt="0"/>
      <dgm:spPr/>
    </dgm:pt>
    <dgm:pt modelId="{2918B4E8-2479-A946-9DB7-76618F18760E}" type="pres">
      <dgm:prSet presAssocID="{6C8EF3E3-EECD-2B4D-9BD4-3E86B7C7A2B4}" presName="composite" presStyleCnt="0"/>
      <dgm:spPr/>
    </dgm:pt>
    <dgm:pt modelId="{E2C511C5-7118-CA4D-AC15-E69BC5D95B9A}" type="pres">
      <dgm:prSet presAssocID="{6C8EF3E3-EECD-2B4D-9BD4-3E86B7C7A2B4}" presName="bentUpArrow1" presStyleLbl="alignImgPlace1" presStyleIdx="3" presStyleCnt="5"/>
      <dgm:spPr/>
    </dgm:pt>
    <dgm:pt modelId="{7581A7B0-09EB-1645-AC94-81D2AA739CCF}" type="pres">
      <dgm:prSet presAssocID="{6C8EF3E3-EECD-2B4D-9BD4-3E86B7C7A2B4}" presName="ParentText" presStyleLbl="node1" presStyleIdx="3" presStyleCnt="6">
        <dgm:presLayoutVars>
          <dgm:chMax val="1"/>
          <dgm:chPref val="1"/>
          <dgm:bulletEnabled val="1"/>
        </dgm:presLayoutVars>
      </dgm:prSet>
      <dgm:spPr/>
    </dgm:pt>
    <dgm:pt modelId="{44DD443C-3584-FB46-8CDA-3E9B36FDA982}" type="pres">
      <dgm:prSet presAssocID="{6C8EF3E3-EECD-2B4D-9BD4-3E86B7C7A2B4}" presName="ChildText" presStyleLbl="revTx" presStyleIdx="3" presStyleCnt="6" custScaleX="359043" custScaleY="129251" custLinFactX="39734" custLinFactNeighborX="100000" custLinFactNeighborY="275">
        <dgm:presLayoutVars>
          <dgm:chMax val="0"/>
          <dgm:chPref val="0"/>
          <dgm:bulletEnabled val="1"/>
        </dgm:presLayoutVars>
      </dgm:prSet>
      <dgm:spPr/>
    </dgm:pt>
    <dgm:pt modelId="{B7475A68-5342-7C47-8399-C0B9D797099C}" type="pres">
      <dgm:prSet presAssocID="{61E0E6F9-A2D3-9E4C-B287-9C5C68BDFD5E}" presName="sibTrans" presStyleCnt="0"/>
      <dgm:spPr/>
    </dgm:pt>
    <dgm:pt modelId="{8A985332-B281-D246-A8A8-D7DCFF94F506}" type="pres">
      <dgm:prSet presAssocID="{ED54A98B-ADB3-854D-A7D6-9BF5DF77E062}" presName="composite" presStyleCnt="0"/>
      <dgm:spPr/>
    </dgm:pt>
    <dgm:pt modelId="{8DD47181-6DEE-D844-865E-0C7D058D9F66}" type="pres">
      <dgm:prSet presAssocID="{ED54A98B-ADB3-854D-A7D6-9BF5DF77E062}" presName="bentUpArrow1" presStyleLbl="alignImgPlace1" presStyleIdx="4" presStyleCnt="5"/>
      <dgm:spPr/>
    </dgm:pt>
    <dgm:pt modelId="{1A81EBD2-9A9F-F64C-B0DC-82FC88B9316D}" type="pres">
      <dgm:prSet presAssocID="{ED54A98B-ADB3-854D-A7D6-9BF5DF77E062}" presName="ParentText" presStyleLbl="node1" presStyleIdx="4" presStyleCnt="6">
        <dgm:presLayoutVars>
          <dgm:chMax val="1"/>
          <dgm:chPref val="1"/>
          <dgm:bulletEnabled val="1"/>
        </dgm:presLayoutVars>
      </dgm:prSet>
      <dgm:spPr/>
    </dgm:pt>
    <dgm:pt modelId="{D9C1DD57-8171-7B45-85B2-53B3B755496E}" type="pres">
      <dgm:prSet presAssocID="{ED54A98B-ADB3-854D-A7D6-9BF5DF77E062}" presName="ChildText" presStyleLbl="revTx" presStyleIdx="4" presStyleCnt="6" custScaleX="279230" custScaleY="68350" custLinFactNeighborX="88831" custLinFactNeighborY="-11420">
        <dgm:presLayoutVars>
          <dgm:chMax val="0"/>
          <dgm:chPref val="0"/>
          <dgm:bulletEnabled val="1"/>
        </dgm:presLayoutVars>
      </dgm:prSet>
      <dgm:spPr/>
    </dgm:pt>
    <dgm:pt modelId="{F2594524-4034-4F4C-A607-EA7A74E7D5F8}" type="pres">
      <dgm:prSet presAssocID="{84855044-39F4-414E-A7B9-689ED0815C58}" presName="sibTrans" presStyleCnt="0"/>
      <dgm:spPr/>
    </dgm:pt>
    <dgm:pt modelId="{BAB31E8C-F40B-0241-9789-350174FF1887}" type="pres">
      <dgm:prSet presAssocID="{DD5D3BEF-81AC-0549-A278-C3126C665BDB}" presName="composite" presStyleCnt="0"/>
      <dgm:spPr/>
    </dgm:pt>
    <dgm:pt modelId="{4F18AC97-0466-D047-96DB-2E942E385B87}" type="pres">
      <dgm:prSet presAssocID="{DD5D3BEF-81AC-0549-A278-C3126C665BDB}" presName="ParentText" presStyleLbl="node1" presStyleIdx="5" presStyleCnt="6">
        <dgm:presLayoutVars>
          <dgm:chMax val="1"/>
          <dgm:chPref val="1"/>
          <dgm:bulletEnabled val="1"/>
        </dgm:presLayoutVars>
      </dgm:prSet>
      <dgm:spPr/>
    </dgm:pt>
    <dgm:pt modelId="{9A38BFF2-31F4-9540-8E1D-5277014DA17E}" type="pres">
      <dgm:prSet presAssocID="{DD5D3BEF-81AC-0549-A278-C3126C665BDB}" presName="FinalChildText" presStyleLbl="revTx" presStyleIdx="5" presStyleCnt="6" custScaleX="284131" custScaleY="110600" custLinFactX="14761" custLinFactNeighborX="100000" custLinFactNeighborY="195">
        <dgm:presLayoutVars>
          <dgm:chMax val="0"/>
          <dgm:chPref val="0"/>
          <dgm:bulletEnabled val="1"/>
        </dgm:presLayoutVars>
      </dgm:prSet>
      <dgm:spPr/>
    </dgm:pt>
  </dgm:ptLst>
  <dgm:cxnLst>
    <dgm:cxn modelId="{A63A9500-4E47-DC4E-9D14-1F63C847BAA0}" srcId="{DD5D3BEF-81AC-0549-A278-C3126C665BDB}" destId="{DBB6A83E-6601-A142-86D4-D679003C4E5F}" srcOrd="0" destOrd="0" parTransId="{FA390658-D37A-EB48-9B3B-71734472107C}" sibTransId="{E6720AAA-9587-1740-A7B3-117532D240B0}"/>
    <dgm:cxn modelId="{015B4F02-EAC2-5346-A835-3624E559A219}" type="presOf" srcId="{8DC4B153-7847-B045-AD1C-43BE67E86BD3}" destId="{EFE9A9E2-085F-D342-AC72-FC21AB780600}" srcOrd="0" destOrd="0" presId="urn:microsoft.com/office/officeart/2005/8/layout/StepDownProcess"/>
    <dgm:cxn modelId="{F4A11704-DA25-4A47-B014-0F54147A836B}" type="presOf" srcId="{3188BC62-D4A3-2F4B-AC64-FF222AB410A1}" destId="{878ED985-DF14-1E47-8597-285C02857E65}" srcOrd="0" destOrd="0" presId="urn:microsoft.com/office/officeart/2005/8/layout/StepDownProcess"/>
    <dgm:cxn modelId="{7228161A-5767-BE42-91DF-9D29C0DEA5D3}" type="presOf" srcId="{70AE1F6C-620C-0944-BA3A-25371708143C}" destId="{F1B18B80-EE14-D648-8FA1-8FB6F070A4F0}" srcOrd="0" destOrd="0" presId="urn:microsoft.com/office/officeart/2005/8/layout/StepDownProcess"/>
    <dgm:cxn modelId="{B0FB3F1E-4390-AE43-B520-417A1861D71C}" type="presOf" srcId="{37EE91A7-A6E0-2A43-A6C3-209E362BB87E}" destId="{9AF347D9-88A6-444D-A3D0-7DFF936F3853}" srcOrd="0" destOrd="0" presId="urn:microsoft.com/office/officeart/2005/8/layout/StepDownProcess"/>
    <dgm:cxn modelId="{E0033424-DC40-E74F-B4AA-B0CC42E0EED6}" srcId="{CDF71057-1E5F-694E-8A98-1F671B18EF2F}" destId="{DD5D3BEF-81AC-0549-A278-C3126C665BDB}" srcOrd="5" destOrd="0" parTransId="{5176A4B0-AFB8-514C-A032-F31B5F7C73B0}" sibTransId="{B7489B30-BF51-074E-8B5D-F3FAE8DD68EF}"/>
    <dgm:cxn modelId="{9CC4E929-AB83-D84E-9764-46513333C7DE}" srcId="{CDF71057-1E5F-694E-8A98-1F671B18EF2F}" destId="{365F11C3-AC63-A54D-9179-8522EDED14AD}" srcOrd="2" destOrd="0" parTransId="{165A27D2-410C-DB46-8394-D316E4C5A9CF}" sibTransId="{8B532C57-4F5F-1142-8847-93E4DC2370D8}"/>
    <dgm:cxn modelId="{B7FE3F2F-2E7C-514D-A092-3597A5970B84}" srcId="{ED54A98B-ADB3-854D-A7D6-9BF5DF77E062}" destId="{C0EFB94B-9C04-CF4B-9B26-512E9991DD7E}" srcOrd="0" destOrd="0" parTransId="{92BF1CEF-FC0A-2C40-A5F6-B6869A1E39D7}" sibTransId="{F2DE8443-F83C-0D4C-8223-EB0F3F5C873C}"/>
    <dgm:cxn modelId="{90718E39-1B62-AB41-86FD-A2F7B295EB24}" type="presOf" srcId="{1BA96311-CD92-1941-8A8C-8C9F8379F2E3}" destId="{44DD443C-3584-FB46-8CDA-3E9B36FDA982}" srcOrd="0" destOrd="0" presId="urn:microsoft.com/office/officeart/2005/8/layout/StepDownProcess"/>
    <dgm:cxn modelId="{56CF7D41-B904-0548-B8B3-875802CFA82D}" srcId="{37EE91A7-A6E0-2A43-A6C3-209E362BB87E}" destId="{3188BC62-D4A3-2F4B-AC64-FF222AB410A1}" srcOrd="0" destOrd="0" parTransId="{EB33ED8E-8B23-064B-952C-47BFAF53F684}" sibTransId="{FC4015D6-867E-354A-A329-DF2477F8E334}"/>
    <dgm:cxn modelId="{6A592743-69E5-7A44-BCA2-4BC661283273}" type="presOf" srcId="{21E84CF1-9BB0-374A-BDB0-5F58CB53E539}" destId="{5F1AA553-81F6-7E45-9239-6BC2712C099D}" srcOrd="0" destOrd="0" presId="urn:microsoft.com/office/officeart/2005/8/layout/StepDownProcess"/>
    <dgm:cxn modelId="{7005C46A-4778-2D4C-9A4E-F6E25EDA0257}" type="presOf" srcId="{DD5D3BEF-81AC-0549-A278-C3126C665BDB}" destId="{4F18AC97-0466-D047-96DB-2E942E385B87}" srcOrd="0" destOrd="0" presId="urn:microsoft.com/office/officeart/2005/8/layout/StepDownProcess"/>
    <dgm:cxn modelId="{BD9DA579-E358-1846-97D5-9651735FF9EE}" srcId="{365F11C3-AC63-A54D-9179-8522EDED14AD}" destId="{21E84CF1-9BB0-374A-BDB0-5F58CB53E539}" srcOrd="0" destOrd="0" parTransId="{59F489E3-D6E7-F44A-87BE-ED25496B57B3}" sibTransId="{9BE8519E-154D-8A41-846C-404DB90EDED6}"/>
    <dgm:cxn modelId="{08A4967B-3D22-E94F-87C4-36070CB3953A}" type="presOf" srcId="{365F11C3-AC63-A54D-9179-8522EDED14AD}" destId="{F19E1E2A-5457-0248-9C1E-D3830AFE4D36}" srcOrd="0" destOrd="0" presId="urn:microsoft.com/office/officeart/2005/8/layout/StepDownProcess"/>
    <dgm:cxn modelId="{5A35E67F-B94A-8A49-8D23-DEE1CCE5EB01}" srcId="{CDF71057-1E5F-694E-8A98-1F671B18EF2F}" destId="{ED54A98B-ADB3-854D-A7D6-9BF5DF77E062}" srcOrd="4" destOrd="0" parTransId="{14C7B5C7-457D-9F44-AF30-A1D3C617020F}" sibTransId="{84855044-39F4-414E-A7B9-689ED0815C58}"/>
    <dgm:cxn modelId="{3EB88A8A-C798-5346-87C9-C760761C586D}" type="presOf" srcId="{ED54A98B-ADB3-854D-A7D6-9BF5DF77E062}" destId="{1A81EBD2-9A9F-F64C-B0DC-82FC88B9316D}" srcOrd="0" destOrd="0" presId="urn:microsoft.com/office/officeart/2005/8/layout/StepDownProcess"/>
    <dgm:cxn modelId="{D2BB528D-7FF2-FA49-898B-9ABC829EB17C}" type="presOf" srcId="{CDF71057-1E5F-694E-8A98-1F671B18EF2F}" destId="{5EA706A6-818C-8248-B3AF-BD15A4950252}" srcOrd="0" destOrd="0" presId="urn:microsoft.com/office/officeart/2005/8/layout/StepDownProcess"/>
    <dgm:cxn modelId="{65C18295-AE28-1F44-8E4E-B2BA9AC0F870}" srcId="{6C8EF3E3-EECD-2B4D-9BD4-3E86B7C7A2B4}" destId="{1BA96311-CD92-1941-8A8C-8C9F8379F2E3}" srcOrd="0" destOrd="0" parTransId="{B117C80D-3510-F649-B031-24E3B48F78E6}" sibTransId="{B01A2765-7E0C-7248-8E3F-A2EE0AF95544}"/>
    <dgm:cxn modelId="{4D919DA3-2C11-3949-B54A-65E36C479610}" type="presOf" srcId="{DBB6A83E-6601-A142-86D4-D679003C4E5F}" destId="{9A38BFF2-31F4-9540-8E1D-5277014DA17E}" srcOrd="0" destOrd="0" presId="urn:microsoft.com/office/officeart/2005/8/layout/StepDownProcess"/>
    <dgm:cxn modelId="{2B7C0EBB-90A9-014F-BEBA-7531BFC41CD4}" type="presOf" srcId="{C0EFB94B-9C04-CF4B-9B26-512E9991DD7E}" destId="{D9C1DD57-8171-7B45-85B2-53B3B755496E}" srcOrd="0" destOrd="0" presId="urn:microsoft.com/office/officeart/2005/8/layout/StepDownProcess"/>
    <dgm:cxn modelId="{4B17B6C0-6851-8D4E-9969-3F15322A3F97}" srcId="{CDF71057-1E5F-694E-8A98-1F671B18EF2F}" destId="{37EE91A7-A6E0-2A43-A6C3-209E362BB87E}" srcOrd="0" destOrd="0" parTransId="{6C22A440-A7CA-954E-835C-BE729E2842AF}" sibTransId="{55CD1CC6-B1F8-894D-A0EF-F03C1BF2FAB6}"/>
    <dgm:cxn modelId="{E1E570D0-E435-C648-B62A-8FECB843F479}" srcId="{CDF71057-1E5F-694E-8A98-1F671B18EF2F}" destId="{70AE1F6C-620C-0944-BA3A-25371708143C}" srcOrd="1" destOrd="0" parTransId="{8FB5EB3A-AF26-D046-9F80-34B5450B04FC}" sibTransId="{B17F40B9-F182-1B48-B0DB-59680A46A937}"/>
    <dgm:cxn modelId="{0D4203D5-0AA1-E04E-B46C-FBA028283743}" srcId="{CDF71057-1E5F-694E-8A98-1F671B18EF2F}" destId="{6C8EF3E3-EECD-2B4D-9BD4-3E86B7C7A2B4}" srcOrd="3" destOrd="0" parTransId="{606388A4-A8CB-EF4C-829E-2D04C2270464}" sibTransId="{61E0E6F9-A2D3-9E4C-B287-9C5C68BDFD5E}"/>
    <dgm:cxn modelId="{9A0768D5-0A42-5E4B-8CA3-7939FFF6709C}" type="presOf" srcId="{6C8EF3E3-EECD-2B4D-9BD4-3E86B7C7A2B4}" destId="{7581A7B0-09EB-1645-AC94-81D2AA739CCF}" srcOrd="0" destOrd="0" presId="urn:microsoft.com/office/officeart/2005/8/layout/StepDownProcess"/>
    <dgm:cxn modelId="{19F3FCD9-95C9-4F4A-95F4-E3B9F768E6F8}" srcId="{70AE1F6C-620C-0944-BA3A-25371708143C}" destId="{8DC4B153-7847-B045-AD1C-43BE67E86BD3}" srcOrd="0" destOrd="0" parTransId="{D7EFE254-D9BF-DD49-9ECB-D922F66768D8}" sibTransId="{45032B50-5086-8641-A3E7-11C58EF34A2B}"/>
    <dgm:cxn modelId="{FF4B8E2A-E3CC-E947-9935-41A3B6B4221C}" type="presParOf" srcId="{5EA706A6-818C-8248-B3AF-BD15A4950252}" destId="{13B46D48-064A-924C-9513-F4BBC7AB657B}" srcOrd="0" destOrd="0" presId="urn:microsoft.com/office/officeart/2005/8/layout/StepDownProcess"/>
    <dgm:cxn modelId="{12782F2D-46AE-0C46-B169-C1F090A0A63E}" type="presParOf" srcId="{13B46D48-064A-924C-9513-F4BBC7AB657B}" destId="{FF77B61B-FF6A-CB47-9B78-8D86BE85E1D1}" srcOrd="0" destOrd="0" presId="urn:microsoft.com/office/officeart/2005/8/layout/StepDownProcess"/>
    <dgm:cxn modelId="{9EE5B185-AE65-BF47-A403-699A117EC092}" type="presParOf" srcId="{13B46D48-064A-924C-9513-F4BBC7AB657B}" destId="{9AF347D9-88A6-444D-A3D0-7DFF936F3853}" srcOrd="1" destOrd="0" presId="urn:microsoft.com/office/officeart/2005/8/layout/StepDownProcess"/>
    <dgm:cxn modelId="{84B31415-986D-BA4D-BAFF-5964CC1B45FF}" type="presParOf" srcId="{13B46D48-064A-924C-9513-F4BBC7AB657B}" destId="{878ED985-DF14-1E47-8597-285C02857E65}" srcOrd="2" destOrd="0" presId="urn:microsoft.com/office/officeart/2005/8/layout/StepDownProcess"/>
    <dgm:cxn modelId="{A9AAEAA4-A20A-D042-A5E5-885F93883F87}" type="presParOf" srcId="{5EA706A6-818C-8248-B3AF-BD15A4950252}" destId="{5A7D9BC4-27EE-614B-BB23-DB0E50D09A8E}" srcOrd="1" destOrd="0" presId="urn:microsoft.com/office/officeart/2005/8/layout/StepDownProcess"/>
    <dgm:cxn modelId="{0984996A-9D4F-3E4B-A08D-A06A36533112}" type="presParOf" srcId="{5EA706A6-818C-8248-B3AF-BD15A4950252}" destId="{CECB4971-B3F8-BB4D-8583-D45660CBA423}" srcOrd="2" destOrd="0" presId="urn:microsoft.com/office/officeart/2005/8/layout/StepDownProcess"/>
    <dgm:cxn modelId="{6CD835D1-3BC6-3848-B572-225BE54B52D1}" type="presParOf" srcId="{CECB4971-B3F8-BB4D-8583-D45660CBA423}" destId="{E822C8D6-2DBB-5E41-9A38-C3F086C98470}" srcOrd="0" destOrd="0" presId="urn:microsoft.com/office/officeart/2005/8/layout/StepDownProcess"/>
    <dgm:cxn modelId="{65DAE995-4698-134A-A81B-F564FE7BFFE1}" type="presParOf" srcId="{CECB4971-B3F8-BB4D-8583-D45660CBA423}" destId="{F1B18B80-EE14-D648-8FA1-8FB6F070A4F0}" srcOrd="1" destOrd="0" presId="urn:microsoft.com/office/officeart/2005/8/layout/StepDownProcess"/>
    <dgm:cxn modelId="{42434C1D-DF79-F449-BF6F-CE385EB24AA1}" type="presParOf" srcId="{CECB4971-B3F8-BB4D-8583-D45660CBA423}" destId="{EFE9A9E2-085F-D342-AC72-FC21AB780600}" srcOrd="2" destOrd="0" presId="urn:microsoft.com/office/officeart/2005/8/layout/StepDownProcess"/>
    <dgm:cxn modelId="{4D274C47-75A7-9A46-BA13-C458BC850577}" type="presParOf" srcId="{5EA706A6-818C-8248-B3AF-BD15A4950252}" destId="{A00280DD-7768-3C45-9812-07B5F9E23A3B}" srcOrd="3" destOrd="0" presId="urn:microsoft.com/office/officeart/2005/8/layout/StepDownProcess"/>
    <dgm:cxn modelId="{1274B71B-9E1B-DC4E-8EA4-E39FB1918DCE}" type="presParOf" srcId="{5EA706A6-818C-8248-B3AF-BD15A4950252}" destId="{DA87B148-93A8-1441-A4AB-6AE80D6D6F2F}" srcOrd="4" destOrd="0" presId="urn:microsoft.com/office/officeart/2005/8/layout/StepDownProcess"/>
    <dgm:cxn modelId="{DC15753C-DA18-244B-B039-FD5E6CA41E14}" type="presParOf" srcId="{DA87B148-93A8-1441-A4AB-6AE80D6D6F2F}" destId="{C3F978A3-1EEB-A34E-BCAD-64D10A04E5FD}" srcOrd="0" destOrd="0" presId="urn:microsoft.com/office/officeart/2005/8/layout/StepDownProcess"/>
    <dgm:cxn modelId="{86E2E580-1C39-494B-BA8D-7BD2F041AFFA}" type="presParOf" srcId="{DA87B148-93A8-1441-A4AB-6AE80D6D6F2F}" destId="{F19E1E2A-5457-0248-9C1E-D3830AFE4D36}" srcOrd="1" destOrd="0" presId="urn:microsoft.com/office/officeart/2005/8/layout/StepDownProcess"/>
    <dgm:cxn modelId="{368E2493-8067-124E-AFA2-47E86B739A3D}" type="presParOf" srcId="{DA87B148-93A8-1441-A4AB-6AE80D6D6F2F}" destId="{5F1AA553-81F6-7E45-9239-6BC2712C099D}" srcOrd="2" destOrd="0" presId="urn:microsoft.com/office/officeart/2005/8/layout/StepDownProcess"/>
    <dgm:cxn modelId="{28E5245E-8EA6-BC41-804D-8FAF0888E21A}" type="presParOf" srcId="{5EA706A6-818C-8248-B3AF-BD15A4950252}" destId="{7B2DFA4C-CD47-F44C-A8BD-6CBA0EFA1A1B}" srcOrd="5" destOrd="0" presId="urn:microsoft.com/office/officeart/2005/8/layout/StepDownProcess"/>
    <dgm:cxn modelId="{61285C4A-7FFF-4749-9634-3E946BCF8186}" type="presParOf" srcId="{5EA706A6-818C-8248-B3AF-BD15A4950252}" destId="{2918B4E8-2479-A946-9DB7-76618F18760E}" srcOrd="6" destOrd="0" presId="urn:microsoft.com/office/officeart/2005/8/layout/StepDownProcess"/>
    <dgm:cxn modelId="{2330AF3D-D8B0-B84D-B6E9-F03BDDF7D1BE}" type="presParOf" srcId="{2918B4E8-2479-A946-9DB7-76618F18760E}" destId="{E2C511C5-7118-CA4D-AC15-E69BC5D95B9A}" srcOrd="0" destOrd="0" presId="urn:microsoft.com/office/officeart/2005/8/layout/StepDownProcess"/>
    <dgm:cxn modelId="{C07EB7B4-9154-8C4B-9035-B2FF3183961F}" type="presParOf" srcId="{2918B4E8-2479-A946-9DB7-76618F18760E}" destId="{7581A7B0-09EB-1645-AC94-81D2AA739CCF}" srcOrd="1" destOrd="0" presId="urn:microsoft.com/office/officeart/2005/8/layout/StepDownProcess"/>
    <dgm:cxn modelId="{BE99B6C3-F985-CE49-B13E-8DFC0F3A382F}" type="presParOf" srcId="{2918B4E8-2479-A946-9DB7-76618F18760E}" destId="{44DD443C-3584-FB46-8CDA-3E9B36FDA982}" srcOrd="2" destOrd="0" presId="urn:microsoft.com/office/officeart/2005/8/layout/StepDownProcess"/>
    <dgm:cxn modelId="{38C9546C-F006-014A-BC83-69295ECA32C5}" type="presParOf" srcId="{5EA706A6-818C-8248-B3AF-BD15A4950252}" destId="{B7475A68-5342-7C47-8399-C0B9D797099C}" srcOrd="7" destOrd="0" presId="urn:microsoft.com/office/officeart/2005/8/layout/StepDownProcess"/>
    <dgm:cxn modelId="{D3190671-09E1-EA4B-9057-39712E6A0E84}" type="presParOf" srcId="{5EA706A6-818C-8248-B3AF-BD15A4950252}" destId="{8A985332-B281-D246-A8A8-D7DCFF94F506}" srcOrd="8" destOrd="0" presId="urn:microsoft.com/office/officeart/2005/8/layout/StepDownProcess"/>
    <dgm:cxn modelId="{E67A448D-A19D-8340-B218-90D19F4A768D}" type="presParOf" srcId="{8A985332-B281-D246-A8A8-D7DCFF94F506}" destId="{8DD47181-6DEE-D844-865E-0C7D058D9F66}" srcOrd="0" destOrd="0" presId="urn:microsoft.com/office/officeart/2005/8/layout/StepDownProcess"/>
    <dgm:cxn modelId="{F907BE15-A8F5-8343-ADF4-CE71374C8925}" type="presParOf" srcId="{8A985332-B281-D246-A8A8-D7DCFF94F506}" destId="{1A81EBD2-9A9F-F64C-B0DC-82FC88B9316D}" srcOrd="1" destOrd="0" presId="urn:microsoft.com/office/officeart/2005/8/layout/StepDownProcess"/>
    <dgm:cxn modelId="{3F0D6A26-3185-A848-B026-FC0D0109B62E}" type="presParOf" srcId="{8A985332-B281-D246-A8A8-D7DCFF94F506}" destId="{D9C1DD57-8171-7B45-85B2-53B3B755496E}" srcOrd="2" destOrd="0" presId="urn:microsoft.com/office/officeart/2005/8/layout/StepDownProcess"/>
    <dgm:cxn modelId="{A7D9BA7F-2229-9842-8CB6-E43441FEC417}" type="presParOf" srcId="{5EA706A6-818C-8248-B3AF-BD15A4950252}" destId="{F2594524-4034-4F4C-A607-EA7A74E7D5F8}" srcOrd="9" destOrd="0" presId="urn:microsoft.com/office/officeart/2005/8/layout/StepDownProcess"/>
    <dgm:cxn modelId="{67D82334-619E-9442-BA21-A14B8CA5C577}" type="presParOf" srcId="{5EA706A6-818C-8248-B3AF-BD15A4950252}" destId="{BAB31E8C-F40B-0241-9789-350174FF1887}" srcOrd="10" destOrd="0" presId="urn:microsoft.com/office/officeart/2005/8/layout/StepDownProcess"/>
    <dgm:cxn modelId="{B27C69B4-EEF0-FF4E-AFC8-CE616BC81D14}" type="presParOf" srcId="{BAB31E8C-F40B-0241-9789-350174FF1887}" destId="{4F18AC97-0466-D047-96DB-2E942E385B87}" srcOrd="0" destOrd="0" presId="urn:microsoft.com/office/officeart/2005/8/layout/StepDownProcess"/>
    <dgm:cxn modelId="{6C529B2C-9C87-5D4E-9F3A-CA5CE798105F}" type="presParOf" srcId="{BAB31E8C-F40B-0241-9789-350174FF1887}" destId="{9A38BFF2-31F4-9540-8E1D-5277014DA17E}" srcOrd="1" destOrd="0" presId="urn:microsoft.com/office/officeart/2005/8/layout/StepDown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935E66-E0FC-4149-9BA2-A482CB89C03F}">
      <dsp:nvSpPr>
        <dsp:cNvPr id="0" name=""/>
        <dsp:cNvSpPr/>
      </dsp:nvSpPr>
      <dsp:spPr>
        <a:xfrm>
          <a:off x="1258428" y="-4508"/>
          <a:ext cx="5535150" cy="5535150"/>
        </a:xfrm>
        <a:prstGeom prst="circularArrow">
          <a:avLst>
            <a:gd name="adj1" fmla="val 5274"/>
            <a:gd name="adj2" fmla="val 312630"/>
            <a:gd name="adj3" fmla="val 14228964"/>
            <a:gd name="adj4" fmla="val 17126531"/>
            <a:gd name="adj5" fmla="val 547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6DA65-08C7-5941-9EB1-218D5B7F6AD3}">
      <dsp:nvSpPr>
        <dsp:cNvPr id="0" name=""/>
        <dsp:cNvSpPr/>
      </dsp:nvSpPr>
      <dsp:spPr>
        <a:xfrm>
          <a:off x="2974289" y="2253"/>
          <a:ext cx="2103429" cy="105171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b="1" kern="1200" dirty="0"/>
            <a:t>Identify Assets</a:t>
          </a:r>
          <a:endParaRPr lang="en-GB" sz="1900" kern="1200" dirty="0"/>
        </a:p>
      </dsp:txBody>
      <dsp:txXfrm>
        <a:off x="3025629" y="53593"/>
        <a:ext cx="2000749" cy="949034"/>
      </dsp:txXfrm>
    </dsp:sp>
    <dsp:sp modelId="{8D0B3259-6923-934F-A479-CE269553B0B1}">
      <dsp:nvSpPr>
        <dsp:cNvPr id="0" name=""/>
        <dsp:cNvSpPr/>
      </dsp:nvSpPr>
      <dsp:spPr>
        <a:xfrm>
          <a:off x="4918946" y="1125002"/>
          <a:ext cx="2103429" cy="1051714"/>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b="1" kern="1200"/>
            <a:t>Assess Threats &amp; Risks</a:t>
          </a:r>
          <a:endParaRPr lang="en-AU" sz="1900" kern="1200"/>
        </a:p>
      </dsp:txBody>
      <dsp:txXfrm>
        <a:off x="4970286" y="1176342"/>
        <a:ext cx="2000749" cy="949034"/>
      </dsp:txXfrm>
    </dsp:sp>
    <dsp:sp modelId="{5DFC9CB3-8977-3745-A22E-D2282532FE54}">
      <dsp:nvSpPr>
        <dsp:cNvPr id="0" name=""/>
        <dsp:cNvSpPr/>
      </dsp:nvSpPr>
      <dsp:spPr>
        <a:xfrm>
          <a:off x="4918946" y="3370499"/>
          <a:ext cx="2103429" cy="1051714"/>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b="1" kern="1200"/>
            <a:t>Design Controls</a:t>
          </a:r>
          <a:endParaRPr lang="en-AU" sz="1900" kern="1200"/>
        </a:p>
      </dsp:txBody>
      <dsp:txXfrm>
        <a:off x="4970286" y="3421839"/>
        <a:ext cx="2000749" cy="949034"/>
      </dsp:txXfrm>
    </dsp:sp>
    <dsp:sp modelId="{2AB81C8F-0211-784B-BAAC-F5C6240E3FC9}">
      <dsp:nvSpPr>
        <dsp:cNvPr id="0" name=""/>
        <dsp:cNvSpPr/>
      </dsp:nvSpPr>
      <dsp:spPr>
        <a:xfrm>
          <a:off x="2974289" y="4493248"/>
          <a:ext cx="2103429" cy="1051714"/>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b="1" kern="1200"/>
            <a:t>Implement Solutions</a:t>
          </a:r>
          <a:endParaRPr lang="en-AU" sz="1900" kern="1200"/>
        </a:p>
      </dsp:txBody>
      <dsp:txXfrm>
        <a:off x="3025629" y="4544588"/>
        <a:ext cx="2000749" cy="949034"/>
      </dsp:txXfrm>
    </dsp:sp>
    <dsp:sp modelId="{0B317B33-4302-7647-A503-B3EA5B1040A1}">
      <dsp:nvSpPr>
        <dsp:cNvPr id="0" name=""/>
        <dsp:cNvSpPr/>
      </dsp:nvSpPr>
      <dsp:spPr>
        <a:xfrm>
          <a:off x="1029631" y="3370499"/>
          <a:ext cx="2103429" cy="1051714"/>
        </a:xfrm>
        <a:prstGeom prst="round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b="1" kern="1200"/>
            <a:t>Test &amp; Audit</a:t>
          </a:r>
          <a:endParaRPr lang="en-AU" sz="1900" kern="1200"/>
        </a:p>
      </dsp:txBody>
      <dsp:txXfrm>
        <a:off x="1080971" y="3421839"/>
        <a:ext cx="2000749" cy="949034"/>
      </dsp:txXfrm>
    </dsp:sp>
    <dsp:sp modelId="{50F3D22B-B219-BF40-879E-986E56AABB13}">
      <dsp:nvSpPr>
        <dsp:cNvPr id="0" name=""/>
        <dsp:cNvSpPr/>
      </dsp:nvSpPr>
      <dsp:spPr>
        <a:xfrm>
          <a:off x="1029631" y="1125002"/>
          <a:ext cx="2103429" cy="1051714"/>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AU" sz="1900" b="1" kern="1200" dirty="0"/>
            <a:t>Monitor &amp; Update Continuously</a:t>
          </a:r>
          <a:endParaRPr lang="en-AU" sz="1900" kern="1200" dirty="0"/>
        </a:p>
      </dsp:txBody>
      <dsp:txXfrm>
        <a:off x="1080971" y="1176342"/>
        <a:ext cx="2000749" cy="949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81B812-F1F8-F64D-ADD3-A597BE6BD5F4}">
      <dsp:nvSpPr>
        <dsp:cNvPr id="0" name=""/>
        <dsp:cNvSpPr/>
      </dsp:nvSpPr>
      <dsp:spPr>
        <a:xfrm>
          <a:off x="1047875" y="1179"/>
          <a:ext cx="2234629" cy="134077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Measurement</a:t>
          </a:r>
          <a:endParaRPr lang="en-US" sz="2000" kern="1200"/>
        </a:p>
      </dsp:txBody>
      <dsp:txXfrm>
        <a:off x="1047875" y="1179"/>
        <a:ext cx="2234629" cy="1340777"/>
      </dsp:txXfrm>
    </dsp:sp>
    <dsp:sp modelId="{D350CE8D-E322-C440-9B12-6E9B40F54481}">
      <dsp:nvSpPr>
        <dsp:cNvPr id="0" name=""/>
        <dsp:cNvSpPr/>
      </dsp:nvSpPr>
      <dsp:spPr>
        <a:xfrm>
          <a:off x="3505967" y="1179"/>
          <a:ext cx="2234629" cy="134077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Skepticism</a:t>
          </a:r>
          <a:endParaRPr lang="en-US" sz="2000" kern="1200"/>
        </a:p>
      </dsp:txBody>
      <dsp:txXfrm>
        <a:off x="3505967" y="1179"/>
        <a:ext cx="2234629" cy="1340777"/>
      </dsp:txXfrm>
    </dsp:sp>
    <dsp:sp modelId="{3D45205F-F283-DD48-92A7-DFEB1E20663A}">
      <dsp:nvSpPr>
        <dsp:cNvPr id="0" name=""/>
        <dsp:cNvSpPr/>
      </dsp:nvSpPr>
      <dsp:spPr>
        <a:xfrm>
          <a:off x="5964059" y="1179"/>
          <a:ext cx="2234629" cy="134077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Testing</a:t>
          </a:r>
          <a:endParaRPr lang="en-US" sz="2000" kern="1200"/>
        </a:p>
      </dsp:txBody>
      <dsp:txXfrm>
        <a:off x="5964059" y="1179"/>
        <a:ext cx="2234629" cy="1340777"/>
      </dsp:txXfrm>
    </dsp:sp>
    <dsp:sp modelId="{70ADF8B8-DCC1-6F46-9BF7-040E25C26B7F}">
      <dsp:nvSpPr>
        <dsp:cNvPr id="0" name=""/>
        <dsp:cNvSpPr/>
      </dsp:nvSpPr>
      <dsp:spPr>
        <a:xfrm>
          <a:off x="8422151" y="1179"/>
          <a:ext cx="2234629" cy="134077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Review</a:t>
          </a:r>
          <a:endParaRPr lang="en-US" sz="2000" kern="1200"/>
        </a:p>
      </dsp:txBody>
      <dsp:txXfrm>
        <a:off x="8422151" y="1179"/>
        <a:ext cx="2234629" cy="1340777"/>
      </dsp:txXfrm>
    </dsp:sp>
    <dsp:sp modelId="{80E5740E-44E3-2B4B-A42E-9F368FA73F75}">
      <dsp:nvSpPr>
        <dsp:cNvPr id="0" name=""/>
        <dsp:cNvSpPr/>
      </dsp:nvSpPr>
      <dsp:spPr>
        <a:xfrm>
          <a:off x="1047875" y="1565419"/>
          <a:ext cx="2234629" cy="1340777"/>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Openness/</a:t>
          </a:r>
        </a:p>
        <a:p>
          <a:pPr marL="0" lvl="0" indent="0" algn="ctr" defTabSz="889000">
            <a:lnSpc>
              <a:spcPct val="90000"/>
            </a:lnSpc>
            <a:spcBef>
              <a:spcPct val="0"/>
            </a:spcBef>
            <a:spcAft>
              <a:spcPct val="35000"/>
            </a:spcAft>
            <a:buNone/>
          </a:pPr>
          <a:r>
            <a:rPr lang="en-AU" sz="2000" kern="1200" dirty="0"/>
            <a:t>Transparency</a:t>
          </a:r>
          <a:endParaRPr lang="en-US" sz="2000" kern="1200" dirty="0"/>
        </a:p>
      </dsp:txBody>
      <dsp:txXfrm>
        <a:off x="1047875" y="1565419"/>
        <a:ext cx="2234629" cy="1340777"/>
      </dsp:txXfrm>
    </dsp:sp>
    <dsp:sp modelId="{E3685806-0DD5-1A4C-89AF-C78C20C0B982}">
      <dsp:nvSpPr>
        <dsp:cNvPr id="0" name=""/>
        <dsp:cNvSpPr/>
      </dsp:nvSpPr>
      <dsp:spPr>
        <a:xfrm>
          <a:off x="3505967" y="1565419"/>
          <a:ext cx="2234629" cy="1340777"/>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Treatment of errors</a:t>
          </a:r>
          <a:endParaRPr lang="en-US" sz="2000" kern="1200"/>
        </a:p>
      </dsp:txBody>
      <dsp:txXfrm>
        <a:off x="3505967" y="1565419"/>
        <a:ext cx="2234629" cy="1340777"/>
      </dsp:txXfrm>
    </dsp:sp>
    <dsp:sp modelId="{6BC8BB44-D505-DE4A-AF35-D8540FF22B25}">
      <dsp:nvSpPr>
        <dsp:cNvPr id="0" name=""/>
        <dsp:cNvSpPr/>
      </dsp:nvSpPr>
      <dsp:spPr>
        <a:xfrm>
          <a:off x="5964059" y="1565419"/>
          <a:ext cx="2234629" cy="134077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Standards</a:t>
          </a:r>
          <a:endParaRPr lang="en-US" sz="2000" kern="1200"/>
        </a:p>
      </dsp:txBody>
      <dsp:txXfrm>
        <a:off x="5964059" y="1565419"/>
        <a:ext cx="2234629" cy="1340777"/>
      </dsp:txXfrm>
    </dsp:sp>
    <dsp:sp modelId="{C9C99A6E-971C-A740-B7CE-9E2B911A2B63}">
      <dsp:nvSpPr>
        <dsp:cNvPr id="0" name=""/>
        <dsp:cNvSpPr/>
      </dsp:nvSpPr>
      <dsp:spPr>
        <a:xfrm>
          <a:off x="8422151" y="1565419"/>
          <a:ext cx="2234629" cy="1340777"/>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a:t>Professionalism</a:t>
          </a:r>
          <a:endParaRPr lang="en-US" sz="2000" kern="1200"/>
        </a:p>
      </dsp:txBody>
      <dsp:txXfrm>
        <a:off x="8422151" y="1565419"/>
        <a:ext cx="2234629" cy="1340777"/>
      </dsp:txXfrm>
    </dsp:sp>
    <dsp:sp modelId="{16B0D14D-078B-7F4C-B82E-65A413ACC015}">
      <dsp:nvSpPr>
        <dsp:cNvPr id="0" name=""/>
        <dsp:cNvSpPr/>
      </dsp:nvSpPr>
      <dsp:spPr>
        <a:xfrm>
          <a:off x="4735013" y="3129660"/>
          <a:ext cx="2234629" cy="134077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AU" sz="2000" kern="1200" dirty="0"/>
            <a:t>Closing the loop</a:t>
          </a:r>
          <a:endParaRPr lang="en-US" sz="2000" kern="1200" dirty="0"/>
        </a:p>
      </dsp:txBody>
      <dsp:txXfrm>
        <a:off x="4735013" y="3129660"/>
        <a:ext cx="2234629" cy="134077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77B61B-FF6A-CB47-9B78-8D86BE85E1D1}">
      <dsp:nvSpPr>
        <dsp:cNvPr id="0" name=""/>
        <dsp:cNvSpPr/>
      </dsp:nvSpPr>
      <dsp:spPr>
        <a:xfrm rot="5400000">
          <a:off x="887005" y="771032"/>
          <a:ext cx="667732" cy="760190"/>
        </a:xfrm>
        <a:prstGeom prst="bentUpArrow">
          <a:avLst>
            <a:gd name="adj1" fmla="val 32840"/>
            <a:gd name="adj2" fmla="val 25000"/>
            <a:gd name="adj3" fmla="val 35780"/>
          </a:avLst>
        </a:prstGeom>
        <a:solidFill>
          <a:schemeClr val="accent1">
            <a:tint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AF347D9-88A6-444D-A3D0-7DFF936F3853}">
      <dsp:nvSpPr>
        <dsp:cNvPr id="0" name=""/>
        <dsp:cNvSpPr/>
      </dsp:nvSpPr>
      <dsp:spPr>
        <a:xfrm>
          <a:off x="710096" y="30837"/>
          <a:ext cx="1124069" cy="786811"/>
        </a:xfrm>
        <a:prstGeom prst="roundRect">
          <a:avLst>
            <a:gd name="adj" fmla="val 1667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latin typeface="Calibri" panose="020F0502020204030204" pitchFamily="34" charset="0"/>
              <a:cs typeface="Calibri" panose="020F0502020204030204" pitchFamily="34" charset="0"/>
            </a:rPr>
            <a:t>2013</a:t>
          </a:r>
        </a:p>
      </dsp:txBody>
      <dsp:txXfrm>
        <a:off x="748512" y="69253"/>
        <a:ext cx="1047237" cy="709979"/>
      </dsp:txXfrm>
    </dsp:sp>
    <dsp:sp modelId="{878ED985-DF14-1E47-8597-285C02857E65}">
      <dsp:nvSpPr>
        <dsp:cNvPr id="0" name=""/>
        <dsp:cNvSpPr/>
      </dsp:nvSpPr>
      <dsp:spPr>
        <a:xfrm>
          <a:off x="1887706" y="130491"/>
          <a:ext cx="2344428" cy="614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AU" sz="1600" kern="1200" dirty="0">
              <a:latin typeface="Calibri" panose="020F0502020204030204" pitchFamily="34" charset="0"/>
              <a:cs typeface="Calibri" panose="020F0502020204030204" pitchFamily="34" charset="0"/>
            </a:rPr>
            <a:t>Kogan develops Facebook app collecting user &amp; friend data</a:t>
          </a:r>
          <a:endParaRPr lang="en-GB" sz="1600" kern="1200" dirty="0">
            <a:latin typeface="Calibri" panose="020F0502020204030204" pitchFamily="34" charset="0"/>
            <a:cs typeface="Calibri" panose="020F0502020204030204" pitchFamily="34" charset="0"/>
          </a:endParaRPr>
        </a:p>
      </dsp:txBody>
      <dsp:txXfrm>
        <a:off x="1887706" y="130491"/>
        <a:ext cx="2344428" cy="614371"/>
      </dsp:txXfrm>
    </dsp:sp>
    <dsp:sp modelId="{E822C8D6-2DBB-5E41-9A38-C3F086C98470}">
      <dsp:nvSpPr>
        <dsp:cNvPr id="0" name=""/>
        <dsp:cNvSpPr/>
      </dsp:nvSpPr>
      <dsp:spPr>
        <a:xfrm rot="5400000">
          <a:off x="2185431" y="1654882"/>
          <a:ext cx="667732" cy="760190"/>
        </a:xfrm>
        <a:prstGeom prst="bentUpArrow">
          <a:avLst>
            <a:gd name="adj1" fmla="val 32840"/>
            <a:gd name="adj2" fmla="val 25000"/>
            <a:gd name="adj3" fmla="val 35780"/>
          </a:avLst>
        </a:prstGeom>
        <a:solidFill>
          <a:schemeClr val="accent1">
            <a:tint val="50000"/>
            <a:hueOff val="-2970628"/>
            <a:satOff val="13658"/>
            <a:lumOff val="438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B18B80-EE14-D648-8FA1-8FB6F070A4F0}">
      <dsp:nvSpPr>
        <dsp:cNvPr id="0" name=""/>
        <dsp:cNvSpPr/>
      </dsp:nvSpPr>
      <dsp:spPr>
        <a:xfrm>
          <a:off x="2008522" y="914686"/>
          <a:ext cx="1124069" cy="786811"/>
        </a:xfrm>
        <a:prstGeom prst="roundRect">
          <a:avLst>
            <a:gd name="adj" fmla="val 1667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AU" sz="1600" b="1" kern="1200" dirty="0">
              <a:latin typeface="Calibri" panose="020F0502020204030204" pitchFamily="34" charset="0"/>
              <a:cs typeface="Calibri" panose="020F0502020204030204" pitchFamily="34" charset="0"/>
            </a:rPr>
            <a:t>2014</a:t>
          </a:r>
          <a:endParaRPr lang="en-GB" sz="1600" kern="1200" dirty="0">
            <a:latin typeface="Calibri" panose="020F0502020204030204" pitchFamily="34" charset="0"/>
            <a:cs typeface="Calibri" panose="020F0502020204030204" pitchFamily="34" charset="0"/>
          </a:endParaRPr>
        </a:p>
      </dsp:txBody>
      <dsp:txXfrm>
        <a:off x="2046938" y="953102"/>
        <a:ext cx="1047237" cy="709979"/>
      </dsp:txXfrm>
    </dsp:sp>
    <dsp:sp modelId="{EFE9A9E2-085F-D342-AC72-FC21AB780600}">
      <dsp:nvSpPr>
        <dsp:cNvPr id="0" name=""/>
        <dsp:cNvSpPr/>
      </dsp:nvSpPr>
      <dsp:spPr>
        <a:xfrm>
          <a:off x="3214104" y="980725"/>
          <a:ext cx="2598005" cy="6643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Char char="•"/>
          </a:pPr>
          <a:r>
            <a:rPr lang="en-AU" sz="1600" kern="1200" dirty="0">
              <a:latin typeface="Calibri" panose="020F0502020204030204" pitchFamily="34" charset="0"/>
              <a:cs typeface="Calibri" panose="020F0502020204030204" pitchFamily="34" charset="0"/>
            </a:rPr>
            <a:t>Cambridge Analytica acquires millions of profiles without consent</a:t>
          </a:r>
          <a:endParaRPr lang="en-GB" sz="1600" kern="1200" dirty="0">
            <a:latin typeface="Calibri" panose="020F0502020204030204" pitchFamily="34" charset="0"/>
            <a:cs typeface="Calibri" panose="020F0502020204030204" pitchFamily="34" charset="0"/>
          </a:endParaRPr>
        </a:p>
      </dsp:txBody>
      <dsp:txXfrm>
        <a:off x="3214104" y="980725"/>
        <a:ext cx="2598005" cy="664305"/>
      </dsp:txXfrm>
    </dsp:sp>
    <dsp:sp modelId="{C3F978A3-1EEB-A34E-BCAD-64D10A04E5FD}">
      <dsp:nvSpPr>
        <dsp:cNvPr id="0" name=""/>
        <dsp:cNvSpPr/>
      </dsp:nvSpPr>
      <dsp:spPr>
        <a:xfrm rot="5400000">
          <a:off x="3483856" y="2538731"/>
          <a:ext cx="667732" cy="760190"/>
        </a:xfrm>
        <a:prstGeom prst="bentUpArrow">
          <a:avLst>
            <a:gd name="adj1" fmla="val 32840"/>
            <a:gd name="adj2" fmla="val 25000"/>
            <a:gd name="adj3" fmla="val 35780"/>
          </a:avLst>
        </a:prstGeom>
        <a:solidFill>
          <a:schemeClr val="accent1">
            <a:tint val="50000"/>
            <a:hueOff val="-5941255"/>
            <a:satOff val="27316"/>
            <a:lumOff val="876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9E1E2A-5457-0248-9C1E-D3830AFE4D36}">
      <dsp:nvSpPr>
        <dsp:cNvPr id="0" name=""/>
        <dsp:cNvSpPr/>
      </dsp:nvSpPr>
      <dsp:spPr>
        <a:xfrm>
          <a:off x="3306948" y="1798536"/>
          <a:ext cx="1124069" cy="786811"/>
        </a:xfrm>
        <a:prstGeom prst="roundRect">
          <a:avLst>
            <a:gd name="adj" fmla="val 1667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AU" sz="1600" b="1" kern="1200" dirty="0">
              <a:latin typeface="Calibri" panose="020F0502020204030204" pitchFamily="34" charset="0"/>
              <a:cs typeface="Calibri" panose="020F0502020204030204" pitchFamily="34" charset="0"/>
            </a:rPr>
            <a:t>2015</a:t>
          </a:r>
          <a:endParaRPr lang="en-AU" sz="1600" kern="1200" dirty="0">
            <a:latin typeface="Calibri" panose="020F0502020204030204" pitchFamily="34" charset="0"/>
            <a:cs typeface="Calibri" panose="020F0502020204030204" pitchFamily="34" charset="0"/>
          </a:endParaRPr>
        </a:p>
      </dsp:txBody>
      <dsp:txXfrm>
        <a:off x="3345364" y="1836952"/>
        <a:ext cx="1047237" cy="709979"/>
      </dsp:txXfrm>
    </dsp:sp>
    <dsp:sp modelId="{5F1AA553-81F6-7E45-9239-6BC2712C099D}">
      <dsp:nvSpPr>
        <dsp:cNvPr id="0" name=""/>
        <dsp:cNvSpPr/>
      </dsp:nvSpPr>
      <dsp:spPr>
        <a:xfrm>
          <a:off x="4506137" y="1843128"/>
          <a:ext cx="2611936" cy="6006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AU" sz="1600" kern="1200" dirty="0">
              <a:latin typeface="Calibri" panose="020F0502020204030204" pitchFamily="34" charset="0"/>
              <a:cs typeface="Calibri" panose="020F0502020204030204" pitchFamily="34" charset="0"/>
            </a:rPr>
            <a:t>Facebook discovers breach, demands deletion (weak enforcement)</a:t>
          </a:r>
        </a:p>
      </dsp:txBody>
      <dsp:txXfrm>
        <a:off x="4506137" y="1843128"/>
        <a:ext cx="2611936" cy="600641"/>
      </dsp:txXfrm>
    </dsp:sp>
    <dsp:sp modelId="{E2C511C5-7118-CA4D-AC15-E69BC5D95B9A}">
      <dsp:nvSpPr>
        <dsp:cNvPr id="0" name=""/>
        <dsp:cNvSpPr/>
      </dsp:nvSpPr>
      <dsp:spPr>
        <a:xfrm rot="5400000">
          <a:off x="4782282" y="3440549"/>
          <a:ext cx="667732" cy="760190"/>
        </a:xfrm>
        <a:prstGeom prst="bentUpArrow">
          <a:avLst>
            <a:gd name="adj1" fmla="val 32840"/>
            <a:gd name="adj2" fmla="val 25000"/>
            <a:gd name="adj3" fmla="val 35780"/>
          </a:avLst>
        </a:prstGeom>
        <a:solidFill>
          <a:schemeClr val="accent1">
            <a:tint val="50000"/>
            <a:hueOff val="-8911882"/>
            <a:satOff val="40974"/>
            <a:lumOff val="1315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581A7B0-09EB-1645-AC94-81D2AA739CCF}">
      <dsp:nvSpPr>
        <dsp:cNvPr id="0" name=""/>
        <dsp:cNvSpPr/>
      </dsp:nvSpPr>
      <dsp:spPr>
        <a:xfrm>
          <a:off x="4605374" y="2700353"/>
          <a:ext cx="1124069" cy="786811"/>
        </a:xfrm>
        <a:prstGeom prst="roundRect">
          <a:avLst>
            <a:gd name="adj" fmla="val 1667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AU" sz="1600" b="1" kern="1200" dirty="0">
              <a:latin typeface="Calibri" panose="020F0502020204030204" pitchFamily="34" charset="0"/>
              <a:cs typeface="Calibri" panose="020F0502020204030204" pitchFamily="34" charset="0"/>
            </a:rPr>
            <a:t>Mar 2018</a:t>
          </a:r>
          <a:endParaRPr lang="en-AU" sz="1600" kern="1200" dirty="0">
            <a:latin typeface="Calibri" panose="020F0502020204030204" pitchFamily="34" charset="0"/>
            <a:cs typeface="Calibri" panose="020F0502020204030204" pitchFamily="34" charset="0"/>
          </a:endParaRPr>
        </a:p>
      </dsp:txBody>
      <dsp:txXfrm>
        <a:off x="4643790" y="2738769"/>
        <a:ext cx="1047237" cy="709979"/>
      </dsp:txXfrm>
    </dsp:sp>
    <dsp:sp modelId="{44DD443C-3584-FB46-8CDA-3E9B36FDA982}">
      <dsp:nvSpPr>
        <dsp:cNvPr id="0" name=""/>
        <dsp:cNvSpPr/>
      </dsp:nvSpPr>
      <dsp:spPr>
        <a:xfrm>
          <a:off x="5812934" y="2684134"/>
          <a:ext cx="2935322" cy="8219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AU" sz="1600" kern="1200" dirty="0">
              <a:latin typeface="Calibri" panose="020F0502020204030204" pitchFamily="34" charset="0"/>
              <a:cs typeface="Calibri" panose="020F0502020204030204" pitchFamily="34" charset="0"/>
            </a:rPr>
            <a:t>The Guardian &amp; NYT expose scandal; whistleblower speaks out</a:t>
          </a:r>
        </a:p>
      </dsp:txBody>
      <dsp:txXfrm>
        <a:off x="5812934" y="2684134"/>
        <a:ext cx="2935322" cy="821953"/>
      </dsp:txXfrm>
    </dsp:sp>
    <dsp:sp modelId="{8DD47181-6DEE-D844-865E-0C7D058D9F66}">
      <dsp:nvSpPr>
        <dsp:cNvPr id="0" name=""/>
        <dsp:cNvSpPr/>
      </dsp:nvSpPr>
      <dsp:spPr>
        <a:xfrm rot="5400000">
          <a:off x="6080708" y="4324398"/>
          <a:ext cx="667732" cy="760190"/>
        </a:xfrm>
        <a:prstGeom prst="bentUpArrow">
          <a:avLst>
            <a:gd name="adj1" fmla="val 32840"/>
            <a:gd name="adj2" fmla="val 25000"/>
            <a:gd name="adj3" fmla="val 35780"/>
          </a:avLst>
        </a:prstGeom>
        <a:solidFill>
          <a:schemeClr val="accent1">
            <a:tint val="50000"/>
            <a:hueOff val="-11882510"/>
            <a:satOff val="54632"/>
            <a:lumOff val="1753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81EBD2-9A9F-F64C-B0DC-82FC88B9316D}">
      <dsp:nvSpPr>
        <dsp:cNvPr id="0" name=""/>
        <dsp:cNvSpPr/>
      </dsp:nvSpPr>
      <dsp:spPr>
        <a:xfrm>
          <a:off x="5903799" y="3584203"/>
          <a:ext cx="1124069" cy="786811"/>
        </a:xfrm>
        <a:prstGeom prst="roundRect">
          <a:avLst>
            <a:gd name="adj" fmla="val 1667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AU" sz="1600" b="1" kern="1200" dirty="0">
              <a:latin typeface="Calibri" panose="020F0502020204030204" pitchFamily="34" charset="0"/>
              <a:cs typeface="Calibri" panose="020F0502020204030204" pitchFamily="34" charset="0"/>
            </a:rPr>
            <a:t>Apr 2018</a:t>
          </a:r>
          <a:endParaRPr lang="en-AU" sz="1600" kern="1200" dirty="0">
            <a:latin typeface="Calibri" panose="020F0502020204030204" pitchFamily="34" charset="0"/>
            <a:cs typeface="Calibri" panose="020F0502020204030204" pitchFamily="34" charset="0"/>
          </a:endParaRPr>
        </a:p>
      </dsp:txBody>
      <dsp:txXfrm>
        <a:off x="5942215" y="3622619"/>
        <a:ext cx="1047237" cy="709979"/>
      </dsp:txXfrm>
    </dsp:sp>
    <dsp:sp modelId="{D9C1DD57-8171-7B45-85B2-53B3B755496E}">
      <dsp:nvSpPr>
        <dsp:cNvPr id="0" name=""/>
        <dsp:cNvSpPr/>
      </dsp:nvSpPr>
      <dsp:spPr>
        <a:xfrm>
          <a:off x="7021459" y="3687256"/>
          <a:ext cx="2282818" cy="4346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AU" sz="1600" kern="1200" dirty="0">
              <a:latin typeface="Calibri" panose="020F0502020204030204" pitchFamily="34" charset="0"/>
              <a:cs typeface="Calibri" panose="020F0502020204030204" pitchFamily="34" charset="0"/>
            </a:rPr>
            <a:t>Zuckerberg testifies before US Congress on privacy issues</a:t>
          </a:r>
        </a:p>
      </dsp:txBody>
      <dsp:txXfrm>
        <a:off x="7021459" y="3687256"/>
        <a:ext cx="2282818" cy="434662"/>
      </dsp:txXfrm>
    </dsp:sp>
    <dsp:sp modelId="{4F18AC97-0466-D047-96DB-2E942E385B87}">
      <dsp:nvSpPr>
        <dsp:cNvPr id="0" name=""/>
        <dsp:cNvSpPr/>
      </dsp:nvSpPr>
      <dsp:spPr>
        <a:xfrm>
          <a:off x="7202225" y="4468052"/>
          <a:ext cx="1124069" cy="786811"/>
        </a:xfrm>
        <a:prstGeom prst="roundRect">
          <a:avLst>
            <a:gd name="adj" fmla="val 1667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Font typeface="Arial" panose="020B0604020202020204" pitchFamily="34" charset="0"/>
            <a:buNone/>
          </a:pPr>
          <a:r>
            <a:rPr lang="en-AU" sz="1600" b="1" kern="1200" dirty="0">
              <a:latin typeface="Calibri" panose="020F0502020204030204" pitchFamily="34" charset="0"/>
              <a:cs typeface="Calibri" panose="020F0502020204030204" pitchFamily="34" charset="0"/>
            </a:rPr>
            <a:t>Jul 2019</a:t>
          </a:r>
          <a:endParaRPr lang="en-AU" sz="1600" kern="1200" dirty="0">
            <a:latin typeface="Calibri" panose="020F0502020204030204" pitchFamily="34" charset="0"/>
            <a:cs typeface="Calibri" panose="020F0502020204030204" pitchFamily="34" charset="0"/>
          </a:endParaRPr>
        </a:p>
      </dsp:txBody>
      <dsp:txXfrm>
        <a:off x="7240641" y="4506468"/>
        <a:ext cx="1047237" cy="709979"/>
      </dsp:txXfrm>
    </dsp:sp>
    <dsp:sp modelId="{9A38BFF2-31F4-9540-8E1D-5277014DA17E}">
      <dsp:nvSpPr>
        <dsp:cNvPr id="0" name=""/>
        <dsp:cNvSpPr/>
      </dsp:nvSpPr>
      <dsp:spPr>
        <a:xfrm>
          <a:off x="8283718" y="4510628"/>
          <a:ext cx="2322886" cy="7033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AU" sz="1600" kern="1200" dirty="0">
              <a:latin typeface="Calibri" panose="020F0502020204030204" pitchFamily="34" charset="0"/>
              <a:cs typeface="Calibri" panose="020F0502020204030204" pitchFamily="34" charset="0"/>
            </a:rPr>
            <a:t>Facebook fined $5B by FTC for privacy violations</a:t>
          </a:r>
        </a:p>
      </dsp:txBody>
      <dsp:txXfrm>
        <a:off x="8283718" y="4510628"/>
        <a:ext cx="2322886" cy="703345"/>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CDCD54-255E-48B7-A08F-317CC93865AF}" type="datetimeFigureOut">
              <a:t>6/3/25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E1AF35-F9D0-4CC8-BEB1-9F4B7BCC9B66}" type="slidenum">
              <a:t>‹#›</a:t>
            </a:fld>
            <a:endParaRPr lang="en-US"/>
          </a:p>
        </p:txBody>
      </p:sp>
    </p:spTree>
    <p:extLst>
      <p:ext uri="{BB962C8B-B14F-4D97-AF65-F5344CB8AC3E}">
        <p14:creationId xmlns:p14="http://schemas.microsoft.com/office/powerpoint/2010/main" val="1848039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9E647-380C-B933-4F83-7FA194FA15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358CC6-FB2F-355F-5D7A-418A3318B1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753E01-7338-C211-F67F-65A2E7120D1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C331477-DB18-9749-4DBE-96A52C0327F2}"/>
              </a:ext>
            </a:extLst>
          </p:cNvPr>
          <p:cNvSpPr>
            <a:spLocks noGrp="1"/>
          </p:cNvSpPr>
          <p:nvPr>
            <p:ph type="sldNum" sz="quarter" idx="5"/>
          </p:nvPr>
        </p:nvSpPr>
        <p:spPr/>
        <p:txBody>
          <a:bodyPr/>
          <a:lstStyle/>
          <a:p>
            <a:fld id="{6246ACD0-BE8A-3D4B-8E89-B0E6ACFF594E}" type="slidenum">
              <a:rPr lang="en-US" smtClean="0"/>
              <a:t>2</a:t>
            </a:fld>
            <a:endParaRPr lang="en-US"/>
          </a:p>
        </p:txBody>
      </p:sp>
    </p:spTree>
    <p:extLst>
      <p:ext uri="{BB962C8B-B14F-4D97-AF65-F5344CB8AC3E}">
        <p14:creationId xmlns:p14="http://schemas.microsoft.com/office/powerpoint/2010/main" val="16816026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31E76-DD80-049F-61DA-E0084867E4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6D49FD-C8F8-EDFB-D967-F0FDF473F2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1BA6FE-C079-917F-A8FB-1A66F3CFB13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762142C-CB9A-DD42-F121-8D1CE06C554F}"/>
              </a:ext>
            </a:extLst>
          </p:cNvPr>
          <p:cNvSpPr>
            <a:spLocks noGrp="1"/>
          </p:cNvSpPr>
          <p:nvPr>
            <p:ph type="sldNum" sz="quarter" idx="5"/>
          </p:nvPr>
        </p:nvSpPr>
        <p:spPr/>
        <p:txBody>
          <a:bodyPr/>
          <a:lstStyle/>
          <a:p>
            <a:fld id="{6246ACD0-BE8A-3D4B-8E89-B0E6ACFF594E}" type="slidenum">
              <a:rPr lang="en-US" smtClean="0"/>
              <a:t>11</a:t>
            </a:fld>
            <a:endParaRPr lang="en-US"/>
          </a:p>
        </p:txBody>
      </p:sp>
    </p:spTree>
    <p:extLst>
      <p:ext uri="{BB962C8B-B14F-4D97-AF65-F5344CB8AC3E}">
        <p14:creationId xmlns:p14="http://schemas.microsoft.com/office/powerpoint/2010/main" val="3863634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44D98-8956-60E6-2475-1309803BA3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B91CD9-A0D6-CE7F-25F2-4AA46AB19F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7DD528-91A1-5EC6-9DEF-126FE5A3F78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BAAE6E7-2C43-0C4F-E744-7DA198B41D69}"/>
              </a:ext>
            </a:extLst>
          </p:cNvPr>
          <p:cNvSpPr>
            <a:spLocks noGrp="1"/>
          </p:cNvSpPr>
          <p:nvPr>
            <p:ph type="sldNum" sz="quarter" idx="5"/>
          </p:nvPr>
        </p:nvSpPr>
        <p:spPr/>
        <p:txBody>
          <a:bodyPr/>
          <a:lstStyle/>
          <a:p>
            <a:fld id="{6246ACD0-BE8A-3D4B-8E89-B0E6ACFF594E}" type="slidenum">
              <a:rPr lang="en-US" smtClean="0"/>
              <a:t>12</a:t>
            </a:fld>
            <a:endParaRPr lang="en-US"/>
          </a:p>
        </p:txBody>
      </p:sp>
    </p:spTree>
    <p:extLst>
      <p:ext uri="{BB962C8B-B14F-4D97-AF65-F5344CB8AC3E}">
        <p14:creationId xmlns:p14="http://schemas.microsoft.com/office/powerpoint/2010/main" val="1821572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56169-C761-A852-CEA6-53304A7263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D46578-9603-0984-43AC-0C0540BB57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95F85A-955D-C85B-CCCC-ACB2AD0E002A}"/>
              </a:ext>
            </a:extLst>
          </p:cNvPr>
          <p:cNvSpPr>
            <a:spLocks noGrp="1"/>
          </p:cNvSpPr>
          <p:nvPr>
            <p:ph type="body" idx="1"/>
          </p:nvPr>
        </p:nvSpPr>
        <p:spPr/>
        <p:txBody>
          <a:bodyPr/>
          <a:lstStyle/>
          <a:p>
            <a:r>
              <a:rPr lang="en-AU" sz="1200" b="0" i="0" kern="1200" dirty="0">
                <a:solidFill>
                  <a:schemeClr val="tx1"/>
                </a:solidFill>
                <a:effectLst/>
                <a:latin typeface="+mn-lt"/>
                <a:ea typeface="+mn-ea"/>
                <a:cs typeface="+mn-cs"/>
              </a:rPr>
              <a:t>Data represents raw elements or unprocessed facts, from numerical values and symbolic representations to textual content and visual imagery. When collected and observed without interpretation, these elements remain mere data points—discrete and disorganized entities lacking inherent meaning or significance. </a:t>
            </a:r>
          </a:p>
          <a:p>
            <a:endParaRPr lang="en-AU" sz="1200" b="0" i="0" kern="1200" dirty="0">
              <a:solidFill>
                <a:schemeClr val="tx1"/>
              </a:solidFill>
              <a:effectLst/>
              <a:latin typeface="+mn-lt"/>
              <a:ea typeface="+mn-ea"/>
              <a:cs typeface="+mn-cs"/>
            </a:endParaRPr>
          </a:p>
          <a:p>
            <a:r>
              <a:rPr lang="en-AU" sz="1200" b="0" i="0" kern="1200" dirty="0">
                <a:solidFill>
                  <a:schemeClr val="tx1"/>
                </a:solidFill>
                <a:effectLst/>
                <a:latin typeface="+mn-lt"/>
                <a:ea typeface="+mn-ea"/>
                <a:cs typeface="+mn-cs"/>
              </a:rPr>
              <a:t>You get information when data is processed, organized, interpreted, and structured. The comprehensible output derived from raw data helps inform decisions, strategies, and actions. Information is data made valuable and accessible—an integral component of decision-making.</a:t>
            </a:r>
            <a:endParaRPr lang="en-US" dirty="0"/>
          </a:p>
        </p:txBody>
      </p:sp>
      <p:sp>
        <p:nvSpPr>
          <p:cNvPr id="4" name="Slide Number Placeholder 3">
            <a:extLst>
              <a:ext uri="{FF2B5EF4-FFF2-40B4-BE49-F238E27FC236}">
                <a16:creationId xmlns:a16="http://schemas.microsoft.com/office/drawing/2014/main" id="{52514956-C0C3-2670-D6BC-A4C70C9A5245}"/>
              </a:ext>
            </a:extLst>
          </p:cNvPr>
          <p:cNvSpPr>
            <a:spLocks noGrp="1"/>
          </p:cNvSpPr>
          <p:nvPr>
            <p:ph type="sldNum" sz="quarter" idx="5"/>
          </p:nvPr>
        </p:nvSpPr>
        <p:spPr/>
        <p:txBody>
          <a:bodyPr/>
          <a:lstStyle/>
          <a:p>
            <a:fld id="{6246ACD0-BE8A-3D4B-8E89-B0E6ACFF594E}" type="slidenum">
              <a:rPr lang="en-US" smtClean="0"/>
              <a:t>13</a:t>
            </a:fld>
            <a:endParaRPr lang="en-US"/>
          </a:p>
        </p:txBody>
      </p:sp>
    </p:spTree>
    <p:extLst>
      <p:ext uri="{BB962C8B-B14F-4D97-AF65-F5344CB8AC3E}">
        <p14:creationId xmlns:p14="http://schemas.microsoft.com/office/powerpoint/2010/main" val="1506149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41779-A2FC-8C87-B0E4-6E789BAA9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0D9F21-DFD1-C51F-1037-9697CC4C46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D85FAF-5802-77E9-67C4-AFEC528EA831}"/>
              </a:ext>
            </a:extLst>
          </p:cNvPr>
          <p:cNvSpPr>
            <a:spLocks noGrp="1"/>
          </p:cNvSpPr>
          <p:nvPr>
            <p:ph type="body" idx="1"/>
          </p:nvPr>
        </p:nvSpPr>
        <p:spPr/>
        <p:txBody>
          <a:bodyPr/>
          <a:lstStyle/>
          <a:p>
            <a:pPr marL="285750" indent="-285750"/>
            <a:r>
              <a:rPr lang="en-AU" sz="2000" dirty="0">
                <a:latin typeface="Arial"/>
                <a:ea typeface="Roboto"/>
                <a:cs typeface="Arial"/>
              </a:rPr>
              <a:t>Security Theatre is the allusion that Security Exists</a:t>
            </a:r>
          </a:p>
          <a:p>
            <a:pPr marL="285750" indent="-285750"/>
            <a:endParaRPr lang="en-AU" sz="2000" dirty="0">
              <a:latin typeface="Arial"/>
              <a:ea typeface="Roboto"/>
              <a:cs typeface="Arial"/>
            </a:endParaRPr>
          </a:p>
          <a:p>
            <a:pPr marL="285750" indent="-285750"/>
            <a:r>
              <a:rPr lang="en-AU" sz="2000" dirty="0">
                <a:latin typeface="Arial"/>
                <a:ea typeface="Roboto"/>
                <a:cs typeface="Arial"/>
              </a:rPr>
              <a:t>It is the presentation of security which makes people feel safer without much actual improvements in Security</a:t>
            </a:r>
          </a:p>
          <a:p>
            <a:pPr marL="285750" indent="-285750"/>
            <a:endParaRPr lang="en-AU" sz="2000" dirty="0">
              <a:latin typeface="Arial"/>
              <a:ea typeface="Roboto"/>
              <a:cs typeface="Arial"/>
            </a:endParaRPr>
          </a:p>
          <a:p>
            <a:pPr marL="285750" indent="-285750"/>
            <a:r>
              <a:rPr lang="en-AU" sz="2000" dirty="0">
                <a:latin typeface="Arial"/>
                <a:ea typeface="Roboto"/>
                <a:cs typeface="Arial"/>
              </a:rPr>
              <a:t>Organisations may create the allusion that security is at the forefront of their minds, yet lack </a:t>
            </a:r>
            <a:r>
              <a:rPr lang="en-AU" sz="2000" dirty="0" err="1">
                <a:latin typeface="Arial"/>
                <a:ea typeface="Roboto"/>
                <a:cs typeface="Arial"/>
              </a:rPr>
              <a:t>actionables</a:t>
            </a:r>
            <a:r>
              <a:rPr lang="en-AU" sz="2000" dirty="0">
                <a:latin typeface="Arial"/>
                <a:ea typeface="Roboto"/>
                <a:cs typeface="Arial"/>
              </a:rPr>
              <a:t> to backup their claims</a:t>
            </a:r>
          </a:p>
          <a:p>
            <a:pPr marL="285750" indent="-285750"/>
            <a:endParaRPr lang="en-AU" sz="2000" dirty="0">
              <a:latin typeface="Arial"/>
              <a:ea typeface="Roboto"/>
              <a:cs typeface="Arial"/>
            </a:endParaRPr>
          </a:p>
          <a:p>
            <a:pPr marL="285750" indent="-285750"/>
            <a:r>
              <a:rPr lang="en-AU" sz="2000" dirty="0">
                <a:latin typeface="Arial"/>
                <a:ea typeface="Roboto"/>
                <a:cs typeface="Arial"/>
              </a:rPr>
              <a:t>Security Theatre also exists around us – For example, a sign which says CCTV monitored 24/7</a:t>
            </a:r>
          </a:p>
          <a:p>
            <a:pPr marL="552450" lvl="1" indent="-285750">
              <a:buFont typeface="Courier New" pitchFamily="34" charset="0"/>
              <a:buChar char="o"/>
            </a:pPr>
            <a:r>
              <a:rPr lang="en-AU" sz="1800" dirty="0">
                <a:latin typeface="Arial"/>
                <a:ea typeface="Roboto"/>
                <a:cs typeface="Arial"/>
              </a:rPr>
              <a:t>Is there even a CCTV?</a:t>
            </a:r>
          </a:p>
          <a:p>
            <a:pPr marL="552450" lvl="1" indent="-285750">
              <a:buFont typeface="Courier New" pitchFamily="34" charset="0"/>
              <a:buChar char="o"/>
            </a:pPr>
            <a:r>
              <a:rPr lang="en-AU" sz="1800" dirty="0">
                <a:latin typeface="Arial"/>
                <a:ea typeface="Roboto"/>
                <a:cs typeface="Arial"/>
              </a:rPr>
              <a:t>Is it actually being monitored or decommissioned?</a:t>
            </a:r>
          </a:p>
          <a:p>
            <a:endParaRPr lang="en-US" dirty="0"/>
          </a:p>
        </p:txBody>
      </p:sp>
      <p:sp>
        <p:nvSpPr>
          <p:cNvPr id="4" name="Slide Number Placeholder 3">
            <a:extLst>
              <a:ext uri="{FF2B5EF4-FFF2-40B4-BE49-F238E27FC236}">
                <a16:creationId xmlns:a16="http://schemas.microsoft.com/office/drawing/2014/main" id="{706AB51C-524A-1A68-F372-8CAFC8438A4C}"/>
              </a:ext>
            </a:extLst>
          </p:cNvPr>
          <p:cNvSpPr>
            <a:spLocks noGrp="1"/>
          </p:cNvSpPr>
          <p:nvPr>
            <p:ph type="sldNum" sz="quarter" idx="5"/>
          </p:nvPr>
        </p:nvSpPr>
        <p:spPr/>
        <p:txBody>
          <a:bodyPr/>
          <a:lstStyle/>
          <a:p>
            <a:fld id="{6246ACD0-BE8A-3D4B-8E89-B0E6ACFF594E}" type="slidenum">
              <a:rPr lang="en-US" smtClean="0"/>
              <a:t>14</a:t>
            </a:fld>
            <a:endParaRPr lang="en-US"/>
          </a:p>
        </p:txBody>
      </p:sp>
    </p:spTree>
    <p:extLst>
      <p:ext uri="{BB962C8B-B14F-4D97-AF65-F5344CB8AC3E}">
        <p14:creationId xmlns:p14="http://schemas.microsoft.com/office/powerpoint/2010/main" val="366104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AC7CA-F2CC-84C2-9117-18A83D938E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3075EE-29C8-62CC-F56F-022F30AE4C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053D22-1795-543E-B1DD-1C87A67DF4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91C6EC-9607-6C37-6A3A-B26912ED6B12}"/>
              </a:ext>
            </a:extLst>
          </p:cNvPr>
          <p:cNvSpPr>
            <a:spLocks noGrp="1"/>
          </p:cNvSpPr>
          <p:nvPr>
            <p:ph type="sldNum" sz="quarter" idx="5"/>
          </p:nvPr>
        </p:nvSpPr>
        <p:spPr/>
        <p:txBody>
          <a:bodyPr/>
          <a:lstStyle/>
          <a:p>
            <a:fld id="{6246ACD0-BE8A-3D4B-8E89-B0E6ACFF594E}" type="slidenum">
              <a:rPr lang="en-US" smtClean="0"/>
              <a:t>15</a:t>
            </a:fld>
            <a:endParaRPr lang="en-US"/>
          </a:p>
        </p:txBody>
      </p:sp>
    </p:spTree>
    <p:extLst>
      <p:ext uri="{BB962C8B-B14F-4D97-AF65-F5344CB8AC3E}">
        <p14:creationId xmlns:p14="http://schemas.microsoft.com/office/powerpoint/2010/main" val="915481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773F3-D066-5B01-9AF7-DC0268D7B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5F2A2E-4A1D-40B9-1B30-99E031138C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0BBC7F-0B5E-8F5A-EA78-1E1595AD0EA1}"/>
              </a:ext>
            </a:extLst>
          </p:cNvPr>
          <p:cNvSpPr>
            <a:spLocks noGrp="1"/>
          </p:cNvSpPr>
          <p:nvPr>
            <p:ph type="body" idx="1"/>
          </p:nvPr>
        </p:nvSpPr>
        <p:spPr/>
        <p:txBody>
          <a:bodyPr/>
          <a:lstStyle/>
          <a:p>
            <a:pPr marL="285750" indent="-285750"/>
            <a:r>
              <a:rPr lang="en-AU" sz="2000" dirty="0">
                <a:latin typeface="Arial"/>
                <a:ea typeface="Roboto"/>
                <a:cs typeface="Arial"/>
              </a:rPr>
              <a:t>An Example of this:</a:t>
            </a:r>
          </a:p>
          <a:p>
            <a:pPr marL="552450" lvl="1" indent="-285750">
              <a:buFont typeface="Courier New" pitchFamily="34" charset="0"/>
              <a:buChar char="o"/>
            </a:pPr>
            <a:r>
              <a:rPr lang="en-AU" sz="2000" dirty="0">
                <a:latin typeface="Arial"/>
                <a:ea typeface="Roboto"/>
                <a:cs typeface="Arial"/>
              </a:rPr>
              <a:t>Sometimes, developers may choose to obscure a vulnerability by obfuscating code for instance, so it is harder for attackers to read any piece of code which they can use to exploit</a:t>
            </a:r>
            <a:endParaRPr lang="en-AU" sz="2000" dirty="0">
              <a:latin typeface="Arial"/>
              <a:cs typeface="Arial"/>
            </a:endParaRPr>
          </a:p>
          <a:p>
            <a:pPr marL="552450" lvl="1" indent="-285750">
              <a:buFont typeface="Courier New" pitchFamily="34" charset="0"/>
              <a:buChar char="o"/>
            </a:pPr>
            <a:endParaRPr lang="en-AU" sz="2000" dirty="0">
              <a:latin typeface="Arial"/>
              <a:ea typeface="Roboto"/>
              <a:cs typeface="Arial"/>
            </a:endParaRPr>
          </a:p>
          <a:p>
            <a:pPr marL="552450" lvl="1" indent="-285750">
              <a:buFont typeface="Courier New" pitchFamily="34" charset="0"/>
              <a:buChar char="o"/>
            </a:pPr>
            <a:r>
              <a:rPr lang="en-AU" sz="2000" dirty="0">
                <a:latin typeface="Arial"/>
                <a:ea typeface="Roboto"/>
                <a:cs typeface="Arial"/>
              </a:rPr>
              <a:t>By making the code harder to read by using obfuscation techniques, less people may be motivated enough to break the code (much like if they saw a CCTV sign)</a:t>
            </a:r>
          </a:p>
          <a:p>
            <a:pPr marL="552450" lvl="1" indent="-285750">
              <a:buFont typeface="Courier New" pitchFamily="34" charset="0"/>
              <a:buChar char="o"/>
            </a:pPr>
            <a:endParaRPr lang="en-AU" sz="2000" dirty="0">
              <a:latin typeface="Arial"/>
              <a:ea typeface="Roboto"/>
              <a:cs typeface="Arial"/>
            </a:endParaRPr>
          </a:p>
          <a:p>
            <a:pPr marL="552450" lvl="1" indent="-285750">
              <a:buFont typeface="Courier New" pitchFamily="34" charset="0"/>
              <a:buChar char="o"/>
            </a:pPr>
            <a:r>
              <a:rPr lang="en-AU" sz="2000" dirty="0">
                <a:latin typeface="Arial"/>
                <a:ea typeface="Roboto"/>
                <a:cs typeface="Arial"/>
              </a:rPr>
              <a:t>Despite this, this still leaves the application vulnerable as it does not fix the underlying issues and root causes within the code</a:t>
            </a:r>
          </a:p>
          <a:p>
            <a:endParaRPr lang="en-US" dirty="0"/>
          </a:p>
        </p:txBody>
      </p:sp>
      <p:sp>
        <p:nvSpPr>
          <p:cNvPr id="4" name="Slide Number Placeholder 3">
            <a:extLst>
              <a:ext uri="{FF2B5EF4-FFF2-40B4-BE49-F238E27FC236}">
                <a16:creationId xmlns:a16="http://schemas.microsoft.com/office/drawing/2014/main" id="{188AB496-323D-BD8E-B9F8-64B4DFD16ECE}"/>
              </a:ext>
            </a:extLst>
          </p:cNvPr>
          <p:cNvSpPr>
            <a:spLocks noGrp="1"/>
          </p:cNvSpPr>
          <p:nvPr>
            <p:ph type="sldNum" sz="quarter" idx="5"/>
          </p:nvPr>
        </p:nvSpPr>
        <p:spPr/>
        <p:txBody>
          <a:bodyPr/>
          <a:lstStyle/>
          <a:p>
            <a:fld id="{6246ACD0-BE8A-3D4B-8E89-B0E6ACFF594E}" type="slidenum">
              <a:rPr lang="en-US" smtClean="0"/>
              <a:t>16</a:t>
            </a:fld>
            <a:endParaRPr lang="en-US"/>
          </a:p>
        </p:txBody>
      </p:sp>
    </p:spTree>
    <p:extLst>
      <p:ext uri="{BB962C8B-B14F-4D97-AF65-F5344CB8AC3E}">
        <p14:creationId xmlns:p14="http://schemas.microsoft.com/office/powerpoint/2010/main" val="5375644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B9C92-857F-A6B9-2DA8-378D798F8E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737059-2EE4-83C5-87A4-EF3ACC4603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5EACD0-39D4-467F-CDDE-460D8763ED71}"/>
              </a:ext>
            </a:extLst>
          </p:cNvPr>
          <p:cNvSpPr>
            <a:spLocks noGrp="1"/>
          </p:cNvSpPr>
          <p:nvPr>
            <p:ph type="body" idx="1"/>
          </p:nvPr>
        </p:nvSpPr>
        <p:spPr/>
        <p:txBody>
          <a:bodyPr/>
          <a:lstStyle/>
          <a:p>
            <a:pPr marL="285750" indent="-285750"/>
            <a:r>
              <a:rPr lang="en-AU" sz="2000" dirty="0">
                <a:latin typeface="Arial"/>
                <a:ea typeface="Roboto"/>
                <a:cs typeface="Arial"/>
              </a:rPr>
              <a:t>An Example of this:</a:t>
            </a:r>
          </a:p>
          <a:p>
            <a:pPr marL="552450" lvl="1" indent="-285750">
              <a:buFont typeface="Courier New" pitchFamily="34" charset="0"/>
              <a:buChar char="o"/>
            </a:pPr>
            <a:r>
              <a:rPr lang="en-AU" sz="2000" dirty="0">
                <a:latin typeface="Arial"/>
                <a:ea typeface="Roboto"/>
                <a:cs typeface="Arial"/>
              </a:rPr>
              <a:t>Sometimes, developers may choose to obscure a vulnerability by obfuscating code for instance, so it is harder for attackers to read any piece of code which they can use to exploit</a:t>
            </a:r>
            <a:endParaRPr lang="en-AU" sz="2000" dirty="0">
              <a:latin typeface="Arial"/>
              <a:cs typeface="Arial"/>
            </a:endParaRPr>
          </a:p>
          <a:p>
            <a:pPr marL="552450" lvl="1" indent="-285750">
              <a:buFont typeface="Courier New" pitchFamily="34" charset="0"/>
              <a:buChar char="o"/>
            </a:pPr>
            <a:endParaRPr lang="en-AU" sz="2000" dirty="0">
              <a:latin typeface="Arial"/>
              <a:ea typeface="Roboto"/>
              <a:cs typeface="Arial"/>
            </a:endParaRPr>
          </a:p>
          <a:p>
            <a:pPr marL="552450" lvl="1" indent="-285750">
              <a:buFont typeface="Courier New" pitchFamily="34" charset="0"/>
              <a:buChar char="o"/>
            </a:pPr>
            <a:r>
              <a:rPr lang="en-AU" sz="2000" dirty="0">
                <a:latin typeface="Arial"/>
                <a:ea typeface="Roboto"/>
                <a:cs typeface="Arial"/>
              </a:rPr>
              <a:t>By making the code harder to read by using obfuscation techniques, less people may be motivated enough to break the code (much like if they saw a CCTV sign)</a:t>
            </a:r>
          </a:p>
          <a:p>
            <a:pPr marL="552450" lvl="1" indent="-285750">
              <a:buFont typeface="Courier New" pitchFamily="34" charset="0"/>
              <a:buChar char="o"/>
            </a:pPr>
            <a:endParaRPr lang="en-AU" sz="2000" dirty="0">
              <a:latin typeface="Arial"/>
              <a:ea typeface="Roboto"/>
              <a:cs typeface="Arial"/>
            </a:endParaRPr>
          </a:p>
          <a:p>
            <a:pPr marL="552450" lvl="1" indent="-285750">
              <a:buFont typeface="Courier New" pitchFamily="34" charset="0"/>
              <a:buChar char="o"/>
            </a:pPr>
            <a:r>
              <a:rPr lang="en-AU" sz="2000" dirty="0">
                <a:latin typeface="Arial"/>
                <a:ea typeface="Roboto"/>
                <a:cs typeface="Arial"/>
              </a:rPr>
              <a:t>Despite this, this still leaves the application vulnerable as it does not fix the underlying issues and root causes within the code</a:t>
            </a:r>
          </a:p>
          <a:p>
            <a:endParaRPr lang="en-US" dirty="0"/>
          </a:p>
        </p:txBody>
      </p:sp>
      <p:sp>
        <p:nvSpPr>
          <p:cNvPr id="4" name="Slide Number Placeholder 3">
            <a:extLst>
              <a:ext uri="{FF2B5EF4-FFF2-40B4-BE49-F238E27FC236}">
                <a16:creationId xmlns:a16="http://schemas.microsoft.com/office/drawing/2014/main" id="{A91F3703-098C-E5BC-B2DA-939EFBE827B7}"/>
              </a:ext>
            </a:extLst>
          </p:cNvPr>
          <p:cNvSpPr>
            <a:spLocks noGrp="1"/>
          </p:cNvSpPr>
          <p:nvPr>
            <p:ph type="sldNum" sz="quarter" idx="5"/>
          </p:nvPr>
        </p:nvSpPr>
        <p:spPr/>
        <p:txBody>
          <a:bodyPr/>
          <a:lstStyle/>
          <a:p>
            <a:fld id="{6246ACD0-BE8A-3D4B-8E89-B0E6ACFF594E}" type="slidenum">
              <a:rPr lang="en-US" smtClean="0"/>
              <a:t>17</a:t>
            </a:fld>
            <a:endParaRPr lang="en-US"/>
          </a:p>
        </p:txBody>
      </p:sp>
    </p:spTree>
    <p:extLst>
      <p:ext uri="{BB962C8B-B14F-4D97-AF65-F5344CB8AC3E}">
        <p14:creationId xmlns:p14="http://schemas.microsoft.com/office/powerpoint/2010/main" val="39420245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E18D1-AC80-4115-DAE1-884BB0D776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89FEBC-7309-22D8-CBF6-1EFE180DD7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ABFB90-FABF-20C5-5676-8A5DA62A26C7}"/>
              </a:ext>
            </a:extLst>
          </p:cNvPr>
          <p:cNvSpPr>
            <a:spLocks noGrp="1"/>
          </p:cNvSpPr>
          <p:nvPr>
            <p:ph type="body" idx="1"/>
          </p:nvPr>
        </p:nvSpPr>
        <p:spPr/>
        <p:txBody>
          <a:bodyPr/>
          <a:lstStyle/>
          <a:p>
            <a:r>
              <a:rPr lang="en-AU" dirty="0"/>
              <a:t>In this example, the JavaScript code has been transformed to obscure its functionality. Techniques such as variable renaming, string encoding, and control flow alterations are commonly used in code obfuscation. While these methods can deter casual inspection, they do not address underlying vulnerabilities and can give a false sense of security.</a:t>
            </a:r>
            <a:endParaRPr lang="en-US" dirty="0"/>
          </a:p>
        </p:txBody>
      </p:sp>
      <p:sp>
        <p:nvSpPr>
          <p:cNvPr id="4" name="Slide Number Placeholder 3">
            <a:extLst>
              <a:ext uri="{FF2B5EF4-FFF2-40B4-BE49-F238E27FC236}">
                <a16:creationId xmlns:a16="http://schemas.microsoft.com/office/drawing/2014/main" id="{9B374EE9-B963-C975-9A34-1F7A2F83340D}"/>
              </a:ext>
            </a:extLst>
          </p:cNvPr>
          <p:cNvSpPr>
            <a:spLocks noGrp="1"/>
          </p:cNvSpPr>
          <p:nvPr>
            <p:ph type="sldNum" sz="quarter" idx="5"/>
          </p:nvPr>
        </p:nvSpPr>
        <p:spPr/>
        <p:txBody>
          <a:bodyPr/>
          <a:lstStyle/>
          <a:p>
            <a:fld id="{6246ACD0-BE8A-3D4B-8E89-B0E6ACFF594E}" type="slidenum">
              <a:rPr lang="en-US" smtClean="0"/>
              <a:t>18</a:t>
            </a:fld>
            <a:endParaRPr lang="en-US"/>
          </a:p>
        </p:txBody>
      </p:sp>
    </p:spTree>
    <p:extLst>
      <p:ext uri="{BB962C8B-B14F-4D97-AF65-F5344CB8AC3E}">
        <p14:creationId xmlns:p14="http://schemas.microsoft.com/office/powerpoint/2010/main" val="3265283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34C14E-7054-4C13-9AB0-09CF252638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749D35-F6E6-E035-0F6D-2A4F99DF4F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FEA38-5E92-76AC-7362-98E9E79D36A3}"/>
              </a:ext>
            </a:extLst>
          </p:cNvPr>
          <p:cNvSpPr>
            <a:spLocks noGrp="1"/>
          </p:cNvSpPr>
          <p:nvPr>
            <p:ph type="body" idx="1"/>
          </p:nvPr>
        </p:nvSpPr>
        <p:spPr/>
        <p:txBody>
          <a:bodyPr/>
          <a:lstStyle/>
          <a:p>
            <a:pPr marL="285750" indent="-285750"/>
            <a:r>
              <a:rPr lang="en-AU" sz="2000" dirty="0">
                <a:latin typeface="Arial"/>
                <a:ea typeface="Roboto"/>
                <a:cs typeface="Arial"/>
              </a:rPr>
              <a:t>An Example of this:</a:t>
            </a:r>
          </a:p>
          <a:p>
            <a:pPr marL="552450" lvl="1" indent="-285750">
              <a:buFont typeface="Courier New" pitchFamily="34" charset="0"/>
              <a:buChar char="o"/>
            </a:pPr>
            <a:r>
              <a:rPr lang="en-AU" sz="2000" dirty="0">
                <a:latin typeface="Arial"/>
                <a:ea typeface="Roboto"/>
                <a:cs typeface="Arial"/>
              </a:rPr>
              <a:t>Sometimes, developers may choose to obscure a vulnerability by obfuscating code for instance, so it is harder for attackers to read any piece of code which they can use to exploit</a:t>
            </a:r>
            <a:endParaRPr lang="en-AU" sz="2000" dirty="0">
              <a:latin typeface="Arial"/>
              <a:cs typeface="Arial"/>
            </a:endParaRPr>
          </a:p>
          <a:p>
            <a:pPr marL="552450" lvl="1" indent="-285750">
              <a:buFont typeface="Courier New" pitchFamily="34" charset="0"/>
              <a:buChar char="o"/>
            </a:pPr>
            <a:endParaRPr lang="en-AU" sz="2000" dirty="0">
              <a:latin typeface="Arial"/>
              <a:ea typeface="Roboto"/>
              <a:cs typeface="Arial"/>
            </a:endParaRPr>
          </a:p>
          <a:p>
            <a:pPr marL="552450" lvl="1" indent="-285750">
              <a:buFont typeface="Courier New" pitchFamily="34" charset="0"/>
              <a:buChar char="o"/>
            </a:pPr>
            <a:r>
              <a:rPr lang="en-AU" sz="2000" dirty="0">
                <a:latin typeface="Arial"/>
                <a:ea typeface="Roboto"/>
                <a:cs typeface="Arial"/>
              </a:rPr>
              <a:t>By making the code harder to read by using obfuscation techniques, less people may be motivated enough to break the code (much like if they saw a CCTV sign)</a:t>
            </a:r>
          </a:p>
          <a:p>
            <a:pPr marL="552450" lvl="1" indent="-285750">
              <a:buFont typeface="Courier New" pitchFamily="34" charset="0"/>
              <a:buChar char="o"/>
            </a:pPr>
            <a:endParaRPr lang="en-AU" sz="2000" dirty="0">
              <a:latin typeface="Arial"/>
              <a:ea typeface="Roboto"/>
              <a:cs typeface="Arial"/>
            </a:endParaRPr>
          </a:p>
          <a:p>
            <a:pPr marL="552450" lvl="1" indent="-285750">
              <a:buFont typeface="Courier New" pitchFamily="34" charset="0"/>
              <a:buChar char="o"/>
            </a:pPr>
            <a:r>
              <a:rPr lang="en-AU" sz="2000" dirty="0">
                <a:latin typeface="Arial"/>
                <a:ea typeface="Roboto"/>
                <a:cs typeface="Arial"/>
              </a:rPr>
              <a:t>Despite this, this still leaves the application vulnerable as it does not fix the underlying issues and root causes within the code</a:t>
            </a:r>
          </a:p>
          <a:p>
            <a:endParaRPr lang="en-US" dirty="0"/>
          </a:p>
        </p:txBody>
      </p:sp>
      <p:sp>
        <p:nvSpPr>
          <p:cNvPr id="4" name="Slide Number Placeholder 3">
            <a:extLst>
              <a:ext uri="{FF2B5EF4-FFF2-40B4-BE49-F238E27FC236}">
                <a16:creationId xmlns:a16="http://schemas.microsoft.com/office/drawing/2014/main" id="{CF7C2645-3206-9BF9-D9BE-421B2959F957}"/>
              </a:ext>
            </a:extLst>
          </p:cNvPr>
          <p:cNvSpPr>
            <a:spLocks noGrp="1"/>
          </p:cNvSpPr>
          <p:nvPr>
            <p:ph type="sldNum" sz="quarter" idx="5"/>
          </p:nvPr>
        </p:nvSpPr>
        <p:spPr/>
        <p:txBody>
          <a:bodyPr/>
          <a:lstStyle/>
          <a:p>
            <a:fld id="{6246ACD0-BE8A-3D4B-8E89-B0E6ACFF594E}" type="slidenum">
              <a:rPr lang="en-US" smtClean="0"/>
              <a:t>19</a:t>
            </a:fld>
            <a:endParaRPr lang="en-US"/>
          </a:p>
        </p:txBody>
      </p:sp>
    </p:spTree>
    <p:extLst>
      <p:ext uri="{BB962C8B-B14F-4D97-AF65-F5344CB8AC3E}">
        <p14:creationId xmlns:p14="http://schemas.microsoft.com/office/powerpoint/2010/main" val="2475786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5D8EE-34EF-73F0-050B-F8A8D4521D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79E333-F252-52F6-9CB3-32054CC16B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F73CDF-C0A2-BFCA-DE75-3F52C7D9F925}"/>
              </a:ext>
            </a:extLst>
          </p:cNvPr>
          <p:cNvSpPr>
            <a:spLocks noGrp="1"/>
          </p:cNvSpPr>
          <p:nvPr>
            <p:ph type="body" idx="1"/>
          </p:nvPr>
        </p:nvSpPr>
        <p:spPr/>
        <p:txBody>
          <a:bodyPr/>
          <a:lstStyle/>
          <a:p>
            <a:pPr marL="285750" indent="-285750"/>
            <a:r>
              <a:rPr lang="en-AU" sz="2000" dirty="0">
                <a:latin typeface="Arial"/>
                <a:ea typeface="Roboto"/>
                <a:cs typeface="Arial"/>
              </a:rPr>
              <a:t>An Example of this:</a:t>
            </a:r>
          </a:p>
          <a:p>
            <a:pPr marL="552450" lvl="1" indent="-285750">
              <a:buFont typeface="Courier New" pitchFamily="34" charset="0"/>
              <a:buChar char="o"/>
            </a:pPr>
            <a:r>
              <a:rPr lang="en-AU" sz="2000" dirty="0">
                <a:latin typeface="Arial"/>
                <a:ea typeface="Roboto"/>
                <a:cs typeface="Arial"/>
              </a:rPr>
              <a:t>Sometimes, developers may choose to obscure a vulnerability by obfuscating code for instance, so it is harder for attackers to read any piece of code which they can use to exploit</a:t>
            </a:r>
            <a:endParaRPr lang="en-AU" sz="2000" dirty="0">
              <a:latin typeface="Arial"/>
              <a:cs typeface="Arial"/>
            </a:endParaRPr>
          </a:p>
          <a:p>
            <a:pPr marL="552450" lvl="1" indent="-285750">
              <a:buFont typeface="Courier New" pitchFamily="34" charset="0"/>
              <a:buChar char="o"/>
            </a:pPr>
            <a:endParaRPr lang="en-AU" sz="2000" dirty="0">
              <a:latin typeface="Arial"/>
              <a:ea typeface="Roboto"/>
              <a:cs typeface="Arial"/>
            </a:endParaRPr>
          </a:p>
          <a:p>
            <a:pPr marL="552450" lvl="1" indent="-285750">
              <a:buFont typeface="Courier New" pitchFamily="34" charset="0"/>
              <a:buChar char="o"/>
            </a:pPr>
            <a:r>
              <a:rPr lang="en-AU" sz="2000" dirty="0">
                <a:latin typeface="Arial"/>
                <a:ea typeface="Roboto"/>
                <a:cs typeface="Arial"/>
              </a:rPr>
              <a:t>By making the code harder to read by using obfuscation techniques, less people may be motivated enough to break the code (much like if they saw a CCTV sign)</a:t>
            </a:r>
          </a:p>
          <a:p>
            <a:pPr marL="552450" lvl="1" indent="-285750">
              <a:buFont typeface="Courier New" pitchFamily="34" charset="0"/>
              <a:buChar char="o"/>
            </a:pPr>
            <a:endParaRPr lang="en-AU" sz="2000" dirty="0">
              <a:latin typeface="Arial"/>
              <a:ea typeface="Roboto"/>
              <a:cs typeface="Arial"/>
            </a:endParaRPr>
          </a:p>
          <a:p>
            <a:pPr marL="552450" lvl="1" indent="-285750">
              <a:buFont typeface="Courier New" pitchFamily="34" charset="0"/>
              <a:buChar char="o"/>
            </a:pPr>
            <a:r>
              <a:rPr lang="en-AU" sz="2000" dirty="0">
                <a:latin typeface="Arial"/>
                <a:ea typeface="Roboto"/>
                <a:cs typeface="Arial"/>
              </a:rPr>
              <a:t>Despite this, this still leaves the application vulnerable as it does not fix the underlying issues and root causes within the code</a:t>
            </a:r>
          </a:p>
          <a:p>
            <a:endParaRPr lang="en-US" dirty="0"/>
          </a:p>
        </p:txBody>
      </p:sp>
      <p:sp>
        <p:nvSpPr>
          <p:cNvPr id="4" name="Slide Number Placeholder 3">
            <a:extLst>
              <a:ext uri="{FF2B5EF4-FFF2-40B4-BE49-F238E27FC236}">
                <a16:creationId xmlns:a16="http://schemas.microsoft.com/office/drawing/2014/main" id="{E1D30C06-D023-4B95-D9AE-4ED4887EC346}"/>
              </a:ext>
            </a:extLst>
          </p:cNvPr>
          <p:cNvSpPr>
            <a:spLocks noGrp="1"/>
          </p:cNvSpPr>
          <p:nvPr>
            <p:ph type="sldNum" sz="quarter" idx="5"/>
          </p:nvPr>
        </p:nvSpPr>
        <p:spPr/>
        <p:txBody>
          <a:bodyPr/>
          <a:lstStyle/>
          <a:p>
            <a:fld id="{6246ACD0-BE8A-3D4B-8E89-B0E6ACFF594E}" type="slidenum">
              <a:rPr lang="en-US" smtClean="0"/>
              <a:t>20</a:t>
            </a:fld>
            <a:endParaRPr lang="en-US"/>
          </a:p>
        </p:txBody>
      </p:sp>
    </p:spTree>
    <p:extLst>
      <p:ext uri="{BB962C8B-B14F-4D97-AF65-F5344CB8AC3E}">
        <p14:creationId xmlns:p14="http://schemas.microsoft.com/office/powerpoint/2010/main" val="2640237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6EE05-9600-F0EE-B10B-7DD15F46F5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7D055E-CFA9-9885-6D0C-84CBC3A2E1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9C3781-A831-46C8-E9CE-7510CEDEC2D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9A21ABD-B26A-2B05-3700-F4FEC22CC4BE}"/>
              </a:ext>
            </a:extLst>
          </p:cNvPr>
          <p:cNvSpPr>
            <a:spLocks noGrp="1"/>
          </p:cNvSpPr>
          <p:nvPr>
            <p:ph type="sldNum" sz="quarter" idx="5"/>
          </p:nvPr>
        </p:nvSpPr>
        <p:spPr/>
        <p:txBody>
          <a:bodyPr/>
          <a:lstStyle/>
          <a:p>
            <a:fld id="{6246ACD0-BE8A-3D4B-8E89-B0E6ACFF594E}" type="slidenum">
              <a:rPr lang="en-US" smtClean="0"/>
              <a:t>3</a:t>
            </a:fld>
            <a:endParaRPr lang="en-US"/>
          </a:p>
        </p:txBody>
      </p:sp>
    </p:spTree>
    <p:extLst>
      <p:ext uri="{BB962C8B-B14F-4D97-AF65-F5344CB8AC3E}">
        <p14:creationId xmlns:p14="http://schemas.microsoft.com/office/powerpoint/2010/main" val="3718138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9D2B2-7590-A1C7-499A-BA419DB919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8EE13D-C0B6-4593-0FD1-D5993CE706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78121F-26B2-7052-7D6D-471654773BD2}"/>
              </a:ext>
            </a:extLst>
          </p:cNvPr>
          <p:cNvSpPr>
            <a:spLocks noGrp="1"/>
          </p:cNvSpPr>
          <p:nvPr>
            <p:ph type="body" idx="1"/>
          </p:nvPr>
        </p:nvSpPr>
        <p:spPr/>
        <p:txBody>
          <a:bodyPr/>
          <a:lstStyle/>
          <a:p>
            <a:pPr marL="285750" indent="-285750"/>
            <a:r>
              <a:rPr lang="en-AU" sz="2000" dirty="0">
                <a:latin typeface="Arial"/>
                <a:ea typeface="Roboto"/>
                <a:cs typeface="Arial"/>
              </a:rPr>
              <a:t>An Example of this:</a:t>
            </a:r>
          </a:p>
          <a:p>
            <a:pPr marL="552450" lvl="1" indent="-285750">
              <a:buFont typeface="Courier New" pitchFamily="34" charset="0"/>
              <a:buChar char="o"/>
            </a:pPr>
            <a:r>
              <a:rPr lang="en-AU" sz="2000" dirty="0">
                <a:latin typeface="Arial"/>
                <a:ea typeface="Roboto"/>
                <a:cs typeface="Arial"/>
              </a:rPr>
              <a:t>Sometimes, developers may choose to obscure a vulnerability by obfuscating code for instance, so it is harder for attackers to read any piece of code which they can use to exploit</a:t>
            </a:r>
            <a:endParaRPr lang="en-AU" sz="2000" dirty="0">
              <a:latin typeface="Arial"/>
              <a:cs typeface="Arial"/>
            </a:endParaRPr>
          </a:p>
          <a:p>
            <a:pPr marL="552450" lvl="1" indent="-285750">
              <a:buFont typeface="Courier New" pitchFamily="34" charset="0"/>
              <a:buChar char="o"/>
            </a:pPr>
            <a:endParaRPr lang="en-AU" sz="2000" dirty="0">
              <a:latin typeface="Arial"/>
              <a:ea typeface="Roboto"/>
              <a:cs typeface="Arial"/>
            </a:endParaRPr>
          </a:p>
          <a:p>
            <a:pPr marL="552450" lvl="1" indent="-285750">
              <a:buFont typeface="Courier New" pitchFamily="34" charset="0"/>
              <a:buChar char="o"/>
            </a:pPr>
            <a:r>
              <a:rPr lang="en-AU" sz="2000" dirty="0">
                <a:latin typeface="Arial"/>
                <a:ea typeface="Roboto"/>
                <a:cs typeface="Arial"/>
              </a:rPr>
              <a:t>By making the code harder to read by using obfuscation techniques, less people may be motivated enough to break the code (much like if they saw a CCTV sign)</a:t>
            </a:r>
          </a:p>
          <a:p>
            <a:pPr marL="552450" lvl="1" indent="-285750">
              <a:buFont typeface="Courier New" pitchFamily="34" charset="0"/>
              <a:buChar char="o"/>
            </a:pPr>
            <a:endParaRPr lang="en-AU" sz="2000" dirty="0">
              <a:latin typeface="Arial"/>
              <a:ea typeface="Roboto"/>
              <a:cs typeface="Arial"/>
            </a:endParaRPr>
          </a:p>
          <a:p>
            <a:pPr marL="552450" lvl="1" indent="-285750">
              <a:buFont typeface="Courier New" pitchFamily="34" charset="0"/>
              <a:buChar char="o"/>
            </a:pPr>
            <a:r>
              <a:rPr lang="en-AU" sz="2000" dirty="0">
                <a:latin typeface="Arial"/>
                <a:ea typeface="Roboto"/>
                <a:cs typeface="Arial"/>
              </a:rPr>
              <a:t>Despite this, this still leaves the application vulnerable as it does not fix the underlying issues and root causes within the code</a:t>
            </a:r>
          </a:p>
          <a:p>
            <a:endParaRPr lang="en-US" dirty="0"/>
          </a:p>
        </p:txBody>
      </p:sp>
      <p:sp>
        <p:nvSpPr>
          <p:cNvPr id="4" name="Slide Number Placeholder 3">
            <a:extLst>
              <a:ext uri="{FF2B5EF4-FFF2-40B4-BE49-F238E27FC236}">
                <a16:creationId xmlns:a16="http://schemas.microsoft.com/office/drawing/2014/main" id="{54ADEA4B-8717-1D48-0F29-314616513E2F}"/>
              </a:ext>
            </a:extLst>
          </p:cNvPr>
          <p:cNvSpPr>
            <a:spLocks noGrp="1"/>
          </p:cNvSpPr>
          <p:nvPr>
            <p:ph type="sldNum" sz="quarter" idx="5"/>
          </p:nvPr>
        </p:nvSpPr>
        <p:spPr/>
        <p:txBody>
          <a:bodyPr/>
          <a:lstStyle/>
          <a:p>
            <a:fld id="{6246ACD0-BE8A-3D4B-8E89-B0E6ACFF594E}" type="slidenum">
              <a:rPr lang="en-US" smtClean="0"/>
              <a:t>21</a:t>
            </a:fld>
            <a:endParaRPr lang="en-US"/>
          </a:p>
        </p:txBody>
      </p:sp>
    </p:spTree>
    <p:extLst>
      <p:ext uri="{BB962C8B-B14F-4D97-AF65-F5344CB8AC3E}">
        <p14:creationId xmlns:p14="http://schemas.microsoft.com/office/powerpoint/2010/main" val="351323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5F77D-19DB-A668-13B1-6F0182DD66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714523-EEC9-865B-812A-E05BDB822A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EEC026-CF33-CAE2-61B9-6B4EB2C6C9B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DC53E3F-46A3-1F28-CBC9-339C9D4A85B2}"/>
              </a:ext>
            </a:extLst>
          </p:cNvPr>
          <p:cNvSpPr>
            <a:spLocks noGrp="1"/>
          </p:cNvSpPr>
          <p:nvPr>
            <p:ph type="sldNum" sz="quarter" idx="5"/>
          </p:nvPr>
        </p:nvSpPr>
        <p:spPr/>
        <p:txBody>
          <a:bodyPr/>
          <a:lstStyle/>
          <a:p>
            <a:fld id="{6246ACD0-BE8A-3D4B-8E89-B0E6ACFF594E}" type="slidenum">
              <a:rPr lang="en-US" smtClean="0"/>
              <a:t>22</a:t>
            </a:fld>
            <a:endParaRPr lang="en-US"/>
          </a:p>
        </p:txBody>
      </p:sp>
    </p:spTree>
    <p:extLst>
      <p:ext uri="{BB962C8B-B14F-4D97-AF65-F5344CB8AC3E}">
        <p14:creationId xmlns:p14="http://schemas.microsoft.com/office/powerpoint/2010/main" val="24414974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16A88-9D45-0658-1528-23989A36D6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42D779-32DA-A6E9-E6C4-805E4E34A6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87B2D6-E9C1-B33D-F744-6FD29FB390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5191D8A-34B3-D2AD-49D4-73AA2E8A5A09}"/>
              </a:ext>
            </a:extLst>
          </p:cNvPr>
          <p:cNvSpPr>
            <a:spLocks noGrp="1"/>
          </p:cNvSpPr>
          <p:nvPr>
            <p:ph type="sldNum" sz="quarter" idx="5"/>
          </p:nvPr>
        </p:nvSpPr>
        <p:spPr/>
        <p:txBody>
          <a:bodyPr/>
          <a:lstStyle/>
          <a:p>
            <a:fld id="{6246ACD0-BE8A-3D4B-8E89-B0E6ACFF594E}" type="slidenum">
              <a:rPr lang="en-US" smtClean="0"/>
              <a:t>23</a:t>
            </a:fld>
            <a:endParaRPr lang="en-US"/>
          </a:p>
        </p:txBody>
      </p:sp>
    </p:spTree>
    <p:extLst>
      <p:ext uri="{BB962C8B-B14F-4D97-AF65-F5344CB8AC3E}">
        <p14:creationId xmlns:p14="http://schemas.microsoft.com/office/powerpoint/2010/main" val="6104144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89A07-0D37-CC17-2765-7EB3C79D75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622125-E1D7-A218-ABB4-BC4B5D4417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08CA07-A469-B1C4-933C-881A818EB0C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77E0406-6B94-25CE-10C9-DE7EAE45BD41}"/>
              </a:ext>
            </a:extLst>
          </p:cNvPr>
          <p:cNvSpPr>
            <a:spLocks noGrp="1"/>
          </p:cNvSpPr>
          <p:nvPr>
            <p:ph type="sldNum" sz="quarter" idx="5"/>
          </p:nvPr>
        </p:nvSpPr>
        <p:spPr/>
        <p:txBody>
          <a:bodyPr/>
          <a:lstStyle/>
          <a:p>
            <a:fld id="{6246ACD0-BE8A-3D4B-8E89-B0E6ACFF594E}" type="slidenum">
              <a:rPr lang="en-US" smtClean="0"/>
              <a:t>24</a:t>
            </a:fld>
            <a:endParaRPr lang="en-US"/>
          </a:p>
        </p:txBody>
      </p:sp>
    </p:spTree>
    <p:extLst>
      <p:ext uri="{BB962C8B-B14F-4D97-AF65-F5344CB8AC3E}">
        <p14:creationId xmlns:p14="http://schemas.microsoft.com/office/powerpoint/2010/main" val="67425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01876-6B3B-3ED7-CE82-020523F1F0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DBEE8E-EAE5-30D8-7D40-6080A5A64D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16CB85-4B49-4CB4-3485-0B6E101BE272}"/>
              </a:ext>
            </a:extLst>
          </p:cNvPr>
          <p:cNvSpPr>
            <a:spLocks noGrp="1"/>
          </p:cNvSpPr>
          <p:nvPr>
            <p:ph type="body" idx="1"/>
          </p:nvPr>
        </p:nvSpPr>
        <p:spPr/>
        <p:txBody>
          <a:bodyPr/>
          <a:lstStyle/>
          <a:p>
            <a:pPr marL="0" indent="0">
              <a:buNone/>
            </a:pPr>
            <a:r>
              <a:rPr lang="en-AU" sz="1200" dirty="0">
                <a:latin typeface="Arial"/>
                <a:ea typeface="Roboto"/>
                <a:cs typeface="Arial"/>
              </a:rPr>
              <a:t>Having Security at the Forefront of your Design</a:t>
            </a:r>
          </a:p>
          <a:p>
            <a:pPr marL="0" indent="0">
              <a:buNone/>
            </a:pPr>
            <a:endParaRPr lang="en-AU" sz="1200" dirty="0">
              <a:latin typeface="Arial"/>
              <a:ea typeface="Roboto"/>
              <a:cs typeface="Arial"/>
            </a:endParaRPr>
          </a:p>
          <a:p>
            <a:pPr marL="228600" indent="-228600"/>
            <a:r>
              <a:rPr lang="en-AU" sz="1200" dirty="0">
                <a:latin typeface="Arial"/>
                <a:ea typeface="Roboto"/>
                <a:cs typeface="Arial"/>
              </a:rPr>
              <a:t>Having Security at the initial stages of design allows mistakes to be fixed within the ideation stage which is more cost-effective and not as timely as within the development or bug fixing stages</a:t>
            </a:r>
          </a:p>
          <a:p>
            <a:pPr marL="228600" indent="-228600"/>
            <a:endParaRPr lang="en-AU" sz="1200" dirty="0">
              <a:latin typeface="Arial"/>
              <a:ea typeface="Roboto"/>
              <a:cs typeface="Arial"/>
            </a:endParaRPr>
          </a:p>
          <a:p>
            <a:pPr marL="228600" indent="-228600"/>
            <a:r>
              <a:rPr lang="en-AU" sz="1200" dirty="0">
                <a:latin typeface="Arial"/>
                <a:ea typeface="Roboto"/>
                <a:cs typeface="Arial"/>
              </a:rPr>
              <a:t>Ensures that Security is considered within every stage of the creation process to have a safer product</a:t>
            </a:r>
          </a:p>
          <a:p>
            <a:endParaRPr lang="en-US" dirty="0"/>
          </a:p>
        </p:txBody>
      </p:sp>
      <p:sp>
        <p:nvSpPr>
          <p:cNvPr id="4" name="Slide Number Placeholder 3">
            <a:extLst>
              <a:ext uri="{FF2B5EF4-FFF2-40B4-BE49-F238E27FC236}">
                <a16:creationId xmlns:a16="http://schemas.microsoft.com/office/drawing/2014/main" id="{231A76E2-C521-458F-DFAE-A8FA3F82953D}"/>
              </a:ext>
            </a:extLst>
          </p:cNvPr>
          <p:cNvSpPr>
            <a:spLocks noGrp="1"/>
          </p:cNvSpPr>
          <p:nvPr>
            <p:ph type="sldNum" sz="quarter" idx="5"/>
          </p:nvPr>
        </p:nvSpPr>
        <p:spPr/>
        <p:txBody>
          <a:bodyPr/>
          <a:lstStyle/>
          <a:p>
            <a:fld id="{6246ACD0-BE8A-3D4B-8E89-B0E6ACFF594E}" type="slidenum">
              <a:rPr lang="en-US" smtClean="0"/>
              <a:t>25</a:t>
            </a:fld>
            <a:endParaRPr lang="en-US"/>
          </a:p>
        </p:txBody>
      </p:sp>
    </p:spTree>
    <p:extLst>
      <p:ext uri="{BB962C8B-B14F-4D97-AF65-F5344CB8AC3E}">
        <p14:creationId xmlns:p14="http://schemas.microsoft.com/office/powerpoint/2010/main" val="24266047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EA0FF-A131-2506-7084-383C70937E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C350EA-61A6-2566-1128-C5E231D8BB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B1D470-8366-A786-17E3-E56354A07726}"/>
              </a:ext>
            </a:extLst>
          </p:cNvPr>
          <p:cNvSpPr>
            <a:spLocks noGrp="1"/>
          </p:cNvSpPr>
          <p:nvPr>
            <p:ph type="body" idx="1"/>
          </p:nvPr>
        </p:nvSpPr>
        <p:spPr/>
        <p:txBody>
          <a:bodyPr/>
          <a:lstStyle/>
          <a:p>
            <a:pPr marL="0" indent="0">
              <a:buNone/>
            </a:pPr>
            <a:r>
              <a:rPr lang="en-AU" sz="1200" dirty="0">
                <a:latin typeface="Arial"/>
                <a:ea typeface="Roboto"/>
                <a:cs typeface="Arial"/>
              </a:rPr>
              <a:t>Having Security at the Forefront of your Design</a:t>
            </a:r>
          </a:p>
          <a:p>
            <a:pPr marL="0" indent="0">
              <a:buNone/>
            </a:pPr>
            <a:endParaRPr lang="en-AU" sz="1200" dirty="0">
              <a:latin typeface="Arial"/>
              <a:ea typeface="Roboto"/>
              <a:cs typeface="Arial"/>
            </a:endParaRPr>
          </a:p>
          <a:p>
            <a:pPr marL="228600" indent="-228600"/>
            <a:r>
              <a:rPr lang="en-AU" sz="1200" dirty="0">
                <a:latin typeface="Arial"/>
                <a:ea typeface="Roboto"/>
                <a:cs typeface="Arial"/>
              </a:rPr>
              <a:t>Having Security at the initial stages of design allows mistakes to be fixed within the ideation stage which is more cost-effective and not as timely as within the development or bug fixing stages</a:t>
            </a:r>
          </a:p>
          <a:p>
            <a:pPr marL="228600" indent="-228600"/>
            <a:endParaRPr lang="en-AU" sz="1200" dirty="0">
              <a:latin typeface="Arial"/>
              <a:ea typeface="Roboto"/>
              <a:cs typeface="Arial"/>
            </a:endParaRPr>
          </a:p>
          <a:p>
            <a:pPr marL="228600" indent="-228600"/>
            <a:r>
              <a:rPr lang="en-AU" sz="1200" dirty="0">
                <a:latin typeface="Arial"/>
                <a:ea typeface="Roboto"/>
                <a:cs typeface="Arial"/>
              </a:rPr>
              <a:t>Ensures that Security is considered within every stage of the creation process to have a safer product</a:t>
            </a:r>
          </a:p>
          <a:p>
            <a:endParaRPr lang="en-US" dirty="0"/>
          </a:p>
        </p:txBody>
      </p:sp>
      <p:sp>
        <p:nvSpPr>
          <p:cNvPr id="4" name="Slide Number Placeholder 3">
            <a:extLst>
              <a:ext uri="{FF2B5EF4-FFF2-40B4-BE49-F238E27FC236}">
                <a16:creationId xmlns:a16="http://schemas.microsoft.com/office/drawing/2014/main" id="{B8F90692-37DE-B799-01D7-16DE49DF9E1D}"/>
              </a:ext>
            </a:extLst>
          </p:cNvPr>
          <p:cNvSpPr>
            <a:spLocks noGrp="1"/>
          </p:cNvSpPr>
          <p:nvPr>
            <p:ph type="sldNum" sz="quarter" idx="5"/>
          </p:nvPr>
        </p:nvSpPr>
        <p:spPr/>
        <p:txBody>
          <a:bodyPr/>
          <a:lstStyle/>
          <a:p>
            <a:fld id="{6246ACD0-BE8A-3D4B-8E89-B0E6ACFF594E}" type="slidenum">
              <a:rPr lang="en-US" smtClean="0"/>
              <a:t>26</a:t>
            </a:fld>
            <a:endParaRPr lang="en-US"/>
          </a:p>
        </p:txBody>
      </p:sp>
    </p:spTree>
    <p:extLst>
      <p:ext uri="{BB962C8B-B14F-4D97-AF65-F5344CB8AC3E}">
        <p14:creationId xmlns:p14="http://schemas.microsoft.com/office/powerpoint/2010/main" val="3563496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E2E875-983A-97F8-3866-6629CE47D1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7E37B8-B728-297F-169B-0D15810C02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705B5B-9794-2DB9-09E6-546C9A9279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995CC8-93B8-7E5B-D650-4E70838AA843}"/>
              </a:ext>
            </a:extLst>
          </p:cNvPr>
          <p:cNvSpPr>
            <a:spLocks noGrp="1"/>
          </p:cNvSpPr>
          <p:nvPr>
            <p:ph type="sldNum" sz="quarter" idx="5"/>
          </p:nvPr>
        </p:nvSpPr>
        <p:spPr/>
        <p:txBody>
          <a:bodyPr/>
          <a:lstStyle/>
          <a:p>
            <a:fld id="{6246ACD0-BE8A-3D4B-8E89-B0E6ACFF594E}" type="slidenum">
              <a:rPr lang="en-US" smtClean="0"/>
              <a:t>27</a:t>
            </a:fld>
            <a:endParaRPr lang="en-US"/>
          </a:p>
        </p:txBody>
      </p:sp>
    </p:spTree>
    <p:extLst>
      <p:ext uri="{BB962C8B-B14F-4D97-AF65-F5344CB8AC3E}">
        <p14:creationId xmlns:p14="http://schemas.microsoft.com/office/powerpoint/2010/main" val="9722311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D51C5-F4F3-3434-47B8-6213D05C52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9C9AAD-2056-30B9-4E22-3AF1E94BB0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F9EF89-86C6-4E50-8FC9-CE6E75822E31}"/>
              </a:ext>
            </a:extLst>
          </p:cNvPr>
          <p:cNvSpPr>
            <a:spLocks noGrp="1"/>
          </p:cNvSpPr>
          <p:nvPr>
            <p:ph type="body" idx="1"/>
          </p:nvPr>
        </p:nvSpPr>
        <p:spPr/>
        <p:txBody>
          <a:bodyPr/>
          <a:lstStyle/>
          <a:p>
            <a:pPr marL="0" indent="0">
              <a:buNone/>
            </a:pPr>
            <a:r>
              <a:rPr lang="en-AU" sz="1200" dirty="0">
                <a:latin typeface="Arial"/>
                <a:ea typeface="Roboto"/>
                <a:cs typeface="Arial"/>
              </a:rPr>
              <a:t>There is a disadvantage defenders have against attackers:</a:t>
            </a:r>
          </a:p>
          <a:p>
            <a:pPr marL="228600" indent="-228600"/>
            <a:r>
              <a:rPr lang="en-AU" sz="1200" dirty="0">
                <a:latin typeface="Arial"/>
                <a:ea typeface="Roboto"/>
                <a:cs typeface="Arial"/>
              </a:rPr>
              <a:t>Defenders need to make sure there are no vulnerabilities to be exploited</a:t>
            </a:r>
          </a:p>
          <a:p>
            <a:pPr marL="228600" indent="-228600"/>
            <a:r>
              <a:rPr lang="en-AU" sz="1200" dirty="0">
                <a:latin typeface="Arial"/>
                <a:ea typeface="Roboto"/>
                <a:cs typeface="Arial"/>
              </a:rPr>
              <a:t>Attackers only need to find one vulnerability to exploit (also depends on the impact of that exploit)</a:t>
            </a:r>
          </a:p>
          <a:p>
            <a:pPr marL="228600" indent="-228600"/>
            <a:endParaRPr lang="en-AU" sz="1200" dirty="0">
              <a:latin typeface="Arial"/>
              <a:ea typeface="Roboto"/>
              <a:cs typeface="Arial"/>
            </a:endParaRPr>
          </a:p>
          <a:p>
            <a:pPr marL="228600" indent="-228600"/>
            <a:r>
              <a:rPr lang="en-AU" sz="1200" dirty="0">
                <a:latin typeface="Arial"/>
                <a:ea typeface="Roboto"/>
                <a:cs typeface="Arial"/>
              </a:rPr>
              <a:t>Greater Investment Required to ensure there are no vulnerabilities which exist</a:t>
            </a:r>
          </a:p>
          <a:p>
            <a:pPr marL="228600" indent="-228600"/>
            <a:r>
              <a:rPr lang="en-AU" sz="1200" dirty="0">
                <a:latin typeface="Arial"/>
                <a:ea typeface="Roboto"/>
                <a:cs typeface="Arial"/>
              </a:rPr>
              <a:t>Prioritising the potential areas where vulnerabilities are more likely to carry greater impact</a:t>
            </a:r>
            <a:endParaRPr lang="en-US" dirty="0"/>
          </a:p>
        </p:txBody>
      </p:sp>
      <p:sp>
        <p:nvSpPr>
          <p:cNvPr id="4" name="Slide Number Placeholder 3">
            <a:extLst>
              <a:ext uri="{FF2B5EF4-FFF2-40B4-BE49-F238E27FC236}">
                <a16:creationId xmlns:a16="http://schemas.microsoft.com/office/drawing/2014/main" id="{9DC593CD-11F2-B738-C0D3-504DF7872DEE}"/>
              </a:ext>
            </a:extLst>
          </p:cNvPr>
          <p:cNvSpPr>
            <a:spLocks noGrp="1"/>
          </p:cNvSpPr>
          <p:nvPr>
            <p:ph type="sldNum" sz="quarter" idx="5"/>
          </p:nvPr>
        </p:nvSpPr>
        <p:spPr/>
        <p:txBody>
          <a:bodyPr/>
          <a:lstStyle/>
          <a:p>
            <a:fld id="{6246ACD0-BE8A-3D4B-8E89-B0E6ACFF594E}" type="slidenum">
              <a:rPr lang="en-US" smtClean="0"/>
              <a:t>28</a:t>
            </a:fld>
            <a:endParaRPr lang="en-US"/>
          </a:p>
        </p:txBody>
      </p:sp>
    </p:spTree>
    <p:extLst>
      <p:ext uri="{BB962C8B-B14F-4D97-AF65-F5344CB8AC3E}">
        <p14:creationId xmlns:p14="http://schemas.microsoft.com/office/powerpoint/2010/main" val="32282898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FB254-53EF-ABE5-1480-4C38FA9DFA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773F4D-B8C9-6107-6BFD-026FBD9625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4605E-3365-8DD5-5813-8D5553BFA199}"/>
              </a:ext>
            </a:extLst>
          </p:cNvPr>
          <p:cNvSpPr>
            <a:spLocks noGrp="1"/>
          </p:cNvSpPr>
          <p:nvPr>
            <p:ph type="body" idx="1"/>
          </p:nvPr>
        </p:nvSpPr>
        <p:spPr/>
        <p:txBody>
          <a:bodyPr/>
          <a:lstStyle/>
          <a:p>
            <a:pPr marL="285750" indent="-285750"/>
            <a:r>
              <a:rPr lang="en-AU" sz="2000" dirty="0">
                <a:latin typeface="Arial"/>
                <a:ea typeface="Roboto"/>
                <a:cs typeface="Arial"/>
              </a:rPr>
              <a:t>The foundational components of Security which will be explored further in future within the Core Stream as well is from the CIA Triad</a:t>
            </a:r>
          </a:p>
          <a:p>
            <a:pPr marL="552450" lvl="1" indent="-285750">
              <a:buFont typeface="Courier New" pitchFamily="34" charset="0"/>
              <a:buChar char="o"/>
            </a:pPr>
            <a:r>
              <a:rPr lang="en-AU" sz="1800" dirty="0">
                <a:latin typeface="Arial"/>
                <a:ea typeface="Roboto"/>
                <a:cs typeface="Arial"/>
              </a:rPr>
              <a:t>Confidentiality</a:t>
            </a:r>
          </a:p>
          <a:p>
            <a:pPr marL="552450" lvl="1" indent="-285750">
              <a:buFont typeface="Courier New" pitchFamily="34" charset="0"/>
              <a:buChar char="o"/>
            </a:pPr>
            <a:r>
              <a:rPr lang="en-AU" sz="1800" dirty="0">
                <a:latin typeface="Arial"/>
                <a:ea typeface="Roboto"/>
                <a:cs typeface="Arial"/>
              </a:rPr>
              <a:t>Integrity</a:t>
            </a:r>
          </a:p>
          <a:p>
            <a:pPr marL="552450" lvl="1" indent="-285750">
              <a:buFont typeface="Courier New" pitchFamily="34" charset="0"/>
              <a:buChar char="o"/>
            </a:pPr>
            <a:r>
              <a:rPr lang="en-AU" sz="1800" dirty="0">
                <a:latin typeface="Arial"/>
                <a:ea typeface="Roboto"/>
                <a:cs typeface="Arial"/>
              </a:rPr>
              <a:t>Authentication (in this course we have historically used Authentication &gt; Availability)</a:t>
            </a:r>
          </a:p>
          <a:p>
            <a:pPr marL="819150" lvl="2" indent="-152400">
              <a:buFont typeface="Wingdings" pitchFamily="34" charset="0"/>
              <a:buChar char="§"/>
            </a:pPr>
            <a:r>
              <a:rPr lang="en-AU" sz="1500" dirty="0">
                <a:latin typeface="Arial"/>
                <a:ea typeface="Roboto"/>
                <a:cs typeface="Arial"/>
              </a:rPr>
              <a:t>Mainly due to a debate that in modern society, Authentication is a larger issue that Availability</a:t>
            </a:r>
          </a:p>
          <a:p>
            <a:pPr marL="819150" lvl="2" indent="-152400">
              <a:buFont typeface="Wingdings" pitchFamily="34" charset="0"/>
              <a:buChar char="§"/>
            </a:pPr>
            <a:r>
              <a:rPr lang="en-AU" sz="1500" dirty="0">
                <a:latin typeface="Arial"/>
                <a:ea typeface="Roboto"/>
                <a:cs typeface="Arial"/>
              </a:rPr>
              <a:t>Both As are part of a larger acronym – CIANA which some security experts have a preference of</a:t>
            </a:r>
          </a:p>
          <a:p>
            <a:endParaRPr lang="en-US" dirty="0"/>
          </a:p>
        </p:txBody>
      </p:sp>
      <p:sp>
        <p:nvSpPr>
          <p:cNvPr id="4" name="Slide Number Placeholder 3">
            <a:extLst>
              <a:ext uri="{FF2B5EF4-FFF2-40B4-BE49-F238E27FC236}">
                <a16:creationId xmlns:a16="http://schemas.microsoft.com/office/drawing/2014/main" id="{552E4A12-D295-4B62-13A7-7D28E523E3E6}"/>
              </a:ext>
            </a:extLst>
          </p:cNvPr>
          <p:cNvSpPr>
            <a:spLocks noGrp="1"/>
          </p:cNvSpPr>
          <p:nvPr>
            <p:ph type="sldNum" sz="quarter" idx="5"/>
          </p:nvPr>
        </p:nvSpPr>
        <p:spPr/>
        <p:txBody>
          <a:bodyPr/>
          <a:lstStyle/>
          <a:p>
            <a:fld id="{6246ACD0-BE8A-3D4B-8E89-B0E6ACFF594E}" type="slidenum">
              <a:rPr lang="en-US" smtClean="0"/>
              <a:t>29</a:t>
            </a:fld>
            <a:endParaRPr lang="en-US"/>
          </a:p>
        </p:txBody>
      </p:sp>
    </p:spTree>
    <p:extLst>
      <p:ext uri="{BB962C8B-B14F-4D97-AF65-F5344CB8AC3E}">
        <p14:creationId xmlns:p14="http://schemas.microsoft.com/office/powerpoint/2010/main" val="1757280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B31A4-98D2-E912-FEC8-F741DF0A71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58952A-2A8E-7994-AD5A-1BCC83C688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DFA54F-7A1D-BD6F-EB07-062972F2D071}"/>
              </a:ext>
            </a:extLst>
          </p:cNvPr>
          <p:cNvSpPr>
            <a:spLocks noGrp="1"/>
          </p:cNvSpPr>
          <p:nvPr>
            <p:ph type="body" idx="1"/>
          </p:nvPr>
        </p:nvSpPr>
        <p:spPr/>
        <p:txBody>
          <a:bodyPr/>
          <a:lstStyle/>
          <a:p>
            <a:pPr marL="285750" indent="-285750"/>
            <a:r>
              <a:rPr lang="en-AU" sz="2000" dirty="0">
                <a:latin typeface="Arial"/>
                <a:ea typeface="Roboto"/>
                <a:cs typeface="Arial"/>
              </a:rPr>
              <a:t>The foundational components of Security which will be explored further in future within the Core Stream as well is from the CIA Triad</a:t>
            </a:r>
          </a:p>
          <a:p>
            <a:pPr marL="552450" lvl="1" indent="-285750">
              <a:buFont typeface="Courier New" pitchFamily="34" charset="0"/>
              <a:buChar char="o"/>
            </a:pPr>
            <a:r>
              <a:rPr lang="en-AU" sz="1800" dirty="0">
                <a:latin typeface="Arial"/>
                <a:ea typeface="Roboto"/>
                <a:cs typeface="Arial"/>
              </a:rPr>
              <a:t>Confidentiality</a:t>
            </a:r>
          </a:p>
          <a:p>
            <a:pPr marL="552450" lvl="1" indent="-285750">
              <a:buFont typeface="Courier New" pitchFamily="34" charset="0"/>
              <a:buChar char="o"/>
            </a:pPr>
            <a:r>
              <a:rPr lang="en-AU" sz="1800" dirty="0">
                <a:latin typeface="Arial"/>
                <a:ea typeface="Roboto"/>
                <a:cs typeface="Arial"/>
              </a:rPr>
              <a:t>Integrity</a:t>
            </a:r>
          </a:p>
          <a:p>
            <a:pPr marL="552450" lvl="1" indent="-285750">
              <a:buFont typeface="Courier New" pitchFamily="34" charset="0"/>
              <a:buChar char="o"/>
            </a:pPr>
            <a:r>
              <a:rPr lang="en-AU" sz="1800" dirty="0">
                <a:latin typeface="Arial"/>
                <a:ea typeface="Roboto"/>
                <a:cs typeface="Arial"/>
              </a:rPr>
              <a:t>Authentication (in this course we have historically used Authentication &gt; Availability)</a:t>
            </a:r>
          </a:p>
          <a:p>
            <a:pPr marL="819150" lvl="2" indent="-152400">
              <a:buFont typeface="Wingdings" pitchFamily="34" charset="0"/>
              <a:buChar char="§"/>
            </a:pPr>
            <a:r>
              <a:rPr lang="en-AU" sz="1500" dirty="0">
                <a:latin typeface="Arial"/>
                <a:ea typeface="Roboto"/>
                <a:cs typeface="Arial"/>
              </a:rPr>
              <a:t>Mainly due to a debate that in modern society, Authentication is a larger issue that Availability</a:t>
            </a:r>
          </a:p>
          <a:p>
            <a:pPr marL="819150" lvl="2" indent="-152400">
              <a:buFont typeface="Wingdings" pitchFamily="34" charset="0"/>
              <a:buChar char="§"/>
            </a:pPr>
            <a:r>
              <a:rPr lang="en-AU" sz="1500" dirty="0">
                <a:latin typeface="Arial"/>
                <a:ea typeface="Roboto"/>
                <a:cs typeface="Arial"/>
              </a:rPr>
              <a:t>Both As are part of a larger acronym – CIANA which some security experts have a preference of</a:t>
            </a:r>
          </a:p>
          <a:p>
            <a:endParaRPr lang="en-US" dirty="0"/>
          </a:p>
        </p:txBody>
      </p:sp>
      <p:sp>
        <p:nvSpPr>
          <p:cNvPr id="4" name="Slide Number Placeholder 3">
            <a:extLst>
              <a:ext uri="{FF2B5EF4-FFF2-40B4-BE49-F238E27FC236}">
                <a16:creationId xmlns:a16="http://schemas.microsoft.com/office/drawing/2014/main" id="{443B30AF-20F9-6C20-E57F-ACE7046B4367}"/>
              </a:ext>
            </a:extLst>
          </p:cNvPr>
          <p:cNvSpPr>
            <a:spLocks noGrp="1"/>
          </p:cNvSpPr>
          <p:nvPr>
            <p:ph type="sldNum" sz="quarter" idx="5"/>
          </p:nvPr>
        </p:nvSpPr>
        <p:spPr/>
        <p:txBody>
          <a:bodyPr/>
          <a:lstStyle/>
          <a:p>
            <a:fld id="{6246ACD0-BE8A-3D4B-8E89-B0E6ACFF594E}" type="slidenum">
              <a:rPr lang="en-US" smtClean="0"/>
              <a:t>30</a:t>
            </a:fld>
            <a:endParaRPr lang="en-US"/>
          </a:p>
        </p:txBody>
      </p:sp>
    </p:spTree>
    <p:extLst>
      <p:ext uri="{BB962C8B-B14F-4D97-AF65-F5344CB8AC3E}">
        <p14:creationId xmlns:p14="http://schemas.microsoft.com/office/powerpoint/2010/main" val="3346760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E4406B-4366-AE7A-8E93-5763D1894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303724-3484-6D85-D952-3460CAC1A0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640781-983B-CAD3-81DE-FA3A2751D44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EC01A20-E7E3-F76E-1BC0-820A574D9B1E}"/>
              </a:ext>
            </a:extLst>
          </p:cNvPr>
          <p:cNvSpPr>
            <a:spLocks noGrp="1"/>
          </p:cNvSpPr>
          <p:nvPr>
            <p:ph type="sldNum" sz="quarter" idx="5"/>
          </p:nvPr>
        </p:nvSpPr>
        <p:spPr/>
        <p:txBody>
          <a:bodyPr/>
          <a:lstStyle/>
          <a:p>
            <a:fld id="{6246ACD0-BE8A-3D4B-8E89-B0E6ACFF594E}" type="slidenum">
              <a:rPr lang="en-US" smtClean="0"/>
              <a:t>4</a:t>
            </a:fld>
            <a:endParaRPr lang="en-US"/>
          </a:p>
        </p:txBody>
      </p:sp>
    </p:spTree>
    <p:extLst>
      <p:ext uri="{BB962C8B-B14F-4D97-AF65-F5344CB8AC3E}">
        <p14:creationId xmlns:p14="http://schemas.microsoft.com/office/powerpoint/2010/main" val="27326080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AF505-4EA0-9F60-CA46-A280F4E1C1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5EA2E8-EBAD-2071-FE13-C1EEBBA065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55DD99-8CF1-4AED-CB59-86F8AF7F013A}"/>
              </a:ext>
            </a:extLst>
          </p:cNvPr>
          <p:cNvSpPr>
            <a:spLocks noGrp="1"/>
          </p:cNvSpPr>
          <p:nvPr>
            <p:ph type="body" idx="1"/>
          </p:nvPr>
        </p:nvSpPr>
        <p:spPr/>
        <p:txBody>
          <a:bodyPr/>
          <a:lstStyle/>
          <a:p>
            <a:pPr marL="285750" indent="-285750"/>
            <a:r>
              <a:rPr lang="en-AU" sz="2000" dirty="0">
                <a:latin typeface="Arial"/>
                <a:ea typeface="Roboto"/>
                <a:cs typeface="Arial"/>
              </a:rPr>
              <a:t>The foundational components of Security which will be explored further in future within the Core Stream as well is from the CIA Triad</a:t>
            </a:r>
          </a:p>
          <a:p>
            <a:pPr marL="552450" lvl="1" indent="-285750">
              <a:buFont typeface="Courier New" pitchFamily="34" charset="0"/>
              <a:buChar char="o"/>
            </a:pPr>
            <a:r>
              <a:rPr lang="en-AU" sz="1800" dirty="0">
                <a:latin typeface="Arial"/>
                <a:ea typeface="Roboto"/>
                <a:cs typeface="Arial"/>
              </a:rPr>
              <a:t>Confidentiality</a:t>
            </a:r>
          </a:p>
          <a:p>
            <a:pPr marL="552450" lvl="1" indent="-285750">
              <a:buFont typeface="Courier New" pitchFamily="34" charset="0"/>
              <a:buChar char="o"/>
            </a:pPr>
            <a:r>
              <a:rPr lang="en-AU" sz="1800" dirty="0">
                <a:latin typeface="Arial"/>
                <a:ea typeface="Roboto"/>
                <a:cs typeface="Arial"/>
              </a:rPr>
              <a:t>Integrity</a:t>
            </a:r>
          </a:p>
          <a:p>
            <a:pPr marL="552450" lvl="1" indent="-285750">
              <a:buFont typeface="Courier New" pitchFamily="34" charset="0"/>
              <a:buChar char="o"/>
            </a:pPr>
            <a:r>
              <a:rPr lang="en-AU" sz="1800" dirty="0">
                <a:latin typeface="Arial"/>
                <a:ea typeface="Roboto"/>
                <a:cs typeface="Arial"/>
              </a:rPr>
              <a:t>Authentication (in this course we have historically used Authentication &gt; Availability)</a:t>
            </a:r>
          </a:p>
          <a:p>
            <a:pPr marL="819150" lvl="2" indent="-152400">
              <a:buFont typeface="Wingdings" pitchFamily="34" charset="0"/>
              <a:buChar char="§"/>
            </a:pPr>
            <a:r>
              <a:rPr lang="en-AU" sz="1500" dirty="0">
                <a:latin typeface="Arial"/>
                <a:ea typeface="Roboto"/>
                <a:cs typeface="Arial"/>
              </a:rPr>
              <a:t>Mainly due to a debate that in modern society, Authentication is a larger issue that Availability</a:t>
            </a:r>
          </a:p>
          <a:p>
            <a:pPr marL="819150" lvl="2" indent="-152400">
              <a:buFont typeface="Wingdings" pitchFamily="34" charset="0"/>
              <a:buChar char="§"/>
            </a:pPr>
            <a:r>
              <a:rPr lang="en-AU" sz="1500" dirty="0">
                <a:latin typeface="Arial"/>
                <a:ea typeface="Roboto"/>
                <a:cs typeface="Arial"/>
              </a:rPr>
              <a:t>Both As are part of a larger acronym – CIANA which some security experts have a preference of</a:t>
            </a:r>
          </a:p>
          <a:p>
            <a:endParaRPr lang="en-US" dirty="0"/>
          </a:p>
        </p:txBody>
      </p:sp>
      <p:sp>
        <p:nvSpPr>
          <p:cNvPr id="4" name="Slide Number Placeholder 3">
            <a:extLst>
              <a:ext uri="{FF2B5EF4-FFF2-40B4-BE49-F238E27FC236}">
                <a16:creationId xmlns:a16="http://schemas.microsoft.com/office/drawing/2014/main" id="{E9E179E8-67C0-1F86-D733-FA7C6410046F}"/>
              </a:ext>
            </a:extLst>
          </p:cNvPr>
          <p:cNvSpPr>
            <a:spLocks noGrp="1"/>
          </p:cNvSpPr>
          <p:nvPr>
            <p:ph type="sldNum" sz="quarter" idx="5"/>
          </p:nvPr>
        </p:nvSpPr>
        <p:spPr/>
        <p:txBody>
          <a:bodyPr/>
          <a:lstStyle/>
          <a:p>
            <a:fld id="{6246ACD0-BE8A-3D4B-8E89-B0E6ACFF594E}" type="slidenum">
              <a:rPr lang="en-US" smtClean="0"/>
              <a:t>31</a:t>
            </a:fld>
            <a:endParaRPr lang="en-US"/>
          </a:p>
        </p:txBody>
      </p:sp>
    </p:spTree>
    <p:extLst>
      <p:ext uri="{BB962C8B-B14F-4D97-AF65-F5344CB8AC3E}">
        <p14:creationId xmlns:p14="http://schemas.microsoft.com/office/powerpoint/2010/main" val="10240490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767740-2CC6-03DA-5DD9-1A55C721ED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6C5229-0A16-3F7C-3752-9AD76E9CD4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98CE50-4DBA-BD4D-BBF6-4EDBA1BC2B8C}"/>
              </a:ext>
            </a:extLst>
          </p:cNvPr>
          <p:cNvSpPr>
            <a:spLocks noGrp="1"/>
          </p:cNvSpPr>
          <p:nvPr>
            <p:ph type="body" idx="1"/>
          </p:nvPr>
        </p:nvSpPr>
        <p:spPr/>
        <p:txBody>
          <a:bodyPr/>
          <a:lstStyle/>
          <a:p>
            <a:pPr marL="285750" indent="-285750"/>
            <a:r>
              <a:rPr lang="en-AU" sz="2000" dirty="0">
                <a:latin typeface="Arial"/>
                <a:ea typeface="Roboto"/>
                <a:cs typeface="Arial"/>
              </a:rPr>
              <a:t>The foundational components of Security which will be explored further in future within the Core Stream as well is from the CIA Triad</a:t>
            </a:r>
          </a:p>
          <a:p>
            <a:pPr marL="552450" lvl="1" indent="-285750">
              <a:buFont typeface="Courier New" pitchFamily="34" charset="0"/>
              <a:buChar char="o"/>
            </a:pPr>
            <a:r>
              <a:rPr lang="en-AU" sz="1800" dirty="0">
                <a:latin typeface="Arial"/>
                <a:ea typeface="Roboto"/>
                <a:cs typeface="Arial"/>
              </a:rPr>
              <a:t>Confidentiality</a:t>
            </a:r>
          </a:p>
          <a:p>
            <a:pPr marL="552450" lvl="1" indent="-285750">
              <a:buFont typeface="Courier New" pitchFamily="34" charset="0"/>
              <a:buChar char="o"/>
            </a:pPr>
            <a:r>
              <a:rPr lang="en-AU" sz="1800" dirty="0">
                <a:latin typeface="Arial"/>
                <a:ea typeface="Roboto"/>
                <a:cs typeface="Arial"/>
              </a:rPr>
              <a:t>Integrity</a:t>
            </a:r>
          </a:p>
          <a:p>
            <a:pPr marL="552450" lvl="1" indent="-285750">
              <a:buFont typeface="Courier New" pitchFamily="34" charset="0"/>
              <a:buChar char="o"/>
            </a:pPr>
            <a:r>
              <a:rPr lang="en-AU" sz="1800" dirty="0">
                <a:latin typeface="Arial"/>
                <a:ea typeface="Roboto"/>
                <a:cs typeface="Arial"/>
              </a:rPr>
              <a:t>Authentication (in this course we have historically used Authentication &gt; Availability)</a:t>
            </a:r>
          </a:p>
          <a:p>
            <a:pPr marL="819150" lvl="2" indent="-152400">
              <a:buFont typeface="Wingdings" pitchFamily="34" charset="0"/>
              <a:buChar char="§"/>
            </a:pPr>
            <a:r>
              <a:rPr lang="en-AU" sz="1500" dirty="0">
                <a:latin typeface="Arial"/>
                <a:ea typeface="Roboto"/>
                <a:cs typeface="Arial"/>
              </a:rPr>
              <a:t>Mainly due to a debate that in modern society, Authentication is a larger issue that Availability</a:t>
            </a:r>
          </a:p>
          <a:p>
            <a:pPr marL="819150" lvl="2" indent="-152400">
              <a:buFont typeface="Wingdings" pitchFamily="34" charset="0"/>
              <a:buChar char="§"/>
            </a:pPr>
            <a:r>
              <a:rPr lang="en-AU" sz="1500" dirty="0">
                <a:latin typeface="Arial"/>
                <a:ea typeface="Roboto"/>
                <a:cs typeface="Arial"/>
              </a:rPr>
              <a:t>Both As are part of a larger acronym – CIANA which some security experts have a preference of</a:t>
            </a:r>
          </a:p>
          <a:p>
            <a:endParaRPr lang="en-US" dirty="0"/>
          </a:p>
        </p:txBody>
      </p:sp>
      <p:sp>
        <p:nvSpPr>
          <p:cNvPr id="4" name="Slide Number Placeholder 3">
            <a:extLst>
              <a:ext uri="{FF2B5EF4-FFF2-40B4-BE49-F238E27FC236}">
                <a16:creationId xmlns:a16="http://schemas.microsoft.com/office/drawing/2014/main" id="{E24BFD4A-1988-86E3-607D-7247F1BFBDE9}"/>
              </a:ext>
            </a:extLst>
          </p:cNvPr>
          <p:cNvSpPr>
            <a:spLocks noGrp="1"/>
          </p:cNvSpPr>
          <p:nvPr>
            <p:ph type="sldNum" sz="quarter" idx="5"/>
          </p:nvPr>
        </p:nvSpPr>
        <p:spPr/>
        <p:txBody>
          <a:bodyPr/>
          <a:lstStyle/>
          <a:p>
            <a:fld id="{6246ACD0-BE8A-3D4B-8E89-B0E6ACFF594E}" type="slidenum">
              <a:rPr lang="en-US" smtClean="0"/>
              <a:t>32</a:t>
            </a:fld>
            <a:endParaRPr lang="en-US"/>
          </a:p>
        </p:txBody>
      </p:sp>
    </p:spTree>
    <p:extLst>
      <p:ext uri="{BB962C8B-B14F-4D97-AF65-F5344CB8AC3E}">
        <p14:creationId xmlns:p14="http://schemas.microsoft.com/office/powerpoint/2010/main" val="3204779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F3F8A-6581-8BBA-5AAF-DAF27CA29E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2EE4D0-2297-C6AD-F70E-95384C900F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486DF-F9F9-7363-D1D3-8DEDA3A66B70}"/>
              </a:ext>
            </a:extLst>
          </p:cNvPr>
          <p:cNvSpPr>
            <a:spLocks noGrp="1"/>
          </p:cNvSpPr>
          <p:nvPr>
            <p:ph type="body" idx="1"/>
          </p:nvPr>
        </p:nvSpPr>
        <p:spPr/>
        <p:txBody>
          <a:bodyPr/>
          <a:lstStyle/>
          <a:p>
            <a:pPr marL="266700" lvl="1" indent="0">
              <a:buNone/>
            </a:pPr>
            <a:r>
              <a:rPr lang="en-AU" sz="2400" dirty="0">
                <a:latin typeface="Calibri" panose="020F0502020204030204" pitchFamily="34" charset="0"/>
                <a:cs typeface="Calibri" panose="020F0502020204030204" pitchFamily="34" charset="0"/>
              </a:rPr>
              <a:t>But for this week, focus on the idea of how Information / Data should align for each of the provided CIA</a:t>
            </a:r>
          </a:p>
          <a:p>
            <a:pPr marL="819150" lvl="2" indent="-152400">
              <a:buFont typeface="Wingdings" pitchFamily="34" charset="0"/>
              <a:buChar char="§"/>
            </a:pPr>
            <a:r>
              <a:rPr lang="en-AU" sz="1500" dirty="0">
                <a:latin typeface="Arial"/>
                <a:ea typeface="Roboto"/>
                <a:cs typeface="Arial"/>
              </a:rPr>
              <a:t>Why should Data/Information be Confidential?</a:t>
            </a:r>
          </a:p>
          <a:p>
            <a:pPr marL="819150" lvl="2" indent="-152400">
              <a:buFont typeface="Wingdings" pitchFamily="34" charset="0"/>
              <a:buChar char="§"/>
            </a:pPr>
            <a:r>
              <a:rPr lang="en-AU" sz="1500" dirty="0">
                <a:latin typeface="Arial"/>
                <a:ea typeface="Roboto"/>
                <a:cs typeface="Arial"/>
              </a:rPr>
              <a:t>Why should Data/Information have Integrity?</a:t>
            </a:r>
          </a:p>
          <a:p>
            <a:pPr marL="819150" lvl="2" indent="-152400">
              <a:buFont typeface="Wingdings" pitchFamily="34" charset="0"/>
              <a:buChar char="§"/>
            </a:pPr>
            <a:r>
              <a:rPr lang="en-AU" sz="1500" dirty="0">
                <a:latin typeface="Arial"/>
                <a:ea typeface="Roboto"/>
                <a:cs typeface="Arial"/>
              </a:rPr>
              <a:t>Why should Data/Information have Authentication?</a:t>
            </a:r>
            <a:endParaRPr lang="en-US" dirty="0"/>
          </a:p>
        </p:txBody>
      </p:sp>
      <p:sp>
        <p:nvSpPr>
          <p:cNvPr id="4" name="Slide Number Placeholder 3">
            <a:extLst>
              <a:ext uri="{FF2B5EF4-FFF2-40B4-BE49-F238E27FC236}">
                <a16:creationId xmlns:a16="http://schemas.microsoft.com/office/drawing/2014/main" id="{D3592040-E3FB-6104-C98A-CCA9E452B856}"/>
              </a:ext>
            </a:extLst>
          </p:cNvPr>
          <p:cNvSpPr>
            <a:spLocks noGrp="1"/>
          </p:cNvSpPr>
          <p:nvPr>
            <p:ph type="sldNum" sz="quarter" idx="5"/>
          </p:nvPr>
        </p:nvSpPr>
        <p:spPr/>
        <p:txBody>
          <a:bodyPr/>
          <a:lstStyle/>
          <a:p>
            <a:fld id="{6246ACD0-BE8A-3D4B-8E89-B0E6ACFF594E}" type="slidenum">
              <a:rPr lang="en-US" smtClean="0"/>
              <a:t>33</a:t>
            </a:fld>
            <a:endParaRPr lang="en-US"/>
          </a:p>
        </p:txBody>
      </p:sp>
    </p:spTree>
    <p:extLst>
      <p:ext uri="{BB962C8B-B14F-4D97-AF65-F5344CB8AC3E}">
        <p14:creationId xmlns:p14="http://schemas.microsoft.com/office/powerpoint/2010/main" val="30180687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6715C4-DD8A-AAD2-DC8E-F63CEA0FA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7707B9-9F9F-D296-9544-90D5AFB0DD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216B6F-C0DC-1C64-66F5-46EDD61ABE1C}"/>
              </a:ext>
            </a:extLst>
          </p:cNvPr>
          <p:cNvSpPr>
            <a:spLocks noGrp="1"/>
          </p:cNvSpPr>
          <p:nvPr>
            <p:ph type="body" idx="1"/>
          </p:nvPr>
        </p:nvSpPr>
        <p:spPr/>
        <p:txBody>
          <a:bodyPr/>
          <a:lstStyle/>
          <a:p>
            <a:pPr marL="0" indent="0">
              <a:buNone/>
            </a:pPr>
            <a:r>
              <a:rPr lang="en-AU" sz="2000" dirty="0">
                <a:latin typeface="Arial"/>
                <a:ea typeface="Roboto"/>
                <a:cs typeface="Arial"/>
              </a:rPr>
              <a:t>Some fields which require data:</a:t>
            </a:r>
            <a:endParaRPr lang="en-US" sz="2000" dirty="0">
              <a:latin typeface="Arial"/>
              <a:ea typeface="Roboto"/>
              <a:cs typeface="Arial"/>
            </a:endParaRPr>
          </a:p>
          <a:p>
            <a:pPr marL="285750" indent="-285750"/>
            <a:r>
              <a:rPr lang="en-AU" sz="2000" dirty="0">
                <a:latin typeface="Arial"/>
                <a:ea typeface="Roboto"/>
                <a:cs typeface="Arial"/>
              </a:rPr>
              <a:t>Data Analytics</a:t>
            </a:r>
            <a:endParaRPr lang="en-US" sz="2000" dirty="0">
              <a:latin typeface="Arial"/>
              <a:ea typeface="Roboto"/>
              <a:cs typeface="Arial"/>
            </a:endParaRPr>
          </a:p>
          <a:p>
            <a:pPr marL="552450" lvl="1" indent="-285750">
              <a:buFont typeface="Courier New" pitchFamily="34" charset="0"/>
              <a:buChar char="o"/>
            </a:pPr>
            <a:r>
              <a:rPr lang="en-AU" sz="2000" dirty="0">
                <a:latin typeface="Arial"/>
                <a:ea typeface="Roboto"/>
                <a:cs typeface="Arial"/>
              </a:rPr>
              <a:t>Understand consumer patterns and behaviour to be able to create more targeted and informed choices in businesses in targeting the right demographics</a:t>
            </a:r>
            <a:endParaRPr lang="en-US" sz="2000" dirty="0">
              <a:latin typeface="Arial"/>
              <a:ea typeface="Roboto"/>
              <a:cs typeface="Arial"/>
            </a:endParaRPr>
          </a:p>
          <a:p>
            <a:pPr marL="285750" indent="-285750"/>
            <a:endParaRPr lang="en-AU" sz="2000" dirty="0">
              <a:latin typeface="Arial"/>
              <a:ea typeface="Roboto"/>
              <a:cs typeface="Arial"/>
            </a:endParaRPr>
          </a:p>
          <a:p>
            <a:pPr marL="285750" indent="-285750"/>
            <a:r>
              <a:rPr lang="en-AU" sz="2000" dirty="0">
                <a:latin typeface="Arial"/>
                <a:ea typeface="Roboto"/>
                <a:cs typeface="Arial"/>
              </a:rPr>
              <a:t>Artificial Intelligence</a:t>
            </a:r>
            <a:endParaRPr lang="en-AU" sz="2000" dirty="0">
              <a:latin typeface="Arial"/>
              <a:cs typeface="Arial"/>
            </a:endParaRPr>
          </a:p>
          <a:p>
            <a:pPr marL="552450" lvl="1" indent="-285750">
              <a:buFont typeface="Courier New" pitchFamily="34" charset="0"/>
              <a:buChar char="o"/>
            </a:pPr>
            <a:r>
              <a:rPr lang="en-AU" sz="2000" dirty="0">
                <a:latin typeface="Arial"/>
                <a:ea typeface="Roboto"/>
                <a:cs typeface="Arial"/>
              </a:rPr>
              <a:t>Training models that is based on human behaviour such that they can act and think like humans. These models require a large amount of data to process</a:t>
            </a:r>
          </a:p>
          <a:p>
            <a:pPr marL="552450" lvl="1" indent="-285750">
              <a:buFont typeface="Courier New" pitchFamily="34" charset="0"/>
              <a:buChar char="o"/>
            </a:pPr>
            <a:endParaRPr lang="en-AU" sz="2000" dirty="0">
              <a:latin typeface="Arial"/>
              <a:ea typeface="Roboto"/>
              <a:cs typeface="Arial"/>
            </a:endParaRPr>
          </a:p>
          <a:p>
            <a:pPr marL="552450" lvl="1" indent="-285750">
              <a:buFont typeface="Courier New" pitchFamily="34" charset="0"/>
              <a:buChar char="o"/>
            </a:pPr>
            <a:endParaRPr lang="en-AU" sz="2000" dirty="0">
              <a:latin typeface="Arial"/>
              <a:ea typeface="Roboto"/>
              <a:cs typeface="Arial"/>
            </a:endParaRPr>
          </a:p>
          <a:p>
            <a:r>
              <a:rPr lang="en-AU" b="1" dirty="0"/>
              <a:t>Data Drives Decision-Making</a:t>
            </a:r>
          </a:p>
          <a:p>
            <a:r>
              <a:rPr lang="en-AU" dirty="0"/>
              <a:t>Businesses rely on accurate data to guide strategic, financial, and operational decisions.</a:t>
            </a:r>
          </a:p>
          <a:p>
            <a:r>
              <a:rPr lang="en-AU" dirty="0"/>
              <a:t>Without it, risk and guesswork increase.</a:t>
            </a:r>
          </a:p>
          <a:p>
            <a:r>
              <a:rPr lang="en-AU" b="1" dirty="0"/>
              <a:t>📈 Competitive Advantage</a:t>
            </a:r>
          </a:p>
          <a:p>
            <a:r>
              <a:rPr lang="en-AU" dirty="0"/>
              <a:t>Companies that harness data effectively can predict market trends, improve customer satisfaction, and optimize supply chains.</a:t>
            </a:r>
          </a:p>
          <a:p>
            <a:r>
              <a:rPr lang="en-AU" b="1" dirty="0"/>
              <a:t>🔐 Security of Data Protects Assets</a:t>
            </a:r>
          </a:p>
          <a:p>
            <a:r>
              <a:rPr lang="en-AU" dirty="0"/>
              <a:t>Intellectual property, customer information, and trade secrets are critical assets.</a:t>
            </a:r>
          </a:p>
          <a:p>
            <a:r>
              <a:rPr lang="en-AU" dirty="0"/>
              <a:t>A breach can lead to financial loss, reputational damage, and legal consequences.</a:t>
            </a:r>
          </a:p>
          <a:p>
            <a:r>
              <a:rPr lang="en-AU" b="1" dirty="0"/>
              <a:t>💼 Regulatory and Compliance Requirements</a:t>
            </a:r>
          </a:p>
          <a:p>
            <a:r>
              <a:rPr lang="en-AU" dirty="0"/>
              <a:t>Many industries (e.g., healthcare, finance) must follow strict data privacy laws (e.g., GDPR, HIPAA).</a:t>
            </a:r>
          </a:p>
          <a:p>
            <a:r>
              <a:rPr lang="en-AU" dirty="0"/>
              <a:t>Poor data handling can result in massive fines.</a:t>
            </a:r>
          </a:p>
          <a:p>
            <a:pPr marL="552450" lvl="1" indent="-285750">
              <a:buFont typeface="Courier New" pitchFamily="34" charset="0"/>
              <a:buChar char="o"/>
            </a:pPr>
            <a:endParaRPr lang="en-AU" sz="2000" dirty="0">
              <a:latin typeface="Arial"/>
              <a:ea typeface="Roboto"/>
              <a:cs typeface="Arial"/>
            </a:endParaRPr>
          </a:p>
          <a:p>
            <a:endParaRPr lang="en-US" dirty="0"/>
          </a:p>
        </p:txBody>
      </p:sp>
      <p:sp>
        <p:nvSpPr>
          <p:cNvPr id="4" name="Slide Number Placeholder 3">
            <a:extLst>
              <a:ext uri="{FF2B5EF4-FFF2-40B4-BE49-F238E27FC236}">
                <a16:creationId xmlns:a16="http://schemas.microsoft.com/office/drawing/2014/main" id="{BA8403EB-9237-44D2-A7D2-93BA93AEF18E}"/>
              </a:ext>
            </a:extLst>
          </p:cNvPr>
          <p:cNvSpPr>
            <a:spLocks noGrp="1"/>
          </p:cNvSpPr>
          <p:nvPr>
            <p:ph type="sldNum" sz="quarter" idx="5"/>
          </p:nvPr>
        </p:nvSpPr>
        <p:spPr/>
        <p:txBody>
          <a:bodyPr/>
          <a:lstStyle/>
          <a:p>
            <a:fld id="{6246ACD0-BE8A-3D4B-8E89-B0E6ACFF594E}" type="slidenum">
              <a:rPr lang="en-US" smtClean="0"/>
              <a:t>34</a:t>
            </a:fld>
            <a:endParaRPr lang="en-US"/>
          </a:p>
        </p:txBody>
      </p:sp>
    </p:spTree>
    <p:extLst>
      <p:ext uri="{BB962C8B-B14F-4D97-AF65-F5344CB8AC3E}">
        <p14:creationId xmlns:p14="http://schemas.microsoft.com/office/powerpoint/2010/main" val="776482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14819-DF46-741C-8A04-D080EABCAC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498341-FA3E-E2D4-32A0-4E2312B3B4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561FB-D695-B62C-5771-B368843FC69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99B793C-E2CD-AD32-667B-99FFA56A94DA}"/>
              </a:ext>
            </a:extLst>
          </p:cNvPr>
          <p:cNvSpPr>
            <a:spLocks noGrp="1"/>
          </p:cNvSpPr>
          <p:nvPr>
            <p:ph type="sldNum" sz="quarter" idx="5"/>
          </p:nvPr>
        </p:nvSpPr>
        <p:spPr/>
        <p:txBody>
          <a:bodyPr/>
          <a:lstStyle/>
          <a:p>
            <a:fld id="{6246ACD0-BE8A-3D4B-8E89-B0E6ACFF594E}" type="slidenum">
              <a:rPr lang="en-US" smtClean="0"/>
              <a:t>35</a:t>
            </a:fld>
            <a:endParaRPr lang="en-US"/>
          </a:p>
        </p:txBody>
      </p:sp>
    </p:spTree>
    <p:extLst>
      <p:ext uri="{BB962C8B-B14F-4D97-AF65-F5344CB8AC3E}">
        <p14:creationId xmlns:p14="http://schemas.microsoft.com/office/powerpoint/2010/main" val="162879622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1F9BA-8915-7BA0-1791-BC835AB36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DB90F0-0E2D-B0C6-ACB0-D32A97E554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65CCC-25FF-0068-6113-031F0D80E5F6}"/>
              </a:ext>
            </a:extLst>
          </p:cNvPr>
          <p:cNvSpPr>
            <a:spLocks noGrp="1"/>
          </p:cNvSpPr>
          <p:nvPr>
            <p:ph type="body" idx="1"/>
          </p:nvPr>
        </p:nvSpPr>
        <p:spPr/>
        <p:txBody>
          <a:bodyPr/>
          <a:lstStyle/>
          <a:p>
            <a:pPr marL="342900" indent="-342900"/>
            <a:r>
              <a:rPr lang="en-AU" sz="2000" dirty="0">
                <a:latin typeface="Arial"/>
                <a:ea typeface="Roboto"/>
                <a:cs typeface="Arial"/>
              </a:rPr>
              <a:t>Recon / Social Engineering</a:t>
            </a:r>
          </a:p>
          <a:p>
            <a:pPr marL="342900" indent="-342900"/>
            <a:endParaRPr lang="en-AU" sz="2000" dirty="0">
              <a:latin typeface="Arial"/>
              <a:ea typeface="Roboto"/>
              <a:cs typeface="Arial"/>
            </a:endParaRPr>
          </a:p>
          <a:p>
            <a:pPr marL="342900" indent="-342900"/>
            <a:r>
              <a:rPr lang="en-AU" sz="2000" dirty="0">
                <a:latin typeface="Arial"/>
                <a:ea typeface="Roboto"/>
                <a:cs typeface="Arial"/>
              </a:rPr>
              <a:t>Consider: What information is there out there about you?</a:t>
            </a:r>
          </a:p>
          <a:p>
            <a:pPr marL="342900" indent="-342900"/>
            <a:endParaRPr lang="en-AU" sz="2000" dirty="0">
              <a:latin typeface="Arial"/>
              <a:ea typeface="Roboto"/>
              <a:cs typeface="Arial"/>
            </a:endParaRPr>
          </a:p>
          <a:p>
            <a:pPr marL="342900" indent="-342900"/>
            <a:r>
              <a:rPr lang="en-AU" sz="2000" dirty="0">
                <a:latin typeface="Arial"/>
                <a:ea typeface="Roboto"/>
                <a:cs typeface="Arial"/>
              </a:rPr>
              <a:t>There are attacks such as Phishing and Spear-Phishing which exist</a:t>
            </a:r>
          </a:p>
          <a:p>
            <a:pPr marL="342900" indent="-342900"/>
            <a:endParaRPr lang="en-AU" sz="2000" dirty="0">
              <a:latin typeface="Arial"/>
              <a:ea typeface="Roboto"/>
              <a:cs typeface="Arial"/>
            </a:endParaRPr>
          </a:p>
          <a:p>
            <a:pPr marL="342900" indent="-342900"/>
            <a:r>
              <a:rPr lang="en-AU" sz="2000" dirty="0">
                <a:latin typeface="Arial"/>
                <a:ea typeface="Roboto"/>
                <a:cs typeface="Arial"/>
              </a:rPr>
              <a:t>Spear Phishing usually target a particular individual through campaigns which usually take into account information about a particular individual</a:t>
            </a:r>
          </a:p>
          <a:p>
            <a:pPr marL="609600" lvl="1" indent="-342900">
              <a:buFont typeface="Courier New" pitchFamily="34" charset="0"/>
              <a:buChar char="o"/>
            </a:pPr>
            <a:r>
              <a:rPr lang="en-AU" sz="1800" dirty="0">
                <a:latin typeface="Arial"/>
                <a:ea typeface="Roboto"/>
                <a:cs typeface="Arial"/>
              </a:rPr>
              <a:t>Their birthday – "Happy Birthday"</a:t>
            </a:r>
          </a:p>
          <a:p>
            <a:pPr marL="609600" lvl="1" indent="-342900">
              <a:buFont typeface="Courier New" pitchFamily="34" charset="0"/>
              <a:buChar char="o"/>
            </a:pPr>
            <a:r>
              <a:rPr lang="en-AU" sz="1800" dirty="0">
                <a:latin typeface="Arial"/>
                <a:ea typeface="Roboto"/>
                <a:cs typeface="Arial"/>
              </a:rPr>
              <a:t>They like dogs - "Free Dog"</a:t>
            </a:r>
            <a:endParaRPr lang="en-US" dirty="0"/>
          </a:p>
        </p:txBody>
      </p:sp>
      <p:sp>
        <p:nvSpPr>
          <p:cNvPr id="4" name="Slide Number Placeholder 3">
            <a:extLst>
              <a:ext uri="{FF2B5EF4-FFF2-40B4-BE49-F238E27FC236}">
                <a16:creationId xmlns:a16="http://schemas.microsoft.com/office/drawing/2014/main" id="{5C51E08F-B7E8-2E05-B7E0-762AD220B6BE}"/>
              </a:ext>
            </a:extLst>
          </p:cNvPr>
          <p:cNvSpPr>
            <a:spLocks noGrp="1"/>
          </p:cNvSpPr>
          <p:nvPr>
            <p:ph type="sldNum" sz="quarter" idx="5"/>
          </p:nvPr>
        </p:nvSpPr>
        <p:spPr/>
        <p:txBody>
          <a:bodyPr/>
          <a:lstStyle/>
          <a:p>
            <a:fld id="{6246ACD0-BE8A-3D4B-8E89-B0E6ACFF594E}" type="slidenum">
              <a:rPr lang="en-US" smtClean="0"/>
              <a:t>36</a:t>
            </a:fld>
            <a:endParaRPr lang="en-US"/>
          </a:p>
        </p:txBody>
      </p:sp>
    </p:spTree>
    <p:extLst>
      <p:ext uri="{BB962C8B-B14F-4D97-AF65-F5344CB8AC3E}">
        <p14:creationId xmlns:p14="http://schemas.microsoft.com/office/powerpoint/2010/main" val="41878737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0F726-384C-4076-9C41-379C267C59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3B07CA-AE69-2569-ED53-187FDF698A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553183-8568-81A1-6118-D656FB5423FB}"/>
              </a:ext>
            </a:extLst>
          </p:cNvPr>
          <p:cNvSpPr>
            <a:spLocks noGrp="1"/>
          </p:cNvSpPr>
          <p:nvPr>
            <p:ph type="body" idx="1"/>
          </p:nvPr>
        </p:nvSpPr>
        <p:spPr/>
        <p:txBody>
          <a:bodyPr/>
          <a:lstStyle/>
          <a:p>
            <a:pPr marL="342900" indent="-342900"/>
            <a:endParaRPr lang="en-US" dirty="0"/>
          </a:p>
        </p:txBody>
      </p:sp>
      <p:sp>
        <p:nvSpPr>
          <p:cNvPr id="4" name="Slide Number Placeholder 3">
            <a:extLst>
              <a:ext uri="{FF2B5EF4-FFF2-40B4-BE49-F238E27FC236}">
                <a16:creationId xmlns:a16="http://schemas.microsoft.com/office/drawing/2014/main" id="{435FF96B-2A47-1176-7615-A3DBBF847418}"/>
              </a:ext>
            </a:extLst>
          </p:cNvPr>
          <p:cNvSpPr>
            <a:spLocks noGrp="1"/>
          </p:cNvSpPr>
          <p:nvPr>
            <p:ph type="sldNum" sz="quarter" idx="5"/>
          </p:nvPr>
        </p:nvSpPr>
        <p:spPr/>
        <p:txBody>
          <a:bodyPr/>
          <a:lstStyle/>
          <a:p>
            <a:fld id="{6246ACD0-BE8A-3D4B-8E89-B0E6ACFF594E}" type="slidenum">
              <a:rPr lang="en-US" smtClean="0"/>
              <a:t>37</a:t>
            </a:fld>
            <a:endParaRPr lang="en-US"/>
          </a:p>
        </p:txBody>
      </p:sp>
    </p:spTree>
    <p:extLst>
      <p:ext uri="{BB962C8B-B14F-4D97-AF65-F5344CB8AC3E}">
        <p14:creationId xmlns:p14="http://schemas.microsoft.com/office/powerpoint/2010/main" val="26308709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E8485-C0B8-F107-D08C-9977C44232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8E49F6-2A7D-E42B-D4A5-CE6F84E9EC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F2A3ED-DDE5-0D8A-8A53-5DD91DD806D1}"/>
              </a:ext>
            </a:extLst>
          </p:cNvPr>
          <p:cNvSpPr>
            <a:spLocks noGrp="1"/>
          </p:cNvSpPr>
          <p:nvPr>
            <p:ph type="body" idx="1"/>
          </p:nvPr>
        </p:nvSpPr>
        <p:spPr/>
        <p:txBody>
          <a:bodyPr/>
          <a:lstStyle/>
          <a:p>
            <a:pPr marL="342900" indent="-342900"/>
            <a:r>
              <a:rPr lang="en-AU" sz="2000">
                <a:latin typeface="Arial"/>
                <a:ea typeface="Roboto"/>
                <a:cs typeface="Arial"/>
              </a:rPr>
              <a:t>Recon / Social Engineering</a:t>
            </a:r>
          </a:p>
          <a:p>
            <a:pPr marL="342900" indent="-342900"/>
            <a:endParaRPr lang="en-AU" sz="2000">
              <a:latin typeface="Arial"/>
              <a:ea typeface="Roboto"/>
              <a:cs typeface="Arial"/>
            </a:endParaRPr>
          </a:p>
          <a:p>
            <a:pPr marL="342900" indent="-342900"/>
            <a:r>
              <a:rPr lang="en-AU" sz="2000">
                <a:latin typeface="Arial"/>
                <a:ea typeface="Roboto"/>
                <a:cs typeface="Arial"/>
              </a:rPr>
              <a:t>Consider: What information is there out there about you?</a:t>
            </a:r>
          </a:p>
          <a:p>
            <a:pPr marL="342900" indent="-342900"/>
            <a:endParaRPr lang="en-AU" sz="2000">
              <a:latin typeface="Arial"/>
              <a:ea typeface="Roboto"/>
              <a:cs typeface="Arial"/>
            </a:endParaRPr>
          </a:p>
          <a:p>
            <a:pPr marL="342900" indent="-342900"/>
            <a:r>
              <a:rPr lang="en-AU" sz="2000">
                <a:latin typeface="Arial"/>
                <a:ea typeface="Roboto"/>
                <a:cs typeface="Arial"/>
              </a:rPr>
              <a:t>There are attacks such as Phishing and Spear-Phishing which exist</a:t>
            </a:r>
          </a:p>
          <a:p>
            <a:pPr marL="342900" indent="-342900"/>
            <a:endParaRPr lang="en-AU" sz="2000">
              <a:latin typeface="Arial"/>
              <a:ea typeface="Roboto"/>
              <a:cs typeface="Arial"/>
            </a:endParaRPr>
          </a:p>
          <a:p>
            <a:pPr marL="342900" indent="-342900"/>
            <a:r>
              <a:rPr lang="en-AU" sz="2000">
                <a:latin typeface="Arial"/>
                <a:ea typeface="Roboto"/>
                <a:cs typeface="Arial"/>
              </a:rPr>
              <a:t>Spear Phishing usually target a particular individual through campaigns which usually take into account information about a particular individual</a:t>
            </a:r>
          </a:p>
          <a:p>
            <a:pPr marL="609600" lvl="1" indent="-342900">
              <a:buFont typeface="Courier New" pitchFamily="34" charset="0"/>
              <a:buChar char="o"/>
            </a:pPr>
            <a:r>
              <a:rPr lang="en-AU" sz="1800">
                <a:latin typeface="Arial"/>
                <a:ea typeface="Roboto"/>
                <a:cs typeface="Arial"/>
              </a:rPr>
              <a:t>Their birthday – "Happy Birthday"</a:t>
            </a:r>
          </a:p>
          <a:p>
            <a:pPr marL="609600" lvl="1" indent="-342900">
              <a:buFont typeface="Courier New" pitchFamily="34" charset="0"/>
              <a:buChar char="o"/>
            </a:pPr>
            <a:r>
              <a:rPr lang="en-AU" sz="1800">
                <a:latin typeface="Arial"/>
                <a:ea typeface="Roboto"/>
                <a:cs typeface="Arial"/>
              </a:rPr>
              <a:t>They like dogs - "Free Dog"</a:t>
            </a:r>
            <a:endParaRPr lang="en-US" dirty="0"/>
          </a:p>
        </p:txBody>
      </p:sp>
      <p:sp>
        <p:nvSpPr>
          <p:cNvPr id="4" name="Slide Number Placeholder 3">
            <a:extLst>
              <a:ext uri="{FF2B5EF4-FFF2-40B4-BE49-F238E27FC236}">
                <a16:creationId xmlns:a16="http://schemas.microsoft.com/office/drawing/2014/main" id="{96FA1387-0031-1D25-D859-8BDD7D2818EA}"/>
              </a:ext>
            </a:extLst>
          </p:cNvPr>
          <p:cNvSpPr>
            <a:spLocks noGrp="1"/>
          </p:cNvSpPr>
          <p:nvPr>
            <p:ph type="sldNum" sz="quarter" idx="5"/>
          </p:nvPr>
        </p:nvSpPr>
        <p:spPr/>
        <p:txBody>
          <a:bodyPr/>
          <a:lstStyle/>
          <a:p>
            <a:fld id="{6246ACD0-BE8A-3D4B-8E89-B0E6ACFF594E}" type="slidenum">
              <a:rPr lang="en-US" smtClean="0"/>
              <a:t>38</a:t>
            </a:fld>
            <a:endParaRPr lang="en-US"/>
          </a:p>
        </p:txBody>
      </p:sp>
    </p:spTree>
    <p:extLst>
      <p:ext uri="{BB962C8B-B14F-4D97-AF65-F5344CB8AC3E}">
        <p14:creationId xmlns:p14="http://schemas.microsoft.com/office/powerpoint/2010/main" val="40814939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277C3-DB68-EE38-F01B-D9679CBF0B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EAE5DF-0BB6-CCC0-376F-5E2776C471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1F4F99-7E1C-6B10-431D-DAE656A46F58}"/>
              </a:ext>
            </a:extLst>
          </p:cNvPr>
          <p:cNvSpPr>
            <a:spLocks noGrp="1"/>
          </p:cNvSpPr>
          <p:nvPr>
            <p:ph type="body" idx="1"/>
          </p:nvPr>
        </p:nvSpPr>
        <p:spPr/>
        <p:txBody>
          <a:bodyPr/>
          <a:lstStyle/>
          <a:p>
            <a:pPr marL="342900" indent="-342900"/>
            <a:r>
              <a:rPr lang="en-AU" sz="2000">
                <a:latin typeface="Arial"/>
                <a:ea typeface="Roboto"/>
                <a:cs typeface="Arial"/>
              </a:rPr>
              <a:t>Recon / Social Engineering</a:t>
            </a:r>
          </a:p>
          <a:p>
            <a:pPr marL="342900" indent="-342900"/>
            <a:endParaRPr lang="en-AU" sz="2000">
              <a:latin typeface="Arial"/>
              <a:ea typeface="Roboto"/>
              <a:cs typeface="Arial"/>
            </a:endParaRPr>
          </a:p>
          <a:p>
            <a:pPr marL="342900" indent="-342900"/>
            <a:r>
              <a:rPr lang="en-AU" sz="2000">
                <a:latin typeface="Arial"/>
                <a:ea typeface="Roboto"/>
                <a:cs typeface="Arial"/>
              </a:rPr>
              <a:t>Consider: What information is there out there about you?</a:t>
            </a:r>
          </a:p>
          <a:p>
            <a:pPr marL="342900" indent="-342900"/>
            <a:endParaRPr lang="en-AU" sz="2000">
              <a:latin typeface="Arial"/>
              <a:ea typeface="Roboto"/>
              <a:cs typeface="Arial"/>
            </a:endParaRPr>
          </a:p>
          <a:p>
            <a:pPr marL="342900" indent="-342900"/>
            <a:r>
              <a:rPr lang="en-AU" sz="2000">
                <a:latin typeface="Arial"/>
                <a:ea typeface="Roboto"/>
                <a:cs typeface="Arial"/>
              </a:rPr>
              <a:t>There are attacks such as Phishing and Spear-Phishing which exist</a:t>
            </a:r>
          </a:p>
          <a:p>
            <a:pPr marL="342900" indent="-342900"/>
            <a:endParaRPr lang="en-AU" sz="2000">
              <a:latin typeface="Arial"/>
              <a:ea typeface="Roboto"/>
              <a:cs typeface="Arial"/>
            </a:endParaRPr>
          </a:p>
          <a:p>
            <a:pPr marL="342900" indent="-342900"/>
            <a:r>
              <a:rPr lang="en-AU" sz="2000">
                <a:latin typeface="Arial"/>
                <a:ea typeface="Roboto"/>
                <a:cs typeface="Arial"/>
              </a:rPr>
              <a:t>Spear Phishing usually target a particular individual through campaigns which usually take into account information about a particular individual</a:t>
            </a:r>
          </a:p>
          <a:p>
            <a:pPr marL="609600" lvl="1" indent="-342900">
              <a:buFont typeface="Courier New" pitchFamily="34" charset="0"/>
              <a:buChar char="o"/>
            </a:pPr>
            <a:r>
              <a:rPr lang="en-AU" sz="1800">
                <a:latin typeface="Arial"/>
                <a:ea typeface="Roboto"/>
                <a:cs typeface="Arial"/>
              </a:rPr>
              <a:t>Their birthday – "Happy Birthday"</a:t>
            </a:r>
          </a:p>
          <a:p>
            <a:pPr marL="609600" lvl="1" indent="-342900">
              <a:buFont typeface="Courier New" pitchFamily="34" charset="0"/>
              <a:buChar char="o"/>
            </a:pPr>
            <a:r>
              <a:rPr lang="en-AU" sz="1800">
                <a:latin typeface="Arial"/>
                <a:ea typeface="Roboto"/>
                <a:cs typeface="Arial"/>
              </a:rPr>
              <a:t>They like dogs - "Free Dog"</a:t>
            </a:r>
            <a:endParaRPr lang="en-US" dirty="0"/>
          </a:p>
        </p:txBody>
      </p:sp>
      <p:sp>
        <p:nvSpPr>
          <p:cNvPr id="4" name="Slide Number Placeholder 3">
            <a:extLst>
              <a:ext uri="{FF2B5EF4-FFF2-40B4-BE49-F238E27FC236}">
                <a16:creationId xmlns:a16="http://schemas.microsoft.com/office/drawing/2014/main" id="{85A47960-7D26-1CAF-2928-89596D1435FB}"/>
              </a:ext>
            </a:extLst>
          </p:cNvPr>
          <p:cNvSpPr>
            <a:spLocks noGrp="1"/>
          </p:cNvSpPr>
          <p:nvPr>
            <p:ph type="sldNum" sz="quarter" idx="5"/>
          </p:nvPr>
        </p:nvSpPr>
        <p:spPr/>
        <p:txBody>
          <a:bodyPr/>
          <a:lstStyle/>
          <a:p>
            <a:fld id="{6246ACD0-BE8A-3D4B-8E89-B0E6ACFF594E}" type="slidenum">
              <a:rPr lang="en-US" smtClean="0"/>
              <a:t>39</a:t>
            </a:fld>
            <a:endParaRPr lang="en-US"/>
          </a:p>
        </p:txBody>
      </p:sp>
    </p:spTree>
    <p:extLst>
      <p:ext uri="{BB962C8B-B14F-4D97-AF65-F5344CB8AC3E}">
        <p14:creationId xmlns:p14="http://schemas.microsoft.com/office/powerpoint/2010/main" val="9744837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950E1-F74F-7E84-B1B3-6C3FDD1D34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C4057C-1258-0C0B-723E-DC5DD6B12FF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08B541-1395-8C31-0628-BE4F3F958C8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4CDF009-8A79-7E54-FF23-C28AF701E8F1}"/>
              </a:ext>
            </a:extLst>
          </p:cNvPr>
          <p:cNvSpPr>
            <a:spLocks noGrp="1"/>
          </p:cNvSpPr>
          <p:nvPr>
            <p:ph type="sldNum" sz="quarter" idx="5"/>
          </p:nvPr>
        </p:nvSpPr>
        <p:spPr/>
        <p:txBody>
          <a:bodyPr/>
          <a:lstStyle/>
          <a:p>
            <a:fld id="{6246ACD0-BE8A-3D4B-8E89-B0E6ACFF594E}" type="slidenum">
              <a:rPr lang="en-US" smtClean="0"/>
              <a:t>40</a:t>
            </a:fld>
            <a:endParaRPr lang="en-US"/>
          </a:p>
        </p:txBody>
      </p:sp>
    </p:spTree>
    <p:extLst>
      <p:ext uri="{BB962C8B-B14F-4D97-AF65-F5344CB8AC3E}">
        <p14:creationId xmlns:p14="http://schemas.microsoft.com/office/powerpoint/2010/main" val="34794607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CDDD1-3997-6771-6FC7-1816887D3D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78D24D-9138-38BB-F37D-81EEE04C8B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19E663-C611-9E10-329A-13ED6033D91B}"/>
              </a:ext>
            </a:extLst>
          </p:cNvPr>
          <p:cNvSpPr>
            <a:spLocks noGrp="1"/>
          </p:cNvSpPr>
          <p:nvPr>
            <p:ph type="body" idx="1"/>
          </p:nvPr>
        </p:nvSpPr>
        <p:spPr/>
        <p:txBody>
          <a:bodyPr/>
          <a:lstStyle/>
          <a:p>
            <a:pPr marL="285750" indent="-285750"/>
            <a:r>
              <a:rPr lang="en-AU" sz="1200" dirty="0">
                <a:latin typeface="Arial"/>
                <a:ea typeface="Roboto"/>
                <a:cs typeface="Arial"/>
              </a:rPr>
              <a:t>Engineers solve problems which exist within society. We develop solutions to tackle complex issues which exist in the world.</a:t>
            </a:r>
          </a:p>
          <a:p>
            <a:pPr marL="285750" indent="-285750"/>
            <a:endParaRPr lang="en-AU" sz="1200" dirty="0">
              <a:latin typeface="Arial"/>
              <a:ea typeface="Roboto"/>
              <a:cs typeface="Arial"/>
            </a:endParaRPr>
          </a:p>
          <a:p>
            <a:pPr marL="285750" indent="-285750"/>
            <a:r>
              <a:rPr lang="en-AU" sz="1200" dirty="0">
                <a:latin typeface="Arial"/>
                <a:ea typeface="Roboto"/>
                <a:cs typeface="Arial"/>
              </a:rPr>
              <a:t>They provide recommendations, potential designs and other factors at play. Think about other engineers such as Civil Engineers, Aerospace Engineers, Biomedical Engineers and what problems they try to solve and how they go about doing it. They each have their own speciality which you call them upon when there is a problem within their domain.</a:t>
            </a:r>
          </a:p>
          <a:p>
            <a:endParaRPr lang="en-US" dirty="0"/>
          </a:p>
        </p:txBody>
      </p:sp>
      <p:sp>
        <p:nvSpPr>
          <p:cNvPr id="4" name="Slide Number Placeholder 3">
            <a:extLst>
              <a:ext uri="{FF2B5EF4-FFF2-40B4-BE49-F238E27FC236}">
                <a16:creationId xmlns:a16="http://schemas.microsoft.com/office/drawing/2014/main" id="{F19EB8AD-7ACC-56B1-7525-996D2D9B12EA}"/>
              </a:ext>
            </a:extLst>
          </p:cNvPr>
          <p:cNvSpPr>
            <a:spLocks noGrp="1"/>
          </p:cNvSpPr>
          <p:nvPr>
            <p:ph type="sldNum" sz="quarter" idx="5"/>
          </p:nvPr>
        </p:nvSpPr>
        <p:spPr/>
        <p:txBody>
          <a:bodyPr/>
          <a:lstStyle/>
          <a:p>
            <a:fld id="{6246ACD0-BE8A-3D4B-8E89-B0E6ACFF594E}" type="slidenum">
              <a:rPr lang="en-US" smtClean="0"/>
              <a:t>5</a:t>
            </a:fld>
            <a:endParaRPr lang="en-US"/>
          </a:p>
        </p:txBody>
      </p:sp>
    </p:spTree>
    <p:extLst>
      <p:ext uri="{BB962C8B-B14F-4D97-AF65-F5344CB8AC3E}">
        <p14:creationId xmlns:p14="http://schemas.microsoft.com/office/powerpoint/2010/main" val="32471726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088C24-CAA4-66D5-9BD5-63A05A907B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080413-8512-777E-3486-BEB864FDCB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47EB7F-6605-FEE5-4352-73768F1C6EF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4464B26-1309-3D62-B82F-88671187B2E8}"/>
              </a:ext>
            </a:extLst>
          </p:cNvPr>
          <p:cNvSpPr>
            <a:spLocks noGrp="1"/>
          </p:cNvSpPr>
          <p:nvPr>
            <p:ph type="sldNum" sz="quarter" idx="5"/>
          </p:nvPr>
        </p:nvSpPr>
        <p:spPr/>
        <p:txBody>
          <a:bodyPr/>
          <a:lstStyle/>
          <a:p>
            <a:fld id="{6246ACD0-BE8A-3D4B-8E89-B0E6ACFF594E}" type="slidenum">
              <a:rPr lang="en-US" smtClean="0"/>
              <a:t>41</a:t>
            </a:fld>
            <a:endParaRPr lang="en-US"/>
          </a:p>
        </p:txBody>
      </p:sp>
    </p:spTree>
    <p:extLst>
      <p:ext uri="{BB962C8B-B14F-4D97-AF65-F5344CB8AC3E}">
        <p14:creationId xmlns:p14="http://schemas.microsoft.com/office/powerpoint/2010/main" val="33904390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23C7C-4725-1B0B-1A05-25E3B44040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386820-A159-C3DA-45D1-FD4A994F7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CDBD3C-1421-3879-084A-AB4DBC13127A}"/>
              </a:ext>
            </a:extLst>
          </p:cNvPr>
          <p:cNvSpPr>
            <a:spLocks noGrp="1"/>
          </p:cNvSpPr>
          <p:nvPr>
            <p:ph type="body" idx="1"/>
          </p:nvPr>
        </p:nvSpPr>
        <p:spPr/>
        <p:txBody>
          <a:bodyPr/>
          <a:lstStyle/>
          <a:p>
            <a:pPr marL="285750" indent="-285750"/>
            <a:r>
              <a:rPr lang="en-AU" sz="1200" dirty="0">
                <a:latin typeface="Arial"/>
                <a:ea typeface="Roboto"/>
                <a:cs typeface="Arial"/>
              </a:rPr>
              <a:t>A French Cargo Ship named the SS Mont-Blanc had collided with the Norwegian vessel the SS Imo in the Halifax harbour killing 1,782 people from the blast and an additional 9,000 injured</a:t>
            </a:r>
          </a:p>
          <a:p>
            <a:pPr marL="285750" indent="-285750"/>
            <a:endParaRPr lang="en-AU" sz="1200" dirty="0">
              <a:latin typeface="Arial"/>
              <a:ea typeface="Roboto"/>
              <a:cs typeface="Arial"/>
            </a:endParaRPr>
          </a:p>
          <a:p>
            <a:pPr marL="285750" indent="-285750"/>
            <a:r>
              <a:rPr lang="en-AU" sz="1200" dirty="0">
                <a:latin typeface="Arial"/>
                <a:ea typeface="Roboto"/>
                <a:cs typeface="Arial"/>
              </a:rPr>
              <a:t>The blast was one of the largest human-made explosions at that time</a:t>
            </a:r>
          </a:p>
          <a:p>
            <a:pPr marL="285750" indent="-285750"/>
            <a:endParaRPr lang="en-AU" sz="1200" dirty="0">
              <a:latin typeface="Arial"/>
              <a:ea typeface="Roboto"/>
              <a:cs typeface="Arial"/>
            </a:endParaRPr>
          </a:p>
          <a:p>
            <a:pPr marL="285750" indent="-285750"/>
            <a:r>
              <a:rPr lang="en-AU" sz="1200" dirty="0">
                <a:latin typeface="Arial"/>
                <a:ea typeface="Roboto"/>
                <a:cs typeface="Arial"/>
              </a:rPr>
              <a:t>The Mont-Blanc collided with the Imo at a low speed of one knot which is also 1.8km/h</a:t>
            </a:r>
          </a:p>
          <a:p>
            <a:pPr marL="285750" indent="-285750"/>
            <a:endParaRPr lang="en-AU" sz="1200" dirty="0">
              <a:latin typeface="Arial"/>
              <a:ea typeface="Roboto"/>
              <a:cs typeface="Arial"/>
            </a:endParaRPr>
          </a:p>
          <a:p>
            <a:pPr marL="285750" indent="-285750"/>
            <a:r>
              <a:rPr lang="en-AU" sz="1200" dirty="0">
                <a:latin typeface="Arial"/>
                <a:ea typeface="Roboto"/>
                <a:cs typeface="Arial"/>
              </a:rPr>
              <a:t>The Mont-Blanc was carrying benzol barrels which were stored on the deck of the ship which were damaged on impact causing them to leak. Benzol is highly flammable substance. The resultant sparks from the collision had ignited the sparks leading to a fire on board which rapidly grew and then caused the ship to explode causing an explosion which snapped trees, bent iron and demolished buildings in an 800-metre proximity.</a:t>
            </a:r>
          </a:p>
          <a:p>
            <a:endParaRPr lang="en-US" dirty="0"/>
          </a:p>
        </p:txBody>
      </p:sp>
      <p:sp>
        <p:nvSpPr>
          <p:cNvPr id="4" name="Slide Number Placeholder 3">
            <a:extLst>
              <a:ext uri="{FF2B5EF4-FFF2-40B4-BE49-F238E27FC236}">
                <a16:creationId xmlns:a16="http://schemas.microsoft.com/office/drawing/2014/main" id="{32F44A85-1621-63EA-C8C4-FE5811B0894B}"/>
              </a:ext>
            </a:extLst>
          </p:cNvPr>
          <p:cNvSpPr>
            <a:spLocks noGrp="1"/>
          </p:cNvSpPr>
          <p:nvPr>
            <p:ph type="sldNum" sz="quarter" idx="5"/>
          </p:nvPr>
        </p:nvSpPr>
        <p:spPr/>
        <p:txBody>
          <a:bodyPr/>
          <a:lstStyle/>
          <a:p>
            <a:fld id="{6246ACD0-BE8A-3D4B-8E89-B0E6ACFF594E}" type="slidenum">
              <a:rPr lang="en-US" smtClean="0"/>
              <a:t>42</a:t>
            </a:fld>
            <a:endParaRPr lang="en-US"/>
          </a:p>
        </p:txBody>
      </p:sp>
    </p:spTree>
    <p:extLst>
      <p:ext uri="{BB962C8B-B14F-4D97-AF65-F5344CB8AC3E}">
        <p14:creationId xmlns:p14="http://schemas.microsoft.com/office/powerpoint/2010/main" val="3452368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C64EC-0C7F-7883-8782-55AC0003D5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924553-BFC4-DEA4-2459-7C0F3F6518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63AAA2-02EE-0F17-D4B7-C22BF696F416}"/>
              </a:ext>
            </a:extLst>
          </p:cNvPr>
          <p:cNvSpPr>
            <a:spLocks noGrp="1"/>
          </p:cNvSpPr>
          <p:nvPr>
            <p:ph type="body" idx="1"/>
          </p:nvPr>
        </p:nvSpPr>
        <p:spPr/>
        <p:txBody>
          <a:bodyPr/>
          <a:lstStyle/>
          <a:p>
            <a:pPr marL="285750" indent="-285750"/>
            <a:r>
              <a:rPr lang="en-AU" dirty="0"/>
              <a:t>Security Engineering is the discipline of designing systems, infrastructures, and protocols that </a:t>
            </a:r>
            <a:r>
              <a:rPr lang="en-AU" b="1" dirty="0"/>
              <a:t>protect information, people, and assets</a:t>
            </a:r>
            <a:r>
              <a:rPr lang="en-AU" dirty="0"/>
              <a:t> from harm, misuse, or failure—across both physical and digital domains.</a:t>
            </a:r>
            <a:endParaRPr lang="en-AU" sz="1200" dirty="0">
              <a:latin typeface="Arial"/>
              <a:ea typeface="Roboto"/>
              <a:cs typeface="Arial"/>
            </a:endParaRPr>
          </a:p>
          <a:p>
            <a:endParaRPr lang="en-US" dirty="0"/>
          </a:p>
        </p:txBody>
      </p:sp>
      <p:sp>
        <p:nvSpPr>
          <p:cNvPr id="4" name="Slide Number Placeholder 3">
            <a:extLst>
              <a:ext uri="{FF2B5EF4-FFF2-40B4-BE49-F238E27FC236}">
                <a16:creationId xmlns:a16="http://schemas.microsoft.com/office/drawing/2014/main" id="{8CC3D9BF-A66A-0AE3-D0D4-7DCF3CA577B2}"/>
              </a:ext>
            </a:extLst>
          </p:cNvPr>
          <p:cNvSpPr>
            <a:spLocks noGrp="1"/>
          </p:cNvSpPr>
          <p:nvPr>
            <p:ph type="sldNum" sz="quarter" idx="5"/>
          </p:nvPr>
        </p:nvSpPr>
        <p:spPr/>
        <p:txBody>
          <a:bodyPr/>
          <a:lstStyle/>
          <a:p>
            <a:fld id="{6246ACD0-BE8A-3D4B-8E89-B0E6ACFF594E}" type="slidenum">
              <a:rPr lang="en-US" smtClean="0"/>
              <a:t>6</a:t>
            </a:fld>
            <a:endParaRPr lang="en-US"/>
          </a:p>
        </p:txBody>
      </p:sp>
    </p:spTree>
    <p:extLst>
      <p:ext uri="{BB962C8B-B14F-4D97-AF65-F5344CB8AC3E}">
        <p14:creationId xmlns:p14="http://schemas.microsoft.com/office/powerpoint/2010/main" val="3849935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F4A52-72EB-438F-7044-AA0E99FDEF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B75080-FC81-A1C7-D5C7-4CA28DDE18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778B33-D5F8-F046-FE26-324DF6F0E31C}"/>
              </a:ext>
            </a:extLst>
          </p:cNvPr>
          <p:cNvSpPr>
            <a:spLocks noGrp="1"/>
          </p:cNvSpPr>
          <p:nvPr>
            <p:ph type="body" idx="1"/>
          </p:nvPr>
        </p:nvSpPr>
        <p:spPr/>
        <p:txBody>
          <a:bodyPr/>
          <a:lstStyle/>
          <a:p>
            <a:pPr marL="285750" indent="-285750"/>
            <a:r>
              <a:rPr lang="en-AU" dirty="0"/>
              <a:t>Security Engineering is the discipline of designing systems, infrastructures, and protocols that </a:t>
            </a:r>
            <a:r>
              <a:rPr lang="en-AU" b="1" dirty="0"/>
              <a:t>protect information, people, and assets</a:t>
            </a:r>
            <a:r>
              <a:rPr lang="en-AU" dirty="0"/>
              <a:t> from harm, misuse, or failure—across both physical and digital domains.</a:t>
            </a:r>
            <a:endParaRPr lang="en-AU" sz="1200" dirty="0">
              <a:latin typeface="Arial"/>
              <a:ea typeface="Roboto"/>
              <a:cs typeface="Arial"/>
            </a:endParaRPr>
          </a:p>
          <a:p>
            <a:endParaRPr lang="en-US" dirty="0"/>
          </a:p>
        </p:txBody>
      </p:sp>
      <p:sp>
        <p:nvSpPr>
          <p:cNvPr id="4" name="Slide Number Placeholder 3">
            <a:extLst>
              <a:ext uri="{FF2B5EF4-FFF2-40B4-BE49-F238E27FC236}">
                <a16:creationId xmlns:a16="http://schemas.microsoft.com/office/drawing/2014/main" id="{C40CD54B-C8B9-36A7-D58F-ACA4FFE9B1CC}"/>
              </a:ext>
            </a:extLst>
          </p:cNvPr>
          <p:cNvSpPr>
            <a:spLocks noGrp="1"/>
          </p:cNvSpPr>
          <p:nvPr>
            <p:ph type="sldNum" sz="quarter" idx="5"/>
          </p:nvPr>
        </p:nvSpPr>
        <p:spPr/>
        <p:txBody>
          <a:bodyPr/>
          <a:lstStyle/>
          <a:p>
            <a:fld id="{6246ACD0-BE8A-3D4B-8E89-B0E6ACFF594E}" type="slidenum">
              <a:rPr lang="en-US" smtClean="0"/>
              <a:t>7</a:t>
            </a:fld>
            <a:endParaRPr lang="en-US"/>
          </a:p>
        </p:txBody>
      </p:sp>
    </p:spTree>
    <p:extLst>
      <p:ext uri="{BB962C8B-B14F-4D97-AF65-F5344CB8AC3E}">
        <p14:creationId xmlns:p14="http://schemas.microsoft.com/office/powerpoint/2010/main" val="26367332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4C0FF-FB0F-E78A-2712-99B5F4E566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DDC37A-2C41-4FD2-84D3-58EDAB4357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FD48F4-A3B4-6C93-15D2-9A444B0C241B}"/>
              </a:ext>
            </a:extLst>
          </p:cNvPr>
          <p:cNvSpPr>
            <a:spLocks noGrp="1"/>
          </p:cNvSpPr>
          <p:nvPr>
            <p:ph type="body" idx="1"/>
          </p:nvPr>
        </p:nvSpPr>
        <p:spPr/>
        <p:txBody>
          <a:bodyPr/>
          <a:lstStyle/>
          <a:p>
            <a:pPr marL="285750" indent="-285750"/>
            <a:r>
              <a:rPr lang="en-AU" dirty="0"/>
              <a:t>Security Engineering is the discipline of designing systems, infrastructures, and protocols that </a:t>
            </a:r>
            <a:r>
              <a:rPr lang="en-AU" b="1" dirty="0"/>
              <a:t>protect information, people, and assets</a:t>
            </a:r>
            <a:r>
              <a:rPr lang="en-AU" dirty="0"/>
              <a:t> from harm, misuse, or failure—across both physical and digital domains.</a:t>
            </a:r>
            <a:endParaRPr lang="en-AU" sz="1200" dirty="0">
              <a:latin typeface="Arial"/>
              <a:ea typeface="Roboto"/>
              <a:cs typeface="Arial"/>
            </a:endParaRPr>
          </a:p>
          <a:p>
            <a:endParaRPr lang="en-US" dirty="0"/>
          </a:p>
        </p:txBody>
      </p:sp>
      <p:sp>
        <p:nvSpPr>
          <p:cNvPr id="4" name="Slide Number Placeholder 3">
            <a:extLst>
              <a:ext uri="{FF2B5EF4-FFF2-40B4-BE49-F238E27FC236}">
                <a16:creationId xmlns:a16="http://schemas.microsoft.com/office/drawing/2014/main" id="{C1C89CEC-2B80-5D01-9304-CF8D5A853EE1}"/>
              </a:ext>
            </a:extLst>
          </p:cNvPr>
          <p:cNvSpPr>
            <a:spLocks noGrp="1"/>
          </p:cNvSpPr>
          <p:nvPr>
            <p:ph type="sldNum" sz="quarter" idx="5"/>
          </p:nvPr>
        </p:nvSpPr>
        <p:spPr/>
        <p:txBody>
          <a:bodyPr/>
          <a:lstStyle/>
          <a:p>
            <a:fld id="{6246ACD0-BE8A-3D4B-8E89-B0E6ACFF594E}" type="slidenum">
              <a:rPr lang="en-US" smtClean="0"/>
              <a:t>8</a:t>
            </a:fld>
            <a:endParaRPr lang="en-US"/>
          </a:p>
        </p:txBody>
      </p:sp>
    </p:spTree>
    <p:extLst>
      <p:ext uri="{BB962C8B-B14F-4D97-AF65-F5344CB8AC3E}">
        <p14:creationId xmlns:p14="http://schemas.microsoft.com/office/powerpoint/2010/main" val="3660276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EAFDD-2F0E-3CD3-AD10-4984D2A005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E24910-41D2-95FF-FC23-244B77613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67DDE0-BF00-D31F-E06D-9DB089854F5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4BBDB46-0F3D-A11D-32EF-E5E6EC2550C7}"/>
              </a:ext>
            </a:extLst>
          </p:cNvPr>
          <p:cNvSpPr>
            <a:spLocks noGrp="1"/>
          </p:cNvSpPr>
          <p:nvPr>
            <p:ph type="sldNum" sz="quarter" idx="5"/>
          </p:nvPr>
        </p:nvSpPr>
        <p:spPr/>
        <p:txBody>
          <a:bodyPr/>
          <a:lstStyle/>
          <a:p>
            <a:fld id="{6246ACD0-BE8A-3D4B-8E89-B0E6ACFF594E}" type="slidenum">
              <a:rPr lang="en-US" smtClean="0"/>
              <a:t>9</a:t>
            </a:fld>
            <a:endParaRPr lang="en-US"/>
          </a:p>
        </p:txBody>
      </p:sp>
    </p:spTree>
    <p:extLst>
      <p:ext uri="{BB962C8B-B14F-4D97-AF65-F5344CB8AC3E}">
        <p14:creationId xmlns:p14="http://schemas.microsoft.com/office/powerpoint/2010/main" val="492801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A1B70-378A-4DD9-193C-03344F7F3B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ECBF8C-21F6-8157-B31C-4695F6AECB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E97ACA-53F6-5B89-9B92-4EB9A95BC9CE}"/>
              </a:ext>
            </a:extLst>
          </p:cNvPr>
          <p:cNvSpPr>
            <a:spLocks noGrp="1"/>
          </p:cNvSpPr>
          <p:nvPr>
            <p:ph type="body" idx="1"/>
          </p:nvPr>
        </p:nvSpPr>
        <p:spPr/>
        <p:txBody>
          <a:bodyPr/>
          <a:lstStyle/>
          <a:p>
            <a:pPr marL="285750" indent="-285750"/>
            <a:r>
              <a:rPr lang="en-AU" sz="2000" dirty="0">
                <a:solidFill>
                  <a:srgbClr val="000000"/>
                </a:solidFill>
                <a:latin typeface="Arial"/>
                <a:ea typeface="Roboto"/>
                <a:cs typeface="Arial"/>
              </a:rPr>
              <a:t>Although these lectures are more technical (than the Core) - but not as technical as the Extended Lectures, it is important to understand why we use Case Studies and a lot of analogies</a:t>
            </a:r>
          </a:p>
          <a:p>
            <a:pPr marL="285750" indent="-285750"/>
            <a:endParaRPr lang="en-AU" sz="2000" dirty="0">
              <a:latin typeface="Arial"/>
              <a:ea typeface="Roboto"/>
              <a:cs typeface="Arial"/>
            </a:endParaRPr>
          </a:p>
          <a:p>
            <a:pPr marL="285750" indent="-285750"/>
            <a:r>
              <a:rPr lang="en-AU" sz="2000" dirty="0">
                <a:latin typeface="Arial"/>
                <a:ea typeface="Roboto"/>
                <a:cs typeface="Arial"/>
              </a:rPr>
              <a:t>A lot of incidents which are easier to understand (without so many obscurities, complexities and lack of transparencies) is within the physical domain</a:t>
            </a:r>
          </a:p>
          <a:p>
            <a:pPr marL="552450" lvl="1" indent="-285750">
              <a:buFont typeface="Courier New" pitchFamily="34" charset="0"/>
              <a:buChar char="o"/>
            </a:pPr>
            <a:r>
              <a:rPr lang="en-AU" sz="2000" dirty="0">
                <a:latin typeface="Arial"/>
                <a:ea typeface="Roboto"/>
                <a:cs typeface="Arial"/>
              </a:rPr>
              <a:t>We better understand incidents and protocols which are successful and failures through real-world known events which then teach us how to deal with incidents within the cyber domain</a:t>
            </a:r>
          </a:p>
          <a:p>
            <a:pPr marL="552450" lvl="1" indent="-285750">
              <a:buFont typeface="Courier New" pitchFamily="34" charset="0"/>
              <a:buChar char="o"/>
            </a:pPr>
            <a:endParaRPr lang="en-AU" sz="2000" dirty="0">
              <a:latin typeface="Arial"/>
              <a:ea typeface="Roboto"/>
              <a:cs typeface="Arial"/>
            </a:endParaRPr>
          </a:p>
          <a:p>
            <a:pPr marL="285750" indent="-228600"/>
            <a:r>
              <a:rPr lang="en-AU" sz="2200" dirty="0">
                <a:latin typeface="Arial"/>
                <a:ea typeface="Roboto"/>
                <a:cs typeface="Arial"/>
              </a:rPr>
              <a:t>We see Physical Examples of Security Everywhere much easier than cyber – you likely made hundreds of decisions today on your own security</a:t>
            </a:r>
          </a:p>
          <a:p>
            <a:pPr marL="552450" lvl="1" indent="-285750">
              <a:buFont typeface="Courier New" pitchFamily="34" charset="0"/>
              <a:buChar char="o"/>
            </a:pPr>
            <a:r>
              <a:rPr lang="en-AU" sz="2000" dirty="0">
                <a:latin typeface="Arial"/>
                <a:ea typeface="Roboto"/>
                <a:cs typeface="Arial"/>
              </a:rPr>
              <a:t>Decisions Crossing Roads</a:t>
            </a:r>
          </a:p>
          <a:p>
            <a:pPr marL="552450" lvl="1" indent="-285750">
              <a:buFont typeface="Courier New" pitchFamily="34" charset="0"/>
              <a:buChar char="o"/>
            </a:pPr>
            <a:r>
              <a:rPr lang="en-AU" sz="2000" dirty="0">
                <a:latin typeface="Arial"/>
                <a:ea typeface="Roboto"/>
                <a:cs typeface="Arial"/>
              </a:rPr>
              <a:t>Gates and Fences you see around you – who determines what height they should be or if they are the right type for the situation</a:t>
            </a:r>
          </a:p>
          <a:p>
            <a:endParaRPr lang="en-US" dirty="0"/>
          </a:p>
        </p:txBody>
      </p:sp>
      <p:sp>
        <p:nvSpPr>
          <p:cNvPr id="4" name="Slide Number Placeholder 3">
            <a:extLst>
              <a:ext uri="{FF2B5EF4-FFF2-40B4-BE49-F238E27FC236}">
                <a16:creationId xmlns:a16="http://schemas.microsoft.com/office/drawing/2014/main" id="{941626EA-9819-D669-F02A-CBD0F252C30A}"/>
              </a:ext>
            </a:extLst>
          </p:cNvPr>
          <p:cNvSpPr>
            <a:spLocks noGrp="1"/>
          </p:cNvSpPr>
          <p:nvPr>
            <p:ph type="sldNum" sz="quarter" idx="5"/>
          </p:nvPr>
        </p:nvSpPr>
        <p:spPr/>
        <p:txBody>
          <a:bodyPr/>
          <a:lstStyle/>
          <a:p>
            <a:fld id="{6246ACD0-BE8A-3D4B-8E89-B0E6ACFF594E}" type="slidenum">
              <a:rPr lang="en-US" smtClean="0"/>
              <a:t>10</a:t>
            </a:fld>
            <a:endParaRPr lang="en-US"/>
          </a:p>
        </p:txBody>
      </p:sp>
    </p:spTree>
    <p:extLst>
      <p:ext uri="{BB962C8B-B14F-4D97-AF65-F5344CB8AC3E}">
        <p14:creationId xmlns:p14="http://schemas.microsoft.com/office/powerpoint/2010/main" val="256901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Rahat Masood, Security Engineering &amp; Cyber Security</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Rahat Masood, Security Engineering &amp; Cyber Security</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Rahat Masood, Security Engineering &amp; Cyber Security</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descr="Icon&#10;&#10;Description automatically generated">
            <a:extLst>
              <a:ext uri="{FF2B5EF4-FFF2-40B4-BE49-F238E27FC236}">
                <a16:creationId xmlns:a16="http://schemas.microsoft.com/office/drawing/2014/main" id="{03B341F3-514D-F42F-D0AA-C75B36DDF590}"/>
              </a:ext>
            </a:extLst>
          </p:cNvPr>
          <p:cNvPicPr>
            <a:picLocks noChangeAspect="1"/>
          </p:cNvPicPr>
          <p:nvPr userDrawn="1"/>
        </p:nvPicPr>
        <p:blipFill>
          <a:blip r:embed="rId2"/>
          <a:stretch>
            <a:fillRect/>
          </a:stretch>
        </p:blipFill>
        <p:spPr>
          <a:xfrm rot="13685278">
            <a:off x="659043" y="1428646"/>
            <a:ext cx="5544134" cy="7503507"/>
          </a:xfrm>
          <a:prstGeom prst="rect">
            <a:avLst/>
          </a:prstGeom>
        </p:spPr>
      </p:pic>
      <p:sp>
        <p:nvSpPr>
          <p:cNvPr id="5" name="Text Placeholder 2" descr="Click to add secondary details&#10;">
            <a:extLst>
              <a:ext uri="{FF2B5EF4-FFF2-40B4-BE49-F238E27FC236}">
                <a16:creationId xmlns:a16="http://schemas.microsoft.com/office/drawing/2014/main" id="{92413593-DCD0-42A0-AE48-665AD86AE6DD}"/>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sp>
        <p:nvSpPr>
          <p:cNvPr id="6" name="Picture Placeholder 2" descr="Click icon to add picture">
            <a:extLst>
              <a:ext uri="{FF2B5EF4-FFF2-40B4-BE49-F238E27FC236}">
                <a16:creationId xmlns:a16="http://schemas.microsoft.com/office/drawing/2014/main" id="{7D37E0CB-DF2A-4FFC-85FC-AD9C7ED63B74}"/>
              </a:ext>
            </a:extLst>
          </p:cNvPr>
          <p:cNvSpPr>
            <a:spLocks noGrp="1"/>
          </p:cNvSpPr>
          <p:nvPr>
            <p:ph type="pic" sz="quarter" idx="10"/>
          </p:nvPr>
        </p:nvSpPr>
        <p:spPr>
          <a:xfrm>
            <a:off x="6784800" y="-2"/>
            <a:ext cx="5407200" cy="6858001"/>
          </a:xfrm>
        </p:spPr>
        <p:txBody>
          <a:bodyPr/>
          <a:lstStyle/>
          <a:p>
            <a:r>
              <a:rPr lang="en-US"/>
              <a:t>Click icon to add picture</a:t>
            </a:r>
            <a:endParaRPr lang="en-AU"/>
          </a:p>
        </p:txBody>
      </p:sp>
      <p:pic>
        <p:nvPicPr>
          <p:cNvPr id="2" name="Picture 1" descr="UNSW Sydney Logo">
            <a:extLst>
              <a:ext uri="{FF2B5EF4-FFF2-40B4-BE49-F238E27FC236}">
                <a16:creationId xmlns:a16="http://schemas.microsoft.com/office/drawing/2014/main" id="{77E20C77-3D0A-4A35-878B-F3D37CBE0520}"/>
              </a:ext>
            </a:extLst>
          </p:cNvPr>
          <p:cNvPicPr>
            <a:picLocks noChangeAspect="1"/>
          </p:cNvPicPr>
          <p:nvPr userDrawn="1"/>
        </p:nvPicPr>
        <p:blipFill>
          <a:blip r:embed="rId3"/>
          <a:srcRect/>
          <a:stretch/>
        </p:blipFill>
        <p:spPr>
          <a:xfrm>
            <a:off x="304630" y="526455"/>
            <a:ext cx="1188000" cy="1240241"/>
          </a:xfrm>
          <a:prstGeom prst="rect">
            <a:avLst/>
          </a:prstGeom>
        </p:spPr>
      </p:pic>
      <p:sp>
        <p:nvSpPr>
          <p:cNvPr id="4" name="Title Placeholder 1" descr="Click to edit master title style&#10;">
            <a:extLst>
              <a:ext uri="{FF2B5EF4-FFF2-40B4-BE49-F238E27FC236}">
                <a16:creationId xmlns:a16="http://schemas.microsoft.com/office/drawing/2014/main" id="{9EC0BA0E-E5B8-41F6-813F-C9A458BE6C3D}"/>
              </a:ext>
            </a:extLst>
          </p:cNvPr>
          <p:cNvSpPr>
            <a:spLocks noGrp="1"/>
          </p:cNvSpPr>
          <p:nvPr>
            <p:ph type="title"/>
          </p:nvPr>
        </p:nvSpPr>
        <p:spPr>
          <a:xfrm>
            <a:off x="410805" y="2624399"/>
            <a:ext cx="6244621" cy="2556000"/>
          </a:xfrm>
          <a:prstGeom prst="rect">
            <a:avLst/>
          </a:prstGeom>
        </p:spPr>
        <p:txBody>
          <a:bodyPr vert="horz" lIns="91440" tIns="45720" rIns="91440" bIns="45720" rtlCol="0" anchor="t" anchorCtr="0">
            <a:noAutofit/>
          </a:bodyPr>
          <a:lstStyle>
            <a:lvl1pPr>
              <a:defRPr sz="8000"/>
            </a:lvl1pPr>
          </a:lstStyle>
          <a:p>
            <a:r>
              <a:rPr lang="en-US"/>
              <a:t>Click to edit Master title style</a:t>
            </a:r>
            <a:endParaRPr lang="en-US" dirty="0"/>
          </a:p>
        </p:txBody>
      </p:sp>
    </p:spTree>
    <p:extLst>
      <p:ext uri="{BB962C8B-B14F-4D97-AF65-F5344CB8AC3E}">
        <p14:creationId xmlns:p14="http://schemas.microsoft.com/office/powerpoint/2010/main" val="37270980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68177DF-154E-A742-8FEF-9A9493EABE44}"/>
              </a:ext>
            </a:extLst>
          </p:cNvPr>
          <p:cNvPicPr>
            <a:picLocks noChangeAspect="1"/>
          </p:cNvPicPr>
          <p:nvPr/>
        </p:nvPicPr>
        <p:blipFill>
          <a:blip r:embed="rId2"/>
          <a:stretch>
            <a:fillRect/>
          </a:stretch>
        </p:blipFill>
        <p:spPr>
          <a:xfrm rot="5635519">
            <a:off x="434031" y="-748389"/>
            <a:ext cx="7756149" cy="8354779"/>
          </a:xfrm>
          <a:prstGeom prst="rect">
            <a:avLst/>
          </a:prstGeom>
        </p:spPr>
      </p:pic>
      <p:sp>
        <p:nvSpPr>
          <p:cNvPr id="7" name="Rectangle 6">
            <a:extLst>
              <a:ext uri="{FF2B5EF4-FFF2-40B4-BE49-F238E27FC236}">
                <a16:creationId xmlns:a16="http://schemas.microsoft.com/office/drawing/2014/main" id="{8FBC9DD3-2081-9D4A-BCDD-FD7DDC635932}"/>
              </a:ext>
              <a:ext uri="{C183D7F6-B498-43B3-948B-1728B52AA6E4}">
                <adec:decorative xmlns:adec="http://schemas.microsoft.com/office/drawing/2017/decorative" val="1"/>
              </a:ext>
            </a:extLst>
          </p:cNvPr>
          <p:cNvSpPr/>
          <p:nvPr/>
        </p:nvSpPr>
        <p:spPr>
          <a:xfrm>
            <a:off x="10010233" y="0"/>
            <a:ext cx="2183586" cy="6858000"/>
          </a:xfrm>
          <a:prstGeom prst="rect">
            <a:avLst/>
          </a:prstGeom>
          <a:solidFill>
            <a:srgbClr val="FFD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Placeholder 1" descr="Click to edit master title style&#10;">
            <a:extLst>
              <a:ext uri="{FF2B5EF4-FFF2-40B4-BE49-F238E27FC236}">
                <a16:creationId xmlns:a16="http://schemas.microsoft.com/office/drawing/2014/main" id="{C5886A02-1DE7-4D1F-812D-8E48DA31D9EE}"/>
              </a:ext>
            </a:extLst>
          </p:cNvPr>
          <p:cNvSpPr>
            <a:spLocks noGrp="1"/>
          </p:cNvSpPr>
          <p:nvPr>
            <p:ph type="title"/>
          </p:nvPr>
        </p:nvSpPr>
        <p:spPr>
          <a:xfrm>
            <a:off x="410400" y="345600"/>
            <a:ext cx="7858800" cy="3477600"/>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9" name="Text Placeholder 2" descr="Click to add secondary details&#10;">
            <a:extLst>
              <a:ext uri="{FF2B5EF4-FFF2-40B4-BE49-F238E27FC236}">
                <a16:creationId xmlns:a16="http://schemas.microsoft.com/office/drawing/2014/main" id="{3BBAF8E8-6BD7-44A0-90FF-4167695E26AE}"/>
              </a:ext>
            </a:extLst>
          </p:cNvPr>
          <p:cNvSpPr>
            <a:spLocks noGrp="1"/>
          </p:cNvSpPr>
          <p:nvPr>
            <p:ph idx="1" hasCustomPrompt="1"/>
          </p:nvPr>
        </p:nvSpPr>
        <p:spPr>
          <a:xfrm>
            <a:off x="410400" y="6289200"/>
            <a:ext cx="4730400" cy="370800"/>
          </a:xfrm>
          <a:prstGeom prst="rect">
            <a:avLst/>
          </a:prstGeom>
        </p:spPr>
        <p:txBody>
          <a:bodyPr vert="horz" lIns="91440" tIns="45720" rIns="91440" bIns="45720" rtlCol="0">
            <a:normAutofit/>
          </a:bodyPr>
          <a:lstStyle/>
          <a:p>
            <a:pPr lvl="0"/>
            <a:r>
              <a:rPr lang="en-GB" dirty="0"/>
              <a:t>Secondary details go here</a:t>
            </a:r>
          </a:p>
        </p:txBody>
      </p:sp>
      <p:pic>
        <p:nvPicPr>
          <p:cNvPr id="2" name="Picture 1" descr="UNSW Sydney Logo">
            <a:extLst>
              <a:ext uri="{FF2B5EF4-FFF2-40B4-BE49-F238E27FC236}">
                <a16:creationId xmlns:a16="http://schemas.microsoft.com/office/drawing/2014/main" id="{16367954-2926-486A-95D7-D57A05D0A1ED}"/>
              </a:ext>
            </a:extLst>
          </p:cNvPr>
          <p:cNvPicPr>
            <a:picLocks noChangeAspect="1"/>
          </p:cNvPicPr>
          <p:nvPr/>
        </p:nvPicPr>
        <p:blipFill>
          <a:blip r:embed="rId3"/>
          <a:srcRect/>
          <a:stretch/>
        </p:blipFill>
        <p:spPr>
          <a:xfrm>
            <a:off x="10667151" y="5261593"/>
            <a:ext cx="1188000" cy="1240241"/>
          </a:xfrm>
          <a:prstGeom prst="rect">
            <a:avLst/>
          </a:prstGeom>
        </p:spPr>
      </p:pic>
    </p:spTree>
    <p:extLst>
      <p:ext uri="{BB962C8B-B14F-4D97-AF65-F5344CB8AC3E}">
        <p14:creationId xmlns:p14="http://schemas.microsoft.com/office/powerpoint/2010/main" val="3311600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Rahat Masood, Security Engineering &amp; Cyber Security</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Rahat Masood, Security Engineering &amp; Cyber Security</a:t>
            </a:r>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Rahat Masood, Security Engineering &amp; Cyber Security</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Rahat Masood, Security Engineering &amp; Cyber Security</a:t>
            </a:r>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Rahat Masood, Security Engineering &amp; Cyber Security</a:t>
            </a:r>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Rahat Masood, Security Engineering &amp; Cyber Security</a:t>
            </a:r>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Rahat Masood, Security Engineering &amp; Cyber Security</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Rahat Masood, Security Engineering &amp; Cyber Security</a:t>
            </a:r>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Rahat Masood, Security Engineering &amp; Cyber Security</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9.gif"/></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www.sec.edu.au/good-faith-policy"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13.jpe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14.jpeg"/></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4.png"/><Relationship Id="rId7" Type="http://schemas.openxmlformats.org/officeDocument/2006/relationships/diagramColors" Target="../diagrams/colors3.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1.xml"/><Relationship Id="rId1" Type="http://schemas.openxmlformats.org/officeDocument/2006/relationships/slideLayout" Target="../slideLayouts/slideLayout7.xml"/><Relationship Id="rId5" Type="http://schemas.openxmlformats.org/officeDocument/2006/relationships/hyperlink" Target="https://www.seceduconference.com.au/" TargetMode="External"/><Relationship Id="rId4" Type="http://schemas.openxmlformats.org/officeDocument/2006/relationships/image" Target="../media/image15.png"/></Relationships>
</file>

<file path=ppt/slides/_rels/slide4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hyperlink" Target="mailto:rahat.masood@unsw.edu.au"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5D_D983CB99.xm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18/10/relationships/comments" Target="../comments/modernComment_165_4270EC90.xml"/><Relationship Id="rId7" Type="http://schemas.openxmlformats.org/officeDocument/2006/relationships/diagramQuickStyle" Target="../diagrams/quickStyle2.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4.png"/><Relationship Id="rId9" Type="http://schemas.microsoft.com/office/2007/relationships/diagramDrawing" Target="../diagrams/drawin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7D3C0-2EFD-D70B-5BE1-B93457BA57D6}"/>
              </a:ext>
            </a:extLst>
          </p:cNvPr>
          <p:cNvSpPr>
            <a:spLocks noGrp="1"/>
          </p:cNvSpPr>
          <p:nvPr>
            <p:ph type="title"/>
          </p:nvPr>
        </p:nvSpPr>
        <p:spPr>
          <a:xfrm>
            <a:off x="821202" y="2212714"/>
            <a:ext cx="8619097" cy="3445471"/>
          </a:xfrm>
          <a:noFill/>
        </p:spPr>
        <p:txBody>
          <a:bodyPr/>
          <a:lstStyle/>
          <a:p>
            <a:pPr algn="ctr"/>
            <a:r>
              <a:rPr lang="en-US" sz="4000" dirty="0">
                <a:effectLst>
                  <a:outerShdw blurRad="50800" dist="50800" dir="5400000" algn="ctr" rotWithShape="0">
                    <a:schemeClr val="bg1"/>
                  </a:outerShdw>
                </a:effectLst>
                <a:latin typeface="Arial" panose="020B0604020202020204" pitchFamily="34" charset="0"/>
              </a:rPr>
              <a:t>Security Engineering</a:t>
            </a:r>
            <a:r>
              <a:rPr lang="en-AU" sz="4000" dirty="0">
                <a:effectLst>
                  <a:outerShdw blurRad="50800" dist="50800" dir="5400000" algn="ctr" rotWithShape="0">
                    <a:schemeClr val="bg1"/>
                  </a:outerShdw>
                </a:effectLst>
                <a:latin typeface="Arial" panose="020B0604020202020204" pitchFamily="34" charset="0"/>
              </a:rPr>
              <a:t> </a:t>
            </a:r>
            <a:br>
              <a:rPr lang="en-AU" sz="4000" dirty="0">
                <a:effectLst>
                  <a:outerShdw blurRad="50800" dist="50800" dir="5400000" algn="ctr" rotWithShape="0">
                    <a:schemeClr val="bg1"/>
                  </a:outerShdw>
                </a:effectLst>
                <a:latin typeface="Arial" panose="020B0604020202020204" pitchFamily="34" charset="0"/>
              </a:rPr>
            </a:br>
            <a:r>
              <a:rPr lang="en-AU" sz="2800" i="1" dirty="0">
                <a:effectLst>
                  <a:outerShdw blurRad="50800" dist="50800" dir="5400000" algn="ctr" rotWithShape="0">
                    <a:schemeClr val="bg1"/>
                  </a:outerShdw>
                </a:effectLst>
                <a:latin typeface="Arial" panose="020B0604020202020204" pitchFamily="34" charset="0"/>
              </a:rPr>
              <a:t>Week 1 Engineering Lecture (COMP6441/COMP6841)</a:t>
            </a:r>
            <a:br>
              <a:rPr lang="en-AU" sz="2800" i="1" dirty="0">
                <a:effectLst>
                  <a:outerShdw blurRad="50800" dist="50800" dir="5400000" algn="ctr" rotWithShape="0">
                    <a:schemeClr val="bg1"/>
                  </a:outerShdw>
                </a:effectLst>
                <a:latin typeface="Arial" panose="020B0604020202020204" pitchFamily="34" charset="0"/>
              </a:rPr>
            </a:br>
            <a:br>
              <a:rPr lang="en-AU" sz="2800" i="1" dirty="0">
                <a:effectLst>
                  <a:outerShdw blurRad="50800" dist="50800" dir="5400000" algn="ctr" rotWithShape="0">
                    <a:schemeClr val="bg1"/>
                  </a:outerShdw>
                </a:effectLst>
                <a:latin typeface="Arial" panose="020B0604020202020204" pitchFamily="34" charset="0"/>
              </a:rPr>
            </a:br>
            <a:br>
              <a:rPr lang="en-AU" sz="3200" dirty="0"/>
            </a:br>
            <a:br>
              <a:rPr lang="en-AU" sz="3200" b="0" i="0" dirty="0">
                <a:effectLst/>
                <a:highlight>
                  <a:srgbClr val="FFFFFF"/>
                </a:highlight>
                <a:latin typeface="Arial" panose="020B0604020202020204" pitchFamily="34" charset="0"/>
              </a:rPr>
            </a:br>
            <a:r>
              <a:rPr lang="en-AU" sz="2000" b="1" i="0" dirty="0">
                <a:effectLst/>
                <a:latin typeface="Arial" panose="020B0604020202020204" pitchFamily="34" charset="0"/>
              </a:rPr>
              <a:t>Rahat Masood </a:t>
            </a:r>
            <a:r>
              <a:rPr lang="en-AU" sz="2000" dirty="0">
                <a:latin typeface="Arial" panose="020B0604020202020204" pitchFamily="34" charset="0"/>
              </a:rPr>
              <a:t>@Term 2, 2025, UNSW Sydney</a:t>
            </a:r>
            <a:endParaRPr lang="en-US" sz="2000" dirty="0">
              <a:latin typeface="Arial" panose="020B0604020202020204" pitchFamily="34" charset="0"/>
            </a:endParaRPr>
          </a:p>
        </p:txBody>
      </p:sp>
    </p:spTree>
    <p:extLst>
      <p:ext uri="{BB962C8B-B14F-4D97-AF65-F5344CB8AC3E}">
        <p14:creationId xmlns:p14="http://schemas.microsoft.com/office/powerpoint/2010/main" val="477676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26B9D-2DC8-FC49-9D9D-927954423C65}"/>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0859AE09-8F78-13DD-F46E-4E95F1DB8576}"/>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024C415B-FD6F-42C9-C9BB-CC2F458549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BF02B121-18BA-FEB7-80F8-8554864BA627}"/>
              </a:ext>
            </a:extLst>
          </p:cNvPr>
          <p:cNvSpPr txBox="1">
            <a:spLocks/>
          </p:cNvSpPr>
          <p:nvPr/>
        </p:nvSpPr>
        <p:spPr>
          <a:xfrm>
            <a:off x="545228" y="1518842"/>
            <a:ext cx="11101543" cy="4351338"/>
          </a:xfrm>
          <a:prstGeom prst="rect">
            <a:avLst/>
          </a:prstGeom>
        </p:spPr>
        <p:txBody>
          <a:bodyPr lIns="91440" tIns="45720" rIns="91440" bIns="45720" anchor="t">
            <a:normAutofit fontScale="77500" lnSpcReduction="20000"/>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3000" dirty="0">
                <a:latin typeface="Calibri" panose="020F0502020204030204" pitchFamily="34" charset="0"/>
                <a:cs typeface="Calibri" panose="020F0502020204030204" pitchFamily="34" charset="0"/>
              </a:rPr>
              <a:t>Physical World = Easier to Understand</a:t>
            </a:r>
          </a:p>
          <a:p>
            <a:pPr marL="546100" indent="-219075">
              <a:buFontTx/>
              <a:buChar char="-"/>
            </a:pPr>
            <a:r>
              <a:rPr lang="en-AU" sz="2600" dirty="0">
                <a:solidFill>
                  <a:schemeClr val="accent2">
                    <a:lumMod val="50000"/>
                  </a:schemeClr>
                </a:solidFill>
                <a:latin typeface="Calibri" panose="020F0502020204030204" pitchFamily="34" charset="0"/>
                <a:cs typeface="Calibri" panose="020F0502020204030204" pitchFamily="34" charset="0"/>
              </a:rPr>
              <a:t>Real-world incidents are less abstract than cyber ones</a:t>
            </a:r>
          </a:p>
          <a:p>
            <a:pPr marL="546100" indent="-219075">
              <a:buFontTx/>
              <a:buChar char="-"/>
            </a:pPr>
            <a:r>
              <a:rPr lang="en-AU" sz="2600" dirty="0">
                <a:solidFill>
                  <a:schemeClr val="accent2">
                    <a:lumMod val="50000"/>
                  </a:schemeClr>
                </a:solidFill>
                <a:latin typeface="Calibri" panose="020F0502020204030204" pitchFamily="34" charset="0"/>
                <a:cs typeface="Calibri" panose="020F0502020204030204" pitchFamily="34" charset="0"/>
              </a:rPr>
              <a:t>Fewer obscurities and complexities</a:t>
            </a:r>
          </a:p>
          <a:p>
            <a:pPr marL="546100" indent="-219075">
              <a:buFontTx/>
              <a:buChar char="-"/>
            </a:pPr>
            <a:r>
              <a:rPr lang="en-AU" sz="2600" dirty="0">
                <a:solidFill>
                  <a:schemeClr val="accent2">
                    <a:lumMod val="50000"/>
                  </a:schemeClr>
                </a:solidFill>
                <a:latin typeface="Calibri" panose="020F0502020204030204" pitchFamily="34" charset="0"/>
                <a:cs typeface="Calibri" panose="020F0502020204030204" pitchFamily="34" charset="0"/>
              </a:rPr>
              <a:t>More transparent examples of what went right or wrong</a:t>
            </a:r>
          </a:p>
          <a:p>
            <a:endParaRPr lang="en-AU" sz="2000" b="1" dirty="0">
              <a:latin typeface="Arial"/>
              <a:ea typeface="Roboto"/>
              <a:cs typeface="Arial"/>
            </a:endParaRPr>
          </a:p>
          <a:p>
            <a:r>
              <a:rPr lang="en-AU" sz="3100" dirty="0">
                <a:latin typeface="Calibri" panose="020F0502020204030204" pitchFamily="34" charset="0"/>
                <a:cs typeface="Calibri" panose="020F0502020204030204" pitchFamily="34" charset="0"/>
              </a:rPr>
              <a:t>Physical → Cyber Learning</a:t>
            </a:r>
          </a:p>
          <a:p>
            <a:pPr marL="546100" indent="-219075">
              <a:buFontTx/>
              <a:buChar char="-"/>
            </a:pPr>
            <a:r>
              <a:rPr lang="en-AU" sz="2600" dirty="0">
                <a:solidFill>
                  <a:schemeClr val="accent2">
                    <a:lumMod val="50000"/>
                  </a:schemeClr>
                </a:solidFill>
                <a:latin typeface="Calibri" panose="020F0502020204030204" pitchFamily="34" charset="0"/>
                <a:cs typeface="Calibri" panose="020F0502020204030204" pitchFamily="34" charset="0"/>
              </a:rPr>
              <a:t>Case studies help us transfer lessons from physical events to cyber contexts</a:t>
            </a:r>
          </a:p>
          <a:p>
            <a:pPr marL="546100" indent="-219075">
              <a:buFontTx/>
              <a:buChar char="-"/>
            </a:pPr>
            <a:r>
              <a:rPr lang="en-AU" sz="2600" dirty="0">
                <a:solidFill>
                  <a:schemeClr val="accent2">
                    <a:lumMod val="50000"/>
                  </a:schemeClr>
                </a:solidFill>
                <a:latin typeface="Calibri" panose="020F0502020204030204" pitchFamily="34" charset="0"/>
                <a:cs typeface="Calibri" panose="020F0502020204030204" pitchFamily="34" charset="0"/>
              </a:rPr>
              <a:t>Protocols, incidents, and mitigations often mirror one another</a:t>
            </a:r>
          </a:p>
          <a:p>
            <a:endParaRPr lang="en-AU" dirty="0"/>
          </a:p>
          <a:p>
            <a:r>
              <a:rPr lang="en-AU" sz="3100" dirty="0">
                <a:latin typeface="Calibri" panose="020F0502020204030204" pitchFamily="34" charset="0"/>
                <a:cs typeface="Calibri" panose="020F0502020204030204" pitchFamily="34" charset="0"/>
              </a:rPr>
              <a:t>Security is Everywhere</a:t>
            </a:r>
          </a:p>
          <a:p>
            <a:pPr marL="546100" indent="0">
              <a:buNone/>
            </a:pPr>
            <a:r>
              <a:rPr lang="en-AU" sz="2600" dirty="0">
                <a:solidFill>
                  <a:schemeClr val="accent2">
                    <a:lumMod val="50000"/>
                  </a:schemeClr>
                </a:solidFill>
                <a:latin typeface="Calibri" panose="020F0502020204030204" pitchFamily="34" charset="0"/>
                <a:cs typeface="Calibri" panose="020F0502020204030204" pitchFamily="34" charset="0"/>
              </a:rPr>
              <a:t>- You make hundreds of security decisions daily:</a:t>
            </a:r>
          </a:p>
          <a:p>
            <a:pPr marL="941388" lvl="1" indent="-190500">
              <a:buFont typeface="Courier New" panose="02070309020205020404" pitchFamily="49" charset="0"/>
              <a:buChar char="o"/>
            </a:pPr>
            <a:r>
              <a:rPr lang="en-AU" dirty="0">
                <a:solidFill>
                  <a:schemeClr val="accent5">
                    <a:lumMod val="50000"/>
                  </a:schemeClr>
                </a:solidFill>
              </a:rPr>
              <a:t>Crossing a street</a:t>
            </a:r>
          </a:p>
          <a:p>
            <a:pPr marL="941388" lvl="1" indent="-190500">
              <a:buFont typeface="Courier New" panose="02070309020205020404" pitchFamily="49" charset="0"/>
              <a:buChar char="o"/>
            </a:pPr>
            <a:r>
              <a:rPr lang="en-AU" dirty="0">
                <a:solidFill>
                  <a:schemeClr val="accent5">
                    <a:lumMod val="50000"/>
                  </a:schemeClr>
                </a:solidFill>
              </a:rPr>
              <a:t>Gates, fences, locks</a:t>
            </a:r>
          </a:p>
          <a:p>
            <a:pPr marL="941388" lvl="1" indent="-190500">
              <a:buFont typeface="Courier New" panose="02070309020205020404" pitchFamily="49" charset="0"/>
              <a:buChar char="o"/>
            </a:pPr>
            <a:r>
              <a:rPr lang="en-AU" dirty="0">
                <a:solidFill>
                  <a:schemeClr val="accent5">
                    <a:lumMod val="50000"/>
                  </a:schemeClr>
                </a:solidFill>
              </a:rPr>
              <a:t>Building access and surveillance</a:t>
            </a:r>
          </a:p>
          <a:p>
            <a:endParaRPr lang="en-AU" dirty="0"/>
          </a:p>
          <a:p>
            <a:endParaRPr lang="en-AU" dirty="0"/>
          </a:p>
        </p:txBody>
      </p:sp>
      <p:sp>
        <p:nvSpPr>
          <p:cNvPr id="2" name="Title 1">
            <a:extLst>
              <a:ext uri="{FF2B5EF4-FFF2-40B4-BE49-F238E27FC236}">
                <a16:creationId xmlns:a16="http://schemas.microsoft.com/office/drawing/2014/main" id="{09B46E09-5467-76C1-E4BB-7AFE7441678F}"/>
              </a:ext>
            </a:extLst>
          </p:cNvPr>
          <p:cNvSpPr>
            <a:spLocks noGrp="1"/>
          </p:cNvSpPr>
          <p:nvPr>
            <p:ph type="title" idx="4294967295"/>
          </p:nvPr>
        </p:nvSpPr>
        <p:spPr>
          <a:xfrm>
            <a:off x="565303" y="473670"/>
            <a:ext cx="10912207" cy="762000"/>
          </a:xfrm>
        </p:spPr>
        <p:txBody>
          <a:bodyPr>
            <a:noAutofit/>
          </a:bodyPr>
          <a:lstStyle/>
          <a:p>
            <a:r>
              <a:rPr lang="en-US" dirty="0">
                <a:solidFill>
                  <a:srgbClr val="000000"/>
                </a:solidFill>
                <a:latin typeface="Clancy"/>
              </a:rPr>
              <a:t>Engineering Lectures</a:t>
            </a:r>
            <a:endParaRPr lang="en-US" sz="3200" dirty="0"/>
          </a:p>
        </p:txBody>
      </p:sp>
      <p:sp>
        <p:nvSpPr>
          <p:cNvPr id="3" name="Footer Placeholder 2">
            <a:extLst>
              <a:ext uri="{FF2B5EF4-FFF2-40B4-BE49-F238E27FC236}">
                <a16:creationId xmlns:a16="http://schemas.microsoft.com/office/drawing/2014/main" id="{153F2D97-83CA-0091-D5F7-BAE48877B0F3}"/>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46EDEFE9-47AD-0079-00FE-4A320B2801EF}"/>
              </a:ext>
            </a:extLst>
          </p:cNvPr>
          <p:cNvSpPr>
            <a:spLocks noGrp="1"/>
          </p:cNvSpPr>
          <p:nvPr>
            <p:ph type="sldNum" sz="quarter" idx="12"/>
          </p:nvPr>
        </p:nvSpPr>
        <p:spPr/>
        <p:txBody>
          <a:bodyPr/>
          <a:lstStyle/>
          <a:p>
            <a:fld id="{330EA680-D336-4FF7-8B7A-9848BB0A1C32}" type="slidenum">
              <a:rPr lang="en-US" smtClean="0"/>
              <a:t>10</a:t>
            </a:fld>
            <a:endParaRPr lang="en-US"/>
          </a:p>
        </p:txBody>
      </p:sp>
    </p:spTree>
    <p:extLst>
      <p:ext uri="{BB962C8B-B14F-4D97-AF65-F5344CB8AC3E}">
        <p14:creationId xmlns:p14="http://schemas.microsoft.com/office/powerpoint/2010/main" val="3043893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5947C-B78A-AC57-9D5B-E620A2218ED3}"/>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C1DAF620-92A7-57E1-5532-BACA27E8B763}"/>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1163758E-0566-D62A-5090-8BB00098560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5EE8AF51-F4C1-1E6D-9FE7-5F960784E035}"/>
              </a:ext>
            </a:extLst>
          </p:cNvPr>
          <p:cNvSpPr txBox="1">
            <a:spLocks/>
          </p:cNvSpPr>
          <p:nvPr/>
        </p:nvSpPr>
        <p:spPr>
          <a:xfrm>
            <a:off x="545228" y="1518842"/>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endParaRPr lang="en-AU" dirty="0"/>
          </a:p>
        </p:txBody>
      </p:sp>
      <p:sp>
        <p:nvSpPr>
          <p:cNvPr id="2" name="Title 1">
            <a:extLst>
              <a:ext uri="{FF2B5EF4-FFF2-40B4-BE49-F238E27FC236}">
                <a16:creationId xmlns:a16="http://schemas.microsoft.com/office/drawing/2014/main" id="{962E0B06-F9F6-ED7B-CCEE-234CD752D750}"/>
              </a:ext>
            </a:extLst>
          </p:cNvPr>
          <p:cNvSpPr>
            <a:spLocks noGrp="1"/>
          </p:cNvSpPr>
          <p:nvPr>
            <p:ph type="title" idx="4294967295"/>
          </p:nvPr>
        </p:nvSpPr>
        <p:spPr>
          <a:xfrm>
            <a:off x="565303" y="473670"/>
            <a:ext cx="10912207" cy="762000"/>
          </a:xfrm>
        </p:spPr>
        <p:txBody>
          <a:bodyPr>
            <a:noAutofit/>
          </a:bodyPr>
          <a:lstStyle/>
          <a:p>
            <a:r>
              <a:rPr lang="en-US" dirty="0">
                <a:solidFill>
                  <a:srgbClr val="000000"/>
                </a:solidFill>
                <a:latin typeface="Clancy"/>
              </a:rPr>
              <a:t>Security Terminologies</a:t>
            </a:r>
            <a:endParaRPr lang="en-US" sz="3200" dirty="0"/>
          </a:p>
        </p:txBody>
      </p:sp>
      <p:sp>
        <p:nvSpPr>
          <p:cNvPr id="3" name="Footer Placeholder 2">
            <a:extLst>
              <a:ext uri="{FF2B5EF4-FFF2-40B4-BE49-F238E27FC236}">
                <a16:creationId xmlns:a16="http://schemas.microsoft.com/office/drawing/2014/main" id="{86A96C40-6A55-0256-EA9F-19BA85D67FCB}"/>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3757C50C-5CBF-325E-615D-E07C40A5EFDA}"/>
              </a:ext>
            </a:extLst>
          </p:cNvPr>
          <p:cNvSpPr>
            <a:spLocks noGrp="1"/>
          </p:cNvSpPr>
          <p:nvPr>
            <p:ph type="sldNum" sz="quarter" idx="12"/>
          </p:nvPr>
        </p:nvSpPr>
        <p:spPr/>
        <p:txBody>
          <a:bodyPr/>
          <a:lstStyle/>
          <a:p>
            <a:fld id="{330EA680-D336-4FF7-8B7A-9848BB0A1C32}" type="slidenum">
              <a:rPr lang="en-US" smtClean="0"/>
              <a:t>11</a:t>
            </a:fld>
            <a:endParaRPr lang="en-US"/>
          </a:p>
        </p:txBody>
      </p:sp>
      <p:sp>
        <p:nvSpPr>
          <p:cNvPr id="8" name="Rounded Rectangle 7">
            <a:extLst>
              <a:ext uri="{FF2B5EF4-FFF2-40B4-BE49-F238E27FC236}">
                <a16:creationId xmlns:a16="http://schemas.microsoft.com/office/drawing/2014/main" id="{A768267F-B592-2B24-6D57-FB69589A6458}"/>
              </a:ext>
            </a:extLst>
          </p:cNvPr>
          <p:cNvSpPr/>
          <p:nvPr/>
        </p:nvSpPr>
        <p:spPr>
          <a:xfrm>
            <a:off x="1804638" y="2311142"/>
            <a:ext cx="8582721" cy="16142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sz="2800" i="1" kern="100" dirty="0">
                <a:latin typeface="Calibri" panose="020F0502020204030204" pitchFamily="34" charset="0"/>
                <a:ea typeface="Calibri" panose="020F0502020204030204" pitchFamily="34" charset="0"/>
                <a:cs typeface="Calibri" panose="020F0502020204030204" pitchFamily="34" charset="0"/>
              </a:rPr>
              <a:t>What is the difference between </a:t>
            </a:r>
            <a:r>
              <a:rPr lang="en-AU" sz="2800" i="1" u="sng" kern="100" dirty="0">
                <a:latin typeface="Calibri" panose="020F0502020204030204" pitchFamily="34" charset="0"/>
                <a:ea typeface="Calibri" panose="020F0502020204030204" pitchFamily="34" charset="0"/>
                <a:cs typeface="Calibri" panose="020F0502020204030204" pitchFamily="34" charset="0"/>
              </a:rPr>
              <a:t>Bugs, Vulnerabilities, and Exploitation?</a:t>
            </a:r>
            <a:endParaRPr lang="en-US" sz="2800" i="1" u="sng"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8838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DFB45-5E1A-7CE2-07A3-8214E82BF213}"/>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9801A5DF-C61C-F036-29C0-48456533D508}"/>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A988A4EA-EFDE-EBF4-6A1F-8F57DB6296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09C578FC-96B0-E1DC-9C61-4706516AD9DE}"/>
              </a:ext>
            </a:extLst>
          </p:cNvPr>
          <p:cNvSpPr>
            <a:spLocks noGrp="1"/>
          </p:cNvSpPr>
          <p:nvPr>
            <p:ph type="title" idx="4294967295"/>
          </p:nvPr>
        </p:nvSpPr>
        <p:spPr>
          <a:xfrm>
            <a:off x="565303" y="473670"/>
            <a:ext cx="10609241" cy="762000"/>
          </a:xfrm>
        </p:spPr>
        <p:txBody>
          <a:bodyPr>
            <a:noAutofit/>
          </a:bodyPr>
          <a:lstStyle/>
          <a:p>
            <a:r>
              <a:rPr lang="en-US" dirty="0">
                <a:solidFill>
                  <a:srgbClr val="000000"/>
                </a:solidFill>
                <a:latin typeface="Clancy"/>
              </a:rPr>
              <a:t>Security Terminologies</a:t>
            </a:r>
            <a:endParaRPr lang="en-US" dirty="0">
              <a:latin typeface="Clancy"/>
            </a:endParaRPr>
          </a:p>
        </p:txBody>
      </p:sp>
      <p:sp>
        <p:nvSpPr>
          <p:cNvPr id="6" name="Content Placeholder 2">
            <a:extLst>
              <a:ext uri="{FF2B5EF4-FFF2-40B4-BE49-F238E27FC236}">
                <a16:creationId xmlns:a16="http://schemas.microsoft.com/office/drawing/2014/main" id="{27CB4A6B-4375-0E83-417C-09319C2A2B1A}"/>
              </a:ext>
            </a:extLst>
          </p:cNvPr>
          <p:cNvSpPr txBox="1">
            <a:spLocks/>
          </p:cNvSpPr>
          <p:nvPr/>
        </p:nvSpPr>
        <p:spPr>
          <a:xfrm>
            <a:off x="205085" y="2055022"/>
            <a:ext cx="3909715" cy="4392989"/>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pPr marL="609600" lvl="1" indent="-342900">
              <a:buFontTx/>
              <a:buChar char="-"/>
            </a:pPr>
            <a:r>
              <a:rPr lang="en-AU" sz="2400" b="1" dirty="0">
                <a:solidFill>
                  <a:schemeClr val="accent2">
                    <a:lumMod val="50000"/>
                  </a:schemeClr>
                </a:solidFill>
                <a:latin typeface="Calibri" panose="020F0502020204030204" pitchFamily="34" charset="0"/>
                <a:ea typeface="Roboto"/>
                <a:cs typeface="Calibri" panose="020F0502020204030204" pitchFamily="34" charset="0"/>
              </a:rPr>
              <a:t>Bugs</a:t>
            </a:r>
            <a:r>
              <a:rPr lang="en-AU" sz="2400" dirty="0">
                <a:solidFill>
                  <a:schemeClr val="accent2">
                    <a:lumMod val="50000"/>
                  </a:schemeClr>
                </a:solidFill>
                <a:latin typeface="Calibri" panose="020F0502020204030204" pitchFamily="34" charset="0"/>
                <a:ea typeface="Roboto"/>
                <a:cs typeface="Calibri" panose="020F0502020204030204" pitchFamily="34" charset="0"/>
              </a:rPr>
              <a:t> are mistakes which programmers usually make</a:t>
            </a:r>
            <a:endParaRPr lang="en-AU" sz="2400" dirty="0">
              <a:solidFill>
                <a:schemeClr val="accent2">
                  <a:lumMod val="50000"/>
                </a:schemeClr>
              </a:solidFill>
              <a:latin typeface="Calibri" panose="020F0502020204030204" pitchFamily="34" charset="0"/>
              <a:cs typeface="Calibri" panose="020F0502020204030204" pitchFamily="34" charset="0"/>
            </a:endParaRPr>
          </a:p>
          <a:p>
            <a:pPr marL="609600" lvl="1" indent="-342900">
              <a:buFontTx/>
              <a:buChar char="-"/>
            </a:pPr>
            <a:r>
              <a:rPr lang="en-AU" sz="2400" b="1" dirty="0">
                <a:solidFill>
                  <a:schemeClr val="accent2">
                    <a:lumMod val="50000"/>
                  </a:schemeClr>
                </a:solidFill>
                <a:latin typeface="Calibri" panose="020F0502020204030204" pitchFamily="34" charset="0"/>
                <a:ea typeface="Roboto"/>
                <a:cs typeface="Calibri" panose="020F0502020204030204" pitchFamily="34" charset="0"/>
              </a:rPr>
              <a:t>Vulnerabilities</a:t>
            </a:r>
            <a:r>
              <a:rPr lang="en-AU" sz="2400" dirty="0">
                <a:solidFill>
                  <a:schemeClr val="accent2">
                    <a:lumMod val="50000"/>
                  </a:schemeClr>
                </a:solidFill>
                <a:latin typeface="Calibri" panose="020F0502020204030204" pitchFamily="34" charset="0"/>
                <a:ea typeface="Roboto"/>
                <a:cs typeface="Calibri" panose="020F0502020204030204" pitchFamily="34" charset="0"/>
              </a:rPr>
              <a:t> are Bugs which cause Security Incidents</a:t>
            </a:r>
            <a:endParaRPr lang="en-AU" sz="2400" dirty="0">
              <a:solidFill>
                <a:schemeClr val="accent2">
                  <a:lumMod val="50000"/>
                </a:schemeClr>
              </a:solidFill>
              <a:latin typeface="Calibri" panose="020F0502020204030204" pitchFamily="34" charset="0"/>
              <a:cs typeface="Calibri" panose="020F0502020204030204" pitchFamily="34" charset="0"/>
            </a:endParaRPr>
          </a:p>
          <a:p>
            <a:pPr marL="609600" lvl="1" indent="-342900">
              <a:buFontTx/>
              <a:buChar char="-"/>
            </a:pPr>
            <a:r>
              <a:rPr lang="en-AU" sz="2400" b="1" dirty="0">
                <a:solidFill>
                  <a:schemeClr val="accent2">
                    <a:lumMod val="50000"/>
                  </a:schemeClr>
                </a:solidFill>
                <a:latin typeface="Calibri" panose="020F0502020204030204" pitchFamily="34" charset="0"/>
                <a:ea typeface="Roboto"/>
                <a:cs typeface="Calibri" panose="020F0502020204030204" pitchFamily="34" charset="0"/>
              </a:rPr>
              <a:t>Exploitation</a:t>
            </a:r>
            <a:r>
              <a:rPr lang="en-AU" sz="2400" dirty="0">
                <a:solidFill>
                  <a:schemeClr val="accent2">
                    <a:lumMod val="50000"/>
                  </a:schemeClr>
                </a:solidFill>
                <a:latin typeface="Calibri" panose="020F0502020204030204" pitchFamily="34" charset="0"/>
                <a:ea typeface="Roboto"/>
                <a:cs typeface="Calibri" panose="020F0502020204030204" pitchFamily="34" charset="0"/>
              </a:rPr>
              <a:t> is when someone takes advantage of a vulnerability</a:t>
            </a:r>
            <a:endParaRPr lang="en-AU" sz="2400" dirty="0">
              <a:solidFill>
                <a:schemeClr val="accent2">
                  <a:lumMod val="50000"/>
                </a:schemeClr>
              </a:solidFill>
              <a:latin typeface="Calibri" panose="020F0502020204030204" pitchFamily="34" charset="0"/>
              <a:cs typeface="Calibri" panose="020F0502020204030204" pitchFamily="34" charset="0"/>
            </a:endParaRPr>
          </a:p>
          <a:p>
            <a:pPr marL="552450" lvl="1" indent="-285750">
              <a:buFont typeface="Courier New" pitchFamily="34" charset="0"/>
              <a:buChar char="o"/>
            </a:pPr>
            <a:endParaRPr lang="en-US" sz="2600" dirty="0">
              <a:solidFill>
                <a:schemeClr val="accent2">
                  <a:lumMod val="50000"/>
                </a:schemeClr>
              </a:solidFill>
              <a:latin typeface="Calibri" panose="020F0502020204030204" pitchFamily="34" charset="0"/>
              <a:ea typeface="Roboto"/>
              <a:cs typeface="Calibri" panose="020F0502020204030204" pitchFamily="34" charset="0"/>
            </a:endParaRPr>
          </a:p>
          <a:p>
            <a:pPr marL="552450" lvl="1" indent="-285750">
              <a:buFont typeface="Courier New" pitchFamily="34" charset="0"/>
              <a:buChar char="o"/>
            </a:pPr>
            <a:endParaRPr lang="en-AU" sz="2600" dirty="0">
              <a:latin typeface="Calibri" panose="020F0502020204030204" pitchFamily="34" charset="0"/>
              <a:ea typeface="Roboto"/>
              <a:cs typeface="Calibri" panose="020F0502020204030204" pitchFamily="34" charset="0"/>
            </a:endParaRPr>
          </a:p>
        </p:txBody>
      </p:sp>
      <p:graphicFrame>
        <p:nvGraphicFramePr>
          <p:cNvPr id="3" name="Table 2">
            <a:extLst>
              <a:ext uri="{FF2B5EF4-FFF2-40B4-BE49-F238E27FC236}">
                <a16:creationId xmlns:a16="http://schemas.microsoft.com/office/drawing/2014/main" id="{D52C36C7-1649-3F6B-AC34-3FE531C243FC}"/>
              </a:ext>
            </a:extLst>
          </p:cNvPr>
          <p:cNvGraphicFramePr>
            <a:graphicFrameLocks noGrp="1"/>
          </p:cNvGraphicFramePr>
          <p:nvPr>
            <p:extLst>
              <p:ext uri="{D42A27DB-BD31-4B8C-83A1-F6EECF244321}">
                <p14:modId xmlns:p14="http://schemas.microsoft.com/office/powerpoint/2010/main" val="2307373454"/>
              </p:ext>
            </p:extLst>
          </p:nvPr>
        </p:nvGraphicFramePr>
        <p:xfrm>
          <a:off x="4114800" y="2037252"/>
          <a:ext cx="7789412" cy="3708400"/>
        </p:xfrm>
        <a:graphic>
          <a:graphicData uri="http://schemas.openxmlformats.org/drawingml/2006/table">
            <a:tbl>
              <a:tblPr firstRow="1" bandRow="1">
                <a:tableStyleId>{21E4AEA4-8DFA-4A89-87EB-49C32662AFE0}</a:tableStyleId>
              </a:tblPr>
              <a:tblGrid>
                <a:gridCol w="2520094">
                  <a:extLst>
                    <a:ext uri="{9D8B030D-6E8A-4147-A177-3AD203B41FA5}">
                      <a16:colId xmlns:a16="http://schemas.microsoft.com/office/drawing/2014/main" val="1467001435"/>
                    </a:ext>
                  </a:extLst>
                </a:gridCol>
                <a:gridCol w="1923393">
                  <a:extLst>
                    <a:ext uri="{9D8B030D-6E8A-4147-A177-3AD203B41FA5}">
                      <a16:colId xmlns:a16="http://schemas.microsoft.com/office/drawing/2014/main" val="4042509943"/>
                    </a:ext>
                  </a:extLst>
                </a:gridCol>
                <a:gridCol w="3345925">
                  <a:extLst>
                    <a:ext uri="{9D8B030D-6E8A-4147-A177-3AD203B41FA5}">
                      <a16:colId xmlns:a16="http://schemas.microsoft.com/office/drawing/2014/main" val="2600619900"/>
                    </a:ext>
                  </a:extLst>
                </a:gridCol>
              </a:tblGrid>
              <a:tr h="370840">
                <a:tc>
                  <a:txBody>
                    <a:bodyPr/>
                    <a:lstStyle/>
                    <a:p>
                      <a:r>
                        <a:rPr lang="en-US" dirty="0">
                          <a:latin typeface="Calibri" panose="020F0502020204030204" pitchFamily="34" charset="0"/>
                          <a:cs typeface="Calibri" panose="020F0502020204030204" pitchFamily="34" charset="0"/>
                        </a:rPr>
                        <a:t>Bugs</a:t>
                      </a:r>
                    </a:p>
                  </a:txBody>
                  <a:tcPr/>
                </a:tc>
                <a:tc>
                  <a:txBody>
                    <a:bodyPr/>
                    <a:lstStyle/>
                    <a:p>
                      <a:r>
                        <a:rPr lang="en-US" dirty="0">
                          <a:latin typeface="Calibri" panose="020F0502020204030204" pitchFamily="34" charset="0"/>
                          <a:cs typeface="Calibri" panose="020F0502020204030204" pitchFamily="34" charset="0"/>
                        </a:rPr>
                        <a:t>Vulnerabilities</a:t>
                      </a:r>
                    </a:p>
                  </a:txBody>
                  <a:tcPr/>
                </a:tc>
                <a:tc>
                  <a:txBody>
                    <a:bodyPr/>
                    <a:lstStyle/>
                    <a:p>
                      <a:r>
                        <a:rPr lang="en-US" dirty="0">
                          <a:latin typeface="Calibri" panose="020F0502020204030204" pitchFamily="34" charset="0"/>
                          <a:cs typeface="Calibri" panose="020F0502020204030204" pitchFamily="34" charset="0"/>
                        </a:rPr>
                        <a:t>Exploitation</a:t>
                      </a:r>
                    </a:p>
                  </a:txBody>
                  <a:tcPr/>
                </a:tc>
                <a:extLst>
                  <a:ext uri="{0D108BD9-81ED-4DB2-BD59-A6C34878D82A}">
                    <a16:rowId xmlns:a16="http://schemas.microsoft.com/office/drawing/2014/main" val="2672925818"/>
                  </a:ext>
                </a:extLst>
              </a:tr>
              <a:tr h="370840">
                <a:tc>
                  <a:txBody>
                    <a:bodyPr/>
                    <a:lstStyle/>
                    <a:p>
                      <a:pPr fontAlgn="base"/>
                      <a:r>
                        <a:rPr lang="en-AU" sz="1800" b="0" kern="1200" dirty="0">
                          <a:solidFill>
                            <a:schemeClr val="dk1"/>
                          </a:solidFill>
                          <a:effectLst/>
                          <a:latin typeface="Calibri" panose="020F0502020204030204" pitchFamily="34" charset="0"/>
                          <a:cs typeface="Calibri" panose="020F0502020204030204" pitchFamily="34" charset="0"/>
                        </a:rPr>
                        <a:t>Buffer overflow</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fontAlgn="base"/>
                      <a:r>
                        <a:rPr lang="en-AU" sz="1800" b="0" kern="1200" dirty="0" err="1">
                          <a:solidFill>
                            <a:schemeClr val="dk1"/>
                          </a:solidFill>
                          <a:effectLst/>
                          <a:latin typeface="Calibri" panose="020F0502020204030204" pitchFamily="34" charset="0"/>
                          <a:cs typeface="Calibri" panose="020F0502020204030204" pitchFamily="34" charset="0"/>
                        </a:rPr>
                        <a:t>BlueKeep</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fontAlgn="base"/>
                      <a:r>
                        <a:rPr lang="en-AU" sz="1800" b="0" kern="1200" dirty="0">
                          <a:solidFill>
                            <a:schemeClr val="dk1"/>
                          </a:solidFill>
                          <a:effectLst/>
                          <a:latin typeface="Calibri" panose="020F0502020204030204" pitchFamily="34" charset="0"/>
                          <a:cs typeface="Calibri" panose="020F0502020204030204" pitchFamily="34" charset="0"/>
                        </a:rPr>
                        <a:t>Remote code execution</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4470320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Race condition</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Shellshock</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Authentication bypass</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8849585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Access violation</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Dirty COW</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Sensitive information disclosure</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57658339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Infinite loop</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Heartbleed</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Denial of Service</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9658549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Division by zero</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err="1">
                          <a:solidFill>
                            <a:schemeClr val="dk1"/>
                          </a:solidFill>
                          <a:effectLst/>
                          <a:latin typeface="Calibri" panose="020F0502020204030204" pitchFamily="34" charset="0"/>
                          <a:cs typeface="Calibri" panose="020F0502020204030204" pitchFamily="34" charset="0"/>
                        </a:rPr>
                        <a:t>EternalBlue</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Security feature bypass</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731939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Off-by-one error</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SQL injection</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Privilege escalation</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98081682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Null pointer dereference</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Code injection</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User session takeover</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7585360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Input validation error</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Directory traversal</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Man-in-the-middle</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22197943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Resource leak</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XSS, CSRF, SSRF</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1800" b="0" kern="1200" dirty="0">
                          <a:solidFill>
                            <a:schemeClr val="dk1"/>
                          </a:solidFill>
                          <a:effectLst/>
                          <a:latin typeface="Calibri" panose="020F0502020204030204" pitchFamily="34" charset="0"/>
                          <a:cs typeface="Calibri" panose="020F0502020204030204" pitchFamily="34" charset="0"/>
                        </a:rPr>
                        <a:t>Malicious file upload</a:t>
                      </a:r>
                      <a:endParaRPr lang="en-AU" sz="18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65194447"/>
                  </a:ext>
                </a:extLst>
              </a:tr>
            </a:tbl>
          </a:graphicData>
        </a:graphic>
      </p:graphicFrame>
      <p:sp>
        <p:nvSpPr>
          <p:cNvPr id="7" name="TextBox 6">
            <a:extLst>
              <a:ext uri="{FF2B5EF4-FFF2-40B4-BE49-F238E27FC236}">
                <a16:creationId xmlns:a16="http://schemas.microsoft.com/office/drawing/2014/main" id="{3129783F-11CD-088C-751E-84611439E94B}"/>
              </a:ext>
            </a:extLst>
          </p:cNvPr>
          <p:cNvSpPr txBox="1"/>
          <p:nvPr/>
        </p:nvSpPr>
        <p:spPr>
          <a:xfrm>
            <a:off x="565303" y="1401904"/>
            <a:ext cx="5858397" cy="800219"/>
          </a:xfrm>
          <a:prstGeom prst="rect">
            <a:avLst/>
          </a:prstGeom>
          <a:noFill/>
        </p:spPr>
        <p:txBody>
          <a:bodyPr wrap="square" rtlCol="0">
            <a:spAutoFit/>
          </a:bodyPr>
          <a:lstStyle/>
          <a:p>
            <a:r>
              <a:rPr lang="en-US" sz="2800" b="1" dirty="0">
                <a:latin typeface="Calibri" panose="020F0502020204030204" pitchFamily="34" charset="0"/>
                <a:cs typeface="Calibri" panose="020F0502020204030204" pitchFamily="34" charset="0"/>
              </a:rPr>
              <a:t>Bugs Vs Vulnerabilities Vs Exploitation</a:t>
            </a:r>
            <a:endParaRPr lang="en-AU" sz="2800" b="1" dirty="0">
              <a:latin typeface="Calibri" panose="020F0502020204030204" pitchFamily="34" charset="0"/>
              <a:cs typeface="Calibri" panose="020F0502020204030204" pitchFamily="34" charset="0"/>
            </a:endParaRPr>
          </a:p>
          <a:p>
            <a:endParaRPr lang="en-US" dirty="0"/>
          </a:p>
        </p:txBody>
      </p:sp>
      <p:sp>
        <p:nvSpPr>
          <p:cNvPr id="8" name="Footer Placeholder 7">
            <a:extLst>
              <a:ext uri="{FF2B5EF4-FFF2-40B4-BE49-F238E27FC236}">
                <a16:creationId xmlns:a16="http://schemas.microsoft.com/office/drawing/2014/main" id="{085B6029-73AB-FD57-067A-FBF3ED7E2379}"/>
              </a:ext>
            </a:extLst>
          </p:cNvPr>
          <p:cNvSpPr>
            <a:spLocks noGrp="1"/>
          </p:cNvSpPr>
          <p:nvPr>
            <p:ph type="ftr" sz="quarter" idx="11"/>
          </p:nvPr>
        </p:nvSpPr>
        <p:spPr/>
        <p:txBody>
          <a:bodyPr/>
          <a:lstStyle/>
          <a:p>
            <a:r>
              <a:rPr lang="en-US"/>
              <a:t>Rahat Masood, Security Engineering &amp; Cyber Security</a:t>
            </a:r>
          </a:p>
        </p:txBody>
      </p:sp>
      <p:sp>
        <p:nvSpPr>
          <p:cNvPr id="9" name="Slide Number Placeholder 8">
            <a:extLst>
              <a:ext uri="{FF2B5EF4-FFF2-40B4-BE49-F238E27FC236}">
                <a16:creationId xmlns:a16="http://schemas.microsoft.com/office/drawing/2014/main" id="{9CAA0499-9EFC-F85B-1CC4-5CF1F43F4ECE}"/>
              </a:ext>
            </a:extLst>
          </p:cNvPr>
          <p:cNvSpPr>
            <a:spLocks noGrp="1"/>
          </p:cNvSpPr>
          <p:nvPr>
            <p:ph type="sldNum" sz="quarter" idx="12"/>
          </p:nvPr>
        </p:nvSpPr>
        <p:spPr/>
        <p:txBody>
          <a:bodyPr/>
          <a:lstStyle/>
          <a:p>
            <a:fld id="{330EA680-D336-4FF7-8B7A-9848BB0A1C32}" type="slidenum">
              <a:rPr lang="en-US" smtClean="0"/>
              <a:t>12</a:t>
            </a:fld>
            <a:endParaRPr lang="en-US"/>
          </a:p>
        </p:txBody>
      </p:sp>
    </p:spTree>
    <p:extLst>
      <p:ext uri="{BB962C8B-B14F-4D97-AF65-F5344CB8AC3E}">
        <p14:creationId xmlns:p14="http://schemas.microsoft.com/office/powerpoint/2010/main" val="1468902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8B734-C9B8-ADA0-0195-6AF7BB4A9EB9}"/>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668A70CA-5C04-A960-7D2F-513BE7CC2CE5}"/>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E6D1974E-D5C5-02DE-5D1D-5D407E7FD0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509FE552-2366-137B-1E67-B9D9412DB54B}"/>
              </a:ext>
            </a:extLst>
          </p:cNvPr>
          <p:cNvSpPr>
            <a:spLocks noGrp="1"/>
          </p:cNvSpPr>
          <p:nvPr>
            <p:ph type="title" idx="4294967295"/>
          </p:nvPr>
        </p:nvSpPr>
        <p:spPr>
          <a:xfrm>
            <a:off x="376117" y="473670"/>
            <a:ext cx="10609241" cy="762000"/>
          </a:xfrm>
        </p:spPr>
        <p:txBody>
          <a:bodyPr>
            <a:noAutofit/>
          </a:bodyPr>
          <a:lstStyle/>
          <a:p>
            <a:r>
              <a:rPr lang="en-US" dirty="0">
                <a:solidFill>
                  <a:srgbClr val="000000"/>
                </a:solidFill>
                <a:latin typeface="Clancy"/>
              </a:rPr>
              <a:t>Security Terminologies</a:t>
            </a:r>
            <a:endParaRPr lang="en-US" dirty="0">
              <a:latin typeface="Clancy"/>
            </a:endParaRPr>
          </a:p>
        </p:txBody>
      </p:sp>
      <p:sp>
        <p:nvSpPr>
          <p:cNvPr id="6" name="Content Placeholder 2">
            <a:extLst>
              <a:ext uri="{FF2B5EF4-FFF2-40B4-BE49-F238E27FC236}">
                <a16:creationId xmlns:a16="http://schemas.microsoft.com/office/drawing/2014/main" id="{C8BE5C2E-8FB3-0D68-8134-5F8CF6645159}"/>
              </a:ext>
            </a:extLst>
          </p:cNvPr>
          <p:cNvSpPr txBox="1">
            <a:spLocks/>
          </p:cNvSpPr>
          <p:nvPr/>
        </p:nvSpPr>
        <p:spPr>
          <a:xfrm>
            <a:off x="191667" y="1799982"/>
            <a:ext cx="4191147"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pPr marL="266700" lvl="1" indent="0">
              <a:buNone/>
            </a:pPr>
            <a:endParaRPr lang="en-AU" sz="2600" dirty="0">
              <a:latin typeface="Calibri" panose="020F0502020204030204" pitchFamily="34" charset="0"/>
              <a:ea typeface="Roboto"/>
              <a:cs typeface="Calibri" panose="020F0502020204030204" pitchFamily="34" charset="0"/>
            </a:endParaRPr>
          </a:p>
          <a:p>
            <a:pPr marL="285750" indent="-228600"/>
            <a:r>
              <a:rPr lang="en-AU" sz="2600" b="1" dirty="0">
                <a:latin typeface="Calibri" panose="020F0502020204030204" pitchFamily="34" charset="0"/>
                <a:ea typeface="Roboto"/>
                <a:cs typeface="Calibri" panose="020F0502020204030204" pitchFamily="34" charset="0"/>
              </a:rPr>
              <a:t>Data/Information</a:t>
            </a:r>
            <a:endParaRPr lang="en-AU" sz="2600" b="1" dirty="0">
              <a:latin typeface="Calibri" panose="020F0502020204030204" pitchFamily="34" charset="0"/>
              <a:cs typeface="Calibri" panose="020F0502020204030204" pitchFamily="34" charset="0"/>
            </a:endParaRPr>
          </a:p>
          <a:p>
            <a:pPr marL="609600" lvl="1" indent="-342900">
              <a:buFontTx/>
              <a:buChar char="-"/>
            </a:pPr>
            <a:r>
              <a:rPr lang="en-AU" sz="2600" dirty="0">
                <a:solidFill>
                  <a:schemeClr val="accent2">
                    <a:lumMod val="50000"/>
                  </a:schemeClr>
                </a:solidFill>
                <a:latin typeface="Calibri" panose="020F0502020204030204" pitchFamily="34" charset="0"/>
                <a:ea typeface="Roboto"/>
                <a:cs typeface="Calibri" panose="020F0502020204030204" pitchFamily="34" charset="0"/>
              </a:rPr>
              <a:t>Data is usually unorganised facts</a:t>
            </a:r>
          </a:p>
          <a:p>
            <a:pPr marL="609600" lvl="1" indent="-342900">
              <a:buFontTx/>
              <a:buChar char="-"/>
            </a:pPr>
            <a:r>
              <a:rPr lang="en-AU" sz="2600" dirty="0">
                <a:solidFill>
                  <a:schemeClr val="accent2">
                    <a:lumMod val="50000"/>
                  </a:schemeClr>
                </a:solidFill>
                <a:latin typeface="Calibri" panose="020F0502020204030204" pitchFamily="34" charset="0"/>
                <a:ea typeface="Roboto"/>
                <a:cs typeface="Calibri" panose="020F0502020204030204" pitchFamily="34" charset="0"/>
              </a:rPr>
              <a:t>Information is data that has been processed</a:t>
            </a:r>
            <a:endParaRPr lang="en-US" sz="2600" dirty="0">
              <a:solidFill>
                <a:schemeClr val="accent2">
                  <a:lumMod val="50000"/>
                </a:schemeClr>
              </a:solidFill>
              <a:latin typeface="Calibri" panose="020F0502020204030204" pitchFamily="34" charset="0"/>
              <a:ea typeface="Roboto"/>
              <a:cs typeface="Calibri" panose="020F0502020204030204" pitchFamily="34" charset="0"/>
            </a:endParaRPr>
          </a:p>
        </p:txBody>
      </p:sp>
      <p:graphicFrame>
        <p:nvGraphicFramePr>
          <p:cNvPr id="3" name="Table 2">
            <a:extLst>
              <a:ext uri="{FF2B5EF4-FFF2-40B4-BE49-F238E27FC236}">
                <a16:creationId xmlns:a16="http://schemas.microsoft.com/office/drawing/2014/main" id="{FF3C373B-F0E4-A1D1-0D90-8CED5441E29B}"/>
              </a:ext>
            </a:extLst>
          </p:cNvPr>
          <p:cNvGraphicFramePr>
            <a:graphicFrameLocks noGrp="1"/>
          </p:cNvGraphicFramePr>
          <p:nvPr>
            <p:extLst>
              <p:ext uri="{D42A27DB-BD31-4B8C-83A1-F6EECF244321}">
                <p14:modId xmlns:p14="http://schemas.microsoft.com/office/powerpoint/2010/main" val="2788787007"/>
              </p:ext>
            </p:extLst>
          </p:nvPr>
        </p:nvGraphicFramePr>
        <p:xfrm>
          <a:off x="4382814" y="1381002"/>
          <a:ext cx="7617520" cy="4627019"/>
        </p:xfrm>
        <a:graphic>
          <a:graphicData uri="http://schemas.openxmlformats.org/drawingml/2006/table">
            <a:tbl>
              <a:tblPr firstRow="1" bandRow="1">
                <a:tableStyleId>{21E4AEA4-8DFA-4A89-87EB-49C32662AFE0}</a:tableStyleId>
              </a:tblPr>
              <a:tblGrid>
                <a:gridCol w="3808760">
                  <a:extLst>
                    <a:ext uri="{9D8B030D-6E8A-4147-A177-3AD203B41FA5}">
                      <a16:colId xmlns:a16="http://schemas.microsoft.com/office/drawing/2014/main" val="1467001435"/>
                    </a:ext>
                  </a:extLst>
                </a:gridCol>
                <a:gridCol w="3808760">
                  <a:extLst>
                    <a:ext uri="{9D8B030D-6E8A-4147-A177-3AD203B41FA5}">
                      <a16:colId xmlns:a16="http://schemas.microsoft.com/office/drawing/2014/main" val="4042509943"/>
                    </a:ext>
                  </a:extLst>
                </a:gridCol>
              </a:tblGrid>
              <a:tr h="418699">
                <a:tc>
                  <a:txBody>
                    <a:bodyPr/>
                    <a:lstStyle/>
                    <a:p>
                      <a:r>
                        <a:rPr lang="en-US" sz="2000" dirty="0">
                          <a:latin typeface="Calibri" panose="020F0502020204030204" pitchFamily="34" charset="0"/>
                          <a:cs typeface="Calibri" panose="020F0502020204030204" pitchFamily="34" charset="0"/>
                        </a:rPr>
                        <a:t>Data</a:t>
                      </a:r>
                    </a:p>
                  </a:txBody>
                  <a:tcPr/>
                </a:tc>
                <a:tc>
                  <a:txBody>
                    <a:bodyPr/>
                    <a:lstStyle/>
                    <a:p>
                      <a:r>
                        <a:rPr lang="en-US" sz="2000" dirty="0">
                          <a:latin typeface="Calibri" panose="020F0502020204030204" pitchFamily="34" charset="0"/>
                          <a:cs typeface="Calibri" panose="020F0502020204030204" pitchFamily="34" charset="0"/>
                        </a:rPr>
                        <a:t>Information</a:t>
                      </a:r>
                    </a:p>
                  </a:txBody>
                  <a:tcPr/>
                </a:tc>
                <a:extLst>
                  <a:ext uri="{0D108BD9-81ED-4DB2-BD59-A6C34878D82A}">
                    <a16:rowId xmlns:a16="http://schemas.microsoft.com/office/drawing/2014/main" val="2672925818"/>
                  </a:ext>
                </a:extLst>
              </a:tr>
              <a:tr h="722687">
                <a:tc>
                  <a:txBody>
                    <a:bodyPr/>
                    <a:lstStyle/>
                    <a:p>
                      <a:pPr fontAlgn="base"/>
                      <a:r>
                        <a:rPr lang="en-AU" sz="2000" b="0" kern="1200" dirty="0">
                          <a:solidFill>
                            <a:schemeClr val="dk1"/>
                          </a:solidFill>
                          <a:effectLst/>
                          <a:latin typeface="Calibri" panose="020F0502020204030204" pitchFamily="34" charset="0"/>
                          <a:cs typeface="Calibri" panose="020F0502020204030204" pitchFamily="34" charset="0"/>
                        </a:rPr>
                        <a:t>A collection of facts or figure</a:t>
                      </a:r>
                      <a:endParaRPr lang="en-AU" sz="20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fontAlgn="base"/>
                      <a:r>
                        <a:rPr lang="en-AU" sz="2000" b="0" kern="1200" dirty="0">
                          <a:solidFill>
                            <a:schemeClr val="dk1"/>
                          </a:solidFill>
                          <a:effectLst/>
                          <a:latin typeface="Calibri" panose="020F0502020204030204" pitchFamily="34" charset="0"/>
                          <a:cs typeface="Calibri" panose="020F0502020204030204" pitchFamily="34" charset="0"/>
                        </a:rPr>
                        <a:t>The result of </a:t>
                      </a:r>
                      <a:r>
                        <a:rPr lang="en-AU" sz="2000" b="0" kern="1200" dirty="0" err="1">
                          <a:solidFill>
                            <a:schemeClr val="dk1"/>
                          </a:solidFill>
                          <a:effectLst/>
                          <a:latin typeface="Calibri" panose="020F0502020204030204" pitchFamily="34" charset="0"/>
                          <a:cs typeface="Calibri" panose="020F0502020204030204" pitchFamily="34" charset="0"/>
                        </a:rPr>
                        <a:t>analyzing</a:t>
                      </a:r>
                      <a:r>
                        <a:rPr lang="en-AU" sz="2000" b="0" kern="1200" dirty="0">
                          <a:solidFill>
                            <a:schemeClr val="dk1"/>
                          </a:solidFill>
                          <a:effectLst/>
                          <a:latin typeface="Calibri" panose="020F0502020204030204" pitchFamily="34" charset="0"/>
                          <a:cs typeface="Calibri" panose="020F0502020204030204" pitchFamily="34" charset="0"/>
                        </a:rPr>
                        <a:t> and interpreting the data</a:t>
                      </a:r>
                      <a:endParaRPr lang="en-AU" sz="20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447032004"/>
                  </a:ext>
                </a:extLst>
              </a:tr>
              <a:tr h="4186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kern="1200" dirty="0">
                          <a:solidFill>
                            <a:schemeClr val="dk1"/>
                          </a:solidFill>
                          <a:effectLst/>
                          <a:latin typeface="Calibri" panose="020F0502020204030204" pitchFamily="34" charset="0"/>
                          <a:cs typeface="Calibri" panose="020F0502020204030204" pitchFamily="34" charset="0"/>
                        </a:rPr>
                        <a:t>Unorganized</a:t>
                      </a:r>
                      <a:endParaRPr lang="en-AU" sz="20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kern="1200" dirty="0">
                          <a:solidFill>
                            <a:schemeClr val="dk1"/>
                          </a:solidFill>
                          <a:effectLst/>
                          <a:latin typeface="Calibri" panose="020F0502020204030204" pitchFamily="34" charset="0"/>
                          <a:cs typeface="Calibri" panose="020F0502020204030204" pitchFamily="34" charset="0"/>
                        </a:rPr>
                        <a:t>Has context</a:t>
                      </a:r>
                      <a:endParaRPr lang="en-AU" sz="20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3884958547"/>
                  </a:ext>
                </a:extLst>
              </a:tr>
              <a:tr h="7213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kern="1200" dirty="0">
                          <a:solidFill>
                            <a:schemeClr val="dk1"/>
                          </a:solidFill>
                          <a:effectLst/>
                          <a:latin typeface="Calibri" panose="020F0502020204030204" pitchFamily="34" charset="0"/>
                          <a:cs typeface="Calibri" panose="020F0502020204030204" pitchFamily="34" charset="0"/>
                        </a:rPr>
                        <a:t>Without Context</a:t>
                      </a:r>
                      <a:endParaRPr lang="en-AU" sz="20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kern="1200" dirty="0">
                          <a:solidFill>
                            <a:schemeClr val="dk1"/>
                          </a:solidFill>
                          <a:effectLst/>
                          <a:latin typeface="Calibri" panose="020F0502020204030204" pitchFamily="34" charset="0"/>
                          <a:cs typeface="Calibri" panose="020F0502020204030204" pitchFamily="34" charset="0"/>
                        </a:rPr>
                        <a:t>Can be used to help make decisions</a:t>
                      </a:r>
                      <a:endParaRPr lang="en-AU" sz="20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576583393"/>
                  </a:ext>
                </a:extLst>
              </a:tr>
              <a:tr h="1034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kern="1200" dirty="0">
                          <a:solidFill>
                            <a:schemeClr val="dk1"/>
                          </a:solidFill>
                          <a:effectLst/>
                          <a:latin typeface="Calibri" panose="020F0502020204030204" pitchFamily="34" charset="0"/>
                          <a:cs typeface="Calibri" panose="020F0502020204030204" pitchFamily="34" charset="0"/>
                        </a:rPr>
                        <a:t>Can be quantitative (numerical) or qualitative (descriptive)</a:t>
                      </a:r>
                      <a:endParaRPr lang="en-AU" sz="2000" b="0" i="0" kern="1200" dirty="0">
                        <a:solidFill>
                          <a:schemeClr val="dk1"/>
                        </a:solidFill>
                        <a:effectLst/>
                        <a:latin typeface="Calibri" panose="020F0502020204030204" pitchFamily="34" charset="0"/>
                        <a:ea typeface="+mn-ea"/>
                        <a:cs typeface="Calibri" panose="020F050202020403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i="0" kern="1200" dirty="0">
                          <a:solidFill>
                            <a:schemeClr val="dk1"/>
                          </a:solidFill>
                          <a:effectLst/>
                          <a:latin typeface="Calibri" panose="020F0502020204030204" pitchFamily="34" charset="0"/>
                          <a:ea typeface="+mn-ea"/>
                          <a:cs typeface="Calibri" panose="020F0502020204030204" pitchFamily="34" charset="0"/>
                        </a:rPr>
                        <a:t>Examples: Customer sentiments, user tracking from sensors, network logs reports, user identification</a:t>
                      </a:r>
                    </a:p>
                  </a:txBody>
                  <a:tcPr/>
                </a:tc>
                <a:extLst>
                  <a:ext uri="{0D108BD9-81ED-4DB2-BD59-A6C34878D82A}">
                    <a16:rowId xmlns:a16="http://schemas.microsoft.com/office/drawing/2014/main" val="1965854982"/>
                  </a:ext>
                </a:extLst>
              </a:tr>
              <a:tr h="103495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sz="2000" b="0" i="0" kern="1200" dirty="0">
                          <a:solidFill>
                            <a:schemeClr val="dk1"/>
                          </a:solidFill>
                          <a:effectLst/>
                          <a:latin typeface="Calibri" panose="020F0502020204030204" pitchFamily="34" charset="0"/>
                          <a:ea typeface="+mn-ea"/>
                          <a:cs typeface="Calibri" panose="020F0502020204030204" pitchFamily="34" charset="0"/>
                        </a:rPr>
                        <a:t>Examples: sensors data, demographics, bank account numbers, web browsing activity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sz="2000" b="0" i="0" kern="1200" dirty="0">
                        <a:solidFill>
                          <a:schemeClr val="dk1"/>
                        </a:solidFill>
                        <a:effectLst/>
                        <a:latin typeface="Calibri" panose="020F0502020204030204" pitchFamily="34" charset="0"/>
                        <a:ea typeface="+mn-ea"/>
                        <a:cs typeface="Calibri" panose="020F0502020204030204" pitchFamily="34" charset="0"/>
                      </a:endParaRPr>
                    </a:p>
                  </a:txBody>
                  <a:tcPr/>
                </a:tc>
                <a:extLst>
                  <a:ext uri="{0D108BD9-81ED-4DB2-BD59-A6C34878D82A}">
                    <a16:rowId xmlns:a16="http://schemas.microsoft.com/office/drawing/2014/main" val="173193904"/>
                  </a:ext>
                </a:extLst>
              </a:tr>
            </a:tbl>
          </a:graphicData>
        </a:graphic>
      </p:graphicFrame>
      <p:sp>
        <p:nvSpPr>
          <p:cNvPr id="7" name="Footer Placeholder 6">
            <a:extLst>
              <a:ext uri="{FF2B5EF4-FFF2-40B4-BE49-F238E27FC236}">
                <a16:creationId xmlns:a16="http://schemas.microsoft.com/office/drawing/2014/main" id="{3676ACE7-7CC1-59C5-A638-D7D0101E91C5}"/>
              </a:ext>
            </a:extLst>
          </p:cNvPr>
          <p:cNvSpPr>
            <a:spLocks noGrp="1"/>
          </p:cNvSpPr>
          <p:nvPr>
            <p:ph type="ftr" sz="quarter" idx="11"/>
          </p:nvPr>
        </p:nvSpPr>
        <p:spPr/>
        <p:txBody>
          <a:bodyPr/>
          <a:lstStyle/>
          <a:p>
            <a:r>
              <a:rPr lang="en-US"/>
              <a:t>Rahat Masood, Security Engineering &amp; Cyber Security</a:t>
            </a:r>
          </a:p>
        </p:txBody>
      </p:sp>
      <p:sp>
        <p:nvSpPr>
          <p:cNvPr id="8" name="Slide Number Placeholder 7">
            <a:extLst>
              <a:ext uri="{FF2B5EF4-FFF2-40B4-BE49-F238E27FC236}">
                <a16:creationId xmlns:a16="http://schemas.microsoft.com/office/drawing/2014/main" id="{FE4A5402-A37E-28DB-FCFC-61C8C173AF43}"/>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81190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A3B69-4C3D-BB35-2D3A-9464E1C39725}"/>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3AC42D2B-1A04-DE43-C0B6-06FC4418A814}"/>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2F7CD7A2-2F6B-87B0-2204-C49FA81BAE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C14140F2-15CA-4744-FD2D-61749BEF7A0E}"/>
              </a:ext>
            </a:extLst>
          </p:cNvPr>
          <p:cNvSpPr txBox="1">
            <a:spLocks/>
          </p:cNvSpPr>
          <p:nvPr/>
        </p:nvSpPr>
        <p:spPr>
          <a:xfrm>
            <a:off x="664633" y="1898649"/>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400" b="1" dirty="0">
                <a:latin typeface="Calibri" panose="020F0502020204030204" pitchFamily="34" charset="0"/>
                <a:cs typeface="Calibri" panose="020F0502020204030204" pitchFamily="34" charset="0"/>
              </a:rPr>
              <a:t>What is Security Theatre?</a:t>
            </a:r>
          </a:p>
          <a:p>
            <a:pPr marL="501650" indent="-220663">
              <a:buFontTx/>
              <a:buChar char="-"/>
            </a:pPr>
            <a:r>
              <a:rPr lang="en-AU" sz="2400" dirty="0">
                <a:solidFill>
                  <a:schemeClr val="accent2">
                    <a:lumMod val="50000"/>
                  </a:schemeClr>
                </a:solidFill>
                <a:latin typeface="Calibri" panose="020F0502020204030204" pitchFamily="34" charset="0"/>
                <a:ea typeface="Roboto"/>
                <a:cs typeface="Calibri" panose="020F0502020204030204" pitchFamily="34" charset="0"/>
              </a:rPr>
              <a:t>The appearance of security without real effectiveness</a:t>
            </a:r>
          </a:p>
          <a:p>
            <a:pPr marL="501650" indent="-220663">
              <a:buFontTx/>
              <a:buChar char="-"/>
            </a:pPr>
            <a:r>
              <a:rPr lang="en-AU" sz="2400" dirty="0">
                <a:solidFill>
                  <a:schemeClr val="accent2">
                    <a:lumMod val="50000"/>
                  </a:schemeClr>
                </a:solidFill>
                <a:latin typeface="Calibri" panose="020F0502020204030204" pitchFamily="34" charset="0"/>
                <a:ea typeface="Roboto"/>
                <a:cs typeface="Calibri" panose="020F0502020204030204" pitchFamily="34" charset="0"/>
              </a:rPr>
              <a:t>Makes people feel safer, not be safer</a:t>
            </a:r>
          </a:p>
          <a:p>
            <a:r>
              <a:rPr lang="en-AU" sz="2400" b="1" dirty="0">
                <a:latin typeface="Calibri" panose="020F0502020204030204" pitchFamily="34" charset="0"/>
                <a:cs typeface="Calibri" panose="020F0502020204030204" pitchFamily="34" charset="0"/>
              </a:rPr>
              <a:t>Common Examples:</a:t>
            </a:r>
          </a:p>
          <a:p>
            <a:pPr marL="579438" indent="-298450">
              <a:buNone/>
            </a:pPr>
            <a:r>
              <a:rPr lang="en-AU" sz="2400" dirty="0">
                <a:solidFill>
                  <a:schemeClr val="accent2">
                    <a:lumMod val="50000"/>
                  </a:schemeClr>
                </a:solidFill>
                <a:latin typeface="Calibri" panose="020F0502020204030204" pitchFamily="34" charset="0"/>
                <a:ea typeface="Roboto"/>
                <a:cs typeface="Calibri" panose="020F0502020204030204" pitchFamily="34" charset="0"/>
              </a:rPr>
              <a:t>-  Signs saying “CCTV in operation 24/7”</a:t>
            </a:r>
          </a:p>
          <a:p>
            <a:pPr marL="1109663" lvl="1" indent="-342900">
              <a:buFont typeface="Courier New" panose="02070309020205020404" pitchFamily="49" charset="0"/>
              <a:buChar char="o"/>
            </a:pPr>
            <a:r>
              <a:rPr lang="en-AU" sz="2400" dirty="0">
                <a:solidFill>
                  <a:schemeClr val="accent5">
                    <a:lumMod val="50000"/>
                  </a:schemeClr>
                </a:solidFill>
                <a:latin typeface="Calibri" panose="020F0502020204030204" pitchFamily="34" charset="0"/>
                <a:cs typeface="Calibri" panose="020F0502020204030204" pitchFamily="34" charset="0"/>
              </a:rPr>
              <a:t>Is the camera even installed?</a:t>
            </a:r>
          </a:p>
          <a:p>
            <a:pPr marL="1109663" lvl="1" indent="-342900">
              <a:buFont typeface="Courier New" panose="02070309020205020404" pitchFamily="49" charset="0"/>
              <a:buChar char="o"/>
            </a:pPr>
            <a:r>
              <a:rPr lang="en-AU" sz="2400" dirty="0">
                <a:solidFill>
                  <a:schemeClr val="accent5">
                    <a:lumMod val="50000"/>
                  </a:schemeClr>
                </a:solidFill>
                <a:latin typeface="Calibri" panose="020F0502020204030204" pitchFamily="34" charset="0"/>
                <a:cs typeface="Calibri" panose="020F0502020204030204" pitchFamily="34" charset="0"/>
              </a:rPr>
              <a:t>Is it monitored or just for show?</a:t>
            </a:r>
          </a:p>
          <a:p>
            <a:endParaRPr lang="en-AU" sz="1800" dirty="0">
              <a:latin typeface="Arial"/>
              <a:ea typeface="Roboto"/>
              <a:cs typeface="Arial"/>
            </a:endParaRPr>
          </a:p>
        </p:txBody>
      </p:sp>
      <p:sp>
        <p:nvSpPr>
          <p:cNvPr id="2" name="Title 1">
            <a:extLst>
              <a:ext uri="{FF2B5EF4-FFF2-40B4-BE49-F238E27FC236}">
                <a16:creationId xmlns:a16="http://schemas.microsoft.com/office/drawing/2014/main" id="{B4794813-FFFF-718F-A48D-8418604CC700}"/>
              </a:ext>
            </a:extLst>
          </p:cNvPr>
          <p:cNvSpPr>
            <a:spLocks noGrp="1"/>
          </p:cNvSpPr>
          <p:nvPr>
            <p:ph type="title" idx="4294967295"/>
          </p:nvPr>
        </p:nvSpPr>
        <p:spPr>
          <a:xfrm>
            <a:off x="264931" y="363312"/>
            <a:ext cx="11205990" cy="1239397"/>
          </a:xfrm>
        </p:spPr>
        <p:txBody>
          <a:bodyPr>
            <a:noAutofit/>
          </a:bodyPr>
          <a:lstStyle/>
          <a:p>
            <a:r>
              <a:rPr lang="en-AU" dirty="0">
                <a:solidFill>
                  <a:srgbClr val="000000"/>
                </a:solidFill>
                <a:latin typeface="Clancy"/>
              </a:rPr>
              <a:t>Security Theatre: The Illusion of Security</a:t>
            </a:r>
            <a:endParaRPr lang="en-US" dirty="0">
              <a:solidFill>
                <a:srgbClr val="000000"/>
              </a:solidFill>
              <a:latin typeface="Clancy"/>
            </a:endParaRPr>
          </a:p>
        </p:txBody>
      </p:sp>
      <p:pic>
        <p:nvPicPr>
          <p:cNvPr id="3074" name="Picture 2" descr="Are Dummy Security Cameras Effective? | Region Security">
            <a:extLst>
              <a:ext uri="{FF2B5EF4-FFF2-40B4-BE49-F238E27FC236}">
                <a16:creationId xmlns:a16="http://schemas.microsoft.com/office/drawing/2014/main" id="{329F7E25-1CDB-2065-570F-D2773575380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97685" y="3323107"/>
            <a:ext cx="4768491" cy="268227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9EC74C13-71CB-C5FC-5C11-9DA4E95B37D2}"/>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A9E2F291-7723-835E-48CF-1F852C62E4FD}"/>
              </a:ext>
            </a:extLst>
          </p:cNvPr>
          <p:cNvSpPr>
            <a:spLocks noGrp="1"/>
          </p:cNvSpPr>
          <p:nvPr>
            <p:ph type="sldNum" sz="quarter" idx="12"/>
          </p:nvPr>
        </p:nvSpPr>
        <p:spPr/>
        <p:txBody>
          <a:bodyPr/>
          <a:lstStyle/>
          <a:p>
            <a:fld id="{330EA680-D336-4FF7-8B7A-9848BB0A1C32}" type="slidenum">
              <a:rPr lang="en-US" smtClean="0"/>
              <a:t>14</a:t>
            </a:fld>
            <a:endParaRPr lang="en-US"/>
          </a:p>
        </p:txBody>
      </p:sp>
    </p:spTree>
    <p:extLst>
      <p:ext uri="{BB962C8B-B14F-4D97-AF65-F5344CB8AC3E}">
        <p14:creationId xmlns:p14="http://schemas.microsoft.com/office/powerpoint/2010/main" val="298819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DA573-4164-0635-76B3-04B4CEE99AFD}"/>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2EE5CED9-7AB3-8D60-8A4A-CFFC012BE026}"/>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5A9839D2-7AAF-ABB0-B225-8B74C73B96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1D4083B8-30B1-529C-DE02-FF269D2742EA}"/>
              </a:ext>
            </a:extLst>
          </p:cNvPr>
          <p:cNvSpPr txBox="1">
            <a:spLocks/>
          </p:cNvSpPr>
          <p:nvPr/>
        </p:nvSpPr>
        <p:spPr>
          <a:xfrm>
            <a:off x="664633" y="1898649"/>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800" b="1" dirty="0">
                <a:latin typeface="Calibri" panose="020F0502020204030204" pitchFamily="34" charset="0"/>
                <a:cs typeface="Calibri" panose="020F0502020204030204" pitchFamily="34" charset="0"/>
              </a:rPr>
              <a:t>Why It Matters:</a:t>
            </a:r>
          </a:p>
          <a:p>
            <a:pPr marL="368300" indent="0">
              <a:buNone/>
            </a:pPr>
            <a:r>
              <a:rPr lang="en-AU" sz="2400" dirty="0">
                <a:solidFill>
                  <a:schemeClr val="accent2">
                    <a:lumMod val="50000"/>
                  </a:schemeClr>
                </a:solidFill>
                <a:latin typeface="Calibri" panose="020F0502020204030204" pitchFamily="34" charset="0"/>
                <a:cs typeface="Calibri" panose="020F0502020204030204" pitchFamily="34" charset="0"/>
              </a:rPr>
              <a:t>- </a:t>
            </a:r>
            <a:r>
              <a:rPr lang="en-AU" sz="2800" dirty="0">
                <a:solidFill>
                  <a:schemeClr val="accent2">
                    <a:lumMod val="50000"/>
                  </a:schemeClr>
                </a:solidFill>
                <a:latin typeface="Calibri" panose="020F0502020204030204" pitchFamily="34" charset="0"/>
                <a:cs typeface="Calibri" panose="020F0502020204030204" pitchFamily="34" charset="0"/>
              </a:rPr>
              <a:t>Organisations may claim security is a priority…</a:t>
            </a:r>
          </a:p>
          <a:p>
            <a:pPr marL="1077913" lvl="1" indent="-190500">
              <a:buFont typeface="Courier New" panose="02070309020205020404" pitchFamily="49" charset="0"/>
              <a:buChar char="o"/>
            </a:pPr>
            <a:r>
              <a:rPr lang="en-AU" sz="2800" dirty="0">
                <a:solidFill>
                  <a:schemeClr val="accent5">
                    <a:lumMod val="50000"/>
                  </a:schemeClr>
                </a:solidFill>
                <a:latin typeface="Calibri" panose="020F0502020204030204" pitchFamily="34" charset="0"/>
                <a:cs typeface="Calibri" panose="020F0502020204030204" pitchFamily="34" charset="0"/>
              </a:rPr>
              <a:t> But without real actions, it’s only a facade</a:t>
            </a:r>
          </a:p>
          <a:p>
            <a:pPr marL="546100" indent="-136525">
              <a:buNone/>
            </a:pPr>
            <a:r>
              <a:rPr lang="en-AU" sz="2800" dirty="0">
                <a:solidFill>
                  <a:schemeClr val="accent2">
                    <a:lumMod val="50000"/>
                  </a:schemeClr>
                </a:solidFill>
                <a:latin typeface="Calibri" panose="020F0502020204030204" pitchFamily="34" charset="0"/>
                <a:cs typeface="Calibri" panose="020F0502020204030204" pitchFamily="34" charset="0"/>
              </a:rPr>
              <a:t>- Can lead to complacency and false trust</a:t>
            </a:r>
          </a:p>
          <a:p>
            <a:pPr marL="266700" lvl="1" indent="0">
              <a:buNone/>
            </a:pPr>
            <a:endParaRPr lang="en-AU" sz="1800" dirty="0">
              <a:latin typeface="Arial"/>
              <a:ea typeface="Roboto"/>
              <a:cs typeface="Arial"/>
            </a:endParaRPr>
          </a:p>
        </p:txBody>
      </p:sp>
      <p:sp>
        <p:nvSpPr>
          <p:cNvPr id="2" name="Title 1">
            <a:extLst>
              <a:ext uri="{FF2B5EF4-FFF2-40B4-BE49-F238E27FC236}">
                <a16:creationId xmlns:a16="http://schemas.microsoft.com/office/drawing/2014/main" id="{651DD097-4E6E-24C9-9634-EC0081CBAB8B}"/>
              </a:ext>
            </a:extLst>
          </p:cNvPr>
          <p:cNvSpPr>
            <a:spLocks noGrp="1"/>
          </p:cNvSpPr>
          <p:nvPr>
            <p:ph type="title" idx="4294967295"/>
          </p:nvPr>
        </p:nvSpPr>
        <p:spPr>
          <a:xfrm>
            <a:off x="264931" y="363312"/>
            <a:ext cx="11205990" cy="1239397"/>
          </a:xfrm>
        </p:spPr>
        <p:txBody>
          <a:bodyPr>
            <a:noAutofit/>
          </a:bodyPr>
          <a:lstStyle/>
          <a:p>
            <a:r>
              <a:rPr lang="en-AU" dirty="0">
                <a:solidFill>
                  <a:srgbClr val="000000"/>
                </a:solidFill>
                <a:latin typeface="Clancy"/>
              </a:rPr>
              <a:t>Security Theatre: The Illusion of Security</a:t>
            </a:r>
            <a:endParaRPr lang="en-US" dirty="0">
              <a:solidFill>
                <a:srgbClr val="000000"/>
              </a:solidFill>
              <a:latin typeface="Clancy"/>
            </a:endParaRPr>
          </a:p>
        </p:txBody>
      </p:sp>
      <p:sp>
        <p:nvSpPr>
          <p:cNvPr id="3" name="Footer Placeholder 2">
            <a:extLst>
              <a:ext uri="{FF2B5EF4-FFF2-40B4-BE49-F238E27FC236}">
                <a16:creationId xmlns:a16="http://schemas.microsoft.com/office/drawing/2014/main" id="{97C30876-5549-29C1-11CF-B9A1C7BF11E9}"/>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5CCA4A01-8158-445E-C67E-95B3CDEE5028}"/>
              </a:ext>
            </a:extLst>
          </p:cNvPr>
          <p:cNvSpPr>
            <a:spLocks noGrp="1"/>
          </p:cNvSpPr>
          <p:nvPr>
            <p:ph type="sldNum" sz="quarter" idx="12"/>
          </p:nvPr>
        </p:nvSpPr>
        <p:spPr/>
        <p:txBody>
          <a:bodyPr/>
          <a:lstStyle/>
          <a:p>
            <a:fld id="{330EA680-D336-4FF7-8B7A-9848BB0A1C32}" type="slidenum">
              <a:rPr lang="en-US" smtClean="0"/>
              <a:t>15</a:t>
            </a:fld>
            <a:endParaRPr lang="en-US"/>
          </a:p>
        </p:txBody>
      </p:sp>
    </p:spTree>
    <p:extLst>
      <p:ext uri="{BB962C8B-B14F-4D97-AF65-F5344CB8AC3E}">
        <p14:creationId xmlns:p14="http://schemas.microsoft.com/office/powerpoint/2010/main" val="6185472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A54DA-330C-6240-1A0D-77353CE3EF89}"/>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765C0740-AE89-7F5C-41EA-0E8C47240523}"/>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E8A071CE-A8C7-4FFF-567E-29F5F3E573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8403F832-0D9E-76D1-F8B9-A3ECBC1BF13F}"/>
              </a:ext>
            </a:extLst>
          </p:cNvPr>
          <p:cNvSpPr txBox="1">
            <a:spLocks/>
          </p:cNvSpPr>
          <p:nvPr/>
        </p:nvSpPr>
        <p:spPr>
          <a:xfrm>
            <a:off x="664633" y="1898649"/>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endParaRPr lang="en-AU" sz="2800" dirty="0">
              <a:solidFill>
                <a:schemeClr val="accent2">
                  <a:lumMod val="50000"/>
                </a:schemeClr>
              </a:solidFill>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D3CE9575-5CFB-9C1C-750D-AF1CF7A98F4C}"/>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Security Theatre in Code</a:t>
            </a:r>
          </a:p>
        </p:txBody>
      </p:sp>
      <p:sp>
        <p:nvSpPr>
          <p:cNvPr id="3" name="Rounded Rectangle 2">
            <a:extLst>
              <a:ext uri="{FF2B5EF4-FFF2-40B4-BE49-F238E27FC236}">
                <a16:creationId xmlns:a16="http://schemas.microsoft.com/office/drawing/2014/main" id="{A76DFB87-1FD1-DA3F-3BDF-DAFF14563254}"/>
              </a:ext>
            </a:extLst>
          </p:cNvPr>
          <p:cNvSpPr/>
          <p:nvPr/>
        </p:nvSpPr>
        <p:spPr>
          <a:xfrm>
            <a:off x="1804639" y="2621853"/>
            <a:ext cx="8582721" cy="16142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sz="2800" i="1" kern="100" dirty="0">
                <a:latin typeface="Calibri" panose="020F0502020204030204" pitchFamily="34" charset="0"/>
                <a:ea typeface="Calibri" panose="020F0502020204030204" pitchFamily="34" charset="0"/>
                <a:cs typeface="Calibri" panose="020F0502020204030204" pitchFamily="34" charset="0"/>
              </a:rPr>
              <a:t>How the Security Theatre Can Happen in Code?</a:t>
            </a:r>
            <a:endParaRPr lang="en-US" sz="2800" i="1" dirty="0">
              <a:latin typeface="Calibri" panose="020F0502020204030204" pitchFamily="34" charset="0"/>
              <a:cs typeface="Calibri" panose="020F0502020204030204" pitchFamily="34" charset="0"/>
            </a:endParaRPr>
          </a:p>
        </p:txBody>
      </p:sp>
      <p:sp>
        <p:nvSpPr>
          <p:cNvPr id="6" name="Footer Placeholder 5">
            <a:extLst>
              <a:ext uri="{FF2B5EF4-FFF2-40B4-BE49-F238E27FC236}">
                <a16:creationId xmlns:a16="http://schemas.microsoft.com/office/drawing/2014/main" id="{71A9CAAE-08B2-6EF4-EB71-A2D4BE76D4CB}"/>
              </a:ext>
            </a:extLst>
          </p:cNvPr>
          <p:cNvSpPr>
            <a:spLocks noGrp="1"/>
          </p:cNvSpPr>
          <p:nvPr>
            <p:ph type="ftr" sz="quarter" idx="11"/>
          </p:nvPr>
        </p:nvSpPr>
        <p:spPr/>
        <p:txBody>
          <a:bodyPr/>
          <a:lstStyle/>
          <a:p>
            <a:r>
              <a:rPr lang="en-US"/>
              <a:t>Rahat Masood, Security Engineering &amp; Cyber Security</a:t>
            </a:r>
          </a:p>
        </p:txBody>
      </p:sp>
      <p:sp>
        <p:nvSpPr>
          <p:cNvPr id="8" name="Slide Number Placeholder 7">
            <a:extLst>
              <a:ext uri="{FF2B5EF4-FFF2-40B4-BE49-F238E27FC236}">
                <a16:creationId xmlns:a16="http://schemas.microsoft.com/office/drawing/2014/main" id="{4455AE32-26C4-B3B9-7BCB-D13D9A697C67}"/>
              </a:ext>
            </a:extLst>
          </p:cNvPr>
          <p:cNvSpPr>
            <a:spLocks noGrp="1"/>
          </p:cNvSpPr>
          <p:nvPr>
            <p:ph type="sldNum" sz="quarter" idx="12"/>
          </p:nvPr>
        </p:nvSpPr>
        <p:spPr/>
        <p:txBody>
          <a:bodyPr/>
          <a:lstStyle/>
          <a:p>
            <a:fld id="{330EA680-D336-4FF7-8B7A-9848BB0A1C32}" type="slidenum">
              <a:rPr lang="en-US" smtClean="0"/>
              <a:t>16</a:t>
            </a:fld>
            <a:endParaRPr lang="en-US"/>
          </a:p>
        </p:txBody>
      </p:sp>
    </p:spTree>
    <p:extLst>
      <p:ext uri="{BB962C8B-B14F-4D97-AF65-F5344CB8AC3E}">
        <p14:creationId xmlns:p14="http://schemas.microsoft.com/office/powerpoint/2010/main" val="253849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924F5-80D0-3D3A-7E83-6F3EEED5E860}"/>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95D89E84-F064-7B14-8725-B4EE90829C35}"/>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9D083B81-7C31-B769-87A1-4420FC7CBD0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6F70F345-550D-6785-B8A5-E17B857C3C2B}"/>
              </a:ext>
            </a:extLst>
          </p:cNvPr>
          <p:cNvSpPr txBox="1">
            <a:spLocks/>
          </p:cNvSpPr>
          <p:nvPr/>
        </p:nvSpPr>
        <p:spPr>
          <a:xfrm>
            <a:off x="664633" y="1898649"/>
            <a:ext cx="5431367" cy="4252671"/>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800" b="1" dirty="0">
                <a:latin typeface="Calibri" panose="020F0502020204030204" pitchFamily="34" charset="0"/>
                <a:cs typeface="Calibri" panose="020F0502020204030204" pitchFamily="34" charset="0"/>
              </a:rPr>
              <a:t>What Does It Look Like?</a:t>
            </a:r>
          </a:p>
          <a:p>
            <a:pPr>
              <a:buFontTx/>
              <a:buChar char="-"/>
            </a:pPr>
            <a:r>
              <a:rPr lang="en-AU" sz="2400" dirty="0">
                <a:solidFill>
                  <a:schemeClr val="accent2">
                    <a:lumMod val="50000"/>
                  </a:schemeClr>
                </a:solidFill>
                <a:latin typeface="Calibri" panose="020F0502020204030204" pitchFamily="34" charset="0"/>
                <a:cs typeface="Calibri" panose="020F0502020204030204" pitchFamily="34" charset="0"/>
              </a:rPr>
              <a:t>Developers obfuscate code to make vulnerabilities less visible</a:t>
            </a:r>
          </a:p>
          <a:p>
            <a:pPr>
              <a:buFontTx/>
              <a:buChar char="-"/>
            </a:pPr>
            <a:r>
              <a:rPr lang="en-AU" sz="2400" dirty="0">
                <a:solidFill>
                  <a:schemeClr val="accent2">
                    <a:lumMod val="50000"/>
                  </a:schemeClr>
                </a:solidFill>
                <a:latin typeface="Calibri" panose="020F0502020204030204" pitchFamily="34" charset="0"/>
                <a:cs typeface="Calibri" panose="020F0502020204030204" pitchFamily="34" charset="0"/>
              </a:rPr>
              <a:t>Appears like a security measure, but doesn't fix actual flaws</a:t>
            </a:r>
          </a:p>
          <a:p>
            <a:pPr>
              <a:buFontTx/>
              <a:buChar char="-"/>
            </a:pPr>
            <a:r>
              <a:rPr lang="en-AU" sz="2400" dirty="0">
                <a:solidFill>
                  <a:schemeClr val="accent2">
                    <a:lumMod val="50000"/>
                  </a:schemeClr>
                </a:solidFill>
                <a:latin typeface="Calibri" panose="020F0502020204030204" pitchFamily="34" charset="0"/>
                <a:cs typeface="Calibri" panose="020F0502020204030204" pitchFamily="34" charset="0"/>
              </a:rPr>
              <a:t>Similar to putting up a CCTV sign without a real camera</a:t>
            </a:r>
          </a:p>
        </p:txBody>
      </p:sp>
      <p:sp>
        <p:nvSpPr>
          <p:cNvPr id="2" name="Title 1">
            <a:extLst>
              <a:ext uri="{FF2B5EF4-FFF2-40B4-BE49-F238E27FC236}">
                <a16:creationId xmlns:a16="http://schemas.microsoft.com/office/drawing/2014/main" id="{A6A9DAF2-4938-A95E-8927-43DBDD7E4695}"/>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Security Theatre in Code</a:t>
            </a:r>
          </a:p>
        </p:txBody>
      </p:sp>
      <p:pic>
        <p:nvPicPr>
          <p:cNvPr id="4098" name="Picture 2" descr="GitHub - whoward3/C-Code-Obfuscator: A basic python program to ...">
            <a:extLst>
              <a:ext uri="{FF2B5EF4-FFF2-40B4-BE49-F238E27FC236}">
                <a16:creationId xmlns:a16="http://schemas.microsoft.com/office/drawing/2014/main" id="{7EF955F8-2C79-047E-7035-92911938704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4553" y="1395917"/>
            <a:ext cx="5917815" cy="4597188"/>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41B653EF-74A8-0F1F-0AF5-EADF393BC8F0}"/>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5B8D45D9-4AA5-6B88-CE9B-FAF6EF851F63}"/>
              </a:ext>
            </a:extLst>
          </p:cNvPr>
          <p:cNvSpPr>
            <a:spLocks noGrp="1"/>
          </p:cNvSpPr>
          <p:nvPr>
            <p:ph type="sldNum" sz="quarter" idx="12"/>
          </p:nvPr>
        </p:nvSpPr>
        <p:spPr/>
        <p:txBody>
          <a:bodyPr/>
          <a:lstStyle/>
          <a:p>
            <a:fld id="{330EA680-D336-4FF7-8B7A-9848BB0A1C32}" type="slidenum">
              <a:rPr lang="en-US" smtClean="0"/>
              <a:t>17</a:t>
            </a:fld>
            <a:endParaRPr lang="en-US"/>
          </a:p>
        </p:txBody>
      </p:sp>
    </p:spTree>
    <p:extLst>
      <p:ext uri="{BB962C8B-B14F-4D97-AF65-F5344CB8AC3E}">
        <p14:creationId xmlns:p14="http://schemas.microsoft.com/office/powerpoint/2010/main" val="704962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464C6-0005-91C9-3A40-41173E4B0C98}"/>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BCB64FAE-E5E4-02D3-CE63-6A8E4C05C9C0}"/>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4D0638AE-452B-B7C6-0627-21D363654F9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1E18CF40-9005-5C9E-A2F6-393A1CC83FF0}"/>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Security Theatre in Code</a:t>
            </a:r>
          </a:p>
        </p:txBody>
      </p:sp>
      <p:pic>
        <p:nvPicPr>
          <p:cNvPr id="6146" name="Picture 2" descr="A Look Inside JavaScript Fusker: Code Obfuscation and Protection ...">
            <a:extLst>
              <a:ext uri="{FF2B5EF4-FFF2-40B4-BE49-F238E27FC236}">
                <a16:creationId xmlns:a16="http://schemas.microsoft.com/office/drawing/2014/main" id="{2A7F4A9B-CC92-D22E-4DD3-22667F493A9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441" t="12326" r="24480" b="15291"/>
          <a:stretch>
            <a:fillRect/>
          </a:stretch>
        </p:blipFill>
        <p:spPr bwMode="auto">
          <a:xfrm>
            <a:off x="175452" y="1528004"/>
            <a:ext cx="5841437" cy="433301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What is Obfuscation and how does it apply to Java, Android, .NET and ...">
            <a:extLst>
              <a:ext uri="{FF2B5EF4-FFF2-40B4-BE49-F238E27FC236}">
                <a16:creationId xmlns:a16="http://schemas.microsoft.com/office/drawing/2014/main" id="{4D9343F7-813B-3313-1FDF-8947894F55C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6" t="4159" r="4797" b="3772"/>
          <a:stretch>
            <a:fillRect/>
          </a:stretch>
        </p:blipFill>
        <p:spPr bwMode="auto">
          <a:xfrm>
            <a:off x="5999245" y="2267492"/>
            <a:ext cx="6067826" cy="2854037"/>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F23121E3-9940-7265-050B-A728A1D1054C}"/>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E1B70948-6D6C-402B-E096-5B5463DD4185}"/>
              </a:ext>
            </a:extLst>
          </p:cNvPr>
          <p:cNvSpPr>
            <a:spLocks noGrp="1"/>
          </p:cNvSpPr>
          <p:nvPr>
            <p:ph type="sldNum" sz="quarter" idx="12"/>
          </p:nvPr>
        </p:nvSpPr>
        <p:spPr/>
        <p:txBody>
          <a:bodyPr/>
          <a:lstStyle/>
          <a:p>
            <a:fld id="{330EA680-D336-4FF7-8B7A-9848BB0A1C32}" type="slidenum">
              <a:rPr lang="en-US" smtClean="0"/>
              <a:t>18</a:t>
            </a:fld>
            <a:endParaRPr lang="en-US"/>
          </a:p>
        </p:txBody>
      </p:sp>
    </p:spTree>
    <p:extLst>
      <p:ext uri="{BB962C8B-B14F-4D97-AF65-F5344CB8AC3E}">
        <p14:creationId xmlns:p14="http://schemas.microsoft.com/office/powerpoint/2010/main" val="53962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AA60F-1F00-2BD7-2EED-550E1F4AF243}"/>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D7180372-17BA-BF26-0D51-BCD56CDE9AE0}"/>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CC62EB2A-217A-EFE9-27B9-26111691C4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6D19A9DA-C741-F3EF-7BC4-0376F6E22230}"/>
              </a:ext>
            </a:extLst>
          </p:cNvPr>
          <p:cNvSpPr txBox="1">
            <a:spLocks/>
          </p:cNvSpPr>
          <p:nvPr/>
        </p:nvSpPr>
        <p:spPr>
          <a:xfrm>
            <a:off x="664633" y="1898649"/>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endParaRPr lang="en-AU" sz="2800" dirty="0">
              <a:solidFill>
                <a:schemeClr val="accent2">
                  <a:lumMod val="50000"/>
                </a:schemeClr>
              </a:solidFill>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7B7F0F39-32C5-E851-30BE-4B7B11B810D0}"/>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Security Theatre in Code</a:t>
            </a:r>
          </a:p>
        </p:txBody>
      </p:sp>
      <p:sp>
        <p:nvSpPr>
          <p:cNvPr id="3" name="Rounded Rectangle 2">
            <a:extLst>
              <a:ext uri="{FF2B5EF4-FFF2-40B4-BE49-F238E27FC236}">
                <a16:creationId xmlns:a16="http://schemas.microsoft.com/office/drawing/2014/main" id="{FE8944EA-0978-55E3-6952-230E3C513CB6}"/>
              </a:ext>
            </a:extLst>
          </p:cNvPr>
          <p:cNvSpPr/>
          <p:nvPr/>
        </p:nvSpPr>
        <p:spPr>
          <a:xfrm>
            <a:off x="1804639" y="1604560"/>
            <a:ext cx="8582721" cy="16142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sz="2800" i="1" kern="100" dirty="0">
                <a:latin typeface="Calibri" panose="020F0502020204030204" pitchFamily="34" charset="0"/>
                <a:ea typeface="Calibri" panose="020F0502020204030204" pitchFamily="34" charset="0"/>
                <a:cs typeface="Calibri" panose="020F0502020204030204" pitchFamily="34" charset="0"/>
              </a:rPr>
              <a:t>Why Code Obfuscation is a Problem?</a:t>
            </a:r>
            <a:endParaRPr lang="en-US" sz="2800" i="1" dirty="0">
              <a:latin typeface="Calibri" panose="020F0502020204030204" pitchFamily="34" charset="0"/>
              <a:cs typeface="Calibri" panose="020F0502020204030204" pitchFamily="34" charset="0"/>
            </a:endParaRPr>
          </a:p>
        </p:txBody>
      </p:sp>
      <p:sp>
        <p:nvSpPr>
          <p:cNvPr id="6" name="Footer Placeholder 5">
            <a:extLst>
              <a:ext uri="{FF2B5EF4-FFF2-40B4-BE49-F238E27FC236}">
                <a16:creationId xmlns:a16="http://schemas.microsoft.com/office/drawing/2014/main" id="{5CC6ED54-27BF-ADD3-1868-B95283E214B6}"/>
              </a:ext>
            </a:extLst>
          </p:cNvPr>
          <p:cNvSpPr>
            <a:spLocks noGrp="1"/>
          </p:cNvSpPr>
          <p:nvPr>
            <p:ph type="ftr" sz="quarter" idx="11"/>
          </p:nvPr>
        </p:nvSpPr>
        <p:spPr/>
        <p:txBody>
          <a:bodyPr/>
          <a:lstStyle/>
          <a:p>
            <a:r>
              <a:rPr lang="en-US"/>
              <a:t>Rahat Masood, Security Engineering &amp; Cyber Security</a:t>
            </a:r>
          </a:p>
        </p:txBody>
      </p:sp>
      <p:sp>
        <p:nvSpPr>
          <p:cNvPr id="8" name="Slide Number Placeholder 7">
            <a:extLst>
              <a:ext uri="{FF2B5EF4-FFF2-40B4-BE49-F238E27FC236}">
                <a16:creationId xmlns:a16="http://schemas.microsoft.com/office/drawing/2014/main" id="{786FAC8B-9148-DD16-E860-A8D8BB8E7FB7}"/>
              </a:ext>
            </a:extLst>
          </p:cNvPr>
          <p:cNvSpPr>
            <a:spLocks noGrp="1"/>
          </p:cNvSpPr>
          <p:nvPr>
            <p:ph type="sldNum" sz="quarter" idx="12"/>
          </p:nvPr>
        </p:nvSpPr>
        <p:spPr/>
        <p:txBody>
          <a:bodyPr/>
          <a:lstStyle/>
          <a:p>
            <a:fld id="{330EA680-D336-4FF7-8B7A-9848BB0A1C32}" type="slidenum">
              <a:rPr lang="en-US" smtClean="0"/>
              <a:t>19</a:t>
            </a:fld>
            <a:endParaRPr lang="en-US"/>
          </a:p>
        </p:txBody>
      </p:sp>
    </p:spTree>
    <p:extLst>
      <p:ext uri="{BB962C8B-B14F-4D97-AF65-F5344CB8AC3E}">
        <p14:creationId xmlns:p14="http://schemas.microsoft.com/office/powerpoint/2010/main" val="1415632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AFF5E0-C0E4-852B-E1FA-CB21932D3762}"/>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5052748A-2F3F-767B-21A6-9A34B17DBFD0}"/>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ED3252EC-C39F-B93C-1F52-5E7224A6CB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7EA19F4E-5A0B-A5BB-CFE9-F979FF2A01BE}"/>
              </a:ext>
            </a:extLst>
          </p:cNvPr>
          <p:cNvSpPr txBox="1">
            <a:spLocks/>
          </p:cNvSpPr>
          <p:nvPr/>
        </p:nvSpPr>
        <p:spPr>
          <a:xfrm>
            <a:off x="500931" y="1518842"/>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pPr marL="285750" indent="-285750"/>
            <a:r>
              <a:rPr lang="en-US" sz="3200" dirty="0">
                <a:solidFill>
                  <a:srgbClr val="53111B"/>
                </a:solidFill>
                <a:latin typeface="Calibri" panose="020F0502020204030204" pitchFamily="34" charset="0"/>
                <a:cs typeface="Calibri" panose="020F0502020204030204" pitchFamily="34" charset="0"/>
              </a:rPr>
              <a:t>Admin Stuff</a:t>
            </a:r>
          </a:p>
          <a:p>
            <a:pPr marL="285750" indent="-285750"/>
            <a:r>
              <a:rPr lang="en-US" sz="3200" dirty="0">
                <a:solidFill>
                  <a:srgbClr val="53111B"/>
                </a:solidFill>
                <a:latin typeface="Calibri" panose="020F0502020204030204" pitchFamily="34" charset="0"/>
                <a:cs typeface="Calibri" panose="020F0502020204030204" pitchFamily="34" charset="0"/>
              </a:rPr>
              <a:t>Security Engineering</a:t>
            </a:r>
            <a:endParaRPr lang="en-US" sz="2400" i="1" dirty="0">
              <a:solidFill>
                <a:srgbClr val="53111B"/>
              </a:solidFill>
              <a:latin typeface="Calibri" panose="020F0502020204030204" pitchFamily="34" charset="0"/>
              <a:cs typeface="Calibri" panose="020F0502020204030204" pitchFamily="34" charset="0"/>
            </a:endParaRPr>
          </a:p>
          <a:p>
            <a:pPr marL="285750" indent="-285750"/>
            <a:r>
              <a:rPr lang="en-US" sz="3200" dirty="0">
                <a:solidFill>
                  <a:srgbClr val="53111B"/>
                </a:solidFill>
                <a:latin typeface="Calibri" panose="020F0502020204030204" pitchFamily="34" charset="0"/>
                <a:cs typeface="Calibri" panose="020F0502020204030204" pitchFamily="34" charset="0"/>
              </a:rPr>
              <a:t>Security Terminologies</a:t>
            </a:r>
          </a:p>
          <a:p>
            <a:pPr marL="285750" indent="-285750"/>
            <a:r>
              <a:rPr lang="en-US" sz="3200" dirty="0">
                <a:solidFill>
                  <a:srgbClr val="53111B"/>
                </a:solidFill>
                <a:latin typeface="Calibri" panose="020F0502020204030204" pitchFamily="34" charset="0"/>
                <a:cs typeface="Calibri" panose="020F0502020204030204" pitchFamily="34" charset="0"/>
              </a:rPr>
              <a:t>Security Theatre</a:t>
            </a:r>
          </a:p>
          <a:p>
            <a:pPr marL="285750" indent="-285750"/>
            <a:r>
              <a:rPr lang="en-US" sz="3200" dirty="0">
                <a:solidFill>
                  <a:srgbClr val="53111B"/>
                </a:solidFill>
                <a:latin typeface="Calibri" panose="020F0502020204030204" pitchFamily="34" charset="0"/>
                <a:cs typeface="Calibri" panose="020F0502020204030204" pitchFamily="34" charset="0"/>
              </a:rPr>
              <a:t>Security-By-Design</a:t>
            </a:r>
          </a:p>
          <a:p>
            <a:pPr marL="285750" indent="-285750"/>
            <a:r>
              <a:rPr lang="en-US" sz="3200" dirty="0">
                <a:solidFill>
                  <a:srgbClr val="53111B"/>
                </a:solidFill>
                <a:latin typeface="Calibri" panose="020F0502020204030204" pitchFamily="34" charset="0"/>
                <a:cs typeface="Calibri" panose="020F0502020204030204" pitchFamily="34" charset="0"/>
              </a:rPr>
              <a:t>CIA and CIANA</a:t>
            </a:r>
          </a:p>
          <a:p>
            <a:pPr marL="285750" indent="-285750"/>
            <a:r>
              <a:rPr lang="en-US" sz="3200" dirty="0">
                <a:solidFill>
                  <a:srgbClr val="53111B"/>
                </a:solidFill>
                <a:latin typeface="Calibri" panose="020F0502020204030204" pitchFamily="34" charset="0"/>
                <a:cs typeface="Calibri" panose="020F0502020204030204" pitchFamily="34" charset="0"/>
              </a:rPr>
              <a:t>Data in Attacks</a:t>
            </a:r>
          </a:p>
        </p:txBody>
      </p:sp>
      <p:sp>
        <p:nvSpPr>
          <p:cNvPr id="2" name="Title 1">
            <a:extLst>
              <a:ext uri="{FF2B5EF4-FFF2-40B4-BE49-F238E27FC236}">
                <a16:creationId xmlns:a16="http://schemas.microsoft.com/office/drawing/2014/main" id="{5FA523C6-4046-6380-D4E6-2F4AD94FFDFE}"/>
              </a:ext>
            </a:extLst>
          </p:cNvPr>
          <p:cNvSpPr>
            <a:spLocks noGrp="1"/>
          </p:cNvSpPr>
          <p:nvPr>
            <p:ph type="title" idx="4294967295"/>
          </p:nvPr>
        </p:nvSpPr>
        <p:spPr>
          <a:xfrm>
            <a:off x="565303" y="473670"/>
            <a:ext cx="5486400" cy="762000"/>
          </a:xfrm>
        </p:spPr>
        <p:txBody>
          <a:bodyPr>
            <a:noAutofit/>
          </a:bodyPr>
          <a:lstStyle/>
          <a:p>
            <a:r>
              <a:rPr lang="en-US" dirty="0">
                <a:solidFill>
                  <a:srgbClr val="000000"/>
                </a:solidFill>
                <a:latin typeface="Clancy"/>
              </a:rPr>
              <a:t>Agenda</a:t>
            </a:r>
            <a:endParaRPr lang="en-US" sz="3200" dirty="0"/>
          </a:p>
        </p:txBody>
      </p:sp>
      <p:sp>
        <p:nvSpPr>
          <p:cNvPr id="3" name="Footer Placeholder 2">
            <a:extLst>
              <a:ext uri="{FF2B5EF4-FFF2-40B4-BE49-F238E27FC236}">
                <a16:creationId xmlns:a16="http://schemas.microsoft.com/office/drawing/2014/main" id="{398FF2F9-43CE-BFC2-4DAF-9E430E53A059}"/>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47FFF488-D1DC-C669-FA6C-5187491081E2}"/>
              </a:ext>
            </a:extLst>
          </p:cNvPr>
          <p:cNvSpPr>
            <a:spLocks noGrp="1"/>
          </p:cNvSpPr>
          <p:nvPr>
            <p:ph type="sldNum" sz="quarter" idx="12"/>
          </p:nvPr>
        </p:nvSpPr>
        <p:spPr/>
        <p:txBody>
          <a:bodyPr/>
          <a:lstStyle/>
          <a:p>
            <a:fld id="{330EA680-D336-4FF7-8B7A-9848BB0A1C32}" type="slidenum">
              <a:rPr lang="en-US" smtClean="0"/>
              <a:t>2</a:t>
            </a:fld>
            <a:endParaRPr lang="en-US"/>
          </a:p>
        </p:txBody>
      </p:sp>
    </p:spTree>
    <p:extLst>
      <p:ext uri="{BB962C8B-B14F-4D97-AF65-F5344CB8AC3E}">
        <p14:creationId xmlns:p14="http://schemas.microsoft.com/office/powerpoint/2010/main" val="23414713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53C4C-CA92-0EB3-E286-A1B605C7F46B}"/>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03D4D8B1-A1AA-2F89-6CB0-BEA488C25E7F}"/>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749FBD21-69EE-764C-AE8E-30B2315B87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4BBCF981-8F60-CB3A-773F-930956503610}"/>
              </a:ext>
            </a:extLst>
          </p:cNvPr>
          <p:cNvSpPr txBox="1">
            <a:spLocks/>
          </p:cNvSpPr>
          <p:nvPr/>
        </p:nvSpPr>
        <p:spPr>
          <a:xfrm>
            <a:off x="667453" y="3630466"/>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pPr marL="2184400" indent="-219075"/>
            <a:r>
              <a:rPr lang="en-AU" sz="2800" dirty="0">
                <a:solidFill>
                  <a:schemeClr val="accent2">
                    <a:lumMod val="50000"/>
                  </a:schemeClr>
                </a:solidFill>
                <a:latin typeface="Calibri" panose="020F0502020204030204" pitchFamily="34" charset="0"/>
                <a:cs typeface="Calibri" panose="020F0502020204030204" pitchFamily="34" charset="0"/>
              </a:rPr>
              <a:t>Only hides the vulnerability, doesn’t resolve it</a:t>
            </a:r>
          </a:p>
          <a:p>
            <a:pPr marL="2184400" indent="-219075"/>
            <a:r>
              <a:rPr lang="en-AU" sz="2800" dirty="0">
                <a:solidFill>
                  <a:schemeClr val="accent2">
                    <a:lumMod val="50000"/>
                  </a:schemeClr>
                </a:solidFill>
                <a:latin typeface="Calibri" panose="020F0502020204030204" pitchFamily="34" charset="0"/>
                <a:cs typeface="Calibri" panose="020F0502020204030204" pitchFamily="34" charset="0"/>
              </a:rPr>
              <a:t>Attackers with skill can still break it</a:t>
            </a:r>
          </a:p>
          <a:p>
            <a:pPr marL="2184400" indent="-219075"/>
            <a:r>
              <a:rPr lang="en-AU" sz="2800" dirty="0">
                <a:solidFill>
                  <a:schemeClr val="accent2">
                    <a:lumMod val="50000"/>
                  </a:schemeClr>
                </a:solidFill>
                <a:latin typeface="Calibri" panose="020F0502020204030204" pitchFamily="34" charset="0"/>
                <a:cs typeface="Calibri" panose="020F0502020204030204" pitchFamily="34" charset="0"/>
              </a:rPr>
              <a:t>Creates a false sense of protection</a:t>
            </a:r>
          </a:p>
        </p:txBody>
      </p:sp>
      <p:sp>
        <p:nvSpPr>
          <p:cNvPr id="2" name="Title 1">
            <a:extLst>
              <a:ext uri="{FF2B5EF4-FFF2-40B4-BE49-F238E27FC236}">
                <a16:creationId xmlns:a16="http://schemas.microsoft.com/office/drawing/2014/main" id="{DC90E7E7-48F4-E9D2-9390-023C1EC9B713}"/>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Security Theatre in Code</a:t>
            </a:r>
          </a:p>
        </p:txBody>
      </p:sp>
      <p:sp>
        <p:nvSpPr>
          <p:cNvPr id="3" name="Rounded Rectangle 2">
            <a:extLst>
              <a:ext uri="{FF2B5EF4-FFF2-40B4-BE49-F238E27FC236}">
                <a16:creationId xmlns:a16="http://schemas.microsoft.com/office/drawing/2014/main" id="{05E747C6-4F8F-1283-206B-F4EDED341122}"/>
              </a:ext>
            </a:extLst>
          </p:cNvPr>
          <p:cNvSpPr/>
          <p:nvPr/>
        </p:nvSpPr>
        <p:spPr>
          <a:xfrm>
            <a:off x="1804639" y="1625921"/>
            <a:ext cx="8582721" cy="1614294"/>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sz="2800" i="1" kern="100" dirty="0">
                <a:latin typeface="Calibri" panose="020F0502020204030204" pitchFamily="34" charset="0"/>
                <a:ea typeface="Calibri" panose="020F0502020204030204" pitchFamily="34" charset="0"/>
                <a:cs typeface="Calibri" panose="020F0502020204030204" pitchFamily="34" charset="0"/>
              </a:rPr>
              <a:t>Why Code Obfuscation is a Problem?</a:t>
            </a:r>
            <a:endParaRPr lang="en-US" sz="2800" i="1" dirty="0">
              <a:latin typeface="Calibri" panose="020F0502020204030204" pitchFamily="34" charset="0"/>
              <a:cs typeface="Calibri" panose="020F0502020204030204" pitchFamily="34" charset="0"/>
            </a:endParaRPr>
          </a:p>
        </p:txBody>
      </p:sp>
      <p:sp>
        <p:nvSpPr>
          <p:cNvPr id="6" name="Footer Placeholder 5">
            <a:extLst>
              <a:ext uri="{FF2B5EF4-FFF2-40B4-BE49-F238E27FC236}">
                <a16:creationId xmlns:a16="http://schemas.microsoft.com/office/drawing/2014/main" id="{AF46BA3F-1D09-3647-9BC6-0CB01350C5B6}"/>
              </a:ext>
            </a:extLst>
          </p:cNvPr>
          <p:cNvSpPr>
            <a:spLocks noGrp="1"/>
          </p:cNvSpPr>
          <p:nvPr>
            <p:ph type="ftr" sz="quarter" idx="11"/>
          </p:nvPr>
        </p:nvSpPr>
        <p:spPr/>
        <p:txBody>
          <a:bodyPr/>
          <a:lstStyle/>
          <a:p>
            <a:r>
              <a:rPr lang="en-US"/>
              <a:t>Rahat Masood, Security Engineering &amp; Cyber Security</a:t>
            </a:r>
          </a:p>
        </p:txBody>
      </p:sp>
      <p:sp>
        <p:nvSpPr>
          <p:cNvPr id="8" name="Slide Number Placeholder 7">
            <a:extLst>
              <a:ext uri="{FF2B5EF4-FFF2-40B4-BE49-F238E27FC236}">
                <a16:creationId xmlns:a16="http://schemas.microsoft.com/office/drawing/2014/main" id="{E5F8F2FA-B836-7F36-CA2F-2A977084DCAA}"/>
              </a:ext>
            </a:extLst>
          </p:cNvPr>
          <p:cNvSpPr>
            <a:spLocks noGrp="1"/>
          </p:cNvSpPr>
          <p:nvPr>
            <p:ph type="sldNum" sz="quarter" idx="12"/>
          </p:nvPr>
        </p:nvSpPr>
        <p:spPr/>
        <p:txBody>
          <a:bodyPr/>
          <a:lstStyle/>
          <a:p>
            <a:fld id="{330EA680-D336-4FF7-8B7A-9848BB0A1C32}" type="slidenum">
              <a:rPr lang="en-US" smtClean="0"/>
              <a:t>20</a:t>
            </a:fld>
            <a:endParaRPr lang="en-US"/>
          </a:p>
        </p:txBody>
      </p:sp>
    </p:spTree>
    <p:extLst>
      <p:ext uri="{BB962C8B-B14F-4D97-AF65-F5344CB8AC3E}">
        <p14:creationId xmlns:p14="http://schemas.microsoft.com/office/powerpoint/2010/main" val="838025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3389D-4DA0-D1D3-4AC2-E3973EC783FE}"/>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4757F33E-0F13-C5F0-9560-DF7EB1E531CC}"/>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542C02E4-9814-20D2-DB02-5080EF4EC00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83628886-6E66-8AD9-0CC9-88E741686E7A}"/>
              </a:ext>
            </a:extLst>
          </p:cNvPr>
          <p:cNvSpPr txBox="1">
            <a:spLocks/>
          </p:cNvSpPr>
          <p:nvPr/>
        </p:nvSpPr>
        <p:spPr>
          <a:xfrm>
            <a:off x="664633" y="1898649"/>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endParaRPr lang="en-AU" sz="2800" dirty="0">
              <a:solidFill>
                <a:schemeClr val="accent2">
                  <a:lumMod val="50000"/>
                </a:schemeClr>
              </a:solidFill>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A4B1A43A-8AD7-F8CB-811C-5F090DBDCB0E}"/>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Is Having Open-Source Code Safe?</a:t>
            </a:r>
          </a:p>
        </p:txBody>
      </p:sp>
      <p:sp>
        <p:nvSpPr>
          <p:cNvPr id="6" name="Footer Placeholder 5">
            <a:extLst>
              <a:ext uri="{FF2B5EF4-FFF2-40B4-BE49-F238E27FC236}">
                <a16:creationId xmlns:a16="http://schemas.microsoft.com/office/drawing/2014/main" id="{3C8C0D02-1234-2F28-9062-CC83F6B31A50}"/>
              </a:ext>
            </a:extLst>
          </p:cNvPr>
          <p:cNvSpPr>
            <a:spLocks noGrp="1"/>
          </p:cNvSpPr>
          <p:nvPr>
            <p:ph type="ftr" sz="quarter" idx="11"/>
          </p:nvPr>
        </p:nvSpPr>
        <p:spPr/>
        <p:txBody>
          <a:bodyPr/>
          <a:lstStyle/>
          <a:p>
            <a:r>
              <a:rPr lang="en-US"/>
              <a:t>Rahat Masood, Security Engineering &amp; Cyber Security</a:t>
            </a:r>
          </a:p>
        </p:txBody>
      </p:sp>
      <p:sp>
        <p:nvSpPr>
          <p:cNvPr id="8" name="Slide Number Placeholder 7">
            <a:extLst>
              <a:ext uri="{FF2B5EF4-FFF2-40B4-BE49-F238E27FC236}">
                <a16:creationId xmlns:a16="http://schemas.microsoft.com/office/drawing/2014/main" id="{673C50B9-8B89-4652-7F6D-09EB7857EBED}"/>
              </a:ext>
            </a:extLst>
          </p:cNvPr>
          <p:cNvSpPr>
            <a:spLocks noGrp="1"/>
          </p:cNvSpPr>
          <p:nvPr>
            <p:ph type="sldNum" sz="quarter" idx="12"/>
          </p:nvPr>
        </p:nvSpPr>
        <p:spPr/>
        <p:txBody>
          <a:bodyPr/>
          <a:lstStyle/>
          <a:p>
            <a:fld id="{330EA680-D336-4FF7-8B7A-9848BB0A1C32}" type="slidenum">
              <a:rPr lang="en-US" smtClean="0"/>
              <a:t>21</a:t>
            </a:fld>
            <a:endParaRPr lang="en-US"/>
          </a:p>
        </p:txBody>
      </p:sp>
    </p:spTree>
    <p:extLst>
      <p:ext uri="{BB962C8B-B14F-4D97-AF65-F5344CB8AC3E}">
        <p14:creationId xmlns:p14="http://schemas.microsoft.com/office/powerpoint/2010/main" val="881354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8E390-8523-3BA9-688F-FEF72793AC1C}"/>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F2724898-31E3-502F-CC0B-C3EB01CE8BEE}"/>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EF70EFC7-5C24-AA76-B6D4-7F047BA4FC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685E9054-3036-44CA-4DC3-84DDCFE3B2DE}"/>
              </a:ext>
            </a:extLst>
          </p:cNvPr>
          <p:cNvSpPr>
            <a:spLocks noGrp="1"/>
          </p:cNvSpPr>
          <p:nvPr>
            <p:ph type="title"/>
          </p:nvPr>
        </p:nvSpPr>
        <p:spPr/>
        <p:txBody>
          <a:bodyPr>
            <a:noAutofit/>
          </a:bodyPr>
          <a:lstStyle/>
          <a:p>
            <a:r>
              <a:rPr lang="en-US" dirty="0">
                <a:solidFill>
                  <a:srgbClr val="000000"/>
                </a:solidFill>
                <a:latin typeface="Clancy"/>
              </a:rPr>
              <a:t>Is Having Open-Source Code Safe?</a:t>
            </a:r>
          </a:p>
        </p:txBody>
      </p:sp>
      <p:sp>
        <p:nvSpPr>
          <p:cNvPr id="7" name="Content Placeholder 6">
            <a:extLst>
              <a:ext uri="{FF2B5EF4-FFF2-40B4-BE49-F238E27FC236}">
                <a16:creationId xmlns:a16="http://schemas.microsoft.com/office/drawing/2014/main" id="{B2FE95A6-05E1-7FEF-0AFB-27F60534D1F2}"/>
              </a:ext>
            </a:extLst>
          </p:cNvPr>
          <p:cNvSpPr>
            <a:spLocks noGrp="1"/>
          </p:cNvSpPr>
          <p:nvPr>
            <p:ph idx="1"/>
          </p:nvPr>
        </p:nvSpPr>
        <p:spPr/>
        <p:txBody>
          <a:bodyPr>
            <a:normAutofit/>
          </a:bodyPr>
          <a:lstStyle/>
          <a:p>
            <a:r>
              <a:rPr lang="en-AU" sz="3000" b="1" dirty="0">
                <a:latin typeface="Calibri" panose="020F0502020204030204" pitchFamily="34" charset="0"/>
                <a:cs typeface="Calibri" panose="020F0502020204030204" pitchFamily="34" charset="0"/>
              </a:rPr>
              <a:t>Advantages:</a:t>
            </a:r>
          </a:p>
          <a:p>
            <a:pPr marL="585788" indent="-217488">
              <a:buFontTx/>
              <a:buChar char="-"/>
            </a:pPr>
            <a:r>
              <a:rPr lang="en-AU" i="1" dirty="0">
                <a:solidFill>
                  <a:schemeClr val="accent2">
                    <a:lumMod val="50000"/>
                  </a:schemeClr>
                </a:solidFill>
                <a:latin typeface="Calibri" panose="020F0502020204030204" pitchFamily="34" charset="0"/>
                <a:cs typeface="Calibri" panose="020F0502020204030204" pitchFamily="34" charset="0"/>
              </a:rPr>
              <a:t>Transparency: </a:t>
            </a:r>
            <a:r>
              <a:rPr lang="en-AU" dirty="0">
                <a:solidFill>
                  <a:schemeClr val="accent2">
                    <a:lumMod val="50000"/>
                  </a:schemeClr>
                </a:solidFill>
                <a:latin typeface="Calibri" panose="020F0502020204030204" pitchFamily="34" charset="0"/>
                <a:cs typeface="Calibri" panose="020F0502020204030204" pitchFamily="34" charset="0"/>
              </a:rPr>
              <a:t>Anyone can audit the code for vulnerabilities or backdoors.</a:t>
            </a:r>
          </a:p>
          <a:p>
            <a:pPr marL="585788" indent="-217488">
              <a:buFontTx/>
              <a:buChar char="-"/>
            </a:pPr>
            <a:r>
              <a:rPr lang="en-AU" i="1" dirty="0">
                <a:solidFill>
                  <a:schemeClr val="accent2">
                    <a:lumMod val="50000"/>
                  </a:schemeClr>
                </a:solidFill>
                <a:latin typeface="Calibri" panose="020F0502020204030204" pitchFamily="34" charset="0"/>
                <a:cs typeface="Calibri" panose="020F0502020204030204" pitchFamily="34" charset="0"/>
              </a:rPr>
              <a:t>Community Contributions: </a:t>
            </a:r>
            <a:r>
              <a:rPr lang="en-AU" dirty="0">
                <a:solidFill>
                  <a:schemeClr val="accent2">
                    <a:lumMod val="50000"/>
                  </a:schemeClr>
                </a:solidFill>
                <a:latin typeface="Calibri" panose="020F0502020204030204" pitchFamily="34" charset="0"/>
                <a:cs typeface="Calibri" panose="020F0502020204030204" pitchFamily="34" charset="0"/>
              </a:rPr>
              <a:t>Bugs are often discovered and fixed faster by a large community.</a:t>
            </a:r>
          </a:p>
          <a:p>
            <a:pPr marL="585788" indent="-217488">
              <a:buFontTx/>
              <a:buChar char="-"/>
            </a:pPr>
            <a:r>
              <a:rPr lang="en-AU" i="1" dirty="0">
                <a:solidFill>
                  <a:schemeClr val="accent2">
                    <a:lumMod val="50000"/>
                  </a:schemeClr>
                </a:solidFill>
                <a:latin typeface="Calibri" panose="020F0502020204030204" pitchFamily="34" charset="0"/>
                <a:cs typeface="Calibri" panose="020F0502020204030204" pitchFamily="34" charset="0"/>
              </a:rPr>
              <a:t>Customizability: </a:t>
            </a:r>
            <a:r>
              <a:rPr lang="en-AU" dirty="0">
                <a:solidFill>
                  <a:schemeClr val="accent2">
                    <a:lumMod val="50000"/>
                  </a:schemeClr>
                </a:solidFill>
                <a:latin typeface="Calibri" panose="020F0502020204030204" pitchFamily="34" charset="0"/>
                <a:cs typeface="Calibri" panose="020F0502020204030204" pitchFamily="34" charset="0"/>
              </a:rPr>
              <a:t>Users can tailor the code to meet their specific needs.</a:t>
            </a:r>
          </a:p>
          <a:p>
            <a:pPr marL="585788" indent="-217488">
              <a:buFontTx/>
              <a:buChar char="-"/>
            </a:pPr>
            <a:r>
              <a:rPr lang="en-AU" i="1" dirty="0">
                <a:solidFill>
                  <a:schemeClr val="accent2">
                    <a:lumMod val="50000"/>
                  </a:schemeClr>
                </a:solidFill>
                <a:latin typeface="Calibri" panose="020F0502020204030204" pitchFamily="34" charset="0"/>
                <a:cs typeface="Calibri" panose="020F0502020204030204" pitchFamily="34" charset="0"/>
              </a:rPr>
              <a:t>Reusability: </a:t>
            </a:r>
            <a:r>
              <a:rPr lang="en-AU" dirty="0">
                <a:solidFill>
                  <a:schemeClr val="accent2">
                    <a:lumMod val="50000"/>
                  </a:schemeClr>
                </a:solidFill>
                <a:latin typeface="Calibri" panose="020F0502020204030204" pitchFamily="34" charset="0"/>
                <a:cs typeface="Calibri" panose="020F0502020204030204" pitchFamily="34" charset="0"/>
              </a:rPr>
              <a:t>Open-source libraries save time and promote standardization.</a:t>
            </a:r>
          </a:p>
          <a:p>
            <a:endParaRPr lang="en-US" dirty="0"/>
          </a:p>
        </p:txBody>
      </p:sp>
      <p:sp>
        <p:nvSpPr>
          <p:cNvPr id="8" name="Footer Placeholder 7">
            <a:extLst>
              <a:ext uri="{FF2B5EF4-FFF2-40B4-BE49-F238E27FC236}">
                <a16:creationId xmlns:a16="http://schemas.microsoft.com/office/drawing/2014/main" id="{CF4F0E5D-8B0C-5914-E6E0-AC8B36D47467}"/>
              </a:ext>
            </a:extLst>
          </p:cNvPr>
          <p:cNvSpPr>
            <a:spLocks noGrp="1"/>
          </p:cNvSpPr>
          <p:nvPr>
            <p:ph type="ftr" sz="quarter" idx="11"/>
          </p:nvPr>
        </p:nvSpPr>
        <p:spPr/>
        <p:txBody>
          <a:bodyPr/>
          <a:lstStyle/>
          <a:p>
            <a:r>
              <a:rPr lang="en-US"/>
              <a:t>Rahat Masood, Security Engineering &amp; Cyber Security</a:t>
            </a:r>
          </a:p>
        </p:txBody>
      </p:sp>
      <p:sp>
        <p:nvSpPr>
          <p:cNvPr id="9" name="Slide Number Placeholder 8">
            <a:extLst>
              <a:ext uri="{FF2B5EF4-FFF2-40B4-BE49-F238E27FC236}">
                <a16:creationId xmlns:a16="http://schemas.microsoft.com/office/drawing/2014/main" id="{01065A61-BA77-EDD0-BA37-0AFAFDA3FFB2}"/>
              </a:ext>
            </a:extLst>
          </p:cNvPr>
          <p:cNvSpPr>
            <a:spLocks noGrp="1"/>
          </p:cNvSpPr>
          <p:nvPr>
            <p:ph type="sldNum" sz="quarter" idx="12"/>
          </p:nvPr>
        </p:nvSpPr>
        <p:spPr/>
        <p:txBody>
          <a:bodyPr/>
          <a:lstStyle/>
          <a:p>
            <a:fld id="{330EA680-D336-4FF7-8B7A-9848BB0A1C32}" type="slidenum">
              <a:rPr lang="en-US" smtClean="0"/>
              <a:t>22</a:t>
            </a:fld>
            <a:endParaRPr lang="en-US"/>
          </a:p>
        </p:txBody>
      </p:sp>
    </p:spTree>
    <p:extLst>
      <p:ext uri="{BB962C8B-B14F-4D97-AF65-F5344CB8AC3E}">
        <p14:creationId xmlns:p14="http://schemas.microsoft.com/office/powerpoint/2010/main" val="453562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E4B6FD-7880-3DD9-2F3F-D92BE0F7DEE1}"/>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F8FD1896-B2DD-F519-C688-0A18BFDCF222}"/>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522522BB-6108-80CE-9B1D-0A355488FBB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98823D4B-BBBD-1B04-7F1E-79415A928C6D}"/>
              </a:ext>
            </a:extLst>
          </p:cNvPr>
          <p:cNvSpPr>
            <a:spLocks noGrp="1"/>
          </p:cNvSpPr>
          <p:nvPr>
            <p:ph type="title"/>
          </p:nvPr>
        </p:nvSpPr>
        <p:spPr/>
        <p:txBody>
          <a:bodyPr>
            <a:noAutofit/>
          </a:bodyPr>
          <a:lstStyle/>
          <a:p>
            <a:r>
              <a:rPr lang="en-US" dirty="0">
                <a:solidFill>
                  <a:srgbClr val="000000"/>
                </a:solidFill>
                <a:latin typeface="Clancy"/>
              </a:rPr>
              <a:t>Is Having Open-Source Code Safe?</a:t>
            </a:r>
          </a:p>
        </p:txBody>
      </p:sp>
      <p:sp>
        <p:nvSpPr>
          <p:cNvPr id="7" name="Content Placeholder 6">
            <a:extLst>
              <a:ext uri="{FF2B5EF4-FFF2-40B4-BE49-F238E27FC236}">
                <a16:creationId xmlns:a16="http://schemas.microsoft.com/office/drawing/2014/main" id="{F1DF97DE-04D0-4B95-22D1-AA484EA201E7}"/>
              </a:ext>
            </a:extLst>
          </p:cNvPr>
          <p:cNvSpPr>
            <a:spLocks noGrp="1"/>
          </p:cNvSpPr>
          <p:nvPr>
            <p:ph idx="1"/>
          </p:nvPr>
        </p:nvSpPr>
        <p:spPr/>
        <p:txBody>
          <a:bodyPr>
            <a:normAutofit/>
          </a:bodyPr>
          <a:lstStyle/>
          <a:p>
            <a:r>
              <a:rPr lang="en-AU" b="1" dirty="0">
                <a:latin typeface="Calibri" panose="020F0502020204030204" pitchFamily="34" charset="0"/>
                <a:cs typeface="Calibri" panose="020F0502020204030204" pitchFamily="34" charset="0"/>
              </a:rPr>
              <a:t>Risks:</a:t>
            </a:r>
          </a:p>
          <a:p>
            <a:pPr marL="409575" indent="-219075">
              <a:buFontTx/>
              <a:buChar char="-"/>
            </a:pPr>
            <a:r>
              <a:rPr lang="en-AU" i="1" dirty="0">
                <a:solidFill>
                  <a:schemeClr val="accent2">
                    <a:lumMod val="50000"/>
                  </a:schemeClr>
                </a:solidFill>
                <a:latin typeface="Calibri" panose="020F0502020204030204" pitchFamily="34" charset="0"/>
                <a:cs typeface="Calibri" panose="020F0502020204030204" pitchFamily="34" charset="0"/>
              </a:rPr>
              <a:t>Public Exploits: </a:t>
            </a:r>
            <a:r>
              <a:rPr lang="en-AU" dirty="0">
                <a:solidFill>
                  <a:schemeClr val="accent2">
                    <a:lumMod val="50000"/>
                  </a:schemeClr>
                </a:solidFill>
                <a:latin typeface="Calibri" panose="020F0502020204030204" pitchFamily="34" charset="0"/>
                <a:cs typeface="Calibri" panose="020F0502020204030204" pitchFamily="34" charset="0"/>
              </a:rPr>
              <a:t>Attackers can study the code to find and exploit vulnerabilities.</a:t>
            </a:r>
          </a:p>
          <a:p>
            <a:pPr marL="409575" indent="-219075">
              <a:buFontTx/>
              <a:buChar char="-"/>
            </a:pPr>
            <a:r>
              <a:rPr lang="en-AU" i="1" dirty="0">
                <a:solidFill>
                  <a:schemeClr val="accent2">
                    <a:lumMod val="50000"/>
                  </a:schemeClr>
                </a:solidFill>
                <a:latin typeface="Calibri" panose="020F0502020204030204" pitchFamily="34" charset="0"/>
                <a:cs typeface="Calibri" panose="020F0502020204030204" pitchFamily="34" charset="0"/>
              </a:rPr>
              <a:t>Supply Chain Risks: </a:t>
            </a:r>
            <a:r>
              <a:rPr lang="en-AU" dirty="0">
                <a:solidFill>
                  <a:schemeClr val="accent2">
                    <a:lumMod val="50000"/>
                  </a:schemeClr>
                </a:solidFill>
                <a:latin typeface="Calibri" panose="020F0502020204030204" pitchFamily="34" charset="0"/>
                <a:cs typeface="Calibri" panose="020F0502020204030204" pitchFamily="34" charset="0"/>
              </a:rPr>
              <a:t>Malicious code can be introduced through compromised dependencies.</a:t>
            </a:r>
          </a:p>
          <a:p>
            <a:pPr marL="409575" indent="-219075">
              <a:buFontTx/>
              <a:buChar char="-"/>
            </a:pPr>
            <a:r>
              <a:rPr lang="en-AU" i="1" dirty="0">
                <a:solidFill>
                  <a:schemeClr val="accent2">
                    <a:lumMod val="50000"/>
                  </a:schemeClr>
                </a:solidFill>
                <a:latin typeface="Calibri" panose="020F0502020204030204" pitchFamily="34" charset="0"/>
                <a:cs typeface="Calibri" panose="020F0502020204030204" pitchFamily="34" charset="0"/>
              </a:rPr>
              <a:t>Lack of Maintenance: </a:t>
            </a:r>
            <a:r>
              <a:rPr lang="en-AU" dirty="0">
                <a:solidFill>
                  <a:schemeClr val="accent2">
                    <a:lumMod val="50000"/>
                  </a:schemeClr>
                </a:solidFill>
                <a:latin typeface="Calibri" panose="020F0502020204030204" pitchFamily="34" charset="0"/>
                <a:cs typeface="Calibri" panose="020F0502020204030204" pitchFamily="34" charset="0"/>
              </a:rPr>
              <a:t>Some projects may be abandoned, leaving security flaws unpatched.</a:t>
            </a:r>
          </a:p>
          <a:p>
            <a:endParaRPr lang="en-US" dirty="0"/>
          </a:p>
        </p:txBody>
      </p:sp>
      <p:sp>
        <p:nvSpPr>
          <p:cNvPr id="3" name="Footer Placeholder 2">
            <a:extLst>
              <a:ext uri="{FF2B5EF4-FFF2-40B4-BE49-F238E27FC236}">
                <a16:creationId xmlns:a16="http://schemas.microsoft.com/office/drawing/2014/main" id="{FB5D165E-FDC7-5B31-5915-BA0696C97355}"/>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C0026419-BD4F-5AA2-0351-21BB775A6D52}"/>
              </a:ext>
            </a:extLst>
          </p:cNvPr>
          <p:cNvSpPr>
            <a:spLocks noGrp="1"/>
          </p:cNvSpPr>
          <p:nvPr>
            <p:ph type="sldNum" sz="quarter" idx="12"/>
          </p:nvPr>
        </p:nvSpPr>
        <p:spPr/>
        <p:txBody>
          <a:bodyPr/>
          <a:lstStyle/>
          <a:p>
            <a:fld id="{330EA680-D336-4FF7-8B7A-9848BB0A1C32}" type="slidenum">
              <a:rPr lang="en-US" smtClean="0"/>
              <a:t>23</a:t>
            </a:fld>
            <a:endParaRPr lang="en-US"/>
          </a:p>
        </p:txBody>
      </p:sp>
    </p:spTree>
    <p:extLst>
      <p:ext uri="{BB962C8B-B14F-4D97-AF65-F5344CB8AC3E}">
        <p14:creationId xmlns:p14="http://schemas.microsoft.com/office/powerpoint/2010/main" val="4281600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868B5-5E0A-9CA4-58FB-A429393EFC28}"/>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025AA575-CB8D-CBD3-7DCC-0B516A1D3D4D}"/>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11C9DFE7-1D91-5604-3169-5854EF1C600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C55E0A9B-7FF2-3897-A6B5-C2DD128C526E}"/>
              </a:ext>
            </a:extLst>
          </p:cNvPr>
          <p:cNvSpPr>
            <a:spLocks noGrp="1"/>
          </p:cNvSpPr>
          <p:nvPr>
            <p:ph type="title"/>
          </p:nvPr>
        </p:nvSpPr>
        <p:spPr/>
        <p:txBody>
          <a:bodyPr>
            <a:noAutofit/>
          </a:bodyPr>
          <a:lstStyle/>
          <a:p>
            <a:r>
              <a:rPr lang="en-US" dirty="0">
                <a:solidFill>
                  <a:srgbClr val="000000"/>
                </a:solidFill>
                <a:latin typeface="Clancy"/>
              </a:rPr>
              <a:t>Is Having Open-Source Code Safe?</a:t>
            </a:r>
          </a:p>
        </p:txBody>
      </p:sp>
      <p:sp>
        <p:nvSpPr>
          <p:cNvPr id="7" name="Content Placeholder 6">
            <a:extLst>
              <a:ext uri="{FF2B5EF4-FFF2-40B4-BE49-F238E27FC236}">
                <a16:creationId xmlns:a16="http://schemas.microsoft.com/office/drawing/2014/main" id="{D6D0697C-A0AD-8925-8D96-1DC38059487C}"/>
              </a:ext>
            </a:extLst>
          </p:cNvPr>
          <p:cNvSpPr>
            <a:spLocks noGrp="1"/>
          </p:cNvSpPr>
          <p:nvPr>
            <p:ph idx="1"/>
          </p:nvPr>
        </p:nvSpPr>
        <p:spPr/>
        <p:txBody>
          <a:bodyPr>
            <a:normAutofit/>
          </a:bodyPr>
          <a:lstStyle/>
          <a:p>
            <a:r>
              <a:rPr lang="en-AU" b="1" dirty="0">
                <a:solidFill>
                  <a:schemeClr val="bg1">
                    <a:lumMod val="85000"/>
                  </a:schemeClr>
                </a:solidFill>
                <a:latin typeface="Calibri" panose="020F0502020204030204" pitchFamily="34" charset="0"/>
                <a:cs typeface="Calibri" panose="020F0502020204030204" pitchFamily="34" charset="0"/>
              </a:rPr>
              <a:t>Risks:</a:t>
            </a:r>
          </a:p>
          <a:p>
            <a:pPr marL="409575" indent="-219075">
              <a:buFontTx/>
              <a:buChar char="-"/>
            </a:pPr>
            <a:r>
              <a:rPr lang="en-AU" i="1" dirty="0">
                <a:solidFill>
                  <a:schemeClr val="bg1">
                    <a:lumMod val="85000"/>
                  </a:schemeClr>
                </a:solidFill>
                <a:latin typeface="Calibri" panose="020F0502020204030204" pitchFamily="34" charset="0"/>
                <a:cs typeface="Calibri" panose="020F0502020204030204" pitchFamily="34" charset="0"/>
              </a:rPr>
              <a:t>Public Exploits: </a:t>
            </a:r>
            <a:r>
              <a:rPr lang="en-AU" dirty="0">
                <a:solidFill>
                  <a:schemeClr val="bg1">
                    <a:lumMod val="85000"/>
                  </a:schemeClr>
                </a:solidFill>
                <a:latin typeface="Calibri" panose="020F0502020204030204" pitchFamily="34" charset="0"/>
                <a:cs typeface="Calibri" panose="020F0502020204030204" pitchFamily="34" charset="0"/>
              </a:rPr>
              <a:t>Attackers can study the code to find and exploit vulnerabilities.</a:t>
            </a:r>
          </a:p>
          <a:p>
            <a:pPr marL="409575" indent="-219075">
              <a:buFontTx/>
              <a:buChar char="-"/>
            </a:pPr>
            <a:r>
              <a:rPr lang="en-AU" i="1" dirty="0">
                <a:solidFill>
                  <a:schemeClr val="bg1">
                    <a:lumMod val="85000"/>
                  </a:schemeClr>
                </a:solidFill>
                <a:latin typeface="Calibri" panose="020F0502020204030204" pitchFamily="34" charset="0"/>
                <a:cs typeface="Calibri" panose="020F0502020204030204" pitchFamily="34" charset="0"/>
              </a:rPr>
              <a:t>Supply Chain Risks: </a:t>
            </a:r>
            <a:r>
              <a:rPr lang="en-AU" dirty="0">
                <a:solidFill>
                  <a:schemeClr val="bg1">
                    <a:lumMod val="85000"/>
                  </a:schemeClr>
                </a:solidFill>
                <a:latin typeface="Calibri" panose="020F0502020204030204" pitchFamily="34" charset="0"/>
                <a:cs typeface="Calibri" panose="020F0502020204030204" pitchFamily="34" charset="0"/>
              </a:rPr>
              <a:t>Malicious code can be introduced through compromised dependencies.</a:t>
            </a:r>
          </a:p>
          <a:p>
            <a:pPr marL="409575" indent="-219075">
              <a:buFontTx/>
              <a:buChar char="-"/>
            </a:pPr>
            <a:r>
              <a:rPr lang="en-AU" i="1" dirty="0">
                <a:solidFill>
                  <a:schemeClr val="bg1">
                    <a:lumMod val="85000"/>
                  </a:schemeClr>
                </a:solidFill>
                <a:latin typeface="Calibri" panose="020F0502020204030204" pitchFamily="34" charset="0"/>
                <a:cs typeface="Calibri" panose="020F0502020204030204" pitchFamily="34" charset="0"/>
              </a:rPr>
              <a:t>Lack of Maintenance: </a:t>
            </a:r>
            <a:r>
              <a:rPr lang="en-AU" dirty="0">
                <a:solidFill>
                  <a:schemeClr val="bg1">
                    <a:lumMod val="85000"/>
                  </a:schemeClr>
                </a:solidFill>
                <a:latin typeface="Calibri" panose="020F0502020204030204" pitchFamily="34" charset="0"/>
                <a:cs typeface="Calibri" panose="020F0502020204030204" pitchFamily="34" charset="0"/>
              </a:rPr>
              <a:t>Some projects may be abandoned, leaving security flaws unpatched.</a:t>
            </a:r>
          </a:p>
          <a:p>
            <a:endParaRPr lang="en-US" dirty="0"/>
          </a:p>
        </p:txBody>
      </p:sp>
      <p:sp>
        <p:nvSpPr>
          <p:cNvPr id="3" name="Rounded Rectangle 2">
            <a:extLst>
              <a:ext uri="{FF2B5EF4-FFF2-40B4-BE49-F238E27FC236}">
                <a16:creationId xmlns:a16="http://schemas.microsoft.com/office/drawing/2014/main" id="{4545E5A8-D0F2-CBF4-6376-D540086F412A}"/>
              </a:ext>
            </a:extLst>
          </p:cNvPr>
          <p:cNvSpPr/>
          <p:nvPr/>
        </p:nvSpPr>
        <p:spPr>
          <a:xfrm>
            <a:off x="1366447" y="2746992"/>
            <a:ext cx="9126597" cy="163149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sz="2800" i="1" dirty="0">
                <a:latin typeface="Calibri" panose="020F0502020204030204" pitchFamily="34" charset="0"/>
                <a:cs typeface="Calibri" panose="020F0502020204030204" pitchFamily="34" charset="0"/>
              </a:rPr>
              <a:t>How do we ensure that open-source projects remain secure and trustworthy?</a:t>
            </a:r>
            <a:endParaRPr lang="en-US" sz="2800" i="1" dirty="0">
              <a:latin typeface="Calibri" panose="020F0502020204030204" pitchFamily="34" charset="0"/>
              <a:cs typeface="Calibri" panose="020F0502020204030204" pitchFamily="34" charset="0"/>
            </a:endParaRPr>
          </a:p>
        </p:txBody>
      </p:sp>
      <p:sp>
        <p:nvSpPr>
          <p:cNvPr id="6" name="Footer Placeholder 5">
            <a:extLst>
              <a:ext uri="{FF2B5EF4-FFF2-40B4-BE49-F238E27FC236}">
                <a16:creationId xmlns:a16="http://schemas.microsoft.com/office/drawing/2014/main" id="{EB9CF5CC-27B4-8486-030F-41432A3CA734}"/>
              </a:ext>
            </a:extLst>
          </p:cNvPr>
          <p:cNvSpPr>
            <a:spLocks noGrp="1"/>
          </p:cNvSpPr>
          <p:nvPr>
            <p:ph type="ftr" sz="quarter" idx="11"/>
          </p:nvPr>
        </p:nvSpPr>
        <p:spPr/>
        <p:txBody>
          <a:bodyPr/>
          <a:lstStyle/>
          <a:p>
            <a:r>
              <a:rPr lang="en-US"/>
              <a:t>Rahat Masood, Security Engineering &amp; Cyber Security</a:t>
            </a:r>
          </a:p>
        </p:txBody>
      </p:sp>
      <p:sp>
        <p:nvSpPr>
          <p:cNvPr id="8" name="Slide Number Placeholder 7">
            <a:extLst>
              <a:ext uri="{FF2B5EF4-FFF2-40B4-BE49-F238E27FC236}">
                <a16:creationId xmlns:a16="http://schemas.microsoft.com/office/drawing/2014/main" id="{4A205CB9-F55C-6C4C-7061-04484705659F}"/>
              </a:ext>
            </a:extLst>
          </p:cNvPr>
          <p:cNvSpPr>
            <a:spLocks noGrp="1"/>
          </p:cNvSpPr>
          <p:nvPr>
            <p:ph type="sldNum" sz="quarter" idx="12"/>
          </p:nvPr>
        </p:nvSpPr>
        <p:spPr/>
        <p:txBody>
          <a:bodyPr/>
          <a:lstStyle/>
          <a:p>
            <a:fld id="{330EA680-D336-4FF7-8B7A-9848BB0A1C32}" type="slidenum">
              <a:rPr lang="en-US" smtClean="0"/>
              <a:t>24</a:t>
            </a:fld>
            <a:endParaRPr lang="en-US"/>
          </a:p>
        </p:txBody>
      </p:sp>
    </p:spTree>
    <p:extLst>
      <p:ext uri="{BB962C8B-B14F-4D97-AF65-F5344CB8AC3E}">
        <p14:creationId xmlns:p14="http://schemas.microsoft.com/office/powerpoint/2010/main" val="1500808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0414B-5E78-94D5-A01B-377B7A7B2A0B}"/>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88EF3224-3BEC-22B6-89E9-2551E102E0E8}"/>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dirty="0"/>
          </a:p>
        </p:txBody>
      </p:sp>
      <p:pic>
        <p:nvPicPr>
          <p:cNvPr id="4" name="Picture 3" descr="UNSW logo ">
            <a:extLst>
              <a:ext uri="{FF2B5EF4-FFF2-40B4-BE49-F238E27FC236}">
                <a16:creationId xmlns:a16="http://schemas.microsoft.com/office/drawing/2014/main" id="{64742F3B-52EC-5FD2-E595-D0274428754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F63B1CAE-4FDD-F73A-A9E2-D1A03260BA0D}"/>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Security-by-Design</a:t>
            </a:r>
          </a:p>
        </p:txBody>
      </p:sp>
      <p:sp>
        <p:nvSpPr>
          <p:cNvPr id="6" name="Content Placeholder 2">
            <a:extLst>
              <a:ext uri="{FF2B5EF4-FFF2-40B4-BE49-F238E27FC236}">
                <a16:creationId xmlns:a16="http://schemas.microsoft.com/office/drawing/2014/main" id="{D05D7443-7A67-0A3F-69C7-8D07B096C8C3}"/>
              </a:ext>
            </a:extLst>
          </p:cNvPr>
          <p:cNvSpPr txBox="1">
            <a:spLocks/>
          </p:cNvSpPr>
          <p:nvPr/>
        </p:nvSpPr>
        <p:spPr>
          <a:xfrm>
            <a:off x="304414" y="1538004"/>
            <a:ext cx="4697077" cy="4465443"/>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200" b="1" dirty="0">
                <a:latin typeface="Calibri" panose="020F0502020204030204" pitchFamily="34" charset="0"/>
                <a:cs typeface="Calibri" panose="020F0502020204030204" pitchFamily="34" charset="0"/>
              </a:rPr>
              <a:t>Why It's Important:</a:t>
            </a:r>
          </a:p>
          <a:p>
            <a:pPr>
              <a:buFontTx/>
              <a:buChar char="-"/>
            </a:pPr>
            <a:r>
              <a:rPr lang="en-AU" sz="2200" i="1" dirty="0">
                <a:solidFill>
                  <a:schemeClr val="accent2">
                    <a:lumMod val="50000"/>
                  </a:schemeClr>
                </a:solidFill>
                <a:latin typeface="Calibri" panose="020F0502020204030204" pitchFamily="34" charset="0"/>
                <a:cs typeface="Calibri" panose="020F0502020204030204" pitchFamily="34" charset="0"/>
              </a:rPr>
              <a:t>Fix Early, Save Cost: </a:t>
            </a:r>
            <a:r>
              <a:rPr lang="en-AU" sz="2200" dirty="0">
                <a:solidFill>
                  <a:schemeClr val="accent2">
                    <a:lumMod val="50000"/>
                  </a:schemeClr>
                </a:solidFill>
                <a:latin typeface="Calibri" panose="020F0502020204030204" pitchFamily="34" charset="0"/>
                <a:cs typeface="Calibri" panose="020F0502020204030204" pitchFamily="34" charset="0"/>
              </a:rPr>
              <a:t>Catching vulnerabilities during the ideation stage is far more cost-effective than during development or post-release bug fixes.</a:t>
            </a:r>
          </a:p>
          <a:p>
            <a:pPr>
              <a:buFontTx/>
              <a:buChar char="-"/>
            </a:pPr>
            <a:r>
              <a:rPr lang="en-AU" sz="2200" i="1" dirty="0">
                <a:solidFill>
                  <a:schemeClr val="accent2">
                    <a:lumMod val="50000"/>
                  </a:schemeClr>
                </a:solidFill>
                <a:latin typeface="Calibri" panose="020F0502020204030204" pitchFamily="34" charset="0"/>
                <a:cs typeface="Calibri" panose="020F0502020204030204" pitchFamily="34" charset="0"/>
              </a:rPr>
              <a:t>Integrated Thinking: </a:t>
            </a:r>
            <a:r>
              <a:rPr lang="en-AU" sz="2200" dirty="0">
                <a:solidFill>
                  <a:schemeClr val="accent2">
                    <a:lumMod val="50000"/>
                  </a:schemeClr>
                </a:solidFill>
                <a:latin typeface="Calibri" panose="020F0502020204030204" pitchFamily="34" charset="0"/>
                <a:cs typeface="Calibri" panose="020F0502020204030204" pitchFamily="34" charset="0"/>
              </a:rPr>
              <a:t>Embeds security into every phase i.e., from design to deployment.</a:t>
            </a:r>
          </a:p>
          <a:p>
            <a:pPr>
              <a:buFontTx/>
              <a:buChar char="-"/>
            </a:pPr>
            <a:r>
              <a:rPr lang="en-AU" sz="2200" i="1" dirty="0">
                <a:solidFill>
                  <a:schemeClr val="accent2">
                    <a:lumMod val="50000"/>
                  </a:schemeClr>
                </a:solidFill>
                <a:latin typeface="Calibri" panose="020F0502020204030204" pitchFamily="34" charset="0"/>
                <a:cs typeface="Calibri" panose="020F0502020204030204" pitchFamily="34" charset="0"/>
              </a:rPr>
              <a:t>Safer Products: </a:t>
            </a:r>
            <a:r>
              <a:rPr lang="en-AU" sz="2200" dirty="0">
                <a:solidFill>
                  <a:schemeClr val="accent2">
                    <a:lumMod val="50000"/>
                  </a:schemeClr>
                </a:solidFill>
                <a:latin typeface="Calibri" panose="020F0502020204030204" pitchFamily="34" charset="0"/>
                <a:cs typeface="Calibri" panose="020F0502020204030204" pitchFamily="34" charset="0"/>
              </a:rPr>
              <a:t>Proactive security results in more robust and trustworthy systems for users.</a:t>
            </a:r>
          </a:p>
          <a:p>
            <a:pPr marL="0" indent="0">
              <a:buNone/>
            </a:pPr>
            <a:endParaRPr lang="en-AU" sz="1600" dirty="0">
              <a:latin typeface="Arial"/>
              <a:ea typeface="Roboto"/>
              <a:cs typeface="Arial"/>
            </a:endParaRPr>
          </a:p>
        </p:txBody>
      </p:sp>
      <p:pic>
        <p:nvPicPr>
          <p:cNvPr id="8194" name="Picture 2" descr="Cost of Defects - in Software development life cycle">
            <a:extLst>
              <a:ext uri="{FF2B5EF4-FFF2-40B4-BE49-F238E27FC236}">
                <a16:creationId xmlns:a16="http://schemas.microsoft.com/office/drawing/2014/main" id="{8503846A-18C0-9271-D448-0EE0177DA6A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42" r="1" b="21212"/>
          <a:stretch>
            <a:fillRect/>
          </a:stretch>
        </p:blipFill>
        <p:spPr bwMode="auto">
          <a:xfrm>
            <a:off x="5140036" y="1538005"/>
            <a:ext cx="6631257" cy="446544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37ED5E4-F351-3B77-1CFF-DB0D2AE98E34}"/>
              </a:ext>
            </a:extLst>
          </p:cNvPr>
          <p:cNvSpPr txBox="1"/>
          <p:nvPr/>
        </p:nvSpPr>
        <p:spPr>
          <a:xfrm>
            <a:off x="5438336" y="1137703"/>
            <a:ext cx="6188361" cy="400110"/>
          </a:xfrm>
          <a:prstGeom prst="rect">
            <a:avLst/>
          </a:prstGeom>
          <a:noFill/>
        </p:spPr>
        <p:txBody>
          <a:bodyPr wrap="none" rtlCol="0">
            <a:spAutoFit/>
          </a:bodyPr>
          <a:lstStyle/>
          <a:p>
            <a:r>
              <a:rPr lang="en-US" sz="2000" b="1" dirty="0">
                <a:latin typeface="Calibri" panose="020F0502020204030204" pitchFamily="34" charset="0"/>
                <a:cs typeface="Calibri" panose="020F0502020204030204" pitchFamily="34" charset="0"/>
              </a:rPr>
              <a:t>By National Institute of Standards and Technology (NIST)</a:t>
            </a:r>
          </a:p>
        </p:txBody>
      </p:sp>
      <p:sp>
        <p:nvSpPr>
          <p:cNvPr id="8" name="Footer Placeholder 7">
            <a:extLst>
              <a:ext uri="{FF2B5EF4-FFF2-40B4-BE49-F238E27FC236}">
                <a16:creationId xmlns:a16="http://schemas.microsoft.com/office/drawing/2014/main" id="{356B9E7C-6E86-29AA-083F-D7399F4A759B}"/>
              </a:ext>
            </a:extLst>
          </p:cNvPr>
          <p:cNvSpPr>
            <a:spLocks noGrp="1"/>
          </p:cNvSpPr>
          <p:nvPr>
            <p:ph type="ftr" sz="quarter" idx="11"/>
          </p:nvPr>
        </p:nvSpPr>
        <p:spPr/>
        <p:txBody>
          <a:bodyPr/>
          <a:lstStyle/>
          <a:p>
            <a:r>
              <a:rPr lang="en-US"/>
              <a:t>Rahat Masood, Security Engineering &amp; Cyber Security</a:t>
            </a:r>
          </a:p>
        </p:txBody>
      </p:sp>
      <p:sp>
        <p:nvSpPr>
          <p:cNvPr id="9" name="Slide Number Placeholder 8">
            <a:extLst>
              <a:ext uri="{FF2B5EF4-FFF2-40B4-BE49-F238E27FC236}">
                <a16:creationId xmlns:a16="http://schemas.microsoft.com/office/drawing/2014/main" id="{427DAA5B-9700-E061-B3EE-EEB19D5693D3}"/>
              </a:ext>
            </a:extLst>
          </p:cNvPr>
          <p:cNvSpPr>
            <a:spLocks noGrp="1"/>
          </p:cNvSpPr>
          <p:nvPr>
            <p:ph type="sldNum" sz="quarter" idx="12"/>
          </p:nvPr>
        </p:nvSpPr>
        <p:spPr/>
        <p:txBody>
          <a:bodyPr/>
          <a:lstStyle/>
          <a:p>
            <a:fld id="{330EA680-D336-4FF7-8B7A-9848BB0A1C32}" type="slidenum">
              <a:rPr lang="en-US" smtClean="0"/>
              <a:t>25</a:t>
            </a:fld>
            <a:endParaRPr lang="en-US"/>
          </a:p>
        </p:txBody>
      </p:sp>
    </p:spTree>
    <p:extLst>
      <p:ext uri="{BB962C8B-B14F-4D97-AF65-F5344CB8AC3E}">
        <p14:creationId xmlns:p14="http://schemas.microsoft.com/office/powerpoint/2010/main" val="31372772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E7C32-1BA6-EF5E-0815-7A9DF3CD3294}"/>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F58335F3-452D-068E-E6D9-19690B577855}"/>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sp>
        <p:nvSpPr>
          <p:cNvPr id="2" name="Title 1">
            <a:extLst>
              <a:ext uri="{FF2B5EF4-FFF2-40B4-BE49-F238E27FC236}">
                <a16:creationId xmlns:a16="http://schemas.microsoft.com/office/drawing/2014/main" id="{7E24B575-A623-0304-33B3-56E32B5010F8}"/>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Security-by-Design</a:t>
            </a:r>
          </a:p>
        </p:txBody>
      </p:sp>
      <p:pic>
        <p:nvPicPr>
          <p:cNvPr id="7170" name="Picture 2" descr="Secure SDLC: A Look at the Secure Software Development Life Cycle">
            <a:extLst>
              <a:ext uri="{FF2B5EF4-FFF2-40B4-BE49-F238E27FC236}">
                <a16:creationId xmlns:a16="http://schemas.microsoft.com/office/drawing/2014/main" id="{A558B83A-246B-AD90-7C60-686AD7CC0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589" y="1276393"/>
            <a:ext cx="8862339" cy="4836236"/>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BC68852D-F799-0C3D-053A-6671D22F406B}"/>
              </a:ext>
            </a:extLst>
          </p:cNvPr>
          <p:cNvSpPr>
            <a:spLocks noGrp="1"/>
          </p:cNvSpPr>
          <p:nvPr>
            <p:ph type="ftr" sz="quarter" idx="11"/>
          </p:nvPr>
        </p:nvSpPr>
        <p:spPr/>
        <p:txBody>
          <a:bodyPr/>
          <a:lstStyle/>
          <a:p>
            <a:r>
              <a:rPr lang="en-US"/>
              <a:t>Rahat Masood, Security Engineering &amp; Cyber Security</a:t>
            </a:r>
          </a:p>
        </p:txBody>
      </p:sp>
      <p:sp>
        <p:nvSpPr>
          <p:cNvPr id="7" name="Slide Number Placeholder 6">
            <a:extLst>
              <a:ext uri="{FF2B5EF4-FFF2-40B4-BE49-F238E27FC236}">
                <a16:creationId xmlns:a16="http://schemas.microsoft.com/office/drawing/2014/main" id="{972C443D-9534-3BC3-5582-5E356B770666}"/>
              </a:ext>
            </a:extLst>
          </p:cNvPr>
          <p:cNvSpPr>
            <a:spLocks noGrp="1"/>
          </p:cNvSpPr>
          <p:nvPr>
            <p:ph type="sldNum" sz="quarter" idx="12"/>
          </p:nvPr>
        </p:nvSpPr>
        <p:spPr/>
        <p:txBody>
          <a:bodyPr/>
          <a:lstStyle/>
          <a:p>
            <a:fld id="{330EA680-D336-4FF7-8B7A-9848BB0A1C32}" type="slidenum">
              <a:rPr lang="en-US" smtClean="0"/>
              <a:t>26</a:t>
            </a:fld>
            <a:endParaRPr lang="en-US"/>
          </a:p>
        </p:txBody>
      </p:sp>
    </p:spTree>
    <p:extLst>
      <p:ext uri="{BB962C8B-B14F-4D97-AF65-F5344CB8AC3E}">
        <p14:creationId xmlns:p14="http://schemas.microsoft.com/office/powerpoint/2010/main" val="4049458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6F0AE-6B6A-0BAA-9A7F-9D644CE15A57}"/>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318C2508-3A9C-8C1B-94DD-C86F46B470A0}"/>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F6A4ADC3-70A8-2438-5E97-F622D3F091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4B3EEF51-55AC-DB57-C1D1-510F0E9DDF70}"/>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Security-by-Design</a:t>
            </a:r>
          </a:p>
        </p:txBody>
      </p:sp>
      <p:sp>
        <p:nvSpPr>
          <p:cNvPr id="6" name="Content Placeholder 2">
            <a:extLst>
              <a:ext uri="{FF2B5EF4-FFF2-40B4-BE49-F238E27FC236}">
                <a16:creationId xmlns:a16="http://schemas.microsoft.com/office/drawing/2014/main" id="{57B72886-3FF8-C0A8-C3A0-751C77024CDA}"/>
              </a:ext>
            </a:extLst>
          </p:cNvPr>
          <p:cNvSpPr txBox="1">
            <a:spLocks/>
          </p:cNvSpPr>
          <p:nvPr/>
        </p:nvSpPr>
        <p:spPr>
          <a:xfrm>
            <a:off x="664634" y="1898649"/>
            <a:ext cx="5971694" cy="3934115"/>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800" b="1" dirty="0">
                <a:latin typeface="Calibri" panose="020F0502020204030204" pitchFamily="34" charset="0"/>
                <a:cs typeface="Calibri" panose="020F0502020204030204" pitchFamily="34" charset="0"/>
              </a:rPr>
              <a:t>Think Like a Security Engineer:</a:t>
            </a:r>
          </a:p>
          <a:p>
            <a:pPr marL="668338" indent="-219075">
              <a:buFontTx/>
              <a:buChar char="-"/>
            </a:pPr>
            <a:r>
              <a:rPr lang="en-AU" sz="2800" i="1" dirty="0">
                <a:solidFill>
                  <a:schemeClr val="accent2">
                    <a:lumMod val="50000"/>
                  </a:schemeClr>
                </a:solidFill>
                <a:latin typeface="Calibri" panose="020F0502020204030204" pitchFamily="34" charset="0"/>
                <a:cs typeface="Calibri" panose="020F0502020204030204" pitchFamily="34" charset="0"/>
              </a:rPr>
              <a:t>What are the risks if this feature fails?</a:t>
            </a:r>
          </a:p>
          <a:p>
            <a:pPr marL="668338" indent="-219075">
              <a:buFontTx/>
              <a:buChar char="-"/>
            </a:pPr>
            <a:r>
              <a:rPr lang="en-AU" sz="2800" i="1" dirty="0">
                <a:solidFill>
                  <a:schemeClr val="accent2">
                    <a:lumMod val="50000"/>
                  </a:schemeClr>
                </a:solidFill>
                <a:latin typeface="Calibri" panose="020F0502020204030204" pitchFamily="34" charset="0"/>
                <a:cs typeface="Calibri" panose="020F0502020204030204" pitchFamily="34" charset="0"/>
              </a:rPr>
              <a:t>How can this system be abused?</a:t>
            </a:r>
          </a:p>
          <a:p>
            <a:pPr marL="668338" indent="-219075">
              <a:buFontTx/>
              <a:buChar char="-"/>
            </a:pPr>
            <a:r>
              <a:rPr lang="en-AU" sz="2800" i="1" dirty="0">
                <a:solidFill>
                  <a:schemeClr val="accent2">
                    <a:lumMod val="50000"/>
                  </a:schemeClr>
                </a:solidFill>
                <a:latin typeface="Calibri" panose="020F0502020204030204" pitchFamily="34" charset="0"/>
                <a:cs typeface="Calibri" panose="020F0502020204030204" pitchFamily="34" charset="0"/>
              </a:rPr>
              <a:t>Are we storing or transmitting sensitive data?</a:t>
            </a:r>
          </a:p>
          <a:p>
            <a:pPr marL="0" indent="0">
              <a:buNone/>
            </a:pPr>
            <a:endParaRPr lang="en-AU" sz="2000" dirty="0">
              <a:latin typeface="Arial"/>
              <a:ea typeface="Roboto"/>
              <a:cs typeface="Arial"/>
            </a:endParaRPr>
          </a:p>
        </p:txBody>
      </p:sp>
      <p:pic>
        <p:nvPicPr>
          <p:cNvPr id="3" name="Picture 4" descr="The Secure Software Development Lifecycle Explained - Digital Maelstrom">
            <a:extLst>
              <a:ext uri="{FF2B5EF4-FFF2-40B4-BE49-F238E27FC236}">
                <a16:creationId xmlns:a16="http://schemas.microsoft.com/office/drawing/2014/main" id="{E17FF406-3DFB-400B-F91B-DF647CD57C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1601" y="1126889"/>
            <a:ext cx="4689320" cy="486616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6">
            <a:extLst>
              <a:ext uri="{FF2B5EF4-FFF2-40B4-BE49-F238E27FC236}">
                <a16:creationId xmlns:a16="http://schemas.microsoft.com/office/drawing/2014/main" id="{7FEB055E-94C2-7420-5499-7920AC9F7ECB}"/>
              </a:ext>
            </a:extLst>
          </p:cNvPr>
          <p:cNvSpPr>
            <a:spLocks noGrp="1"/>
          </p:cNvSpPr>
          <p:nvPr>
            <p:ph type="ftr" sz="quarter" idx="11"/>
          </p:nvPr>
        </p:nvSpPr>
        <p:spPr/>
        <p:txBody>
          <a:bodyPr/>
          <a:lstStyle/>
          <a:p>
            <a:r>
              <a:rPr lang="en-US"/>
              <a:t>Rahat Masood, Security Engineering &amp; Cyber Security</a:t>
            </a:r>
          </a:p>
        </p:txBody>
      </p:sp>
      <p:sp>
        <p:nvSpPr>
          <p:cNvPr id="8" name="Slide Number Placeholder 7">
            <a:extLst>
              <a:ext uri="{FF2B5EF4-FFF2-40B4-BE49-F238E27FC236}">
                <a16:creationId xmlns:a16="http://schemas.microsoft.com/office/drawing/2014/main" id="{564F646B-1597-D3EB-C65F-D752FE2FCEB3}"/>
              </a:ext>
            </a:extLst>
          </p:cNvPr>
          <p:cNvSpPr>
            <a:spLocks noGrp="1"/>
          </p:cNvSpPr>
          <p:nvPr>
            <p:ph type="sldNum" sz="quarter" idx="12"/>
          </p:nvPr>
        </p:nvSpPr>
        <p:spPr/>
        <p:txBody>
          <a:bodyPr/>
          <a:lstStyle/>
          <a:p>
            <a:fld id="{330EA680-D336-4FF7-8B7A-9848BB0A1C32}" type="slidenum">
              <a:rPr lang="en-US" smtClean="0"/>
              <a:t>27</a:t>
            </a:fld>
            <a:endParaRPr lang="en-US"/>
          </a:p>
        </p:txBody>
      </p:sp>
    </p:spTree>
    <p:extLst>
      <p:ext uri="{BB962C8B-B14F-4D97-AF65-F5344CB8AC3E}">
        <p14:creationId xmlns:p14="http://schemas.microsoft.com/office/powerpoint/2010/main" val="15424735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0AD2E-C0DC-310D-68D8-11F9A89BBAC8}"/>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EE07F8B6-0628-3318-96F7-518B1707D6BC}"/>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D66C925E-B691-6B4D-D4CF-E0E2C18297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2FF67FE3-34B4-A090-766B-326EEF6CD90A}"/>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Asymmetry of Attack And </a:t>
            </a:r>
            <a:r>
              <a:rPr lang="en-US" dirty="0" err="1">
                <a:solidFill>
                  <a:srgbClr val="000000"/>
                </a:solidFill>
                <a:latin typeface="Clancy"/>
              </a:rPr>
              <a:t>Defence</a:t>
            </a:r>
            <a:endParaRPr lang="en-US" dirty="0">
              <a:solidFill>
                <a:srgbClr val="000000"/>
              </a:solidFill>
              <a:latin typeface="Clancy"/>
            </a:endParaRPr>
          </a:p>
        </p:txBody>
      </p:sp>
      <p:sp>
        <p:nvSpPr>
          <p:cNvPr id="6" name="Content Placeholder 2">
            <a:extLst>
              <a:ext uri="{FF2B5EF4-FFF2-40B4-BE49-F238E27FC236}">
                <a16:creationId xmlns:a16="http://schemas.microsoft.com/office/drawing/2014/main" id="{6A898699-730D-2C09-71DF-5E873753E449}"/>
              </a:ext>
            </a:extLst>
          </p:cNvPr>
          <p:cNvSpPr txBox="1">
            <a:spLocks/>
          </p:cNvSpPr>
          <p:nvPr/>
        </p:nvSpPr>
        <p:spPr>
          <a:xfrm>
            <a:off x="617526" y="1621558"/>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800" b="1" dirty="0">
                <a:latin typeface="Calibri" panose="020F0502020204030204" pitchFamily="34" charset="0"/>
                <a:cs typeface="Calibri" panose="020F0502020204030204" pitchFamily="34" charset="0"/>
              </a:rPr>
              <a:t>Asymmetry of Attack and Defence</a:t>
            </a:r>
          </a:p>
          <a:p>
            <a:pPr marL="546100" indent="-219075">
              <a:buFontTx/>
              <a:buChar char="-"/>
            </a:pPr>
            <a:r>
              <a:rPr lang="en-AU" sz="2200" i="1" dirty="0">
                <a:solidFill>
                  <a:schemeClr val="accent2">
                    <a:lumMod val="50000"/>
                  </a:schemeClr>
                </a:solidFill>
                <a:latin typeface="Calibri" panose="020F0502020204030204" pitchFamily="34" charset="0"/>
                <a:cs typeface="Calibri" panose="020F0502020204030204" pitchFamily="34" charset="0"/>
              </a:rPr>
              <a:t>Defenders</a:t>
            </a:r>
            <a:r>
              <a:rPr lang="en-AU" sz="2200" dirty="0">
                <a:solidFill>
                  <a:schemeClr val="accent2">
                    <a:lumMod val="50000"/>
                  </a:schemeClr>
                </a:solidFill>
                <a:latin typeface="Calibri" panose="020F0502020204030204" pitchFamily="34" charset="0"/>
                <a:cs typeface="Calibri" panose="020F0502020204030204" pitchFamily="34" charset="0"/>
              </a:rPr>
              <a:t> must secure all potential vulnerabilities.</a:t>
            </a:r>
          </a:p>
          <a:p>
            <a:pPr marL="546100" indent="-219075">
              <a:buFontTx/>
              <a:buChar char="-"/>
            </a:pPr>
            <a:r>
              <a:rPr lang="en-AU" sz="2200" i="1" dirty="0">
                <a:solidFill>
                  <a:schemeClr val="accent2">
                    <a:lumMod val="50000"/>
                  </a:schemeClr>
                </a:solidFill>
                <a:latin typeface="Calibri" panose="020F0502020204030204" pitchFamily="34" charset="0"/>
                <a:cs typeface="Calibri" panose="020F0502020204030204" pitchFamily="34" charset="0"/>
              </a:rPr>
              <a:t>Attackers</a:t>
            </a:r>
            <a:r>
              <a:rPr lang="en-AU" sz="2200" dirty="0">
                <a:solidFill>
                  <a:schemeClr val="accent2">
                    <a:lumMod val="50000"/>
                  </a:schemeClr>
                </a:solidFill>
                <a:latin typeface="Calibri" panose="020F0502020204030204" pitchFamily="34" charset="0"/>
                <a:cs typeface="Calibri" panose="020F0502020204030204" pitchFamily="34" charset="0"/>
              </a:rPr>
              <a:t> only need to find one exploitable vulnerability.</a:t>
            </a:r>
          </a:p>
          <a:p>
            <a:r>
              <a:rPr lang="en-AU" sz="2800" b="1" dirty="0">
                <a:latin typeface="Calibri" panose="020F0502020204030204" pitchFamily="34" charset="0"/>
                <a:cs typeface="Calibri" panose="020F0502020204030204" pitchFamily="34" charset="0"/>
              </a:rPr>
              <a:t>The Disadvantage to Defenders</a:t>
            </a:r>
          </a:p>
          <a:p>
            <a:pPr marL="546100" indent="-219075">
              <a:buFontTx/>
              <a:buChar char="-"/>
            </a:pPr>
            <a:r>
              <a:rPr lang="en-AU" sz="2200" dirty="0">
                <a:solidFill>
                  <a:schemeClr val="accent2">
                    <a:lumMod val="50000"/>
                  </a:schemeClr>
                </a:solidFill>
                <a:latin typeface="Calibri" panose="020F0502020204030204" pitchFamily="34" charset="0"/>
                <a:cs typeface="Calibri" panose="020F0502020204030204" pitchFamily="34" charset="0"/>
              </a:rPr>
              <a:t>Defence requires constant vigilance and broad coverage.</a:t>
            </a:r>
          </a:p>
          <a:p>
            <a:pPr marL="546100" indent="-219075">
              <a:buFontTx/>
              <a:buChar char="-"/>
            </a:pPr>
            <a:r>
              <a:rPr lang="en-AU" sz="2200" dirty="0">
                <a:solidFill>
                  <a:schemeClr val="accent2">
                    <a:lumMod val="50000"/>
                  </a:schemeClr>
                </a:solidFill>
                <a:latin typeface="Calibri" panose="020F0502020204030204" pitchFamily="34" charset="0"/>
                <a:cs typeface="Calibri" panose="020F0502020204030204" pitchFamily="34" charset="0"/>
              </a:rPr>
              <a:t>Offence requires creativity, persistence, and luck - just once.</a:t>
            </a:r>
          </a:p>
          <a:p>
            <a:r>
              <a:rPr lang="en-AU" sz="2800" b="1" dirty="0">
                <a:latin typeface="Calibri" panose="020F0502020204030204" pitchFamily="34" charset="0"/>
                <a:cs typeface="Calibri" panose="020F0502020204030204" pitchFamily="34" charset="0"/>
              </a:rPr>
              <a:t>Cost vs. Risk</a:t>
            </a:r>
          </a:p>
          <a:p>
            <a:pPr marL="546100" indent="-219075">
              <a:buFontTx/>
              <a:buChar char="-"/>
            </a:pPr>
            <a:r>
              <a:rPr lang="en-AU" sz="2200" dirty="0">
                <a:solidFill>
                  <a:schemeClr val="accent2">
                    <a:lumMod val="50000"/>
                  </a:schemeClr>
                </a:solidFill>
                <a:latin typeface="Calibri" panose="020F0502020204030204" pitchFamily="34" charset="0"/>
                <a:cs typeface="Calibri" panose="020F0502020204030204" pitchFamily="34" charset="0"/>
              </a:rPr>
              <a:t>Greater investment is needed in prevention, detection, and mitigation.</a:t>
            </a:r>
          </a:p>
          <a:p>
            <a:pPr marL="546100" indent="-219075">
              <a:buFontTx/>
              <a:buChar char="-"/>
            </a:pPr>
            <a:r>
              <a:rPr lang="en-AU" sz="2200" dirty="0">
                <a:solidFill>
                  <a:schemeClr val="accent2">
                    <a:lumMod val="50000"/>
                  </a:schemeClr>
                </a:solidFill>
                <a:latin typeface="Calibri" panose="020F0502020204030204" pitchFamily="34" charset="0"/>
                <a:cs typeface="Calibri" panose="020F0502020204030204" pitchFamily="34" charset="0"/>
              </a:rPr>
              <a:t>Smart defenders prioritise high-impact areas where vulnerabilities are most likely or most damaging.</a:t>
            </a:r>
          </a:p>
          <a:p>
            <a:pPr marL="228600" indent="-228600"/>
            <a:endParaRPr lang="en-AU" sz="2000" dirty="0">
              <a:latin typeface="Arial"/>
              <a:ea typeface="Roboto"/>
              <a:cs typeface="Arial"/>
            </a:endParaRPr>
          </a:p>
        </p:txBody>
      </p:sp>
      <p:sp>
        <p:nvSpPr>
          <p:cNvPr id="3" name="Footer Placeholder 2">
            <a:extLst>
              <a:ext uri="{FF2B5EF4-FFF2-40B4-BE49-F238E27FC236}">
                <a16:creationId xmlns:a16="http://schemas.microsoft.com/office/drawing/2014/main" id="{7DC56FC2-54F4-3F2E-EE58-045DA4A984DD}"/>
              </a:ext>
            </a:extLst>
          </p:cNvPr>
          <p:cNvSpPr>
            <a:spLocks noGrp="1"/>
          </p:cNvSpPr>
          <p:nvPr>
            <p:ph type="ftr" sz="quarter" idx="11"/>
          </p:nvPr>
        </p:nvSpPr>
        <p:spPr/>
        <p:txBody>
          <a:bodyPr/>
          <a:lstStyle/>
          <a:p>
            <a:r>
              <a:rPr lang="en-US"/>
              <a:t>Rahat Masood, Security Engineering &amp; Cyber Security</a:t>
            </a:r>
          </a:p>
        </p:txBody>
      </p:sp>
      <p:sp>
        <p:nvSpPr>
          <p:cNvPr id="7" name="Slide Number Placeholder 6">
            <a:extLst>
              <a:ext uri="{FF2B5EF4-FFF2-40B4-BE49-F238E27FC236}">
                <a16:creationId xmlns:a16="http://schemas.microsoft.com/office/drawing/2014/main" id="{41ED57C8-8A53-4D1E-3297-38E34F145B26}"/>
              </a:ext>
            </a:extLst>
          </p:cNvPr>
          <p:cNvSpPr>
            <a:spLocks noGrp="1"/>
          </p:cNvSpPr>
          <p:nvPr>
            <p:ph type="sldNum" sz="quarter" idx="12"/>
          </p:nvPr>
        </p:nvSpPr>
        <p:spPr/>
        <p:txBody>
          <a:bodyPr/>
          <a:lstStyle/>
          <a:p>
            <a:fld id="{330EA680-D336-4FF7-8B7A-9848BB0A1C32}" type="slidenum">
              <a:rPr lang="en-US" smtClean="0"/>
              <a:t>28</a:t>
            </a:fld>
            <a:endParaRPr lang="en-US"/>
          </a:p>
        </p:txBody>
      </p:sp>
    </p:spTree>
    <p:extLst>
      <p:ext uri="{BB962C8B-B14F-4D97-AF65-F5344CB8AC3E}">
        <p14:creationId xmlns:p14="http://schemas.microsoft.com/office/powerpoint/2010/main" val="24293206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33308-DBB7-37D8-8844-71CF25B4A4B8}"/>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040A4E8B-AF98-6E4E-32F4-D104C1EECC30}"/>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E3E02DA8-0A07-2CDC-759F-6735FFB641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3414DA02-4BEB-5D52-3173-4C823BAF7A86}"/>
              </a:ext>
            </a:extLst>
          </p:cNvPr>
          <p:cNvSpPr txBox="1">
            <a:spLocks/>
          </p:cNvSpPr>
          <p:nvPr/>
        </p:nvSpPr>
        <p:spPr>
          <a:xfrm>
            <a:off x="664633" y="1898649"/>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pPr marL="300038" lvl="1" indent="-300038">
              <a:buFont typeface="Arial" panose="020B0604020202020204" pitchFamily="34" charset="0"/>
              <a:buChar char="•"/>
            </a:pPr>
            <a:r>
              <a:rPr lang="en-AU" sz="2400" dirty="0">
                <a:latin typeface="Calibri" panose="020F0502020204030204" pitchFamily="34" charset="0"/>
                <a:cs typeface="Calibri" panose="020F0502020204030204" pitchFamily="34" charset="0"/>
              </a:rPr>
              <a:t>The Core Stream will explore the CIA Triad, a foundational security model:</a:t>
            </a:r>
            <a:endParaRPr lang="en-AU" sz="1800" dirty="0">
              <a:latin typeface="Arial"/>
              <a:ea typeface="Roboto"/>
              <a:cs typeface="Arial"/>
            </a:endParaRPr>
          </a:p>
          <a:p>
            <a:pPr marL="409575" indent="0">
              <a:buNone/>
            </a:pPr>
            <a:r>
              <a:rPr lang="en-AU" sz="2200" b="1" dirty="0">
                <a:solidFill>
                  <a:schemeClr val="accent2">
                    <a:lumMod val="50000"/>
                  </a:schemeClr>
                </a:solidFill>
                <a:latin typeface="Calibri" panose="020F0502020204030204" pitchFamily="34" charset="0"/>
                <a:cs typeface="Calibri" panose="020F0502020204030204" pitchFamily="34" charset="0"/>
              </a:rPr>
              <a:t>- Confidentiality</a:t>
            </a:r>
          </a:p>
          <a:p>
            <a:pPr marL="804863" indent="-219075">
              <a:buFont typeface="Courier New" panose="02070309020205020404" pitchFamily="49" charset="0"/>
              <a:buChar char="o"/>
            </a:pPr>
            <a:r>
              <a:rPr lang="en-AU" dirty="0">
                <a:solidFill>
                  <a:schemeClr val="accent5">
                    <a:lumMod val="50000"/>
                  </a:schemeClr>
                </a:solidFill>
                <a:latin typeface="Calibri" panose="020F0502020204030204" pitchFamily="34" charset="0"/>
                <a:cs typeface="Calibri" panose="020F0502020204030204" pitchFamily="34" charset="0"/>
              </a:rPr>
              <a:t>Ensuring that information is only accessible to those authorised to see it.</a:t>
            </a:r>
          </a:p>
          <a:p>
            <a:pPr marL="409575" indent="0">
              <a:buNone/>
            </a:pPr>
            <a:r>
              <a:rPr lang="en-AU" sz="2200" b="1" dirty="0">
                <a:solidFill>
                  <a:schemeClr val="accent2">
                    <a:lumMod val="50000"/>
                  </a:schemeClr>
                </a:solidFill>
                <a:latin typeface="Calibri" panose="020F0502020204030204" pitchFamily="34" charset="0"/>
                <a:cs typeface="Calibri" panose="020F0502020204030204" pitchFamily="34" charset="0"/>
              </a:rPr>
              <a:t>- Integrity</a:t>
            </a:r>
          </a:p>
          <a:p>
            <a:pPr marL="846138" indent="-219075">
              <a:buFont typeface="Courier New" panose="02070309020205020404" pitchFamily="49" charset="0"/>
              <a:buChar char="o"/>
            </a:pPr>
            <a:r>
              <a:rPr lang="en-AU" dirty="0">
                <a:solidFill>
                  <a:schemeClr val="accent5">
                    <a:lumMod val="50000"/>
                  </a:schemeClr>
                </a:solidFill>
                <a:latin typeface="Calibri" panose="020F0502020204030204" pitchFamily="34" charset="0"/>
                <a:cs typeface="Calibri" panose="020F0502020204030204" pitchFamily="34" charset="0"/>
              </a:rPr>
              <a:t>Ensuring data is accurate and hasn't been tampered with.</a:t>
            </a:r>
          </a:p>
          <a:p>
            <a:pPr marL="546100" indent="-96838">
              <a:buNone/>
            </a:pPr>
            <a:r>
              <a:rPr lang="en-AU" sz="2200" b="1" dirty="0">
                <a:solidFill>
                  <a:schemeClr val="accent2">
                    <a:lumMod val="50000"/>
                  </a:schemeClr>
                </a:solidFill>
                <a:latin typeface="Calibri" panose="020F0502020204030204" pitchFamily="34" charset="0"/>
                <a:cs typeface="Calibri" panose="020F0502020204030204" pitchFamily="34" charset="0"/>
              </a:rPr>
              <a:t>- Authentication (emphasised in this course over Availability)</a:t>
            </a:r>
          </a:p>
          <a:p>
            <a:pPr marL="846138" indent="-219075">
              <a:buFont typeface="Courier New" panose="02070309020205020404" pitchFamily="49" charset="0"/>
              <a:buChar char="o"/>
            </a:pPr>
            <a:r>
              <a:rPr lang="en-AU" dirty="0">
                <a:solidFill>
                  <a:schemeClr val="accent5">
                    <a:lumMod val="50000"/>
                  </a:schemeClr>
                </a:solidFill>
                <a:latin typeface="Calibri" panose="020F0502020204030204" pitchFamily="34" charset="0"/>
                <a:cs typeface="Calibri" panose="020F0502020204030204" pitchFamily="34" charset="0"/>
              </a:rPr>
              <a:t>Verifying the identity of users or systems before granting access.</a:t>
            </a:r>
          </a:p>
          <a:p>
            <a:pPr marL="552450" lvl="1" indent="-285750">
              <a:buFont typeface="Courier New" pitchFamily="34" charset="0"/>
              <a:buChar char="o"/>
            </a:pPr>
            <a:endParaRPr lang="en-AU" sz="1800" dirty="0">
              <a:latin typeface="Arial"/>
              <a:ea typeface="Roboto"/>
              <a:cs typeface="Arial"/>
            </a:endParaRPr>
          </a:p>
        </p:txBody>
      </p:sp>
      <p:sp>
        <p:nvSpPr>
          <p:cNvPr id="2" name="Title 1">
            <a:extLst>
              <a:ext uri="{FF2B5EF4-FFF2-40B4-BE49-F238E27FC236}">
                <a16:creationId xmlns:a16="http://schemas.microsoft.com/office/drawing/2014/main" id="{A4EBA1BF-DC50-BE51-D8A7-CD9FAC95063D}"/>
              </a:ext>
            </a:extLst>
          </p:cNvPr>
          <p:cNvSpPr>
            <a:spLocks noGrp="1"/>
          </p:cNvSpPr>
          <p:nvPr>
            <p:ph type="title" idx="4294967295"/>
          </p:nvPr>
        </p:nvSpPr>
        <p:spPr>
          <a:xfrm>
            <a:off x="388179" y="473670"/>
            <a:ext cx="12014624" cy="817152"/>
          </a:xfrm>
        </p:spPr>
        <p:txBody>
          <a:bodyPr>
            <a:noAutofit/>
          </a:bodyPr>
          <a:lstStyle/>
          <a:p>
            <a:r>
              <a:rPr lang="en-US" dirty="0">
                <a:solidFill>
                  <a:srgbClr val="000000"/>
                </a:solidFill>
                <a:latin typeface="Clancy"/>
              </a:rPr>
              <a:t>Foundational Components of Security: </a:t>
            </a:r>
            <a:br>
              <a:rPr lang="en-US" dirty="0">
                <a:solidFill>
                  <a:srgbClr val="000000"/>
                </a:solidFill>
                <a:latin typeface="Clancy"/>
              </a:rPr>
            </a:br>
            <a:r>
              <a:rPr lang="en-US" dirty="0">
                <a:solidFill>
                  <a:srgbClr val="000000"/>
                </a:solidFill>
                <a:latin typeface="Clancy"/>
              </a:rPr>
              <a:t>The CIA Triad</a:t>
            </a:r>
          </a:p>
        </p:txBody>
      </p:sp>
      <p:sp>
        <p:nvSpPr>
          <p:cNvPr id="6" name="TextBox 5">
            <a:extLst>
              <a:ext uri="{FF2B5EF4-FFF2-40B4-BE49-F238E27FC236}">
                <a16:creationId xmlns:a16="http://schemas.microsoft.com/office/drawing/2014/main" id="{27503BE7-925F-4DC6-88B1-D95E4C8116A7}"/>
              </a:ext>
            </a:extLst>
          </p:cNvPr>
          <p:cNvSpPr txBox="1"/>
          <p:nvPr/>
        </p:nvSpPr>
        <p:spPr>
          <a:xfrm>
            <a:off x="1335232" y="5087682"/>
            <a:ext cx="9277351" cy="704461"/>
          </a:xfrm>
          <a:prstGeom prst="rect">
            <a:avLst/>
          </a:prstGeom>
          <a:noFill/>
        </p:spPr>
        <p:txBody>
          <a:bodyPr wrap="square">
            <a:spAutoFit/>
          </a:bodyPr>
          <a:lstStyle/>
          <a:p>
            <a:pPr algn="ctr"/>
            <a:r>
              <a:rPr lang="en-AU" sz="2000" dirty="0">
                <a:latin typeface="Calibri" panose="020F0502020204030204" pitchFamily="34" charset="0"/>
                <a:cs typeface="Calibri" panose="020F0502020204030204" pitchFamily="34" charset="0"/>
              </a:rPr>
              <a:t>In this course, </a:t>
            </a:r>
            <a:r>
              <a:rPr lang="en-AU" sz="2000" b="1" dirty="0">
                <a:latin typeface="Calibri" panose="020F0502020204030204" pitchFamily="34" charset="0"/>
                <a:cs typeface="Calibri" panose="020F0502020204030204" pitchFamily="34" charset="0"/>
              </a:rPr>
              <a:t>Authentication &gt; Availability</a:t>
            </a:r>
            <a:r>
              <a:rPr lang="en-AU" sz="2000" dirty="0">
                <a:latin typeface="Calibri" panose="020F0502020204030204" pitchFamily="34" charset="0"/>
                <a:cs typeface="Calibri" panose="020F0502020204030204" pitchFamily="34" charset="0"/>
              </a:rPr>
              <a:t>, reflecting modern priorities where </a:t>
            </a:r>
            <a:r>
              <a:rPr lang="en-AU" sz="2000" b="1" dirty="0">
                <a:latin typeface="Calibri" panose="020F0502020204030204" pitchFamily="34" charset="0"/>
                <a:cs typeface="Calibri" panose="020F0502020204030204" pitchFamily="34" charset="0"/>
              </a:rPr>
              <a:t>identity verification</a:t>
            </a:r>
            <a:r>
              <a:rPr lang="en-AU" sz="2000" dirty="0">
                <a:latin typeface="Calibri" panose="020F0502020204030204" pitchFamily="34" charset="0"/>
                <a:cs typeface="Calibri" panose="020F0502020204030204" pitchFamily="34" charset="0"/>
              </a:rPr>
              <a:t> is a more pressing concern than uptime in many contexts.</a:t>
            </a:r>
            <a:endParaRPr lang="en-US" sz="2000" dirty="0">
              <a:latin typeface="Calibri" panose="020F0502020204030204" pitchFamily="34" charset="0"/>
              <a:cs typeface="Calibri" panose="020F0502020204030204" pitchFamily="34" charset="0"/>
            </a:endParaRPr>
          </a:p>
        </p:txBody>
      </p:sp>
      <p:sp>
        <p:nvSpPr>
          <p:cNvPr id="8" name="Footer Placeholder 7">
            <a:extLst>
              <a:ext uri="{FF2B5EF4-FFF2-40B4-BE49-F238E27FC236}">
                <a16:creationId xmlns:a16="http://schemas.microsoft.com/office/drawing/2014/main" id="{E6A897E8-2DA4-D704-CB62-86AD73C29154}"/>
              </a:ext>
            </a:extLst>
          </p:cNvPr>
          <p:cNvSpPr>
            <a:spLocks noGrp="1"/>
          </p:cNvSpPr>
          <p:nvPr>
            <p:ph type="ftr" sz="quarter" idx="11"/>
          </p:nvPr>
        </p:nvSpPr>
        <p:spPr/>
        <p:txBody>
          <a:bodyPr/>
          <a:lstStyle/>
          <a:p>
            <a:r>
              <a:rPr lang="en-US"/>
              <a:t>Rahat Masood, Security Engineering &amp; Cyber Security</a:t>
            </a:r>
          </a:p>
        </p:txBody>
      </p:sp>
      <p:sp>
        <p:nvSpPr>
          <p:cNvPr id="9" name="Slide Number Placeholder 8">
            <a:extLst>
              <a:ext uri="{FF2B5EF4-FFF2-40B4-BE49-F238E27FC236}">
                <a16:creationId xmlns:a16="http://schemas.microsoft.com/office/drawing/2014/main" id="{EC98256A-1E05-55CC-6F72-9BB7F12C6831}"/>
              </a:ext>
            </a:extLst>
          </p:cNvPr>
          <p:cNvSpPr>
            <a:spLocks noGrp="1"/>
          </p:cNvSpPr>
          <p:nvPr>
            <p:ph type="sldNum" sz="quarter" idx="12"/>
          </p:nvPr>
        </p:nvSpPr>
        <p:spPr/>
        <p:txBody>
          <a:bodyPr/>
          <a:lstStyle/>
          <a:p>
            <a:fld id="{330EA680-D336-4FF7-8B7A-9848BB0A1C32}" type="slidenum">
              <a:rPr lang="en-US" smtClean="0"/>
              <a:t>29</a:t>
            </a:fld>
            <a:endParaRPr lang="en-US"/>
          </a:p>
        </p:txBody>
      </p:sp>
    </p:spTree>
    <p:extLst>
      <p:ext uri="{BB962C8B-B14F-4D97-AF65-F5344CB8AC3E}">
        <p14:creationId xmlns:p14="http://schemas.microsoft.com/office/powerpoint/2010/main" val="408709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D5A7D-D58C-0F67-3332-EFE3F9FC123E}"/>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61B48934-96A6-51EA-0DC5-48A2E4A31A3E}"/>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C10DA7FC-F064-7ED4-5487-0402F4FD3A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0701AE5C-0ACB-6575-DC57-64A95617C881}"/>
              </a:ext>
            </a:extLst>
          </p:cNvPr>
          <p:cNvSpPr txBox="1">
            <a:spLocks/>
          </p:cNvSpPr>
          <p:nvPr/>
        </p:nvSpPr>
        <p:spPr>
          <a:xfrm>
            <a:off x="664633" y="1898649"/>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400" dirty="0">
                <a:latin typeface="Calibri" panose="020F0502020204030204" pitchFamily="34" charset="0"/>
                <a:cs typeface="Calibri" panose="020F0502020204030204" pitchFamily="34" charset="0"/>
              </a:rPr>
              <a:t>Course content may include </a:t>
            </a:r>
            <a:r>
              <a:rPr lang="en-AU" sz="2400" dirty="0">
                <a:solidFill>
                  <a:schemeClr val="accent2">
                    <a:lumMod val="50000"/>
                  </a:schemeClr>
                </a:solidFill>
                <a:latin typeface="Calibri" panose="020F0502020204030204" pitchFamily="34" charset="0"/>
                <a:cs typeface="Calibri" panose="020F0502020204030204" pitchFamily="34" charset="0"/>
              </a:rPr>
              <a:t>ideas that could cause harm or disruption </a:t>
            </a:r>
            <a:r>
              <a:rPr lang="en-AU" sz="2400" dirty="0">
                <a:latin typeface="Calibri" panose="020F0502020204030204" pitchFamily="34" charset="0"/>
                <a:cs typeface="Calibri" panose="020F0502020204030204" pitchFamily="34" charset="0"/>
              </a:rPr>
              <a:t>if misused</a:t>
            </a:r>
          </a:p>
          <a:p>
            <a:r>
              <a:rPr lang="en-AU" sz="2400" dirty="0">
                <a:latin typeface="Calibri" panose="020F0502020204030204" pitchFamily="34" charset="0"/>
                <a:cs typeface="Calibri" panose="020F0502020204030204" pitchFamily="34" charset="0"/>
              </a:rPr>
              <a:t>Students must follow the </a:t>
            </a:r>
            <a:r>
              <a:rPr lang="en-AU" sz="2400" b="1" dirty="0">
                <a:solidFill>
                  <a:schemeClr val="accent2">
                    <a:lumMod val="50000"/>
                  </a:schemeClr>
                </a:solidFill>
                <a:latin typeface="Calibri" panose="020F0502020204030204" pitchFamily="34" charset="0"/>
                <a:cs typeface="Calibri" panose="020F0502020204030204" pitchFamily="34" charset="0"/>
              </a:rPr>
              <a:t>Good Faith Policy </a:t>
            </a:r>
            <a:r>
              <a:rPr lang="en-AU" sz="2400" dirty="0">
                <a:latin typeface="Calibri" panose="020F0502020204030204" pitchFamily="34" charset="0"/>
                <a:cs typeface="Calibri" panose="020F0502020204030204" pitchFamily="34" charset="0"/>
              </a:rPr>
              <a:t>in all courses</a:t>
            </a:r>
          </a:p>
          <a:p>
            <a:pPr lvl="1"/>
            <a:r>
              <a:rPr lang="en-AU" sz="2000" dirty="0">
                <a:solidFill>
                  <a:schemeClr val="accent2">
                    <a:lumMod val="50000"/>
                  </a:schemeClr>
                </a:solidFill>
                <a:latin typeface="Calibri" panose="020F0502020204030204" pitchFamily="34" charset="0"/>
                <a:cs typeface="Calibri" panose="020F0502020204030204" pitchFamily="34" charset="0"/>
              </a:rPr>
              <a:t>Do not act in ways that disrepute the course, staff, students, school, university, or ICT profession</a:t>
            </a:r>
          </a:p>
          <a:p>
            <a:pPr lvl="1"/>
            <a:r>
              <a:rPr lang="en-AU" sz="2000" dirty="0">
                <a:solidFill>
                  <a:schemeClr val="accent2">
                    <a:lumMod val="50000"/>
                  </a:schemeClr>
                </a:solidFill>
                <a:latin typeface="Calibri" panose="020F0502020204030204" pitchFamily="34" charset="0"/>
                <a:cs typeface="Calibri" panose="020F0502020204030204" pitchFamily="34" charset="0"/>
              </a:rPr>
              <a:t>Be a good citizen in all academic and professional conduct</a:t>
            </a:r>
          </a:p>
          <a:p>
            <a:pPr lvl="1"/>
            <a:r>
              <a:rPr lang="en-AU" dirty="0">
                <a:solidFill>
                  <a:schemeClr val="accent2">
                    <a:lumMod val="50000"/>
                  </a:schemeClr>
                </a:solidFill>
              </a:rPr>
              <a:t>Policy details:</a:t>
            </a:r>
            <a:r>
              <a:rPr lang="en-AU" dirty="0"/>
              <a:t> </a:t>
            </a:r>
            <a:r>
              <a:rPr lang="en-AU" dirty="0">
                <a:hlinkClick r:id="rId4"/>
              </a:rPr>
              <a:t>sec.edu.au/good-faith-policy</a:t>
            </a:r>
            <a:endParaRPr lang="en-AU" dirty="0"/>
          </a:p>
          <a:p>
            <a:r>
              <a:rPr lang="en-AU" sz="2400" dirty="0">
                <a:latin typeface="Calibri" panose="020F0502020204030204" pitchFamily="34" charset="0"/>
                <a:cs typeface="Calibri" panose="020F0502020204030204" pitchFamily="34" charset="0"/>
              </a:rPr>
              <a:t>Maintain a high standard of professionalism</a:t>
            </a:r>
          </a:p>
          <a:p>
            <a:r>
              <a:rPr lang="en-AU" sz="2400" dirty="0">
                <a:latin typeface="Calibri" panose="020F0502020204030204" pitchFamily="34" charset="0"/>
                <a:cs typeface="Calibri" panose="020F0502020204030204" pitchFamily="34" charset="0"/>
              </a:rPr>
              <a:t>Show respect for others and consider the impact of your actions</a:t>
            </a:r>
          </a:p>
          <a:p>
            <a:pPr marL="285750" indent="-285750"/>
            <a:endParaRPr lang="en-US" sz="2000" dirty="0">
              <a:latin typeface="Aptos" panose="020B0004020202020204"/>
              <a:ea typeface="Roboto"/>
              <a:cs typeface="Arial"/>
            </a:endParaRPr>
          </a:p>
        </p:txBody>
      </p:sp>
      <p:sp>
        <p:nvSpPr>
          <p:cNvPr id="2" name="Title 1">
            <a:extLst>
              <a:ext uri="{FF2B5EF4-FFF2-40B4-BE49-F238E27FC236}">
                <a16:creationId xmlns:a16="http://schemas.microsoft.com/office/drawing/2014/main" id="{25158C7A-BB84-4996-D0D0-98CA6E86E881}"/>
              </a:ext>
            </a:extLst>
          </p:cNvPr>
          <p:cNvSpPr>
            <a:spLocks noGrp="1"/>
          </p:cNvSpPr>
          <p:nvPr>
            <p:ph type="title" idx="4294967295"/>
          </p:nvPr>
        </p:nvSpPr>
        <p:spPr>
          <a:xfrm>
            <a:off x="565303" y="473670"/>
            <a:ext cx="7134908" cy="817152"/>
          </a:xfrm>
        </p:spPr>
        <p:txBody>
          <a:bodyPr>
            <a:noAutofit/>
          </a:bodyPr>
          <a:lstStyle/>
          <a:p>
            <a:r>
              <a:rPr lang="en-US" dirty="0">
                <a:solidFill>
                  <a:srgbClr val="000000"/>
                </a:solidFill>
                <a:latin typeface="Clancy"/>
              </a:rPr>
              <a:t>Consent/Ethics</a:t>
            </a:r>
          </a:p>
        </p:txBody>
      </p:sp>
      <p:sp>
        <p:nvSpPr>
          <p:cNvPr id="3" name="Footer Placeholder 2">
            <a:extLst>
              <a:ext uri="{FF2B5EF4-FFF2-40B4-BE49-F238E27FC236}">
                <a16:creationId xmlns:a16="http://schemas.microsoft.com/office/drawing/2014/main" id="{605F8B3A-8B81-3FD5-AF55-E143298662E9}"/>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39C4CF12-D4B6-AE69-6159-9974028AA47E}"/>
              </a:ext>
            </a:extLst>
          </p:cNvPr>
          <p:cNvSpPr>
            <a:spLocks noGrp="1"/>
          </p:cNvSpPr>
          <p:nvPr>
            <p:ph type="sldNum" sz="quarter" idx="12"/>
          </p:nvPr>
        </p:nvSpPr>
        <p:spPr/>
        <p:txBody>
          <a:bodyPr/>
          <a:lstStyle/>
          <a:p>
            <a:fld id="{330EA680-D336-4FF7-8B7A-9848BB0A1C32}" type="slidenum">
              <a:rPr lang="en-US" smtClean="0"/>
              <a:t>3</a:t>
            </a:fld>
            <a:endParaRPr lang="en-US"/>
          </a:p>
        </p:txBody>
      </p:sp>
    </p:spTree>
    <p:extLst>
      <p:ext uri="{BB962C8B-B14F-4D97-AF65-F5344CB8AC3E}">
        <p14:creationId xmlns:p14="http://schemas.microsoft.com/office/powerpoint/2010/main" val="32400043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BC478-12C8-15C8-1F80-779CE6B6396C}"/>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B66121DA-2B79-0882-EE50-8F995568B2E1}"/>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031B025F-2103-4CB4-63BF-D83DB6E782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D825EA27-5DF9-D1A5-6687-01F3F099849C}"/>
              </a:ext>
            </a:extLst>
          </p:cNvPr>
          <p:cNvSpPr txBox="1">
            <a:spLocks/>
          </p:cNvSpPr>
          <p:nvPr/>
        </p:nvSpPr>
        <p:spPr>
          <a:xfrm>
            <a:off x="664633" y="1898649"/>
            <a:ext cx="6290349"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pPr marL="409575" indent="0">
              <a:buNone/>
            </a:pPr>
            <a:endParaRPr lang="en-AU" sz="1800" dirty="0">
              <a:latin typeface="Arial"/>
              <a:ea typeface="Roboto"/>
              <a:cs typeface="Arial"/>
            </a:endParaRPr>
          </a:p>
        </p:txBody>
      </p:sp>
      <p:sp>
        <p:nvSpPr>
          <p:cNvPr id="2" name="Title 1">
            <a:extLst>
              <a:ext uri="{FF2B5EF4-FFF2-40B4-BE49-F238E27FC236}">
                <a16:creationId xmlns:a16="http://schemas.microsoft.com/office/drawing/2014/main" id="{495DF35C-297C-1D49-B551-1E2DDFDB5DD1}"/>
              </a:ext>
            </a:extLst>
          </p:cNvPr>
          <p:cNvSpPr>
            <a:spLocks noGrp="1"/>
          </p:cNvSpPr>
          <p:nvPr>
            <p:ph type="title" idx="4294967295"/>
          </p:nvPr>
        </p:nvSpPr>
        <p:spPr>
          <a:xfrm>
            <a:off x="388179" y="473670"/>
            <a:ext cx="12014624" cy="817152"/>
          </a:xfrm>
        </p:spPr>
        <p:txBody>
          <a:bodyPr>
            <a:noAutofit/>
          </a:bodyPr>
          <a:lstStyle/>
          <a:p>
            <a:r>
              <a:rPr lang="en-US" dirty="0">
                <a:solidFill>
                  <a:srgbClr val="000000"/>
                </a:solidFill>
                <a:latin typeface="Clancy"/>
              </a:rPr>
              <a:t>CIA</a:t>
            </a:r>
          </a:p>
        </p:txBody>
      </p:sp>
      <p:pic>
        <p:nvPicPr>
          <p:cNvPr id="10242" name="Picture 2" descr="The Confidentiality, Integrity, Availability (CIA) triad. | Download Scientific Diagram">
            <a:extLst>
              <a:ext uri="{FF2B5EF4-FFF2-40B4-BE49-F238E27FC236}">
                <a16:creationId xmlns:a16="http://schemas.microsoft.com/office/drawing/2014/main" id="{73837AEE-F43D-41A3-11C6-30983E4E5C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3373" y="1290822"/>
            <a:ext cx="5098905" cy="4396661"/>
          </a:xfrm>
          <a:prstGeom prst="rect">
            <a:avLst/>
          </a:prstGeom>
          <a:noFill/>
          <a:extLst>
            <a:ext uri="{909E8E84-426E-40DD-AFC4-6F175D3DCCD1}">
              <a14:hiddenFill xmlns:a14="http://schemas.microsoft.com/office/drawing/2010/main">
                <a:solidFill>
                  <a:srgbClr val="FFFFFF"/>
                </a:solidFill>
              </a14:hiddenFill>
            </a:ext>
          </a:extLst>
        </p:spPr>
      </p:pic>
      <p:sp>
        <p:nvSpPr>
          <p:cNvPr id="3" name="Footer Placeholder 2">
            <a:extLst>
              <a:ext uri="{FF2B5EF4-FFF2-40B4-BE49-F238E27FC236}">
                <a16:creationId xmlns:a16="http://schemas.microsoft.com/office/drawing/2014/main" id="{55F01D9B-804A-EE0A-83C8-84026242539A}"/>
              </a:ext>
            </a:extLst>
          </p:cNvPr>
          <p:cNvSpPr>
            <a:spLocks noGrp="1"/>
          </p:cNvSpPr>
          <p:nvPr>
            <p:ph type="ftr" sz="quarter" idx="11"/>
          </p:nvPr>
        </p:nvSpPr>
        <p:spPr/>
        <p:txBody>
          <a:bodyPr/>
          <a:lstStyle/>
          <a:p>
            <a:r>
              <a:rPr lang="en-US"/>
              <a:t>Rahat Masood, Security Engineering &amp; Cyber Security</a:t>
            </a:r>
          </a:p>
        </p:txBody>
      </p:sp>
      <p:sp>
        <p:nvSpPr>
          <p:cNvPr id="8" name="Slide Number Placeholder 7">
            <a:extLst>
              <a:ext uri="{FF2B5EF4-FFF2-40B4-BE49-F238E27FC236}">
                <a16:creationId xmlns:a16="http://schemas.microsoft.com/office/drawing/2014/main" id="{9A4EB342-66BC-81D6-1B02-E3C5F34AE3A0}"/>
              </a:ext>
            </a:extLst>
          </p:cNvPr>
          <p:cNvSpPr>
            <a:spLocks noGrp="1"/>
          </p:cNvSpPr>
          <p:nvPr>
            <p:ph type="sldNum" sz="quarter" idx="12"/>
          </p:nvPr>
        </p:nvSpPr>
        <p:spPr/>
        <p:txBody>
          <a:bodyPr/>
          <a:lstStyle/>
          <a:p>
            <a:fld id="{330EA680-D336-4FF7-8B7A-9848BB0A1C32}" type="slidenum">
              <a:rPr lang="en-US" smtClean="0"/>
              <a:t>30</a:t>
            </a:fld>
            <a:endParaRPr lang="en-US"/>
          </a:p>
        </p:txBody>
      </p:sp>
    </p:spTree>
    <p:extLst>
      <p:ext uri="{BB962C8B-B14F-4D97-AF65-F5344CB8AC3E}">
        <p14:creationId xmlns:p14="http://schemas.microsoft.com/office/powerpoint/2010/main" val="4453075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9E417-24B8-D836-DD63-CFCF34D92F83}"/>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86EB6926-A19A-9CB2-F920-BE4A7CE014B2}"/>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50305677-CAB6-89DE-6446-BBCE534D6C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2C3A26AC-6552-E1B1-B326-47346996B78A}"/>
              </a:ext>
            </a:extLst>
          </p:cNvPr>
          <p:cNvSpPr txBox="1">
            <a:spLocks/>
          </p:cNvSpPr>
          <p:nvPr/>
        </p:nvSpPr>
        <p:spPr>
          <a:xfrm>
            <a:off x="526087" y="1760104"/>
            <a:ext cx="10944834" cy="4100369"/>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400" dirty="0">
                <a:latin typeface="Calibri" panose="020F0502020204030204" pitchFamily="34" charset="0"/>
                <a:cs typeface="Calibri" panose="020F0502020204030204" pitchFamily="34" charset="0"/>
              </a:rPr>
              <a:t>Some security experts prefer CIANA, which includes:</a:t>
            </a:r>
          </a:p>
          <a:p>
            <a:pPr marL="585788" indent="-217488">
              <a:buFontTx/>
              <a:buChar char="-"/>
            </a:pPr>
            <a:r>
              <a:rPr lang="en-AU" sz="2200" b="1" dirty="0">
                <a:solidFill>
                  <a:schemeClr val="accent2">
                    <a:lumMod val="50000"/>
                  </a:schemeClr>
                </a:solidFill>
                <a:latin typeface="Calibri" panose="020F0502020204030204" pitchFamily="34" charset="0"/>
                <a:cs typeface="Calibri" panose="020F0502020204030204" pitchFamily="34" charset="0"/>
              </a:rPr>
              <a:t>Confidentiality: </a:t>
            </a:r>
            <a:r>
              <a:rPr lang="en-AU" sz="2400" dirty="0">
                <a:solidFill>
                  <a:schemeClr val="accent2">
                    <a:lumMod val="50000"/>
                  </a:schemeClr>
                </a:solidFill>
              </a:rPr>
              <a:t>Ensuring information is accessible only to those authorized.</a:t>
            </a:r>
            <a:endParaRPr lang="en-AU" sz="2200" b="1" dirty="0">
              <a:solidFill>
                <a:schemeClr val="accent2">
                  <a:lumMod val="50000"/>
                </a:schemeClr>
              </a:solidFill>
              <a:latin typeface="Calibri" panose="020F0502020204030204" pitchFamily="34" charset="0"/>
              <a:cs typeface="Calibri" panose="020F0502020204030204" pitchFamily="34" charset="0"/>
            </a:endParaRPr>
          </a:p>
          <a:p>
            <a:pPr marL="585788" indent="-217488">
              <a:buFontTx/>
              <a:buChar char="-"/>
            </a:pPr>
            <a:r>
              <a:rPr lang="en-AU" sz="2200" b="1" dirty="0">
                <a:solidFill>
                  <a:schemeClr val="accent2">
                    <a:lumMod val="50000"/>
                  </a:schemeClr>
                </a:solidFill>
                <a:latin typeface="Calibri" panose="020F0502020204030204" pitchFamily="34" charset="0"/>
                <a:cs typeface="Calibri" panose="020F0502020204030204" pitchFamily="34" charset="0"/>
              </a:rPr>
              <a:t>Integrity: </a:t>
            </a:r>
            <a:r>
              <a:rPr lang="en-AU" sz="2400" dirty="0">
                <a:solidFill>
                  <a:schemeClr val="accent2">
                    <a:lumMod val="50000"/>
                  </a:schemeClr>
                </a:solidFill>
              </a:rPr>
              <a:t>Maintaining the accuracy and completeness of data.</a:t>
            </a:r>
            <a:endParaRPr lang="en-AU" sz="2200" b="1" dirty="0">
              <a:solidFill>
                <a:schemeClr val="accent2">
                  <a:lumMod val="50000"/>
                </a:schemeClr>
              </a:solidFill>
              <a:latin typeface="Calibri" panose="020F0502020204030204" pitchFamily="34" charset="0"/>
              <a:cs typeface="Calibri" panose="020F0502020204030204" pitchFamily="34" charset="0"/>
            </a:endParaRPr>
          </a:p>
          <a:p>
            <a:pPr marL="585788" indent="-217488">
              <a:buFontTx/>
              <a:buChar char="-"/>
            </a:pPr>
            <a:r>
              <a:rPr lang="en-AU" sz="2200" b="1" dirty="0">
                <a:solidFill>
                  <a:schemeClr val="accent2">
                    <a:lumMod val="50000"/>
                  </a:schemeClr>
                </a:solidFill>
                <a:latin typeface="Calibri" panose="020F0502020204030204" pitchFamily="34" charset="0"/>
                <a:cs typeface="Calibri" panose="020F0502020204030204" pitchFamily="34" charset="0"/>
              </a:rPr>
              <a:t>Authentication: </a:t>
            </a:r>
            <a:r>
              <a:rPr lang="en-AU" sz="2400" dirty="0">
                <a:solidFill>
                  <a:schemeClr val="accent2">
                    <a:lumMod val="50000"/>
                  </a:schemeClr>
                </a:solidFill>
              </a:rPr>
              <a:t>Ensuring authorized users have access to information when needed.</a:t>
            </a:r>
            <a:endParaRPr lang="en-AU" sz="2200" b="1" dirty="0">
              <a:solidFill>
                <a:schemeClr val="accent2">
                  <a:lumMod val="50000"/>
                </a:schemeClr>
              </a:solidFill>
              <a:latin typeface="Calibri" panose="020F0502020204030204" pitchFamily="34" charset="0"/>
              <a:cs typeface="Calibri" panose="020F0502020204030204" pitchFamily="34" charset="0"/>
            </a:endParaRPr>
          </a:p>
          <a:p>
            <a:pPr marL="585788" indent="-217488">
              <a:buFontTx/>
              <a:buChar char="-"/>
            </a:pPr>
            <a:r>
              <a:rPr lang="en-AU" sz="2200" b="1" dirty="0">
                <a:solidFill>
                  <a:schemeClr val="accent2">
                    <a:lumMod val="50000"/>
                  </a:schemeClr>
                </a:solidFill>
                <a:latin typeface="Calibri" panose="020F0502020204030204" pitchFamily="34" charset="0"/>
                <a:cs typeface="Calibri" panose="020F0502020204030204" pitchFamily="34" charset="0"/>
              </a:rPr>
              <a:t>Non-repudiation: </a:t>
            </a:r>
            <a:r>
              <a:rPr lang="en-AU" sz="2400" dirty="0">
                <a:solidFill>
                  <a:schemeClr val="accent2">
                    <a:lumMod val="50000"/>
                  </a:schemeClr>
                </a:solidFill>
              </a:rPr>
              <a:t>Guaranteeing that a sender cannot deny the authenticity of their signature on a document or a message they originated.</a:t>
            </a:r>
            <a:endParaRPr lang="en-AU" sz="2200" b="1" dirty="0">
              <a:solidFill>
                <a:schemeClr val="accent2">
                  <a:lumMod val="50000"/>
                </a:schemeClr>
              </a:solidFill>
              <a:latin typeface="Calibri" panose="020F0502020204030204" pitchFamily="34" charset="0"/>
              <a:cs typeface="Calibri" panose="020F0502020204030204" pitchFamily="34" charset="0"/>
            </a:endParaRPr>
          </a:p>
          <a:p>
            <a:pPr marL="585788" indent="-217488">
              <a:buFontTx/>
              <a:buChar char="-"/>
            </a:pPr>
            <a:r>
              <a:rPr lang="en-AU" sz="2200" b="1" dirty="0">
                <a:solidFill>
                  <a:schemeClr val="accent2">
                    <a:lumMod val="50000"/>
                  </a:schemeClr>
                </a:solidFill>
                <a:latin typeface="Calibri" panose="020F0502020204030204" pitchFamily="34" charset="0"/>
                <a:cs typeface="Calibri" panose="020F0502020204030204" pitchFamily="34" charset="0"/>
              </a:rPr>
              <a:t>Availability: </a:t>
            </a:r>
            <a:r>
              <a:rPr lang="en-AU" sz="2400" dirty="0">
                <a:solidFill>
                  <a:schemeClr val="accent2">
                    <a:lumMod val="50000"/>
                  </a:schemeClr>
                </a:solidFill>
              </a:rPr>
              <a:t>Verifying the identity of users and systems.</a:t>
            </a:r>
          </a:p>
        </p:txBody>
      </p:sp>
      <p:sp>
        <p:nvSpPr>
          <p:cNvPr id="2" name="Title 1">
            <a:extLst>
              <a:ext uri="{FF2B5EF4-FFF2-40B4-BE49-F238E27FC236}">
                <a16:creationId xmlns:a16="http://schemas.microsoft.com/office/drawing/2014/main" id="{049AD7C4-8CE5-F868-8273-911A93B4D8C6}"/>
              </a:ext>
            </a:extLst>
          </p:cNvPr>
          <p:cNvSpPr>
            <a:spLocks noGrp="1"/>
          </p:cNvSpPr>
          <p:nvPr>
            <p:ph type="title" idx="4294967295"/>
          </p:nvPr>
        </p:nvSpPr>
        <p:spPr>
          <a:xfrm>
            <a:off x="388179" y="473670"/>
            <a:ext cx="12014624" cy="817152"/>
          </a:xfrm>
        </p:spPr>
        <p:txBody>
          <a:bodyPr>
            <a:noAutofit/>
          </a:bodyPr>
          <a:lstStyle/>
          <a:p>
            <a:r>
              <a:rPr lang="en-US" dirty="0">
                <a:solidFill>
                  <a:srgbClr val="000000"/>
                </a:solidFill>
                <a:latin typeface="Clancy"/>
              </a:rPr>
              <a:t>Beyond CIA: CIANA</a:t>
            </a:r>
          </a:p>
        </p:txBody>
      </p:sp>
      <p:sp>
        <p:nvSpPr>
          <p:cNvPr id="3" name="Footer Placeholder 2">
            <a:extLst>
              <a:ext uri="{FF2B5EF4-FFF2-40B4-BE49-F238E27FC236}">
                <a16:creationId xmlns:a16="http://schemas.microsoft.com/office/drawing/2014/main" id="{F94A03FC-20F7-7FF4-0FED-233CDFEF469B}"/>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7B12E27E-5C03-673F-66F1-0D5EBA64383B}"/>
              </a:ext>
            </a:extLst>
          </p:cNvPr>
          <p:cNvSpPr>
            <a:spLocks noGrp="1"/>
          </p:cNvSpPr>
          <p:nvPr>
            <p:ph type="sldNum" sz="quarter" idx="12"/>
          </p:nvPr>
        </p:nvSpPr>
        <p:spPr/>
        <p:txBody>
          <a:bodyPr/>
          <a:lstStyle/>
          <a:p>
            <a:fld id="{330EA680-D336-4FF7-8B7A-9848BB0A1C32}" type="slidenum">
              <a:rPr lang="en-US" smtClean="0"/>
              <a:t>31</a:t>
            </a:fld>
            <a:endParaRPr lang="en-US"/>
          </a:p>
        </p:txBody>
      </p:sp>
    </p:spTree>
    <p:extLst>
      <p:ext uri="{BB962C8B-B14F-4D97-AF65-F5344CB8AC3E}">
        <p14:creationId xmlns:p14="http://schemas.microsoft.com/office/powerpoint/2010/main" val="36683271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730FC-80DF-F82C-8A1E-39A47879359E}"/>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685B9129-81D1-933F-57F7-EA9923A9B63D}"/>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F2008EF2-E221-B26A-8C50-5FFB60B0EE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9DA91509-C6F1-A1B4-C1AE-7529CD936B98}"/>
              </a:ext>
            </a:extLst>
          </p:cNvPr>
          <p:cNvSpPr txBox="1">
            <a:spLocks/>
          </p:cNvSpPr>
          <p:nvPr/>
        </p:nvSpPr>
        <p:spPr>
          <a:xfrm>
            <a:off x="526087" y="1760104"/>
            <a:ext cx="10944834" cy="4100369"/>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400" dirty="0">
                <a:solidFill>
                  <a:schemeClr val="bg1">
                    <a:lumMod val="85000"/>
                  </a:schemeClr>
                </a:solidFill>
                <a:latin typeface="Calibri" panose="020F0502020204030204" pitchFamily="34" charset="0"/>
                <a:cs typeface="Calibri" panose="020F0502020204030204" pitchFamily="34" charset="0"/>
              </a:rPr>
              <a:t>Some security experts prefer CIANA, which includes:</a:t>
            </a:r>
          </a:p>
          <a:p>
            <a:pPr marL="585788" indent="-217488">
              <a:buFontTx/>
              <a:buChar char="-"/>
            </a:pPr>
            <a:r>
              <a:rPr lang="en-AU" sz="2200" b="1" dirty="0">
                <a:solidFill>
                  <a:schemeClr val="bg1">
                    <a:lumMod val="85000"/>
                  </a:schemeClr>
                </a:solidFill>
                <a:latin typeface="Calibri" panose="020F0502020204030204" pitchFamily="34" charset="0"/>
                <a:cs typeface="Calibri" panose="020F0502020204030204" pitchFamily="34" charset="0"/>
              </a:rPr>
              <a:t>Confidentiality: </a:t>
            </a:r>
            <a:r>
              <a:rPr lang="en-AU" sz="2400" dirty="0">
                <a:solidFill>
                  <a:schemeClr val="bg1">
                    <a:lumMod val="85000"/>
                  </a:schemeClr>
                </a:solidFill>
              </a:rPr>
              <a:t>Ensuring information is accessible only to those authorized.</a:t>
            </a:r>
            <a:endParaRPr lang="en-AU" sz="2200" b="1" dirty="0">
              <a:solidFill>
                <a:schemeClr val="bg1">
                  <a:lumMod val="85000"/>
                </a:schemeClr>
              </a:solidFill>
              <a:latin typeface="Calibri" panose="020F0502020204030204" pitchFamily="34" charset="0"/>
              <a:cs typeface="Calibri" panose="020F0502020204030204" pitchFamily="34" charset="0"/>
            </a:endParaRPr>
          </a:p>
          <a:p>
            <a:pPr marL="585788" indent="-217488">
              <a:buFontTx/>
              <a:buChar char="-"/>
            </a:pPr>
            <a:r>
              <a:rPr lang="en-AU" sz="2200" b="1" dirty="0">
                <a:solidFill>
                  <a:schemeClr val="bg1">
                    <a:lumMod val="85000"/>
                  </a:schemeClr>
                </a:solidFill>
                <a:latin typeface="Calibri" panose="020F0502020204030204" pitchFamily="34" charset="0"/>
                <a:cs typeface="Calibri" panose="020F0502020204030204" pitchFamily="34" charset="0"/>
              </a:rPr>
              <a:t>Integrity: </a:t>
            </a:r>
            <a:r>
              <a:rPr lang="en-AU" sz="2400" dirty="0">
                <a:solidFill>
                  <a:schemeClr val="bg1">
                    <a:lumMod val="85000"/>
                  </a:schemeClr>
                </a:solidFill>
              </a:rPr>
              <a:t>Maintaining the accuracy and completeness of data.</a:t>
            </a:r>
            <a:endParaRPr lang="en-AU" sz="2200" b="1" dirty="0">
              <a:solidFill>
                <a:schemeClr val="bg1">
                  <a:lumMod val="85000"/>
                </a:schemeClr>
              </a:solidFill>
              <a:latin typeface="Calibri" panose="020F0502020204030204" pitchFamily="34" charset="0"/>
              <a:cs typeface="Calibri" panose="020F0502020204030204" pitchFamily="34" charset="0"/>
            </a:endParaRPr>
          </a:p>
          <a:p>
            <a:pPr marL="585788" indent="-217488">
              <a:buFontTx/>
              <a:buChar char="-"/>
            </a:pPr>
            <a:r>
              <a:rPr lang="en-AU" sz="2200" b="1" dirty="0">
                <a:solidFill>
                  <a:schemeClr val="bg1">
                    <a:lumMod val="85000"/>
                  </a:schemeClr>
                </a:solidFill>
                <a:latin typeface="Calibri" panose="020F0502020204030204" pitchFamily="34" charset="0"/>
                <a:cs typeface="Calibri" panose="020F0502020204030204" pitchFamily="34" charset="0"/>
              </a:rPr>
              <a:t>Authentication: </a:t>
            </a:r>
            <a:r>
              <a:rPr lang="en-AU" sz="2400" dirty="0">
                <a:solidFill>
                  <a:schemeClr val="bg1">
                    <a:lumMod val="85000"/>
                  </a:schemeClr>
                </a:solidFill>
              </a:rPr>
              <a:t>Ensuring authorized users have access to information when needed.</a:t>
            </a:r>
            <a:endParaRPr lang="en-AU" sz="2200" b="1" dirty="0">
              <a:solidFill>
                <a:schemeClr val="bg1">
                  <a:lumMod val="85000"/>
                </a:schemeClr>
              </a:solidFill>
              <a:latin typeface="Calibri" panose="020F0502020204030204" pitchFamily="34" charset="0"/>
              <a:cs typeface="Calibri" panose="020F0502020204030204" pitchFamily="34" charset="0"/>
            </a:endParaRPr>
          </a:p>
          <a:p>
            <a:pPr marL="585788" indent="-217488">
              <a:buFontTx/>
              <a:buChar char="-"/>
            </a:pPr>
            <a:r>
              <a:rPr lang="en-AU" sz="2200" b="1" dirty="0">
                <a:solidFill>
                  <a:schemeClr val="bg1">
                    <a:lumMod val="85000"/>
                  </a:schemeClr>
                </a:solidFill>
                <a:latin typeface="Calibri" panose="020F0502020204030204" pitchFamily="34" charset="0"/>
                <a:cs typeface="Calibri" panose="020F0502020204030204" pitchFamily="34" charset="0"/>
              </a:rPr>
              <a:t>Non-repudiation: </a:t>
            </a:r>
            <a:r>
              <a:rPr lang="en-AU" sz="2400" dirty="0">
                <a:solidFill>
                  <a:schemeClr val="bg1">
                    <a:lumMod val="85000"/>
                  </a:schemeClr>
                </a:solidFill>
              </a:rPr>
              <a:t>Guaranteeing that a sender cannot deny the authenticity of their signature on a document or a message they originated.</a:t>
            </a:r>
            <a:endParaRPr lang="en-AU" sz="2200" b="1" dirty="0">
              <a:solidFill>
                <a:schemeClr val="bg1">
                  <a:lumMod val="85000"/>
                </a:schemeClr>
              </a:solidFill>
              <a:latin typeface="Calibri" panose="020F0502020204030204" pitchFamily="34" charset="0"/>
              <a:cs typeface="Calibri" panose="020F0502020204030204" pitchFamily="34" charset="0"/>
            </a:endParaRPr>
          </a:p>
          <a:p>
            <a:pPr marL="585788" indent="-217488">
              <a:buFontTx/>
              <a:buChar char="-"/>
            </a:pPr>
            <a:r>
              <a:rPr lang="en-AU" sz="2200" b="1" dirty="0">
                <a:solidFill>
                  <a:schemeClr val="bg1">
                    <a:lumMod val="85000"/>
                  </a:schemeClr>
                </a:solidFill>
                <a:latin typeface="Calibri" panose="020F0502020204030204" pitchFamily="34" charset="0"/>
                <a:cs typeface="Calibri" panose="020F0502020204030204" pitchFamily="34" charset="0"/>
              </a:rPr>
              <a:t>Availability: </a:t>
            </a:r>
            <a:r>
              <a:rPr lang="en-AU" sz="2400" dirty="0">
                <a:solidFill>
                  <a:schemeClr val="bg1">
                    <a:lumMod val="85000"/>
                  </a:schemeClr>
                </a:solidFill>
              </a:rPr>
              <a:t>Verifying the identity of users and systems.</a:t>
            </a:r>
          </a:p>
        </p:txBody>
      </p:sp>
      <p:sp>
        <p:nvSpPr>
          <p:cNvPr id="2" name="Title 1">
            <a:extLst>
              <a:ext uri="{FF2B5EF4-FFF2-40B4-BE49-F238E27FC236}">
                <a16:creationId xmlns:a16="http://schemas.microsoft.com/office/drawing/2014/main" id="{9CA768B4-F26E-046F-2F50-EBE716F5EA75}"/>
              </a:ext>
            </a:extLst>
          </p:cNvPr>
          <p:cNvSpPr>
            <a:spLocks noGrp="1"/>
          </p:cNvSpPr>
          <p:nvPr>
            <p:ph type="title" idx="4294967295"/>
          </p:nvPr>
        </p:nvSpPr>
        <p:spPr>
          <a:xfrm>
            <a:off x="388179" y="473670"/>
            <a:ext cx="12014624" cy="817152"/>
          </a:xfrm>
        </p:spPr>
        <p:txBody>
          <a:bodyPr>
            <a:noAutofit/>
          </a:bodyPr>
          <a:lstStyle/>
          <a:p>
            <a:r>
              <a:rPr lang="en-US" dirty="0">
                <a:solidFill>
                  <a:srgbClr val="000000"/>
                </a:solidFill>
                <a:latin typeface="Clancy"/>
              </a:rPr>
              <a:t>Applying CIA Model to Information</a:t>
            </a:r>
          </a:p>
        </p:txBody>
      </p:sp>
      <p:sp>
        <p:nvSpPr>
          <p:cNvPr id="3" name="Rounded Rectangle 2">
            <a:extLst>
              <a:ext uri="{FF2B5EF4-FFF2-40B4-BE49-F238E27FC236}">
                <a16:creationId xmlns:a16="http://schemas.microsoft.com/office/drawing/2014/main" id="{DE92E370-B218-D1A9-3975-E0A8922A7993}"/>
              </a:ext>
            </a:extLst>
          </p:cNvPr>
          <p:cNvSpPr/>
          <p:nvPr/>
        </p:nvSpPr>
        <p:spPr>
          <a:xfrm>
            <a:off x="1269465" y="2414482"/>
            <a:ext cx="9440098" cy="226835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sz="2800" i="1" dirty="0">
                <a:latin typeface="Calibri" panose="020F0502020204030204" pitchFamily="34" charset="0"/>
                <a:cs typeface="Calibri" panose="020F0502020204030204" pitchFamily="34" charset="0"/>
              </a:rPr>
              <a:t>Why should Data/Information be Confidential?</a:t>
            </a:r>
          </a:p>
          <a:p>
            <a:pPr algn="ctr"/>
            <a:r>
              <a:rPr lang="en-AU" sz="2800" i="1" dirty="0">
                <a:latin typeface="Calibri" panose="020F0502020204030204" pitchFamily="34" charset="0"/>
                <a:cs typeface="Calibri" panose="020F0502020204030204" pitchFamily="34" charset="0"/>
              </a:rPr>
              <a:t>Why should Data/Information have Integrity?</a:t>
            </a:r>
          </a:p>
          <a:p>
            <a:pPr algn="ctr"/>
            <a:r>
              <a:rPr lang="en-AU" sz="2800" i="1" dirty="0">
                <a:latin typeface="Calibri" panose="020F0502020204030204" pitchFamily="34" charset="0"/>
                <a:cs typeface="Calibri" panose="020F0502020204030204" pitchFamily="34" charset="0"/>
              </a:rPr>
              <a:t>Why should Data/Information have Authentication?</a:t>
            </a:r>
          </a:p>
        </p:txBody>
      </p:sp>
      <p:sp>
        <p:nvSpPr>
          <p:cNvPr id="6" name="Footer Placeholder 5">
            <a:extLst>
              <a:ext uri="{FF2B5EF4-FFF2-40B4-BE49-F238E27FC236}">
                <a16:creationId xmlns:a16="http://schemas.microsoft.com/office/drawing/2014/main" id="{54D1E89B-F0DF-B22B-7B40-E1C550702382}"/>
              </a:ext>
            </a:extLst>
          </p:cNvPr>
          <p:cNvSpPr>
            <a:spLocks noGrp="1"/>
          </p:cNvSpPr>
          <p:nvPr>
            <p:ph type="ftr" sz="quarter" idx="11"/>
          </p:nvPr>
        </p:nvSpPr>
        <p:spPr/>
        <p:txBody>
          <a:bodyPr/>
          <a:lstStyle/>
          <a:p>
            <a:r>
              <a:rPr lang="en-US"/>
              <a:t>Rahat Masood, Security Engineering &amp; Cyber Security</a:t>
            </a:r>
          </a:p>
        </p:txBody>
      </p:sp>
      <p:sp>
        <p:nvSpPr>
          <p:cNvPr id="8" name="Slide Number Placeholder 7">
            <a:extLst>
              <a:ext uri="{FF2B5EF4-FFF2-40B4-BE49-F238E27FC236}">
                <a16:creationId xmlns:a16="http://schemas.microsoft.com/office/drawing/2014/main" id="{A180CA3D-F6A4-2DE2-E2AA-1677E386D028}"/>
              </a:ext>
            </a:extLst>
          </p:cNvPr>
          <p:cNvSpPr>
            <a:spLocks noGrp="1"/>
          </p:cNvSpPr>
          <p:nvPr>
            <p:ph type="sldNum" sz="quarter" idx="12"/>
          </p:nvPr>
        </p:nvSpPr>
        <p:spPr/>
        <p:txBody>
          <a:bodyPr/>
          <a:lstStyle/>
          <a:p>
            <a:fld id="{330EA680-D336-4FF7-8B7A-9848BB0A1C32}" type="slidenum">
              <a:rPr lang="en-US" smtClean="0"/>
              <a:t>32</a:t>
            </a:fld>
            <a:endParaRPr lang="en-US"/>
          </a:p>
        </p:txBody>
      </p:sp>
    </p:spTree>
    <p:extLst>
      <p:ext uri="{BB962C8B-B14F-4D97-AF65-F5344CB8AC3E}">
        <p14:creationId xmlns:p14="http://schemas.microsoft.com/office/powerpoint/2010/main" val="16962761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56452-87B8-0F2A-9B93-1865294DDDB2}"/>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740FDF0C-86C3-E7D3-7708-AA0F4CF97B06}"/>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7C18CE40-3BF4-9853-40D2-72CB6D90EF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378FABD7-236B-94FB-E7CF-1ECB83EE7C02}"/>
              </a:ext>
            </a:extLst>
          </p:cNvPr>
          <p:cNvSpPr txBox="1">
            <a:spLocks/>
          </p:cNvSpPr>
          <p:nvPr/>
        </p:nvSpPr>
        <p:spPr>
          <a:xfrm>
            <a:off x="664633" y="1898649"/>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pPr marL="266700" lvl="1" indent="0">
              <a:buNone/>
            </a:pPr>
            <a:endParaRPr lang="en-AU" sz="1800" dirty="0">
              <a:latin typeface="Arial"/>
              <a:ea typeface="Roboto"/>
              <a:cs typeface="Arial"/>
            </a:endParaRPr>
          </a:p>
          <a:p>
            <a:pPr marL="266700" lvl="1" indent="0">
              <a:buNone/>
            </a:pPr>
            <a:endParaRPr lang="en-AU" sz="1500" dirty="0">
              <a:latin typeface="Arial"/>
              <a:ea typeface="Roboto"/>
              <a:cs typeface="Arial"/>
            </a:endParaRPr>
          </a:p>
        </p:txBody>
      </p:sp>
      <p:sp>
        <p:nvSpPr>
          <p:cNvPr id="2" name="Title 1">
            <a:extLst>
              <a:ext uri="{FF2B5EF4-FFF2-40B4-BE49-F238E27FC236}">
                <a16:creationId xmlns:a16="http://schemas.microsoft.com/office/drawing/2014/main" id="{12043326-90CA-6D66-552E-AD9B54BD9522}"/>
              </a:ext>
            </a:extLst>
          </p:cNvPr>
          <p:cNvSpPr>
            <a:spLocks noGrp="1"/>
          </p:cNvSpPr>
          <p:nvPr>
            <p:ph type="title" idx="4294967295"/>
          </p:nvPr>
        </p:nvSpPr>
        <p:spPr>
          <a:xfrm>
            <a:off x="388179" y="473670"/>
            <a:ext cx="12014624" cy="817152"/>
          </a:xfrm>
        </p:spPr>
        <p:txBody>
          <a:bodyPr>
            <a:noAutofit/>
          </a:bodyPr>
          <a:lstStyle/>
          <a:p>
            <a:r>
              <a:rPr lang="en-US" dirty="0">
                <a:solidFill>
                  <a:srgbClr val="000000"/>
                </a:solidFill>
                <a:latin typeface="Clancy"/>
              </a:rPr>
              <a:t>Applying CIA Model to Information</a:t>
            </a:r>
          </a:p>
        </p:txBody>
      </p:sp>
      <p:sp>
        <p:nvSpPr>
          <p:cNvPr id="6" name="TextBox 5">
            <a:extLst>
              <a:ext uri="{FF2B5EF4-FFF2-40B4-BE49-F238E27FC236}">
                <a16:creationId xmlns:a16="http://schemas.microsoft.com/office/drawing/2014/main" id="{F42C164E-1D34-4A10-757F-D65A8AC2690B}"/>
              </a:ext>
            </a:extLst>
          </p:cNvPr>
          <p:cNvSpPr txBox="1"/>
          <p:nvPr/>
        </p:nvSpPr>
        <p:spPr>
          <a:xfrm>
            <a:off x="388179" y="1596377"/>
            <a:ext cx="11678892" cy="4308872"/>
          </a:xfrm>
          <a:prstGeom prst="rect">
            <a:avLst/>
          </a:prstGeom>
          <a:noFill/>
        </p:spPr>
        <p:txBody>
          <a:bodyPr wrap="square">
            <a:spAutoFit/>
          </a:bodyPr>
          <a:lstStyle/>
          <a:p>
            <a:pPr>
              <a:buNone/>
            </a:pPr>
            <a:r>
              <a:rPr lang="en-AU" sz="2400" dirty="0">
                <a:latin typeface="Calibri" panose="020F0502020204030204" pitchFamily="34" charset="0"/>
                <a:cs typeface="Calibri" panose="020F0502020204030204" pitchFamily="34" charset="0"/>
              </a:rPr>
              <a:t>This week, focus on understanding how Information/Data aligns with each part of the CIA model:</a:t>
            </a:r>
          </a:p>
          <a:p>
            <a:pPr marL="342900" indent="-342900">
              <a:buFont typeface="Arial" panose="020B0604020202020204" pitchFamily="34" charset="0"/>
              <a:buChar char="•"/>
            </a:pPr>
            <a:r>
              <a:rPr lang="en-AU" sz="2200" b="1" dirty="0">
                <a:solidFill>
                  <a:schemeClr val="accent2">
                    <a:lumMod val="50000"/>
                  </a:schemeClr>
                </a:solidFill>
                <a:latin typeface="Calibri" panose="020F0502020204030204" pitchFamily="34" charset="0"/>
                <a:cs typeface="Calibri" panose="020F0502020204030204" pitchFamily="34" charset="0"/>
              </a:rPr>
              <a:t>Confidentiality</a:t>
            </a:r>
          </a:p>
          <a:p>
            <a:pPr marL="585788" indent="-258763">
              <a:buFontTx/>
              <a:buChar char="-"/>
            </a:pPr>
            <a:r>
              <a:rPr lang="en-AU" sz="2000" b="1" dirty="0">
                <a:latin typeface="Calibri" panose="020F0502020204030204" pitchFamily="34" charset="0"/>
                <a:cs typeface="Calibri" panose="020F0502020204030204" pitchFamily="34" charset="0"/>
              </a:rPr>
              <a:t>Why?</a:t>
            </a:r>
            <a:r>
              <a:rPr lang="en-AU" sz="2000" dirty="0">
                <a:latin typeface="Calibri" panose="020F0502020204030204" pitchFamily="34" charset="0"/>
                <a:cs typeface="Calibri" panose="020F0502020204030204" pitchFamily="34" charset="0"/>
              </a:rPr>
              <a:t> To prevent unauthorized access to sensitive data.</a:t>
            </a:r>
          </a:p>
          <a:p>
            <a:pPr marL="585788" indent="-258763">
              <a:buFontTx/>
              <a:buChar char="-"/>
            </a:pPr>
            <a:r>
              <a:rPr lang="en-AU" sz="2000" b="1" dirty="0">
                <a:latin typeface="Calibri" panose="020F0502020204030204" pitchFamily="34" charset="0"/>
                <a:cs typeface="Calibri" panose="020F0502020204030204" pitchFamily="34" charset="0"/>
              </a:rPr>
              <a:t>Example:</a:t>
            </a:r>
            <a:r>
              <a:rPr lang="en-AU" sz="2000" dirty="0">
                <a:latin typeface="Calibri" panose="020F0502020204030204" pitchFamily="34" charset="0"/>
                <a:cs typeface="Calibri" panose="020F0502020204030204" pitchFamily="34" charset="0"/>
              </a:rPr>
              <a:t> Medical records, passwords, or personal identifiers must be kept private to protect individual rights and organizational trust.</a:t>
            </a:r>
          </a:p>
          <a:p>
            <a:pPr marL="342900" indent="-342900">
              <a:buFont typeface="Arial" panose="020B0604020202020204" pitchFamily="34" charset="0"/>
              <a:buChar char="•"/>
            </a:pPr>
            <a:r>
              <a:rPr lang="en-AU" sz="2200" b="1" dirty="0">
                <a:solidFill>
                  <a:schemeClr val="accent2">
                    <a:lumMod val="50000"/>
                  </a:schemeClr>
                </a:solidFill>
                <a:latin typeface="Calibri" panose="020F0502020204030204" pitchFamily="34" charset="0"/>
                <a:cs typeface="Calibri" panose="020F0502020204030204" pitchFamily="34" charset="0"/>
              </a:rPr>
              <a:t>Integrity</a:t>
            </a:r>
          </a:p>
          <a:p>
            <a:pPr marL="585788" indent="-258763">
              <a:buFontTx/>
              <a:buChar char="-"/>
            </a:pPr>
            <a:r>
              <a:rPr lang="en-AU" sz="2000" b="1" dirty="0">
                <a:latin typeface="Calibri" panose="020F0502020204030204" pitchFamily="34" charset="0"/>
                <a:cs typeface="Calibri" panose="020F0502020204030204" pitchFamily="34" charset="0"/>
              </a:rPr>
              <a:t>Why?</a:t>
            </a:r>
            <a:r>
              <a:rPr lang="en-AU" sz="2000" dirty="0">
                <a:latin typeface="Calibri" panose="020F0502020204030204" pitchFamily="34" charset="0"/>
                <a:cs typeface="Calibri" panose="020F0502020204030204" pitchFamily="34" charset="0"/>
              </a:rPr>
              <a:t> To ensure the data remains accurate and unaltered.</a:t>
            </a:r>
          </a:p>
          <a:p>
            <a:pPr marL="585788" indent="-258763">
              <a:buFontTx/>
              <a:buChar char="-"/>
            </a:pPr>
            <a:r>
              <a:rPr lang="en-AU" sz="2000" b="1" dirty="0">
                <a:latin typeface="Calibri" panose="020F0502020204030204" pitchFamily="34" charset="0"/>
                <a:cs typeface="Calibri" panose="020F0502020204030204" pitchFamily="34" charset="0"/>
              </a:rPr>
              <a:t>Example:</a:t>
            </a:r>
            <a:r>
              <a:rPr lang="en-AU" sz="2000" dirty="0">
                <a:latin typeface="Calibri" panose="020F0502020204030204" pitchFamily="34" charset="0"/>
                <a:cs typeface="Calibri" panose="020F0502020204030204" pitchFamily="34" charset="0"/>
              </a:rPr>
              <a:t> Financial records or sensor data must not be tampered with, or critical decisions may be made on false information.</a:t>
            </a:r>
          </a:p>
          <a:p>
            <a:pPr marL="342900" indent="-342900">
              <a:buFont typeface="Arial" panose="020B0604020202020204" pitchFamily="34" charset="0"/>
              <a:buChar char="•"/>
            </a:pPr>
            <a:r>
              <a:rPr lang="en-AU" sz="2200" b="1" dirty="0">
                <a:solidFill>
                  <a:schemeClr val="accent2">
                    <a:lumMod val="50000"/>
                  </a:schemeClr>
                </a:solidFill>
                <a:latin typeface="Calibri" panose="020F0502020204030204" pitchFamily="34" charset="0"/>
                <a:cs typeface="Calibri" panose="020F0502020204030204" pitchFamily="34" charset="0"/>
              </a:rPr>
              <a:t>Authentication</a:t>
            </a:r>
          </a:p>
          <a:p>
            <a:pPr marL="585788" indent="-258763">
              <a:buFontTx/>
              <a:buChar char="-"/>
            </a:pPr>
            <a:r>
              <a:rPr lang="en-AU" sz="2000" b="1" dirty="0">
                <a:latin typeface="Calibri" panose="020F0502020204030204" pitchFamily="34" charset="0"/>
                <a:cs typeface="Calibri" panose="020F0502020204030204" pitchFamily="34" charset="0"/>
              </a:rPr>
              <a:t>Why?</a:t>
            </a:r>
            <a:r>
              <a:rPr lang="en-AU" sz="2000" dirty="0">
                <a:latin typeface="Calibri" panose="020F0502020204030204" pitchFamily="34" charset="0"/>
                <a:cs typeface="Calibri" panose="020F0502020204030204" pitchFamily="34" charset="0"/>
              </a:rPr>
              <a:t> To confirm that users and systems are who they say they are.</a:t>
            </a:r>
          </a:p>
          <a:p>
            <a:pPr marL="585788" indent="-258763">
              <a:buFontTx/>
              <a:buChar char="-"/>
            </a:pPr>
            <a:r>
              <a:rPr lang="en-AU" sz="2000" b="1" dirty="0">
                <a:latin typeface="Calibri" panose="020F0502020204030204" pitchFamily="34" charset="0"/>
                <a:cs typeface="Calibri" panose="020F0502020204030204" pitchFamily="34" charset="0"/>
              </a:rPr>
              <a:t>Example:</a:t>
            </a:r>
            <a:r>
              <a:rPr lang="en-AU" sz="2000" dirty="0">
                <a:latin typeface="Calibri" panose="020F0502020204030204" pitchFamily="34" charset="0"/>
                <a:cs typeface="Calibri" panose="020F0502020204030204" pitchFamily="34" charset="0"/>
              </a:rPr>
              <a:t> Logging into a bank account should require valid credentials to prevent fraud or identity theft.</a:t>
            </a:r>
          </a:p>
        </p:txBody>
      </p:sp>
      <p:sp>
        <p:nvSpPr>
          <p:cNvPr id="8" name="Footer Placeholder 7">
            <a:extLst>
              <a:ext uri="{FF2B5EF4-FFF2-40B4-BE49-F238E27FC236}">
                <a16:creationId xmlns:a16="http://schemas.microsoft.com/office/drawing/2014/main" id="{08ABFBD2-AB46-9C80-3FDD-0FAA633560DB}"/>
              </a:ext>
            </a:extLst>
          </p:cNvPr>
          <p:cNvSpPr>
            <a:spLocks noGrp="1"/>
          </p:cNvSpPr>
          <p:nvPr>
            <p:ph type="ftr" sz="quarter" idx="11"/>
          </p:nvPr>
        </p:nvSpPr>
        <p:spPr/>
        <p:txBody>
          <a:bodyPr/>
          <a:lstStyle/>
          <a:p>
            <a:r>
              <a:rPr lang="en-US"/>
              <a:t>Rahat Masood, Security Engineering &amp; Cyber Security</a:t>
            </a:r>
          </a:p>
        </p:txBody>
      </p:sp>
      <p:sp>
        <p:nvSpPr>
          <p:cNvPr id="9" name="Slide Number Placeholder 8">
            <a:extLst>
              <a:ext uri="{FF2B5EF4-FFF2-40B4-BE49-F238E27FC236}">
                <a16:creationId xmlns:a16="http://schemas.microsoft.com/office/drawing/2014/main" id="{79FB6767-0556-FEFF-A65D-C83952AF5008}"/>
              </a:ext>
            </a:extLst>
          </p:cNvPr>
          <p:cNvSpPr>
            <a:spLocks noGrp="1"/>
          </p:cNvSpPr>
          <p:nvPr>
            <p:ph type="sldNum" sz="quarter" idx="12"/>
          </p:nvPr>
        </p:nvSpPr>
        <p:spPr/>
        <p:txBody>
          <a:bodyPr/>
          <a:lstStyle/>
          <a:p>
            <a:fld id="{330EA680-D336-4FF7-8B7A-9848BB0A1C32}" type="slidenum">
              <a:rPr lang="en-US" smtClean="0"/>
              <a:t>33</a:t>
            </a:fld>
            <a:endParaRPr lang="en-US"/>
          </a:p>
        </p:txBody>
      </p:sp>
    </p:spTree>
    <p:extLst>
      <p:ext uri="{BB962C8B-B14F-4D97-AF65-F5344CB8AC3E}">
        <p14:creationId xmlns:p14="http://schemas.microsoft.com/office/powerpoint/2010/main" val="10849473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15C04-0E9A-752D-3195-A00755A17BDB}"/>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7756DD49-EFC6-C392-30A9-AAAD6EF0E61C}"/>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D114A1F9-09E3-0521-DAA4-DF7A6D290A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DE09EFD5-97CE-D870-6037-2648176D0175}"/>
              </a:ext>
            </a:extLst>
          </p:cNvPr>
          <p:cNvSpPr txBox="1">
            <a:spLocks/>
          </p:cNvSpPr>
          <p:nvPr/>
        </p:nvSpPr>
        <p:spPr>
          <a:xfrm>
            <a:off x="664633" y="1898649"/>
            <a:ext cx="11790603" cy="4254704"/>
          </a:xfrm>
          <a:prstGeom prst="rect">
            <a:avLst/>
          </a:prstGeom>
        </p:spPr>
        <p:txBody>
          <a:bodyPr lIns="91440" tIns="45720" rIns="91440" bIns="45720" anchor="t">
            <a:normAutofit lnSpcReduction="10000"/>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800" b="1" dirty="0">
                <a:latin typeface="Calibri" panose="020F0502020204030204" pitchFamily="34" charset="0"/>
                <a:cs typeface="Calibri" panose="020F0502020204030204" pitchFamily="34" charset="0"/>
              </a:rPr>
              <a:t>Artificial Intelligence (AI)</a:t>
            </a:r>
          </a:p>
          <a:p>
            <a:pPr marL="792163" indent="-342900">
              <a:buFontTx/>
              <a:buChar char="-"/>
            </a:pPr>
            <a:r>
              <a:rPr lang="en-AU" sz="2400" i="1" dirty="0">
                <a:solidFill>
                  <a:schemeClr val="accent2">
                    <a:lumMod val="50000"/>
                  </a:schemeClr>
                </a:solidFill>
              </a:rPr>
              <a:t>Purpose: </a:t>
            </a:r>
            <a:r>
              <a:rPr lang="en-AU" sz="2400" dirty="0">
                <a:solidFill>
                  <a:schemeClr val="accent2">
                    <a:lumMod val="50000"/>
                  </a:schemeClr>
                </a:solidFill>
              </a:rPr>
              <a:t>To mimic human </a:t>
            </a:r>
            <a:r>
              <a:rPr lang="en-AU" sz="2400" dirty="0" err="1">
                <a:solidFill>
                  <a:schemeClr val="accent2">
                    <a:lumMod val="50000"/>
                  </a:schemeClr>
                </a:solidFill>
              </a:rPr>
              <a:t>behavior</a:t>
            </a:r>
            <a:r>
              <a:rPr lang="en-AU" sz="2400" dirty="0">
                <a:solidFill>
                  <a:schemeClr val="accent2">
                    <a:lumMod val="50000"/>
                  </a:schemeClr>
                </a:solidFill>
              </a:rPr>
              <a:t> and decision-making.</a:t>
            </a:r>
          </a:p>
          <a:p>
            <a:pPr marL="792163" indent="-342900">
              <a:buFontTx/>
              <a:buChar char="-"/>
            </a:pPr>
            <a:r>
              <a:rPr lang="en-AU" sz="2400" i="1" dirty="0">
                <a:solidFill>
                  <a:schemeClr val="accent2">
                    <a:lumMod val="50000"/>
                  </a:schemeClr>
                </a:solidFill>
              </a:rPr>
              <a:t>Requirement: </a:t>
            </a:r>
            <a:r>
              <a:rPr lang="en-AU" sz="2400" dirty="0">
                <a:solidFill>
                  <a:schemeClr val="accent2">
                    <a:lumMod val="50000"/>
                  </a:schemeClr>
                </a:solidFill>
              </a:rPr>
              <a:t>Requires large datasets to train and fine-tune models.</a:t>
            </a:r>
          </a:p>
          <a:p>
            <a:pPr marL="792163" indent="-342900">
              <a:buFontTx/>
              <a:buChar char="-"/>
            </a:pPr>
            <a:r>
              <a:rPr lang="en-AU" sz="2400" i="1" dirty="0">
                <a:solidFill>
                  <a:schemeClr val="accent2">
                    <a:lumMod val="50000"/>
                  </a:schemeClr>
                </a:solidFill>
              </a:rPr>
              <a:t>Impact: </a:t>
            </a:r>
            <a:r>
              <a:rPr lang="en-AU" sz="2400" dirty="0">
                <a:solidFill>
                  <a:schemeClr val="accent2">
                    <a:lumMod val="50000"/>
                  </a:schemeClr>
                </a:solidFill>
              </a:rPr>
              <a:t>AI systems rely heavily on quality and quantity of data to function accurately and ethically.</a:t>
            </a:r>
          </a:p>
          <a:p>
            <a:r>
              <a:rPr lang="en-AU" sz="2800" b="1" dirty="0">
                <a:latin typeface="Calibri" panose="020F0502020204030204" pitchFamily="34" charset="0"/>
                <a:cs typeface="Calibri" panose="020F0502020204030204" pitchFamily="34" charset="0"/>
              </a:rPr>
              <a:t>Data Analytics</a:t>
            </a:r>
          </a:p>
          <a:p>
            <a:pPr marL="763588" indent="-217488">
              <a:buFontTx/>
              <a:buChar char="-"/>
            </a:pPr>
            <a:r>
              <a:rPr lang="en-AU" sz="2400" i="1" dirty="0">
                <a:solidFill>
                  <a:schemeClr val="accent2">
                    <a:lumMod val="50000"/>
                  </a:schemeClr>
                </a:solidFill>
              </a:rPr>
              <a:t>Purpose: </a:t>
            </a:r>
            <a:r>
              <a:rPr lang="en-AU" sz="2400" dirty="0">
                <a:solidFill>
                  <a:schemeClr val="accent2">
                    <a:lumMod val="50000"/>
                  </a:schemeClr>
                </a:solidFill>
              </a:rPr>
              <a:t>Understand consumer </a:t>
            </a:r>
            <a:r>
              <a:rPr lang="en-AU" sz="2400" dirty="0" err="1">
                <a:solidFill>
                  <a:schemeClr val="accent2">
                    <a:lumMod val="50000"/>
                  </a:schemeClr>
                </a:solidFill>
              </a:rPr>
              <a:t>behavior</a:t>
            </a:r>
            <a:r>
              <a:rPr lang="en-AU" sz="2400" dirty="0">
                <a:solidFill>
                  <a:schemeClr val="accent2">
                    <a:lumMod val="50000"/>
                  </a:schemeClr>
                </a:solidFill>
              </a:rPr>
              <a:t> and patterns.</a:t>
            </a:r>
          </a:p>
          <a:p>
            <a:pPr marL="763588" indent="-217488">
              <a:buFontTx/>
              <a:buChar char="-"/>
            </a:pPr>
            <a:r>
              <a:rPr lang="en-AU" sz="2400" i="1" dirty="0">
                <a:solidFill>
                  <a:schemeClr val="accent2">
                    <a:lumMod val="50000"/>
                  </a:schemeClr>
                </a:solidFill>
              </a:rPr>
              <a:t>Benefit: </a:t>
            </a:r>
            <a:r>
              <a:rPr lang="en-AU" sz="2400" dirty="0">
                <a:solidFill>
                  <a:schemeClr val="accent2">
                    <a:lumMod val="50000"/>
                  </a:schemeClr>
                </a:solidFill>
              </a:rPr>
              <a:t>Helps organizations make targeted, evidence-based decisions.</a:t>
            </a:r>
          </a:p>
          <a:p>
            <a:pPr marL="763588" indent="-217488">
              <a:buFontTx/>
              <a:buChar char="-"/>
            </a:pPr>
            <a:r>
              <a:rPr lang="en-AU" sz="2400" i="1" dirty="0">
                <a:solidFill>
                  <a:schemeClr val="accent2">
                    <a:lumMod val="50000"/>
                  </a:schemeClr>
                </a:solidFill>
              </a:rPr>
              <a:t>Application: </a:t>
            </a:r>
            <a:r>
              <a:rPr lang="en-AU" sz="2400" dirty="0">
                <a:solidFill>
                  <a:schemeClr val="accent2">
                    <a:lumMod val="50000"/>
                  </a:schemeClr>
                </a:solidFill>
              </a:rPr>
              <a:t>Supports product development, marketing, and customer engagement strategies.</a:t>
            </a:r>
          </a:p>
          <a:p>
            <a:pPr marL="552450" lvl="1" indent="-285750">
              <a:buFont typeface="Courier New" pitchFamily="34" charset="0"/>
              <a:buChar char="o"/>
            </a:pPr>
            <a:endParaRPr lang="en-AU" sz="2000" dirty="0">
              <a:latin typeface="Arial"/>
              <a:ea typeface="Roboto"/>
              <a:cs typeface="Arial"/>
            </a:endParaRPr>
          </a:p>
        </p:txBody>
      </p:sp>
      <p:sp>
        <p:nvSpPr>
          <p:cNvPr id="2" name="Title 1">
            <a:extLst>
              <a:ext uri="{FF2B5EF4-FFF2-40B4-BE49-F238E27FC236}">
                <a16:creationId xmlns:a16="http://schemas.microsoft.com/office/drawing/2014/main" id="{2DE89EDF-616E-2D23-19CF-5150CAB28C3C}"/>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Why is Data/Information So Important to Industry?</a:t>
            </a:r>
          </a:p>
        </p:txBody>
      </p:sp>
      <p:sp>
        <p:nvSpPr>
          <p:cNvPr id="3" name="Footer Placeholder 2">
            <a:extLst>
              <a:ext uri="{FF2B5EF4-FFF2-40B4-BE49-F238E27FC236}">
                <a16:creationId xmlns:a16="http://schemas.microsoft.com/office/drawing/2014/main" id="{F20A0A62-7CD2-7982-6E5F-3AA8CA0EC537}"/>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189A6F67-AAD0-15C2-4B08-55730D3EAB1B}"/>
              </a:ext>
            </a:extLst>
          </p:cNvPr>
          <p:cNvSpPr>
            <a:spLocks noGrp="1"/>
          </p:cNvSpPr>
          <p:nvPr>
            <p:ph type="sldNum" sz="quarter" idx="12"/>
          </p:nvPr>
        </p:nvSpPr>
        <p:spPr/>
        <p:txBody>
          <a:bodyPr/>
          <a:lstStyle/>
          <a:p>
            <a:fld id="{330EA680-D336-4FF7-8B7A-9848BB0A1C32}" type="slidenum">
              <a:rPr lang="en-US" smtClean="0"/>
              <a:t>34</a:t>
            </a:fld>
            <a:endParaRPr lang="en-US"/>
          </a:p>
        </p:txBody>
      </p:sp>
    </p:spTree>
    <p:extLst>
      <p:ext uri="{BB962C8B-B14F-4D97-AF65-F5344CB8AC3E}">
        <p14:creationId xmlns:p14="http://schemas.microsoft.com/office/powerpoint/2010/main" val="31342723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47F68-A95E-D785-A273-79B164B49346}"/>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7DB2F300-7630-C991-9FF3-68AB3BD8D901}"/>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B6438897-EA04-2CE8-D14F-EA477FF2BB2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2D725757-AB13-5109-119B-E434AD697C43}"/>
              </a:ext>
            </a:extLst>
          </p:cNvPr>
          <p:cNvSpPr txBox="1">
            <a:spLocks/>
          </p:cNvSpPr>
          <p:nvPr/>
        </p:nvSpPr>
        <p:spPr>
          <a:xfrm>
            <a:off x="545228" y="1663122"/>
            <a:ext cx="11101543" cy="4351338"/>
          </a:xfrm>
          <a:prstGeom prst="rect">
            <a:avLst/>
          </a:prstGeom>
        </p:spPr>
        <p:txBody>
          <a:bodyPr lIns="91440" tIns="45720" rIns="91440" bIns="45720" anchor="t">
            <a:normAutofit fontScale="92500" lnSpcReduction="10000"/>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pPr marL="342900" indent="-342900"/>
            <a:r>
              <a:rPr lang="en-AU" sz="2800" b="1" dirty="0">
                <a:latin typeface="Calibri" panose="020F0502020204030204" pitchFamily="34" charset="0"/>
                <a:cs typeface="Calibri" panose="020F0502020204030204" pitchFamily="34" charset="0"/>
              </a:rPr>
              <a:t>Personally Identifiable Information (PII)</a:t>
            </a:r>
            <a:endParaRPr lang="en-US" sz="2800" b="1" dirty="0">
              <a:latin typeface="Calibri" panose="020F0502020204030204" pitchFamily="34" charset="0"/>
              <a:cs typeface="Calibri" panose="020F0502020204030204" pitchFamily="34" charset="0"/>
            </a:endParaRPr>
          </a:p>
          <a:p>
            <a:pPr marL="323850" lvl="1" indent="0">
              <a:buNone/>
            </a:pPr>
            <a:r>
              <a:rPr lang="en-US" sz="2400" dirty="0">
                <a:solidFill>
                  <a:schemeClr val="accent2">
                    <a:lumMod val="50000"/>
                  </a:schemeClr>
                </a:solidFill>
              </a:rPr>
              <a:t>- Data that can be used to distinguish a specific individual</a:t>
            </a:r>
          </a:p>
          <a:p>
            <a:pPr marL="1066800" lvl="2" indent="-342900">
              <a:buFont typeface="Courier New" panose="02070309020205020404" pitchFamily="49" charset="0"/>
              <a:buChar char="o"/>
            </a:pPr>
            <a:r>
              <a:rPr lang="en-US" sz="2400" dirty="0">
                <a:solidFill>
                  <a:schemeClr val="accent5">
                    <a:lumMod val="50000"/>
                  </a:schemeClr>
                </a:solidFill>
                <a:latin typeface="Calibri" panose="020F0502020204030204" pitchFamily="34" charset="0"/>
                <a:cs typeface="Calibri" panose="020F0502020204030204" pitchFamily="34" charset="0"/>
              </a:rPr>
              <a:t>Name</a:t>
            </a:r>
          </a:p>
          <a:p>
            <a:pPr marL="1066800" lvl="2" indent="-342900">
              <a:buFont typeface="Courier New" panose="02070309020205020404" pitchFamily="49" charset="0"/>
              <a:buChar char="o"/>
            </a:pPr>
            <a:r>
              <a:rPr lang="en-US" sz="2400" dirty="0">
                <a:solidFill>
                  <a:schemeClr val="accent5">
                    <a:lumMod val="50000"/>
                  </a:schemeClr>
                </a:solidFill>
                <a:latin typeface="Calibri" panose="020F0502020204030204" pitchFamily="34" charset="0"/>
                <a:cs typeface="Calibri" panose="020F0502020204030204" pitchFamily="34" charset="0"/>
              </a:rPr>
              <a:t>Date of Birth</a:t>
            </a:r>
          </a:p>
          <a:p>
            <a:pPr marL="1066800" lvl="2" indent="-342900">
              <a:buFont typeface="Courier New" panose="02070309020205020404" pitchFamily="49" charset="0"/>
              <a:buChar char="o"/>
            </a:pPr>
            <a:r>
              <a:rPr lang="en-US" sz="2400" dirty="0">
                <a:solidFill>
                  <a:schemeClr val="accent5">
                    <a:lumMod val="50000"/>
                  </a:schemeClr>
                </a:solidFill>
                <a:latin typeface="Calibri" panose="020F0502020204030204" pitchFamily="34" charset="0"/>
                <a:cs typeface="Calibri" panose="020F0502020204030204" pitchFamily="34" charset="0"/>
              </a:rPr>
              <a:t>Address</a:t>
            </a:r>
          </a:p>
          <a:p>
            <a:pPr marL="1066800" lvl="2" indent="-342900">
              <a:buFont typeface="Courier New" panose="02070309020205020404" pitchFamily="49" charset="0"/>
              <a:buChar char="o"/>
            </a:pPr>
            <a:r>
              <a:rPr lang="en-US" sz="2400" dirty="0">
                <a:solidFill>
                  <a:schemeClr val="accent5">
                    <a:lumMod val="50000"/>
                  </a:schemeClr>
                </a:solidFill>
                <a:latin typeface="Calibri" panose="020F0502020204030204" pitchFamily="34" charset="0"/>
                <a:cs typeface="Calibri" panose="020F0502020204030204" pitchFamily="34" charset="0"/>
              </a:rPr>
              <a:t>Credit Card Information</a:t>
            </a:r>
          </a:p>
          <a:p>
            <a:pPr marL="1066800" lvl="2" indent="-342900">
              <a:buFont typeface="Courier New" panose="02070309020205020404" pitchFamily="49" charset="0"/>
              <a:buChar char="o"/>
            </a:pPr>
            <a:r>
              <a:rPr lang="en-US" sz="2400" dirty="0">
                <a:solidFill>
                  <a:schemeClr val="accent5">
                    <a:lumMod val="50000"/>
                  </a:schemeClr>
                </a:solidFill>
                <a:latin typeface="Calibri" panose="020F0502020204030204" pitchFamily="34" charset="0"/>
                <a:cs typeface="Calibri" panose="020F0502020204030204" pitchFamily="34" charset="0"/>
              </a:rPr>
              <a:t>Gender</a:t>
            </a:r>
          </a:p>
          <a:p>
            <a:pPr marL="1066800" lvl="2" indent="-342900">
              <a:buFont typeface="Courier New" panose="02070309020205020404" pitchFamily="49" charset="0"/>
              <a:buChar char="o"/>
            </a:pPr>
            <a:r>
              <a:rPr lang="en-US" sz="2400" dirty="0">
                <a:solidFill>
                  <a:schemeClr val="accent5">
                    <a:lumMod val="50000"/>
                  </a:schemeClr>
                </a:solidFill>
                <a:latin typeface="Calibri" panose="020F0502020204030204" pitchFamily="34" charset="0"/>
                <a:cs typeface="Calibri" panose="020F0502020204030204" pitchFamily="34" charset="0"/>
              </a:rPr>
              <a:t>Medical History</a:t>
            </a:r>
          </a:p>
          <a:p>
            <a:pPr marL="1066800" lvl="2" indent="-342900">
              <a:buFont typeface="Courier New" panose="02070309020205020404" pitchFamily="49" charset="0"/>
              <a:buChar char="o"/>
            </a:pPr>
            <a:r>
              <a:rPr lang="en-US" sz="2400" dirty="0">
                <a:solidFill>
                  <a:schemeClr val="accent5">
                    <a:lumMod val="50000"/>
                  </a:schemeClr>
                </a:solidFill>
                <a:latin typeface="Calibri" panose="020F0502020204030204" pitchFamily="34" charset="0"/>
                <a:cs typeface="Calibri" panose="020F0502020204030204" pitchFamily="34" charset="0"/>
              </a:rPr>
              <a:t>Searching Patterns</a:t>
            </a:r>
          </a:p>
          <a:p>
            <a:pPr marL="1066800" lvl="2" indent="-342900">
              <a:buFont typeface="Courier New" panose="02070309020205020404" pitchFamily="49" charset="0"/>
              <a:buChar char="o"/>
            </a:pPr>
            <a:r>
              <a:rPr lang="en-US" sz="2400" dirty="0">
                <a:solidFill>
                  <a:schemeClr val="accent5">
                    <a:lumMod val="50000"/>
                  </a:schemeClr>
                </a:solidFill>
                <a:latin typeface="Calibri" panose="020F0502020204030204" pitchFamily="34" charset="0"/>
                <a:cs typeface="Calibri" panose="020F0502020204030204" pitchFamily="34" charset="0"/>
              </a:rPr>
              <a:t>Hobbies</a:t>
            </a:r>
          </a:p>
          <a:p>
            <a:pPr marL="1066800" lvl="2" indent="-342900">
              <a:buFont typeface="Courier New" panose="02070309020205020404" pitchFamily="49" charset="0"/>
              <a:buChar char="o"/>
            </a:pPr>
            <a:r>
              <a:rPr lang="en-US" sz="2400" dirty="0">
                <a:solidFill>
                  <a:schemeClr val="accent5">
                    <a:lumMod val="50000"/>
                  </a:schemeClr>
                </a:solidFill>
                <a:latin typeface="Calibri" panose="020F0502020204030204" pitchFamily="34" charset="0"/>
                <a:cs typeface="Calibri" panose="020F0502020204030204" pitchFamily="34" charset="0"/>
              </a:rPr>
              <a:t>...</a:t>
            </a:r>
          </a:p>
          <a:p>
            <a:pPr marL="876300" lvl="2" indent="-152400">
              <a:buFont typeface="Wingdings" pitchFamily="34" charset="0"/>
              <a:buChar char="§"/>
            </a:pPr>
            <a:endParaRPr lang="en-US" sz="2000" dirty="0"/>
          </a:p>
        </p:txBody>
      </p:sp>
      <p:sp>
        <p:nvSpPr>
          <p:cNvPr id="2" name="Title 1">
            <a:extLst>
              <a:ext uri="{FF2B5EF4-FFF2-40B4-BE49-F238E27FC236}">
                <a16:creationId xmlns:a16="http://schemas.microsoft.com/office/drawing/2014/main" id="{CD7F6175-93AF-CB41-0B73-01C8238B5669}"/>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Data/Information Can Be About People</a:t>
            </a:r>
          </a:p>
        </p:txBody>
      </p:sp>
      <p:sp>
        <p:nvSpPr>
          <p:cNvPr id="3" name="Footer Placeholder 2">
            <a:extLst>
              <a:ext uri="{FF2B5EF4-FFF2-40B4-BE49-F238E27FC236}">
                <a16:creationId xmlns:a16="http://schemas.microsoft.com/office/drawing/2014/main" id="{16C54303-D121-5DD1-906A-1FDCA1908CAB}"/>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206B4E55-ADC2-CE5D-70C6-2C61B087596E}"/>
              </a:ext>
            </a:extLst>
          </p:cNvPr>
          <p:cNvSpPr>
            <a:spLocks noGrp="1"/>
          </p:cNvSpPr>
          <p:nvPr>
            <p:ph type="sldNum" sz="quarter" idx="12"/>
          </p:nvPr>
        </p:nvSpPr>
        <p:spPr/>
        <p:txBody>
          <a:bodyPr/>
          <a:lstStyle/>
          <a:p>
            <a:fld id="{330EA680-D336-4FF7-8B7A-9848BB0A1C32}" type="slidenum">
              <a:rPr lang="en-US" smtClean="0"/>
              <a:t>35</a:t>
            </a:fld>
            <a:endParaRPr lang="en-US"/>
          </a:p>
        </p:txBody>
      </p:sp>
    </p:spTree>
    <p:extLst>
      <p:ext uri="{BB962C8B-B14F-4D97-AF65-F5344CB8AC3E}">
        <p14:creationId xmlns:p14="http://schemas.microsoft.com/office/powerpoint/2010/main" val="1477979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D0DA3-12B9-E8A9-33DD-028173058A70}"/>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09FC0F87-EABC-A393-FEE9-DE65531074B1}"/>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1497A6C0-C306-5091-17F1-C759FA8B3F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7E871DD4-A751-3605-925C-DCB4D991FED7}"/>
              </a:ext>
            </a:extLst>
          </p:cNvPr>
          <p:cNvSpPr txBox="1">
            <a:spLocks/>
          </p:cNvSpPr>
          <p:nvPr/>
        </p:nvSpPr>
        <p:spPr>
          <a:xfrm>
            <a:off x="664633" y="1898649"/>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600" b="1" dirty="0">
                <a:latin typeface="Calibri" panose="020F0502020204030204" pitchFamily="34" charset="0"/>
                <a:cs typeface="Calibri" panose="020F0502020204030204" pitchFamily="34" charset="0"/>
              </a:rPr>
              <a:t>Reconnaissance &amp; Social Engineering</a:t>
            </a:r>
          </a:p>
          <a:p>
            <a:pPr marL="627063" indent="-217488">
              <a:buFontTx/>
              <a:buChar char="-"/>
            </a:pPr>
            <a:r>
              <a:rPr lang="en-AU" sz="2400" dirty="0">
                <a:solidFill>
                  <a:schemeClr val="accent2">
                    <a:lumMod val="50000"/>
                  </a:schemeClr>
                </a:solidFill>
              </a:rPr>
              <a:t>Attackers often gather publicly available data about individuals (aka Recon)</a:t>
            </a:r>
          </a:p>
          <a:p>
            <a:pPr marL="627063" indent="-217488">
              <a:buFontTx/>
              <a:buChar char="-"/>
            </a:pPr>
            <a:r>
              <a:rPr lang="en-AU" sz="2400" dirty="0">
                <a:solidFill>
                  <a:schemeClr val="accent2">
                    <a:lumMod val="50000"/>
                  </a:schemeClr>
                </a:solidFill>
              </a:rPr>
              <a:t>Used in targeted attacks such as:</a:t>
            </a:r>
          </a:p>
          <a:p>
            <a:pPr marL="1160463" lvl="1" indent="-192088">
              <a:buFont typeface="Courier New" panose="02070309020205020404" pitchFamily="49" charset="0"/>
              <a:buChar char="o"/>
            </a:pPr>
            <a:r>
              <a:rPr lang="en-AU" sz="2200" dirty="0">
                <a:solidFill>
                  <a:schemeClr val="accent5">
                    <a:lumMod val="50000"/>
                  </a:schemeClr>
                </a:solidFill>
                <a:latin typeface="Calibri" panose="020F0502020204030204" pitchFamily="34" charset="0"/>
                <a:cs typeface="Calibri" panose="020F0502020204030204" pitchFamily="34" charset="0"/>
              </a:rPr>
              <a:t>Phishing: Generic deception messages</a:t>
            </a:r>
          </a:p>
          <a:p>
            <a:pPr marL="1160463" lvl="1" indent="-192088">
              <a:buFont typeface="Courier New" panose="02070309020205020404" pitchFamily="49" charset="0"/>
              <a:buChar char="o"/>
            </a:pPr>
            <a:r>
              <a:rPr lang="en-AU" sz="2200" dirty="0">
                <a:solidFill>
                  <a:schemeClr val="accent5">
                    <a:lumMod val="50000"/>
                  </a:schemeClr>
                </a:solidFill>
                <a:latin typeface="Calibri" panose="020F0502020204030204" pitchFamily="34" charset="0"/>
                <a:cs typeface="Calibri" panose="020F0502020204030204" pitchFamily="34" charset="0"/>
              </a:rPr>
              <a:t>Spear-Phishing: Highly targeted campaigns based on personal information</a:t>
            </a:r>
          </a:p>
          <a:p>
            <a:r>
              <a:rPr lang="en-AU" sz="2600" b="1" dirty="0">
                <a:latin typeface="Calibri" panose="020F0502020204030204" pitchFamily="34" charset="0"/>
                <a:cs typeface="Calibri" panose="020F0502020204030204" pitchFamily="34" charset="0"/>
              </a:rPr>
              <a:t>Real-World Examples</a:t>
            </a:r>
          </a:p>
          <a:p>
            <a:pPr marL="627063" indent="0">
              <a:buNone/>
            </a:pPr>
            <a:r>
              <a:rPr lang="en-AU" sz="2400" dirty="0">
                <a:solidFill>
                  <a:schemeClr val="accent2">
                    <a:lumMod val="50000"/>
                  </a:schemeClr>
                </a:solidFill>
              </a:rPr>
              <a:t>- “Happy Birthday! Here’s a free gift for you”</a:t>
            </a:r>
          </a:p>
          <a:p>
            <a:pPr marL="627063" indent="0">
              <a:buNone/>
            </a:pPr>
            <a:r>
              <a:rPr lang="en-AU" sz="2400" dirty="0">
                <a:solidFill>
                  <a:schemeClr val="accent2">
                    <a:lumMod val="50000"/>
                  </a:schemeClr>
                </a:solidFill>
              </a:rPr>
              <a:t>- “Claim your free dog toy  – limited time!”</a:t>
            </a:r>
          </a:p>
          <a:p>
            <a:pPr marL="1160463" lvl="1" indent="-192088">
              <a:buFont typeface="Courier New" panose="02070309020205020404" pitchFamily="49" charset="0"/>
              <a:buChar char="o"/>
            </a:pPr>
            <a:endParaRPr lang="en-AU" sz="2200" dirty="0">
              <a:solidFill>
                <a:schemeClr val="accent5">
                  <a:lumMod val="50000"/>
                </a:schemeClr>
              </a:solidFill>
              <a:latin typeface="Calibri" panose="020F0502020204030204" pitchFamily="34" charset="0"/>
              <a:cs typeface="Calibri" panose="020F0502020204030204" pitchFamily="34" charset="0"/>
            </a:endParaRPr>
          </a:p>
          <a:p>
            <a:pPr marL="0" indent="0">
              <a:buNone/>
            </a:pPr>
            <a:endParaRPr lang="en-AU" sz="1800" dirty="0">
              <a:latin typeface="Arial"/>
              <a:ea typeface="Roboto"/>
              <a:cs typeface="Arial"/>
            </a:endParaRPr>
          </a:p>
        </p:txBody>
      </p:sp>
      <p:sp>
        <p:nvSpPr>
          <p:cNvPr id="2" name="Title 1">
            <a:extLst>
              <a:ext uri="{FF2B5EF4-FFF2-40B4-BE49-F238E27FC236}">
                <a16:creationId xmlns:a16="http://schemas.microsoft.com/office/drawing/2014/main" id="{67468008-3B72-9132-B5DE-4F90E406557A}"/>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Using Data/Information Against Someone</a:t>
            </a:r>
          </a:p>
        </p:txBody>
      </p:sp>
      <p:sp>
        <p:nvSpPr>
          <p:cNvPr id="3" name="Footer Placeholder 2">
            <a:extLst>
              <a:ext uri="{FF2B5EF4-FFF2-40B4-BE49-F238E27FC236}">
                <a16:creationId xmlns:a16="http://schemas.microsoft.com/office/drawing/2014/main" id="{B1861699-C437-24AD-6BA4-B4E74B93E45A}"/>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4688E230-466D-88F6-F919-CA0FC52A95E6}"/>
              </a:ext>
            </a:extLst>
          </p:cNvPr>
          <p:cNvSpPr>
            <a:spLocks noGrp="1"/>
          </p:cNvSpPr>
          <p:nvPr>
            <p:ph type="sldNum" sz="quarter" idx="12"/>
          </p:nvPr>
        </p:nvSpPr>
        <p:spPr/>
        <p:txBody>
          <a:bodyPr/>
          <a:lstStyle/>
          <a:p>
            <a:fld id="{330EA680-D336-4FF7-8B7A-9848BB0A1C32}" type="slidenum">
              <a:rPr lang="en-US" smtClean="0"/>
              <a:t>36</a:t>
            </a:fld>
            <a:endParaRPr lang="en-US"/>
          </a:p>
        </p:txBody>
      </p:sp>
    </p:spTree>
    <p:extLst>
      <p:ext uri="{BB962C8B-B14F-4D97-AF65-F5344CB8AC3E}">
        <p14:creationId xmlns:p14="http://schemas.microsoft.com/office/powerpoint/2010/main" val="33458999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8D3CA-79B9-DEC0-1305-4A65D8261593}"/>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2275CAF9-F0A1-BFA0-915B-7A5B01AD7C73}"/>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EF07B554-B625-D31A-503E-D46E4E2E16F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5B027EF3-38F4-06D3-5204-EE5EE3A04559}"/>
              </a:ext>
            </a:extLst>
          </p:cNvPr>
          <p:cNvSpPr txBox="1">
            <a:spLocks/>
          </p:cNvSpPr>
          <p:nvPr/>
        </p:nvSpPr>
        <p:spPr>
          <a:xfrm>
            <a:off x="664633" y="1898649"/>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pPr marL="0" indent="0">
              <a:buNone/>
            </a:pPr>
            <a:endParaRPr lang="en-AU" sz="1800" dirty="0">
              <a:latin typeface="Arial"/>
              <a:ea typeface="Roboto"/>
              <a:cs typeface="Arial"/>
            </a:endParaRPr>
          </a:p>
        </p:txBody>
      </p:sp>
      <p:sp>
        <p:nvSpPr>
          <p:cNvPr id="2" name="Title 1">
            <a:extLst>
              <a:ext uri="{FF2B5EF4-FFF2-40B4-BE49-F238E27FC236}">
                <a16:creationId xmlns:a16="http://schemas.microsoft.com/office/drawing/2014/main" id="{F03BB738-D910-C721-F574-52209BB40747}"/>
              </a:ext>
            </a:extLst>
          </p:cNvPr>
          <p:cNvSpPr>
            <a:spLocks noGrp="1"/>
          </p:cNvSpPr>
          <p:nvPr>
            <p:ph type="title" idx="4294967295"/>
          </p:nvPr>
        </p:nvSpPr>
        <p:spPr>
          <a:xfrm>
            <a:off x="861081" y="2426653"/>
            <a:ext cx="2727246" cy="1660438"/>
          </a:xfrm>
        </p:spPr>
        <p:txBody>
          <a:bodyPr>
            <a:noAutofit/>
          </a:bodyPr>
          <a:lstStyle/>
          <a:p>
            <a:r>
              <a:rPr lang="en-US" dirty="0">
                <a:solidFill>
                  <a:srgbClr val="000000"/>
                </a:solidFill>
                <a:latin typeface="Clancy"/>
              </a:rPr>
              <a:t>Generic </a:t>
            </a:r>
            <a:br>
              <a:rPr lang="en-US" dirty="0">
                <a:solidFill>
                  <a:srgbClr val="000000"/>
                </a:solidFill>
                <a:latin typeface="Clancy"/>
              </a:rPr>
            </a:br>
            <a:r>
              <a:rPr lang="en-US" dirty="0">
                <a:solidFill>
                  <a:srgbClr val="000000"/>
                </a:solidFill>
                <a:latin typeface="Clancy"/>
              </a:rPr>
              <a:t>Phishing </a:t>
            </a:r>
            <a:br>
              <a:rPr lang="en-US" dirty="0">
                <a:solidFill>
                  <a:srgbClr val="000000"/>
                </a:solidFill>
                <a:latin typeface="Clancy"/>
              </a:rPr>
            </a:br>
            <a:r>
              <a:rPr lang="en-US" dirty="0">
                <a:solidFill>
                  <a:srgbClr val="000000"/>
                </a:solidFill>
                <a:latin typeface="Clancy"/>
              </a:rPr>
              <a:t>Email</a:t>
            </a:r>
          </a:p>
        </p:txBody>
      </p:sp>
      <p:pic>
        <p:nvPicPr>
          <p:cNvPr id="12294" name="Picture 6" descr="How to Spot a Phishing Email | CrowdStrike">
            <a:extLst>
              <a:ext uri="{FF2B5EF4-FFF2-40B4-BE49-F238E27FC236}">
                <a16:creationId xmlns:a16="http://schemas.microsoft.com/office/drawing/2014/main" id="{A6DF1601-AF32-7D8F-CA79-614C840A60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2698" y="205364"/>
            <a:ext cx="6795180" cy="5945955"/>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5640BCB5-AEFA-03BF-B149-D645411DA321}"/>
              </a:ext>
            </a:extLst>
          </p:cNvPr>
          <p:cNvSpPr>
            <a:spLocks noGrp="1"/>
          </p:cNvSpPr>
          <p:nvPr>
            <p:ph type="ftr" sz="quarter" idx="11"/>
          </p:nvPr>
        </p:nvSpPr>
        <p:spPr/>
        <p:txBody>
          <a:bodyPr/>
          <a:lstStyle/>
          <a:p>
            <a:r>
              <a:rPr lang="en-US"/>
              <a:t>Rahat Masood, Security Engineering &amp; Cyber Security</a:t>
            </a:r>
          </a:p>
        </p:txBody>
      </p:sp>
      <p:sp>
        <p:nvSpPr>
          <p:cNvPr id="8" name="Slide Number Placeholder 7">
            <a:extLst>
              <a:ext uri="{FF2B5EF4-FFF2-40B4-BE49-F238E27FC236}">
                <a16:creationId xmlns:a16="http://schemas.microsoft.com/office/drawing/2014/main" id="{55299436-FED4-8900-2E70-8AFCE310925C}"/>
              </a:ext>
            </a:extLst>
          </p:cNvPr>
          <p:cNvSpPr>
            <a:spLocks noGrp="1"/>
          </p:cNvSpPr>
          <p:nvPr>
            <p:ph type="sldNum" sz="quarter" idx="12"/>
          </p:nvPr>
        </p:nvSpPr>
        <p:spPr/>
        <p:txBody>
          <a:bodyPr/>
          <a:lstStyle/>
          <a:p>
            <a:fld id="{330EA680-D336-4FF7-8B7A-9848BB0A1C32}" type="slidenum">
              <a:rPr lang="en-US" smtClean="0"/>
              <a:t>37</a:t>
            </a:fld>
            <a:endParaRPr lang="en-US"/>
          </a:p>
        </p:txBody>
      </p:sp>
    </p:spTree>
    <p:extLst>
      <p:ext uri="{BB962C8B-B14F-4D97-AF65-F5344CB8AC3E}">
        <p14:creationId xmlns:p14="http://schemas.microsoft.com/office/powerpoint/2010/main" val="21607426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F1EC1A-7083-9F3E-C2EA-C921B712C8CC}"/>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D64BF6FB-C01B-5C36-89C0-3E8C800624BD}"/>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BF791F0F-88A9-D7D6-1679-0A971ABB51A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6D0E8B03-DA35-6E61-C3FD-C4BAB6164EAC}"/>
              </a:ext>
            </a:extLst>
          </p:cNvPr>
          <p:cNvSpPr txBox="1">
            <a:spLocks/>
          </p:cNvSpPr>
          <p:nvPr/>
        </p:nvSpPr>
        <p:spPr>
          <a:xfrm>
            <a:off x="664633" y="1898649"/>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pPr marL="0" indent="0">
              <a:buNone/>
            </a:pPr>
            <a:endParaRPr lang="en-AU" sz="1800" dirty="0">
              <a:latin typeface="Arial"/>
              <a:ea typeface="Roboto"/>
              <a:cs typeface="Arial"/>
            </a:endParaRPr>
          </a:p>
        </p:txBody>
      </p:sp>
      <p:sp>
        <p:nvSpPr>
          <p:cNvPr id="2" name="Title 1">
            <a:extLst>
              <a:ext uri="{FF2B5EF4-FFF2-40B4-BE49-F238E27FC236}">
                <a16:creationId xmlns:a16="http://schemas.microsoft.com/office/drawing/2014/main" id="{F000B42F-1DC4-5E94-13D2-876C31B3D980}"/>
              </a:ext>
            </a:extLst>
          </p:cNvPr>
          <p:cNvSpPr>
            <a:spLocks noGrp="1"/>
          </p:cNvSpPr>
          <p:nvPr>
            <p:ph type="title" idx="4294967295"/>
          </p:nvPr>
        </p:nvSpPr>
        <p:spPr>
          <a:xfrm>
            <a:off x="825270" y="2457417"/>
            <a:ext cx="3414222" cy="762000"/>
          </a:xfrm>
        </p:spPr>
        <p:txBody>
          <a:bodyPr>
            <a:noAutofit/>
          </a:bodyPr>
          <a:lstStyle/>
          <a:p>
            <a:r>
              <a:rPr lang="en-US" dirty="0">
                <a:solidFill>
                  <a:srgbClr val="000000"/>
                </a:solidFill>
                <a:latin typeface="Clancy"/>
              </a:rPr>
              <a:t>Spear Phishing Email</a:t>
            </a:r>
            <a:br>
              <a:rPr lang="en-US" dirty="0">
                <a:latin typeface="Calibri" panose="020F0502020204030204" pitchFamily="34" charset="0"/>
                <a:cs typeface="Calibri" panose="020F0502020204030204" pitchFamily="34" charset="0"/>
              </a:rPr>
            </a:br>
            <a:endParaRPr lang="en-US" dirty="0">
              <a:solidFill>
                <a:srgbClr val="000000"/>
              </a:solidFill>
              <a:latin typeface="Clancy"/>
            </a:endParaRPr>
          </a:p>
        </p:txBody>
      </p:sp>
      <p:pic>
        <p:nvPicPr>
          <p:cNvPr id="14338" name="Picture 2" descr="What is Spear Phishing? Definition with Examples - CrowdStrike">
            <a:extLst>
              <a:ext uri="{FF2B5EF4-FFF2-40B4-BE49-F238E27FC236}">
                <a16:creationId xmlns:a16="http://schemas.microsoft.com/office/drawing/2014/main" id="{4CCD154B-E800-CE6B-6CDB-3EBA5DDC8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86566" y="220968"/>
            <a:ext cx="6579610" cy="5757326"/>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B985C7EB-9DCA-6FAE-62F2-B26CE9B52494}"/>
              </a:ext>
            </a:extLst>
          </p:cNvPr>
          <p:cNvSpPr>
            <a:spLocks noGrp="1"/>
          </p:cNvSpPr>
          <p:nvPr>
            <p:ph type="ftr" sz="quarter" idx="11"/>
          </p:nvPr>
        </p:nvSpPr>
        <p:spPr/>
        <p:txBody>
          <a:bodyPr/>
          <a:lstStyle/>
          <a:p>
            <a:r>
              <a:rPr lang="en-US"/>
              <a:t>Rahat Masood, Security Engineering &amp; Cyber Security</a:t>
            </a:r>
          </a:p>
        </p:txBody>
      </p:sp>
      <p:sp>
        <p:nvSpPr>
          <p:cNvPr id="8" name="Slide Number Placeholder 7">
            <a:extLst>
              <a:ext uri="{FF2B5EF4-FFF2-40B4-BE49-F238E27FC236}">
                <a16:creationId xmlns:a16="http://schemas.microsoft.com/office/drawing/2014/main" id="{DFF9BAC2-D939-C4E7-5C58-5916BE35EFA6}"/>
              </a:ext>
            </a:extLst>
          </p:cNvPr>
          <p:cNvSpPr>
            <a:spLocks noGrp="1"/>
          </p:cNvSpPr>
          <p:nvPr>
            <p:ph type="sldNum" sz="quarter" idx="12"/>
          </p:nvPr>
        </p:nvSpPr>
        <p:spPr/>
        <p:txBody>
          <a:bodyPr/>
          <a:lstStyle/>
          <a:p>
            <a:fld id="{330EA680-D336-4FF7-8B7A-9848BB0A1C32}" type="slidenum">
              <a:rPr lang="en-US" smtClean="0"/>
              <a:t>38</a:t>
            </a:fld>
            <a:endParaRPr lang="en-US"/>
          </a:p>
        </p:txBody>
      </p:sp>
    </p:spTree>
    <p:extLst>
      <p:ext uri="{BB962C8B-B14F-4D97-AF65-F5344CB8AC3E}">
        <p14:creationId xmlns:p14="http://schemas.microsoft.com/office/powerpoint/2010/main" val="14970721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B5AC5-AA81-BFE8-E4F8-8AF42CC80894}"/>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533FF938-1508-78AC-A8C6-5653838EB3AF}"/>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99A2B6AF-2AD8-6443-7B8D-BAAC3948CF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D7619EDF-1DF9-564B-8188-99CEDB25FE2B}"/>
              </a:ext>
            </a:extLst>
          </p:cNvPr>
          <p:cNvSpPr txBox="1">
            <a:spLocks/>
          </p:cNvSpPr>
          <p:nvPr/>
        </p:nvSpPr>
        <p:spPr>
          <a:xfrm>
            <a:off x="664633" y="1898649"/>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600" b="1" dirty="0">
                <a:solidFill>
                  <a:schemeClr val="bg1">
                    <a:lumMod val="85000"/>
                  </a:schemeClr>
                </a:solidFill>
                <a:latin typeface="Calibri" panose="020F0502020204030204" pitchFamily="34" charset="0"/>
                <a:cs typeface="Calibri" panose="020F0502020204030204" pitchFamily="34" charset="0"/>
              </a:rPr>
              <a:t>Reconnaissance &amp; Social Engineering</a:t>
            </a:r>
          </a:p>
          <a:p>
            <a:pPr marL="627063" indent="-217488">
              <a:buFontTx/>
              <a:buChar char="-"/>
            </a:pPr>
            <a:r>
              <a:rPr lang="en-AU" sz="2400" dirty="0">
                <a:solidFill>
                  <a:schemeClr val="bg1">
                    <a:lumMod val="85000"/>
                  </a:schemeClr>
                </a:solidFill>
              </a:rPr>
              <a:t>Attackers often gather publicly available data about individuals (aka Recon)</a:t>
            </a:r>
          </a:p>
          <a:p>
            <a:pPr marL="627063" indent="-217488">
              <a:buFontTx/>
              <a:buChar char="-"/>
            </a:pPr>
            <a:r>
              <a:rPr lang="en-AU" sz="2400" dirty="0">
                <a:solidFill>
                  <a:schemeClr val="bg1">
                    <a:lumMod val="85000"/>
                  </a:schemeClr>
                </a:solidFill>
              </a:rPr>
              <a:t>Used in targeted attacks such as:</a:t>
            </a:r>
          </a:p>
          <a:p>
            <a:pPr marL="1160463" lvl="1" indent="-192088">
              <a:buFont typeface="Courier New" panose="02070309020205020404" pitchFamily="49" charset="0"/>
              <a:buChar char="o"/>
            </a:pPr>
            <a:r>
              <a:rPr lang="en-AU" sz="2200" dirty="0">
                <a:solidFill>
                  <a:schemeClr val="bg1">
                    <a:lumMod val="85000"/>
                  </a:schemeClr>
                </a:solidFill>
                <a:latin typeface="Calibri" panose="020F0502020204030204" pitchFamily="34" charset="0"/>
                <a:cs typeface="Calibri" panose="020F0502020204030204" pitchFamily="34" charset="0"/>
              </a:rPr>
              <a:t>Phishing: Generic deception messages</a:t>
            </a:r>
          </a:p>
          <a:p>
            <a:pPr marL="1160463" lvl="1" indent="-192088">
              <a:buFont typeface="Courier New" panose="02070309020205020404" pitchFamily="49" charset="0"/>
              <a:buChar char="o"/>
            </a:pPr>
            <a:r>
              <a:rPr lang="en-AU" sz="2200" dirty="0">
                <a:solidFill>
                  <a:schemeClr val="bg1">
                    <a:lumMod val="85000"/>
                  </a:schemeClr>
                </a:solidFill>
                <a:latin typeface="Calibri" panose="020F0502020204030204" pitchFamily="34" charset="0"/>
                <a:cs typeface="Calibri" panose="020F0502020204030204" pitchFamily="34" charset="0"/>
              </a:rPr>
              <a:t>Spear-Phishing: Highly targeted campaigns based on personal information</a:t>
            </a:r>
          </a:p>
          <a:p>
            <a:r>
              <a:rPr lang="en-AU" sz="2600" b="1" dirty="0">
                <a:solidFill>
                  <a:schemeClr val="bg1">
                    <a:lumMod val="85000"/>
                  </a:schemeClr>
                </a:solidFill>
                <a:latin typeface="Calibri" panose="020F0502020204030204" pitchFamily="34" charset="0"/>
                <a:cs typeface="Calibri" panose="020F0502020204030204" pitchFamily="34" charset="0"/>
              </a:rPr>
              <a:t>Real-World Examples</a:t>
            </a:r>
          </a:p>
          <a:p>
            <a:pPr marL="627063" indent="0">
              <a:buNone/>
            </a:pPr>
            <a:r>
              <a:rPr lang="en-AU" sz="2400" dirty="0">
                <a:solidFill>
                  <a:schemeClr val="bg1">
                    <a:lumMod val="85000"/>
                  </a:schemeClr>
                </a:solidFill>
              </a:rPr>
              <a:t>- “Happy Birthday! Here’s a free gift for you”</a:t>
            </a:r>
          </a:p>
          <a:p>
            <a:pPr marL="627063" indent="0">
              <a:buNone/>
            </a:pPr>
            <a:r>
              <a:rPr lang="en-AU" sz="2400" dirty="0">
                <a:solidFill>
                  <a:schemeClr val="bg1">
                    <a:lumMod val="85000"/>
                  </a:schemeClr>
                </a:solidFill>
              </a:rPr>
              <a:t>- “Claim your free dog toy  – limited time!”</a:t>
            </a:r>
          </a:p>
          <a:p>
            <a:pPr marL="1160463" lvl="1" indent="-192088">
              <a:buFont typeface="Courier New" panose="02070309020205020404" pitchFamily="49" charset="0"/>
              <a:buChar char="o"/>
            </a:pPr>
            <a:endParaRPr lang="en-AU" sz="2200" dirty="0">
              <a:solidFill>
                <a:schemeClr val="accent5">
                  <a:lumMod val="50000"/>
                </a:schemeClr>
              </a:solidFill>
              <a:latin typeface="Calibri" panose="020F0502020204030204" pitchFamily="34" charset="0"/>
              <a:cs typeface="Calibri" panose="020F0502020204030204" pitchFamily="34" charset="0"/>
            </a:endParaRPr>
          </a:p>
          <a:p>
            <a:pPr marL="0" indent="0">
              <a:buNone/>
            </a:pPr>
            <a:endParaRPr lang="en-AU" sz="1800" dirty="0">
              <a:latin typeface="Arial"/>
              <a:ea typeface="Roboto"/>
              <a:cs typeface="Arial"/>
            </a:endParaRPr>
          </a:p>
        </p:txBody>
      </p:sp>
      <p:sp>
        <p:nvSpPr>
          <p:cNvPr id="2" name="Title 1">
            <a:extLst>
              <a:ext uri="{FF2B5EF4-FFF2-40B4-BE49-F238E27FC236}">
                <a16:creationId xmlns:a16="http://schemas.microsoft.com/office/drawing/2014/main" id="{B8AD67EE-CD1C-E972-E3DD-249737D76A99}"/>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Using Data/Information Against Someone</a:t>
            </a:r>
          </a:p>
        </p:txBody>
      </p:sp>
      <p:sp>
        <p:nvSpPr>
          <p:cNvPr id="3" name="Rounded Rectangle 2">
            <a:extLst>
              <a:ext uri="{FF2B5EF4-FFF2-40B4-BE49-F238E27FC236}">
                <a16:creationId xmlns:a16="http://schemas.microsoft.com/office/drawing/2014/main" id="{6895C2A2-3BC8-5958-F2B0-58EADB1E6A0B}"/>
              </a:ext>
            </a:extLst>
          </p:cNvPr>
          <p:cNvSpPr/>
          <p:nvPr/>
        </p:nvSpPr>
        <p:spPr>
          <a:xfrm>
            <a:off x="1269465" y="2414482"/>
            <a:ext cx="9440098" cy="226835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AU" sz="2800" b="1" dirty="0">
                <a:latin typeface="Calibri" panose="020F0502020204030204" pitchFamily="34" charset="0"/>
                <a:cs typeface="Calibri" panose="020F0502020204030204" pitchFamily="34" charset="0"/>
              </a:rPr>
              <a:t>Think About It!</a:t>
            </a:r>
          </a:p>
          <a:p>
            <a:pPr algn="ctr"/>
            <a:r>
              <a:rPr lang="en-AU" sz="2800" dirty="0">
                <a:latin typeface="Calibri" panose="020F0502020204030204" pitchFamily="34" charset="0"/>
                <a:cs typeface="Calibri" panose="020F0502020204030204" pitchFamily="34" charset="0"/>
              </a:rPr>
              <a:t>What kind of information is available about </a:t>
            </a:r>
            <a:r>
              <a:rPr lang="en-AU" sz="2800" b="1" dirty="0">
                <a:latin typeface="Calibri" panose="020F0502020204030204" pitchFamily="34" charset="0"/>
                <a:cs typeface="Calibri" panose="020F0502020204030204" pitchFamily="34" charset="0"/>
              </a:rPr>
              <a:t>YOU</a:t>
            </a:r>
            <a:r>
              <a:rPr lang="en-AU" sz="2800" dirty="0">
                <a:latin typeface="Calibri" panose="020F0502020204030204" pitchFamily="34" charset="0"/>
                <a:cs typeface="Calibri" panose="020F0502020204030204" pitchFamily="34" charset="0"/>
              </a:rPr>
              <a:t> online?</a:t>
            </a:r>
          </a:p>
          <a:p>
            <a:pPr algn="ctr"/>
            <a:r>
              <a:rPr lang="en-AU" sz="2800" dirty="0">
                <a:latin typeface="Calibri" panose="020F0502020204030204" pitchFamily="34" charset="0"/>
                <a:cs typeface="Calibri" panose="020F0502020204030204" pitchFamily="34" charset="0"/>
              </a:rPr>
              <a:t>Could it be used to gain your trust or trick you?</a:t>
            </a:r>
          </a:p>
        </p:txBody>
      </p:sp>
      <p:sp>
        <p:nvSpPr>
          <p:cNvPr id="6" name="Footer Placeholder 5">
            <a:extLst>
              <a:ext uri="{FF2B5EF4-FFF2-40B4-BE49-F238E27FC236}">
                <a16:creationId xmlns:a16="http://schemas.microsoft.com/office/drawing/2014/main" id="{AE4E946A-919F-5BC8-F739-1BC6802A13FB}"/>
              </a:ext>
            </a:extLst>
          </p:cNvPr>
          <p:cNvSpPr>
            <a:spLocks noGrp="1"/>
          </p:cNvSpPr>
          <p:nvPr>
            <p:ph type="ftr" sz="quarter" idx="11"/>
          </p:nvPr>
        </p:nvSpPr>
        <p:spPr/>
        <p:txBody>
          <a:bodyPr/>
          <a:lstStyle/>
          <a:p>
            <a:r>
              <a:rPr lang="en-US"/>
              <a:t>Rahat Masood, Security Engineering &amp; Cyber Security</a:t>
            </a:r>
          </a:p>
        </p:txBody>
      </p:sp>
      <p:sp>
        <p:nvSpPr>
          <p:cNvPr id="8" name="Slide Number Placeholder 7">
            <a:extLst>
              <a:ext uri="{FF2B5EF4-FFF2-40B4-BE49-F238E27FC236}">
                <a16:creationId xmlns:a16="http://schemas.microsoft.com/office/drawing/2014/main" id="{2FF364DA-7929-235B-E1B5-30004155E72C}"/>
              </a:ext>
            </a:extLst>
          </p:cNvPr>
          <p:cNvSpPr>
            <a:spLocks noGrp="1"/>
          </p:cNvSpPr>
          <p:nvPr>
            <p:ph type="sldNum" sz="quarter" idx="12"/>
          </p:nvPr>
        </p:nvSpPr>
        <p:spPr/>
        <p:txBody>
          <a:bodyPr/>
          <a:lstStyle/>
          <a:p>
            <a:fld id="{330EA680-D336-4FF7-8B7A-9848BB0A1C32}" type="slidenum">
              <a:rPr lang="en-US" smtClean="0"/>
              <a:t>39</a:t>
            </a:fld>
            <a:endParaRPr lang="en-US"/>
          </a:p>
        </p:txBody>
      </p:sp>
    </p:spTree>
    <p:extLst>
      <p:ext uri="{BB962C8B-B14F-4D97-AF65-F5344CB8AC3E}">
        <p14:creationId xmlns:p14="http://schemas.microsoft.com/office/powerpoint/2010/main" val="8874798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10EFA7-5B8C-9B66-A49A-45E9EF9F752E}"/>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96563F6A-40F0-127B-6B74-3CB2A158C9A5}"/>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sp>
        <p:nvSpPr>
          <p:cNvPr id="7" name="Content Placeholder 2">
            <a:extLst>
              <a:ext uri="{FF2B5EF4-FFF2-40B4-BE49-F238E27FC236}">
                <a16:creationId xmlns:a16="http://schemas.microsoft.com/office/drawing/2014/main" id="{2ADA6A89-968D-0446-38BD-177491A1C5D3}"/>
              </a:ext>
            </a:extLst>
          </p:cNvPr>
          <p:cNvSpPr txBox="1">
            <a:spLocks/>
          </p:cNvSpPr>
          <p:nvPr/>
        </p:nvSpPr>
        <p:spPr>
          <a:xfrm>
            <a:off x="565303" y="1476857"/>
            <a:ext cx="11277985" cy="4490460"/>
          </a:xfrm>
          <a:prstGeom prst="rect">
            <a:avLst/>
          </a:prstGeom>
        </p:spPr>
        <p:txBody>
          <a:bodyPr lIns="91440" tIns="45720" rIns="91440" bIns="45720" anchor="t">
            <a:no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pPr marL="285750" indent="-285750"/>
            <a:r>
              <a:rPr lang="en-AU" sz="2000" dirty="0">
                <a:latin typeface="Calibri" panose="020F0502020204030204" pitchFamily="34" charset="0"/>
                <a:cs typeface="Calibri" panose="020F0502020204030204" pitchFamily="34" charset="0"/>
              </a:rPr>
              <a:t>You can only swap via </a:t>
            </a:r>
            <a:r>
              <a:rPr lang="en-AU" sz="2000" dirty="0" err="1">
                <a:latin typeface="Calibri" panose="020F0502020204030204" pitchFamily="34" charset="0"/>
                <a:cs typeface="Calibri" panose="020F0502020204030204" pitchFamily="34" charset="0"/>
              </a:rPr>
              <a:t>myUNSW</a:t>
            </a:r>
            <a:r>
              <a:rPr lang="en-AU" sz="2000" dirty="0">
                <a:latin typeface="Calibri" panose="020F0502020204030204" pitchFamily="34" charset="0"/>
                <a:cs typeface="Calibri" panose="020F0502020204030204" pitchFamily="34" charset="0"/>
              </a:rPr>
              <a:t> if a spot opens up (School policy requires use of central system)</a:t>
            </a:r>
          </a:p>
          <a:p>
            <a:r>
              <a:rPr lang="en-AU" sz="2000" b="1" dirty="0">
                <a:latin typeface="Calibri" panose="020F0502020204030204" pitchFamily="34" charset="0"/>
                <a:cs typeface="Calibri" panose="020F0502020204030204" pitchFamily="34" charset="0"/>
              </a:rPr>
              <a:t>COMP6441</a:t>
            </a:r>
          </a:p>
          <a:p>
            <a:pPr marL="490538" indent="-217488">
              <a:buFontTx/>
              <a:buChar char="-"/>
            </a:pPr>
            <a:r>
              <a:rPr lang="en-AU" sz="2000" dirty="0">
                <a:solidFill>
                  <a:schemeClr val="accent2">
                    <a:lumMod val="50000"/>
                  </a:schemeClr>
                </a:solidFill>
                <a:latin typeface="Calibri" panose="020F0502020204030204" pitchFamily="34" charset="0"/>
                <a:cs typeface="Calibri" panose="020F0502020204030204" pitchFamily="34" charset="0"/>
              </a:rPr>
              <a:t>For students interested in security</a:t>
            </a:r>
          </a:p>
          <a:p>
            <a:pPr marL="490538" indent="-217488">
              <a:buFontTx/>
              <a:buChar char="-"/>
            </a:pPr>
            <a:r>
              <a:rPr lang="en-AU" sz="2000" dirty="0">
                <a:solidFill>
                  <a:schemeClr val="accent2">
                    <a:lumMod val="50000"/>
                  </a:schemeClr>
                </a:solidFill>
                <a:latin typeface="Calibri" panose="020F0502020204030204" pitchFamily="34" charset="0"/>
                <a:cs typeface="Calibri" panose="020F0502020204030204" pitchFamily="34" charset="0"/>
              </a:rPr>
              <a:t>No need for advanced technical skills</a:t>
            </a:r>
          </a:p>
          <a:p>
            <a:pPr marL="490538" indent="-217488">
              <a:buFontTx/>
              <a:buChar char="-"/>
            </a:pPr>
            <a:r>
              <a:rPr lang="en-AU" sz="2000" dirty="0">
                <a:solidFill>
                  <a:schemeClr val="accent2">
                    <a:lumMod val="50000"/>
                  </a:schemeClr>
                </a:solidFill>
                <a:latin typeface="Calibri" panose="020F0502020204030204" pitchFamily="34" charset="0"/>
                <a:cs typeface="Calibri" panose="020F0502020204030204" pitchFamily="34" charset="0"/>
              </a:rPr>
              <a:t>Focus on design, risk, and analysis</a:t>
            </a:r>
          </a:p>
          <a:p>
            <a:pPr marL="490538" indent="-217488">
              <a:buFontTx/>
              <a:buChar char="-"/>
            </a:pPr>
            <a:r>
              <a:rPr lang="en-AU" sz="2000" dirty="0">
                <a:solidFill>
                  <a:schemeClr val="accent2">
                    <a:lumMod val="50000"/>
                  </a:schemeClr>
                </a:solidFill>
                <a:latin typeface="Calibri" panose="020F0502020204030204" pitchFamily="34" charset="0"/>
                <a:cs typeface="Calibri" panose="020F0502020204030204" pitchFamily="34" charset="0"/>
              </a:rPr>
              <a:t>No requirement to “break” things</a:t>
            </a:r>
            <a:endParaRPr lang="en-AU" sz="2000" dirty="0">
              <a:latin typeface="Calibri" panose="020F0502020204030204" pitchFamily="34" charset="0"/>
              <a:ea typeface="Roboto"/>
              <a:cs typeface="Calibri" panose="020F0502020204030204" pitchFamily="34" charset="0"/>
            </a:endParaRPr>
          </a:p>
          <a:p>
            <a:r>
              <a:rPr lang="en-AU" sz="2000" b="1" dirty="0">
                <a:latin typeface="Calibri" panose="020F0502020204030204" pitchFamily="34" charset="0"/>
                <a:cs typeface="Calibri" panose="020F0502020204030204" pitchFamily="34" charset="0"/>
              </a:rPr>
              <a:t>COMP6841</a:t>
            </a:r>
          </a:p>
          <a:p>
            <a:pPr marL="490538" indent="-217488">
              <a:buFontTx/>
              <a:buChar char="-"/>
            </a:pPr>
            <a:r>
              <a:rPr lang="en-AU" sz="2000" dirty="0">
                <a:solidFill>
                  <a:schemeClr val="accent2">
                    <a:lumMod val="50000"/>
                  </a:schemeClr>
                </a:solidFill>
                <a:latin typeface="Calibri" panose="020F0502020204030204" pitchFamily="34" charset="0"/>
                <a:cs typeface="Calibri" panose="020F0502020204030204" pitchFamily="34" charset="0"/>
              </a:rPr>
              <a:t>Covers all COMP6441 content + wargames</a:t>
            </a:r>
          </a:p>
          <a:p>
            <a:pPr marL="490538" indent="-217488">
              <a:buFontTx/>
              <a:buChar char="-"/>
            </a:pPr>
            <a:r>
              <a:rPr lang="en-AU" sz="2000" dirty="0">
                <a:solidFill>
                  <a:schemeClr val="accent2">
                    <a:lumMod val="50000"/>
                  </a:schemeClr>
                </a:solidFill>
                <a:latin typeface="Calibri" panose="020F0502020204030204" pitchFamily="34" charset="0"/>
                <a:cs typeface="Calibri" panose="020F0502020204030204" pitchFamily="34" charset="0"/>
              </a:rPr>
              <a:t>Designed to simulate breaking systems</a:t>
            </a:r>
          </a:p>
          <a:p>
            <a:pPr marL="490538" indent="-217488">
              <a:buFontTx/>
              <a:buChar char="-"/>
            </a:pPr>
            <a:r>
              <a:rPr lang="en-AU" sz="2000" dirty="0">
                <a:solidFill>
                  <a:schemeClr val="accent2">
                    <a:lumMod val="50000"/>
                  </a:schemeClr>
                </a:solidFill>
                <a:latin typeface="Calibri" panose="020F0502020204030204" pitchFamily="34" charset="0"/>
                <a:cs typeface="Calibri" panose="020F0502020204030204" pitchFamily="34" charset="0"/>
              </a:rPr>
              <a:t>Requires more technical knowledge</a:t>
            </a:r>
          </a:p>
          <a:p>
            <a:pPr marL="490538" indent="-217488">
              <a:buFontTx/>
              <a:buChar char="-"/>
            </a:pPr>
            <a:r>
              <a:rPr lang="en-AU" sz="2000" dirty="0">
                <a:solidFill>
                  <a:schemeClr val="accent2">
                    <a:lumMod val="50000"/>
                  </a:schemeClr>
                </a:solidFill>
                <a:latin typeface="Calibri" panose="020F0502020204030204" pitchFamily="34" charset="0"/>
                <a:cs typeface="Calibri" panose="020F0502020204030204" pitchFamily="34" charset="0"/>
              </a:rPr>
              <a:t>Fewer Core Engineer Activities to make room for wargames</a:t>
            </a:r>
          </a:p>
          <a:p>
            <a:pPr marL="490538" indent="-217488">
              <a:buFontTx/>
              <a:buChar char="-"/>
            </a:pPr>
            <a:r>
              <a:rPr lang="en-AU" sz="2000" dirty="0">
                <a:solidFill>
                  <a:schemeClr val="accent2">
                    <a:lumMod val="50000"/>
                  </a:schemeClr>
                </a:solidFill>
                <a:latin typeface="Calibri" panose="020F0502020204030204" pitchFamily="34" charset="0"/>
                <a:cs typeface="Calibri" panose="020F0502020204030204" pitchFamily="34" charset="0"/>
              </a:rPr>
              <a:t>Optional: COMP6441 students may try 6841 wargames (no marks awarded)</a:t>
            </a:r>
          </a:p>
        </p:txBody>
      </p:sp>
      <p:sp>
        <p:nvSpPr>
          <p:cNvPr id="2" name="Title 1">
            <a:extLst>
              <a:ext uri="{FF2B5EF4-FFF2-40B4-BE49-F238E27FC236}">
                <a16:creationId xmlns:a16="http://schemas.microsoft.com/office/drawing/2014/main" id="{44D1A418-7EAC-AF2C-918D-2C95F875EE53}"/>
              </a:ext>
            </a:extLst>
          </p:cNvPr>
          <p:cNvSpPr>
            <a:spLocks noGrp="1"/>
          </p:cNvSpPr>
          <p:nvPr>
            <p:ph type="title" idx="4294967295"/>
          </p:nvPr>
        </p:nvSpPr>
        <p:spPr>
          <a:xfrm>
            <a:off x="139634" y="482107"/>
            <a:ext cx="12851152" cy="817151"/>
          </a:xfrm>
        </p:spPr>
        <p:txBody>
          <a:bodyPr>
            <a:noAutofit/>
          </a:bodyPr>
          <a:lstStyle/>
          <a:p>
            <a:r>
              <a:rPr lang="en-US" dirty="0">
                <a:solidFill>
                  <a:srgbClr val="000000"/>
                </a:solidFill>
                <a:latin typeface="Clancy"/>
              </a:rPr>
              <a:t>Switching between COMP6441 &amp; COMP6841</a:t>
            </a:r>
          </a:p>
        </p:txBody>
      </p:sp>
      <p:sp>
        <p:nvSpPr>
          <p:cNvPr id="3" name="Footer Placeholder 2">
            <a:extLst>
              <a:ext uri="{FF2B5EF4-FFF2-40B4-BE49-F238E27FC236}">
                <a16:creationId xmlns:a16="http://schemas.microsoft.com/office/drawing/2014/main" id="{0DAF65B0-A52D-57B2-B92F-81D6FFC8DA39}"/>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B9C09EC4-2C7E-4A43-08CE-0BBD4ACC92F8}"/>
              </a:ext>
            </a:extLst>
          </p:cNvPr>
          <p:cNvSpPr>
            <a:spLocks noGrp="1"/>
          </p:cNvSpPr>
          <p:nvPr>
            <p:ph type="sldNum" sz="quarter" idx="12"/>
          </p:nvPr>
        </p:nvSpPr>
        <p:spPr/>
        <p:txBody>
          <a:bodyPr/>
          <a:lstStyle/>
          <a:p>
            <a:fld id="{330EA680-D336-4FF7-8B7A-9848BB0A1C32}" type="slidenum">
              <a:rPr lang="en-US" smtClean="0"/>
              <a:t>4</a:t>
            </a:fld>
            <a:endParaRPr lang="en-US"/>
          </a:p>
        </p:txBody>
      </p:sp>
    </p:spTree>
    <p:extLst>
      <p:ext uri="{BB962C8B-B14F-4D97-AF65-F5344CB8AC3E}">
        <p14:creationId xmlns:p14="http://schemas.microsoft.com/office/powerpoint/2010/main" val="23728349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1E96F-AAC5-E2A0-CA8B-4B87FB66285A}"/>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C37B61F8-E07C-F262-66C9-404AEAABE432}"/>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32526D83-0F3E-5BA1-D7A2-8BF4EBE10E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7" name="Content Placeholder 2">
            <a:extLst>
              <a:ext uri="{FF2B5EF4-FFF2-40B4-BE49-F238E27FC236}">
                <a16:creationId xmlns:a16="http://schemas.microsoft.com/office/drawing/2014/main" id="{A802B999-2471-A982-6B65-D07658AFDB8C}"/>
              </a:ext>
            </a:extLst>
          </p:cNvPr>
          <p:cNvSpPr txBox="1">
            <a:spLocks/>
          </p:cNvSpPr>
          <p:nvPr/>
        </p:nvSpPr>
        <p:spPr>
          <a:xfrm>
            <a:off x="545228" y="1621558"/>
            <a:ext cx="11101543" cy="4351338"/>
          </a:xfrm>
          <a:prstGeom prst="rect">
            <a:avLst/>
          </a:prstGeom>
        </p:spPr>
        <p:txBody>
          <a:bodyPr lIns="91440" tIns="45720" rIns="91440" bIns="45720" anchor="t">
            <a:normAutofit lnSpcReduction="10000"/>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400" dirty="0">
                <a:latin typeface="Calibri" panose="020F0502020204030204" pitchFamily="34" charset="0"/>
                <a:cs typeface="Calibri" panose="020F0502020204030204" pitchFamily="34" charset="0"/>
              </a:rPr>
              <a:t>Cambridge Analytica harvested personal data from </a:t>
            </a:r>
            <a:r>
              <a:rPr lang="en-AU" sz="2400" b="1" dirty="0">
                <a:solidFill>
                  <a:schemeClr val="accent2">
                    <a:lumMod val="50000"/>
                  </a:schemeClr>
                </a:solidFill>
                <a:latin typeface="Calibri" panose="020F0502020204030204" pitchFamily="34" charset="0"/>
                <a:cs typeface="Calibri" panose="020F0502020204030204" pitchFamily="34" charset="0"/>
              </a:rPr>
              <a:t>up to 87 million Facebook users </a:t>
            </a:r>
            <a:r>
              <a:rPr lang="en-AU" sz="2400" dirty="0">
                <a:latin typeface="Calibri" panose="020F0502020204030204" pitchFamily="34" charset="0"/>
                <a:cs typeface="Calibri" panose="020F0502020204030204" pitchFamily="34" charset="0"/>
              </a:rPr>
              <a:t>without explicit consent.</a:t>
            </a:r>
          </a:p>
          <a:p>
            <a:r>
              <a:rPr lang="en-AU" sz="2400" dirty="0">
                <a:latin typeface="Calibri" panose="020F0502020204030204" pitchFamily="34" charset="0"/>
                <a:cs typeface="Calibri" panose="020F0502020204030204" pitchFamily="34" charset="0"/>
              </a:rPr>
              <a:t>Data was used to create detailed psychological profiles to influence voter </a:t>
            </a:r>
            <a:r>
              <a:rPr lang="en-AU" sz="2400" dirty="0" err="1">
                <a:latin typeface="Calibri" panose="020F0502020204030204" pitchFamily="34" charset="0"/>
                <a:cs typeface="Calibri" panose="020F0502020204030204" pitchFamily="34" charset="0"/>
              </a:rPr>
              <a:t>behavior</a:t>
            </a:r>
            <a:r>
              <a:rPr lang="en-AU" sz="2400" dirty="0">
                <a:latin typeface="Calibri" panose="020F0502020204030204" pitchFamily="34" charset="0"/>
                <a:cs typeface="Calibri" panose="020F0502020204030204" pitchFamily="34" charset="0"/>
              </a:rPr>
              <a:t> in political campaigns, including </a:t>
            </a:r>
            <a:r>
              <a:rPr lang="en-AU" sz="2400" b="1" dirty="0">
                <a:solidFill>
                  <a:schemeClr val="accent2">
                    <a:lumMod val="50000"/>
                  </a:schemeClr>
                </a:solidFill>
                <a:latin typeface="Calibri" panose="020F0502020204030204" pitchFamily="34" charset="0"/>
                <a:cs typeface="Calibri" panose="020F0502020204030204" pitchFamily="34" charset="0"/>
              </a:rPr>
              <a:t>the 2016 US Presidential Election and the Brexit referendum.</a:t>
            </a:r>
          </a:p>
          <a:p>
            <a:r>
              <a:rPr lang="en-AU" sz="2400" dirty="0">
                <a:latin typeface="Calibri" panose="020F0502020204030204" pitchFamily="34" charset="0"/>
                <a:cs typeface="Calibri" panose="020F0502020204030204" pitchFamily="34" charset="0"/>
              </a:rPr>
              <a:t>Data was collected via a personality quiz app that harvested not only the quiz taker’s data but also their friends’ data.</a:t>
            </a:r>
          </a:p>
          <a:p>
            <a:r>
              <a:rPr lang="en-AU" sz="2400" dirty="0">
                <a:latin typeface="Calibri" panose="020F0502020204030204" pitchFamily="34" charset="0"/>
                <a:cs typeface="Calibri" panose="020F0502020204030204" pitchFamily="34" charset="0"/>
              </a:rPr>
              <a:t>Raised global concerns about </a:t>
            </a:r>
            <a:r>
              <a:rPr lang="en-AU" sz="2400" b="1" dirty="0">
                <a:solidFill>
                  <a:schemeClr val="accent2">
                    <a:lumMod val="50000"/>
                  </a:schemeClr>
                </a:solidFill>
                <a:latin typeface="Calibri" panose="020F0502020204030204" pitchFamily="34" charset="0"/>
                <a:cs typeface="Calibri" panose="020F0502020204030204" pitchFamily="34" charset="0"/>
              </a:rPr>
              <a:t>data privacy, misuse of personal information, and ethical use of social media.</a:t>
            </a:r>
          </a:p>
          <a:p>
            <a:r>
              <a:rPr lang="en-AU" sz="2400" dirty="0">
                <a:latin typeface="Calibri" panose="020F0502020204030204" pitchFamily="34" charset="0"/>
                <a:cs typeface="Calibri" panose="020F0502020204030204" pitchFamily="34" charset="0"/>
              </a:rPr>
              <a:t>Resulted in major investigations, Facebook facing hefty fines, and renewed debates on </a:t>
            </a:r>
            <a:r>
              <a:rPr lang="en-AU" sz="2400" b="1" dirty="0">
                <a:solidFill>
                  <a:schemeClr val="accent2">
                    <a:lumMod val="50000"/>
                  </a:schemeClr>
                </a:solidFill>
                <a:latin typeface="Calibri" panose="020F0502020204030204" pitchFamily="34" charset="0"/>
                <a:cs typeface="Calibri" panose="020F0502020204030204" pitchFamily="34" charset="0"/>
              </a:rPr>
              <a:t>regulation of social media and data protection laws.</a:t>
            </a:r>
          </a:p>
        </p:txBody>
      </p:sp>
      <p:sp>
        <p:nvSpPr>
          <p:cNvPr id="2" name="Title 1">
            <a:extLst>
              <a:ext uri="{FF2B5EF4-FFF2-40B4-BE49-F238E27FC236}">
                <a16:creationId xmlns:a16="http://schemas.microsoft.com/office/drawing/2014/main" id="{497662CC-2831-B758-0337-8FE7EBFA740A}"/>
              </a:ext>
            </a:extLst>
          </p:cNvPr>
          <p:cNvSpPr>
            <a:spLocks noGrp="1"/>
          </p:cNvSpPr>
          <p:nvPr>
            <p:ph type="title" idx="4294967295"/>
          </p:nvPr>
        </p:nvSpPr>
        <p:spPr>
          <a:xfrm>
            <a:off x="565303" y="473670"/>
            <a:ext cx="11205990" cy="762000"/>
          </a:xfrm>
        </p:spPr>
        <p:txBody>
          <a:bodyPr>
            <a:noAutofit/>
          </a:bodyPr>
          <a:lstStyle/>
          <a:p>
            <a:r>
              <a:rPr lang="en-US" dirty="0">
                <a:solidFill>
                  <a:srgbClr val="000000"/>
                </a:solidFill>
                <a:latin typeface="Clancy"/>
              </a:rPr>
              <a:t>Cambridge Analytica Data Scandal (2018)</a:t>
            </a:r>
          </a:p>
        </p:txBody>
      </p:sp>
      <p:sp>
        <p:nvSpPr>
          <p:cNvPr id="3" name="Footer Placeholder 2">
            <a:extLst>
              <a:ext uri="{FF2B5EF4-FFF2-40B4-BE49-F238E27FC236}">
                <a16:creationId xmlns:a16="http://schemas.microsoft.com/office/drawing/2014/main" id="{DD256F81-F729-A832-488D-D49695924FC4}"/>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800C3ACA-96D1-EFFA-5AAE-E24FED1F58A6}"/>
              </a:ext>
            </a:extLst>
          </p:cNvPr>
          <p:cNvSpPr>
            <a:spLocks noGrp="1"/>
          </p:cNvSpPr>
          <p:nvPr>
            <p:ph type="sldNum" sz="quarter" idx="12"/>
          </p:nvPr>
        </p:nvSpPr>
        <p:spPr/>
        <p:txBody>
          <a:bodyPr/>
          <a:lstStyle/>
          <a:p>
            <a:fld id="{330EA680-D336-4FF7-8B7A-9848BB0A1C32}" type="slidenum">
              <a:rPr lang="en-US" smtClean="0"/>
              <a:t>40</a:t>
            </a:fld>
            <a:endParaRPr lang="en-US"/>
          </a:p>
        </p:txBody>
      </p:sp>
    </p:spTree>
    <p:extLst>
      <p:ext uri="{BB962C8B-B14F-4D97-AF65-F5344CB8AC3E}">
        <p14:creationId xmlns:p14="http://schemas.microsoft.com/office/powerpoint/2010/main" val="104594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23145-7870-BBCF-934B-2548543B49AF}"/>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230B03C1-92D5-335F-E94B-A6396288CCEE}"/>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08282317-D83F-AA62-13DC-9707E081E0E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15F0DEEE-C53F-090A-FFF9-85D4B7534488}"/>
              </a:ext>
            </a:extLst>
          </p:cNvPr>
          <p:cNvSpPr>
            <a:spLocks noGrp="1"/>
          </p:cNvSpPr>
          <p:nvPr>
            <p:ph type="title" idx="4294967295"/>
          </p:nvPr>
        </p:nvSpPr>
        <p:spPr>
          <a:xfrm>
            <a:off x="563006" y="214553"/>
            <a:ext cx="11205990" cy="762000"/>
          </a:xfrm>
        </p:spPr>
        <p:txBody>
          <a:bodyPr>
            <a:noAutofit/>
          </a:bodyPr>
          <a:lstStyle/>
          <a:p>
            <a:r>
              <a:rPr lang="en-US" dirty="0">
                <a:solidFill>
                  <a:srgbClr val="000000"/>
                </a:solidFill>
                <a:latin typeface="Clancy"/>
              </a:rPr>
              <a:t>Cambridge Analytica Data Scandal (2018)</a:t>
            </a:r>
          </a:p>
        </p:txBody>
      </p:sp>
      <p:graphicFrame>
        <p:nvGraphicFramePr>
          <p:cNvPr id="8" name="Diagram 7">
            <a:extLst>
              <a:ext uri="{FF2B5EF4-FFF2-40B4-BE49-F238E27FC236}">
                <a16:creationId xmlns:a16="http://schemas.microsoft.com/office/drawing/2014/main" id="{7B593878-38EA-B21F-82BB-D47E213F854A}"/>
              </a:ext>
            </a:extLst>
          </p:cNvPr>
          <p:cNvGraphicFramePr/>
          <p:nvPr>
            <p:extLst>
              <p:ext uri="{D42A27DB-BD31-4B8C-83A1-F6EECF244321}">
                <p14:modId xmlns:p14="http://schemas.microsoft.com/office/powerpoint/2010/main" val="4261449702"/>
              </p:ext>
            </p:extLst>
          </p:nvPr>
        </p:nvGraphicFramePr>
        <p:xfrm>
          <a:off x="283068" y="976554"/>
          <a:ext cx="10606605" cy="528570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Footer Placeholder 8">
            <a:extLst>
              <a:ext uri="{FF2B5EF4-FFF2-40B4-BE49-F238E27FC236}">
                <a16:creationId xmlns:a16="http://schemas.microsoft.com/office/drawing/2014/main" id="{53224CB6-F0B7-4E87-FB08-3F4B9A142F1A}"/>
              </a:ext>
            </a:extLst>
          </p:cNvPr>
          <p:cNvSpPr>
            <a:spLocks noGrp="1"/>
          </p:cNvSpPr>
          <p:nvPr>
            <p:ph type="ftr" sz="quarter" idx="11"/>
          </p:nvPr>
        </p:nvSpPr>
        <p:spPr/>
        <p:txBody>
          <a:bodyPr/>
          <a:lstStyle/>
          <a:p>
            <a:r>
              <a:rPr lang="en-US"/>
              <a:t>Rahat Masood, Security Engineering &amp; Cyber Security</a:t>
            </a:r>
          </a:p>
        </p:txBody>
      </p:sp>
      <p:sp>
        <p:nvSpPr>
          <p:cNvPr id="10" name="Slide Number Placeholder 9">
            <a:extLst>
              <a:ext uri="{FF2B5EF4-FFF2-40B4-BE49-F238E27FC236}">
                <a16:creationId xmlns:a16="http://schemas.microsoft.com/office/drawing/2014/main" id="{B10E0140-B94D-1504-DCDB-47B7462CEAF9}"/>
              </a:ext>
            </a:extLst>
          </p:cNvPr>
          <p:cNvSpPr>
            <a:spLocks noGrp="1"/>
          </p:cNvSpPr>
          <p:nvPr>
            <p:ph type="sldNum" sz="quarter" idx="12"/>
          </p:nvPr>
        </p:nvSpPr>
        <p:spPr/>
        <p:txBody>
          <a:bodyPr/>
          <a:lstStyle/>
          <a:p>
            <a:fld id="{330EA680-D336-4FF7-8B7A-9848BB0A1C32}" type="slidenum">
              <a:rPr lang="en-US" smtClean="0"/>
              <a:t>41</a:t>
            </a:fld>
            <a:endParaRPr lang="en-US"/>
          </a:p>
        </p:txBody>
      </p:sp>
    </p:spTree>
    <p:extLst>
      <p:ext uri="{BB962C8B-B14F-4D97-AF65-F5344CB8AC3E}">
        <p14:creationId xmlns:p14="http://schemas.microsoft.com/office/powerpoint/2010/main" val="2628522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05E6F0-3732-5158-9E0F-1DFEAE2B1E17}"/>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7A2C2481-E317-B9C2-ED5F-F2B96AE28203}"/>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759EDA98-39AE-F57A-5FA5-54E0A1B0561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7B788190-6EE6-6A7C-F3AE-F5CBFA0E207B}"/>
              </a:ext>
            </a:extLst>
          </p:cNvPr>
          <p:cNvSpPr>
            <a:spLocks noGrp="1"/>
          </p:cNvSpPr>
          <p:nvPr>
            <p:ph type="title" idx="4294967295"/>
          </p:nvPr>
        </p:nvSpPr>
        <p:spPr>
          <a:xfrm>
            <a:off x="565303" y="473670"/>
            <a:ext cx="8121267" cy="762000"/>
          </a:xfrm>
        </p:spPr>
        <p:txBody>
          <a:bodyPr>
            <a:noAutofit/>
          </a:bodyPr>
          <a:lstStyle/>
          <a:p>
            <a:r>
              <a:rPr lang="en-US" dirty="0">
                <a:solidFill>
                  <a:srgbClr val="000000"/>
                </a:solidFill>
                <a:latin typeface="Clancy"/>
              </a:rPr>
              <a:t>Any Other Business</a:t>
            </a:r>
          </a:p>
        </p:txBody>
      </p:sp>
      <p:sp>
        <p:nvSpPr>
          <p:cNvPr id="6" name="Content Placeholder 2">
            <a:extLst>
              <a:ext uri="{FF2B5EF4-FFF2-40B4-BE49-F238E27FC236}">
                <a16:creationId xmlns:a16="http://schemas.microsoft.com/office/drawing/2014/main" id="{57EA682E-8B97-9439-111A-9EC58FB623BC}"/>
              </a:ext>
            </a:extLst>
          </p:cNvPr>
          <p:cNvSpPr txBox="1">
            <a:spLocks/>
          </p:cNvSpPr>
          <p:nvPr/>
        </p:nvSpPr>
        <p:spPr>
          <a:xfrm>
            <a:off x="545228" y="1665676"/>
            <a:ext cx="11101543" cy="435133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endParaRPr lang="en-AU" sz="2800" dirty="0">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82972F42-4520-7093-84DA-0D13E1474E8E}"/>
              </a:ext>
            </a:extLst>
          </p:cNvPr>
          <p:cNvSpPr>
            <a:spLocks noGrp="1"/>
          </p:cNvSpPr>
          <p:nvPr>
            <p:ph type="ftr" sz="quarter" idx="11"/>
          </p:nvPr>
        </p:nvSpPr>
        <p:spPr/>
        <p:txBody>
          <a:bodyPr/>
          <a:lstStyle/>
          <a:p>
            <a:r>
              <a:rPr lang="en-US"/>
              <a:t>Rahat Masood, Security Engineering &amp; Cyber Security</a:t>
            </a:r>
          </a:p>
        </p:txBody>
      </p:sp>
      <p:sp>
        <p:nvSpPr>
          <p:cNvPr id="7" name="Slide Number Placeholder 6">
            <a:extLst>
              <a:ext uri="{FF2B5EF4-FFF2-40B4-BE49-F238E27FC236}">
                <a16:creationId xmlns:a16="http://schemas.microsoft.com/office/drawing/2014/main" id="{C2A634CD-2233-4BCE-7AD3-C3F7D26736D6}"/>
              </a:ext>
            </a:extLst>
          </p:cNvPr>
          <p:cNvSpPr>
            <a:spLocks noGrp="1"/>
          </p:cNvSpPr>
          <p:nvPr>
            <p:ph type="sldNum" sz="quarter" idx="12"/>
          </p:nvPr>
        </p:nvSpPr>
        <p:spPr/>
        <p:txBody>
          <a:bodyPr/>
          <a:lstStyle/>
          <a:p>
            <a:fld id="{330EA680-D336-4FF7-8B7A-9848BB0A1C32}" type="slidenum">
              <a:rPr lang="en-US" smtClean="0"/>
              <a:t>42</a:t>
            </a:fld>
            <a:endParaRPr lang="en-US"/>
          </a:p>
        </p:txBody>
      </p:sp>
      <p:pic>
        <p:nvPicPr>
          <p:cNvPr id="8" name="Picture 7">
            <a:extLst>
              <a:ext uri="{FF2B5EF4-FFF2-40B4-BE49-F238E27FC236}">
                <a16:creationId xmlns:a16="http://schemas.microsoft.com/office/drawing/2014/main" id="{20E14476-B86A-DA6C-71AC-1109C6390C6E}"/>
              </a:ext>
            </a:extLst>
          </p:cNvPr>
          <p:cNvPicPr>
            <a:picLocks noChangeAspect="1"/>
          </p:cNvPicPr>
          <p:nvPr/>
        </p:nvPicPr>
        <p:blipFill>
          <a:blip r:embed="rId4"/>
          <a:stretch>
            <a:fillRect/>
          </a:stretch>
        </p:blipFill>
        <p:spPr>
          <a:xfrm>
            <a:off x="4858345" y="1301099"/>
            <a:ext cx="6788426" cy="4709674"/>
          </a:xfrm>
          <a:prstGeom prst="rect">
            <a:avLst/>
          </a:prstGeom>
          <a:ln>
            <a:solidFill>
              <a:schemeClr val="tx1"/>
            </a:solidFill>
          </a:ln>
        </p:spPr>
      </p:pic>
      <p:sp>
        <p:nvSpPr>
          <p:cNvPr id="9" name="TextBox 8">
            <a:extLst>
              <a:ext uri="{FF2B5EF4-FFF2-40B4-BE49-F238E27FC236}">
                <a16:creationId xmlns:a16="http://schemas.microsoft.com/office/drawing/2014/main" id="{49FAD023-0C0F-A62A-0848-52DDDDA608BC}"/>
              </a:ext>
            </a:extLst>
          </p:cNvPr>
          <p:cNvSpPr txBox="1"/>
          <p:nvPr/>
        </p:nvSpPr>
        <p:spPr>
          <a:xfrm>
            <a:off x="151954" y="3028890"/>
            <a:ext cx="4473982"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hlinkClick r:id="rId5"/>
              </a:rPr>
              <a:t>https://www.seceduconference.com.au/</a:t>
            </a:r>
            <a:r>
              <a:rPr lang="en-US" sz="20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9168464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1">
            <a:extLst>
              <a:ext uri="{FF2B5EF4-FFF2-40B4-BE49-F238E27FC236}">
                <a16:creationId xmlns:a16="http://schemas.microsoft.com/office/drawing/2014/main" id="{624FAE7F-D766-499F-51FD-2401521596AB}"/>
              </a:ext>
            </a:extLst>
          </p:cNvPr>
          <p:cNvSpPr>
            <a:spLocks noGrp="1"/>
          </p:cNvSpPr>
          <p:nvPr>
            <p:ph idx="1"/>
          </p:nvPr>
        </p:nvSpPr>
        <p:spPr>
          <a:xfrm>
            <a:off x="279170" y="5755262"/>
            <a:ext cx="5685600" cy="898201"/>
          </a:xfrm>
        </p:spPr>
        <p:txBody>
          <a:bodyPr>
            <a:normAutofit lnSpcReduction="10000"/>
          </a:bodyPr>
          <a:lstStyle/>
          <a:p>
            <a:pPr marL="0" marR="0" lvl="0" indent="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kumimoji="0" lang="en-US" b="1" i="0" u="none" strike="noStrike" kern="1200" cap="none" spc="0" normalizeH="0" baseline="0" noProof="0" dirty="0">
                <a:ln>
                  <a:noFill/>
                </a:ln>
                <a:solidFill>
                  <a:srgbClr val="000000"/>
                </a:solidFill>
                <a:effectLst/>
                <a:uLnTx/>
                <a:uFillTx/>
                <a:latin typeface="Roboto"/>
                <a:ea typeface="+mn-ea"/>
                <a:cs typeface="+mn-cs"/>
              </a:rPr>
              <a:t>Rahat Masood     </a:t>
            </a:r>
            <a:r>
              <a:rPr kumimoji="0" lang="en-US" b="0" i="0" u="none" strike="noStrike" kern="1200" cap="none" spc="0" normalizeH="0" baseline="0" noProof="0" dirty="0">
                <a:ln>
                  <a:noFill/>
                </a:ln>
                <a:solidFill>
                  <a:srgbClr val="000000"/>
                </a:solidFill>
                <a:effectLst/>
                <a:uLnTx/>
                <a:uFillTx/>
                <a:latin typeface="Roboto"/>
                <a:ea typeface="+mn-ea"/>
                <a:cs typeface="+mn-cs"/>
                <a:hlinkClick r:id="rId2"/>
              </a:rPr>
              <a:t>rahat.masood@unsw.edu.au</a:t>
            </a:r>
            <a:endParaRPr kumimoji="0" lang="en-US" b="0" i="0" u="none" strike="noStrike" kern="1200" cap="none" spc="0" normalizeH="0" baseline="0" noProof="0" dirty="0">
              <a:ln>
                <a:noFill/>
              </a:ln>
              <a:solidFill>
                <a:srgbClr val="000000"/>
              </a:solidFill>
              <a:effectLst/>
              <a:uLnTx/>
              <a:uFillTx/>
              <a:latin typeface="Roboto"/>
              <a:ea typeface="+mn-ea"/>
              <a:cs typeface="+mn-cs"/>
            </a:endParaRPr>
          </a:p>
        </p:txBody>
      </p:sp>
      <p:pic>
        <p:nvPicPr>
          <p:cNvPr id="6" name="Picture 5" descr="Yellow question mark">
            <a:extLst>
              <a:ext uri="{FF2B5EF4-FFF2-40B4-BE49-F238E27FC236}">
                <a16:creationId xmlns:a16="http://schemas.microsoft.com/office/drawing/2014/main" id="{43ED5CCE-6B35-063B-CE1D-7337BC8B25C2}"/>
              </a:ext>
            </a:extLst>
          </p:cNvPr>
          <p:cNvPicPr>
            <a:picLocks noChangeAspect="1"/>
          </p:cNvPicPr>
          <p:nvPr/>
        </p:nvPicPr>
        <p:blipFill>
          <a:blip r:embed="rId3"/>
          <a:srcRect l="43821" r="8872"/>
          <a:stretch/>
        </p:blipFill>
        <p:spPr>
          <a:xfrm>
            <a:off x="6784800" y="-2"/>
            <a:ext cx="5407200" cy="6858001"/>
          </a:xfrm>
          <a:prstGeom prst="rect">
            <a:avLst/>
          </a:prstGeom>
          <a:noFill/>
        </p:spPr>
      </p:pic>
      <p:sp>
        <p:nvSpPr>
          <p:cNvPr id="4" name="Title 3">
            <a:extLst>
              <a:ext uri="{FF2B5EF4-FFF2-40B4-BE49-F238E27FC236}">
                <a16:creationId xmlns:a16="http://schemas.microsoft.com/office/drawing/2014/main" id="{508029D4-00A8-8C23-34C1-322F08DE2745}"/>
              </a:ext>
            </a:extLst>
          </p:cNvPr>
          <p:cNvSpPr>
            <a:spLocks noGrp="1"/>
          </p:cNvSpPr>
          <p:nvPr>
            <p:ph type="title"/>
          </p:nvPr>
        </p:nvSpPr>
        <p:spPr>
          <a:xfrm>
            <a:off x="628085" y="2552531"/>
            <a:ext cx="5336685" cy="2556000"/>
          </a:xfrm>
        </p:spPr>
        <p:txBody>
          <a:bodyPr anchor="t">
            <a:normAutofit fontScale="90000"/>
          </a:bodyPr>
          <a:lstStyle/>
          <a:p>
            <a:r>
              <a:rPr lang="en-US" sz="6000" b="1"/>
              <a:t>Thank you!</a:t>
            </a:r>
            <a:br>
              <a:rPr lang="en-US" sz="6000" b="1"/>
            </a:br>
            <a:r>
              <a:rPr lang="en-US" sz="6000" b="1"/>
              <a:t>Questions?</a:t>
            </a:r>
            <a:br>
              <a:rPr lang="en-US" sz="6000" b="1"/>
            </a:br>
            <a:endParaRPr lang="en-US" sz="6000" b="1"/>
          </a:p>
        </p:txBody>
      </p:sp>
    </p:spTree>
    <p:extLst>
      <p:ext uri="{BB962C8B-B14F-4D97-AF65-F5344CB8AC3E}">
        <p14:creationId xmlns:p14="http://schemas.microsoft.com/office/powerpoint/2010/main" val="3239906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3FD740-B830-F5AC-E70B-BD0C51F30383}"/>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1F4A29B5-AF1F-9DE7-D45D-14C3E73D5E8C}"/>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096DEB34-DB82-F2A4-DE07-321B3360C83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3699FD9A-46DE-A568-768D-CF2927CC91D7}"/>
              </a:ext>
            </a:extLst>
          </p:cNvPr>
          <p:cNvSpPr>
            <a:spLocks noGrp="1"/>
          </p:cNvSpPr>
          <p:nvPr>
            <p:ph type="title" idx="4294967295"/>
          </p:nvPr>
        </p:nvSpPr>
        <p:spPr>
          <a:xfrm>
            <a:off x="565303" y="473670"/>
            <a:ext cx="9443290" cy="762000"/>
          </a:xfrm>
        </p:spPr>
        <p:txBody>
          <a:bodyPr>
            <a:noAutofit/>
          </a:bodyPr>
          <a:lstStyle/>
          <a:p>
            <a:r>
              <a:rPr lang="en-US" dirty="0">
                <a:solidFill>
                  <a:srgbClr val="000000"/>
                </a:solidFill>
                <a:latin typeface="Clancy"/>
              </a:rPr>
              <a:t>What is Security Engineering</a:t>
            </a:r>
          </a:p>
        </p:txBody>
      </p:sp>
      <p:sp>
        <p:nvSpPr>
          <p:cNvPr id="7" name="Content Placeholder 2">
            <a:extLst>
              <a:ext uri="{FF2B5EF4-FFF2-40B4-BE49-F238E27FC236}">
                <a16:creationId xmlns:a16="http://schemas.microsoft.com/office/drawing/2014/main" id="{5DB6EC6E-A91E-CF12-6221-35BF58026D44}"/>
              </a:ext>
            </a:extLst>
          </p:cNvPr>
          <p:cNvSpPr txBox="1">
            <a:spLocks/>
          </p:cNvSpPr>
          <p:nvPr/>
        </p:nvSpPr>
        <p:spPr>
          <a:xfrm>
            <a:off x="124929" y="1758272"/>
            <a:ext cx="12381063" cy="462605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800" dirty="0">
                <a:latin typeface="Calibri" panose="020F0502020204030204" pitchFamily="34" charset="0"/>
                <a:cs typeface="Calibri" panose="020F0502020204030204" pitchFamily="34" charset="0"/>
              </a:rPr>
              <a:t>What Do Engineers Do?</a:t>
            </a:r>
          </a:p>
          <a:p>
            <a:pPr marL="627063" indent="-217488">
              <a:buFontTx/>
              <a:buChar char="-"/>
            </a:pPr>
            <a:r>
              <a:rPr lang="en-AU" sz="2400" dirty="0">
                <a:solidFill>
                  <a:schemeClr val="accent2">
                    <a:lumMod val="50000"/>
                  </a:schemeClr>
                </a:solidFill>
                <a:latin typeface="Calibri" panose="020F0502020204030204" pitchFamily="34" charset="0"/>
                <a:cs typeface="Calibri" panose="020F0502020204030204" pitchFamily="34" charset="0"/>
              </a:rPr>
              <a:t>Engineers solve real-world problems that impact society.</a:t>
            </a:r>
          </a:p>
          <a:p>
            <a:pPr marL="627063" indent="-217488">
              <a:buFontTx/>
              <a:buChar char="-"/>
            </a:pPr>
            <a:r>
              <a:rPr lang="en-AU" sz="2400" dirty="0">
                <a:solidFill>
                  <a:schemeClr val="accent2">
                    <a:lumMod val="50000"/>
                  </a:schemeClr>
                </a:solidFill>
                <a:latin typeface="Calibri" panose="020F0502020204030204" pitchFamily="34" charset="0"/>
                <a:cs typeface="Calibri" panose="020F0502020204030204" pitchFamily="34" charset="0"/>
              </a:rPr>
              <a:t>They develop practical, innovative solutions to complex challenges.</a:t>
            </a:r>
          </a:p>
          <a:p>
            <a:pPr marL="627063" indent="-217488">
              <a:buFontTx/>
              <a:buChar char="-"/>
            </a:pPr>
            <a:r>
              <a:rPr lang="en-AU" sz="2400" dirty="0">
                <a:solidFill>
                  <a:schemeClr val="accent2">
                    <a:lumMod val="50000"/>
                  </a:schemeClr>
                </a:solidFill>
                <a:latin typeface="Calibri" panose="020F0502020204030204" pitchFamily="34" charset="0"/>
                <a:cs typeface="Calibri" panose="020F0502020204030204" pitchFamily="34" charset="0"/>
              </a:rPr>
              <a:t>Provide recommendations, designs, and consider multiple factors (cost, risk, usability, etc.).</a:t>
            </a:r>
          </a:p>
          <a:p>
            <a:r>
              <a:rPr lang="en-AU" sz="2800" dirty="0">
                <a:latin typeface="Calibri" panose="020F0502020204030204" pitchFamily="34" charset="0"/>
                <a:cs typeface="Calibri" panose="020F0502020204030204" pitchFamily="34" charset="0"/>
              </a:rPr>
              <a:t>Think of Other Engineers</a:t>
            </a:r>
          </a:p>
          <a:p>
            <a:pPr marL="627063" indent="-217488">
              <a:buFontTx/>
              <a:buChar char="-"/>
            </a:pPr>
            <a:r>
              <a:rPr lang="en-AU" sz="2400" b="1" dirty="0">
                <a:solidFill>
                  <a:schemeClr val="accent2">
                    <a:lumMod val="50000"/>
                  </a:schemeClr>
                </a:solidFill>
                <a:latin typeface="Calibri" panose="020F0502020204030204" pitchFamily="34" charset="0"/>
                <a:cs typeface="Calibri" panose="020F0502020204030204" pitchFamily="34" charset="0"/>
              </a:rPr>
              <a:t>Civil Engineers </a:t>
            </a:r>
            <a:r>
              <a:rPr lang="en-AU" sz="2400" dirty="0">
                <a:solidFill>
                  <a:schemeClr val="accent2">
                    <a:lumMod val="50000"/>
                  </a:schemeClr>
                </a:solidFill>
                <a:latin typeface="Calibri" panose="020F0502020204030204" pitchFamily="34" charset="0"/>
                <a:cs typeface="Calibri" panose="020F0502020204030204" pitchFamily="34" charset="0"/>
              </a:rPr>
              <a:t>– Design bridges, roads, and infrastructure.</a:t>
            </a:r>
          </a:p>
          <a:p>
            <a:pPr marL="627063" indent="-217488">
              <a:buFontTx/>
              <a:buChar char="-"/>
            </a:pPr>
            <a:r>
              <a:rPr lang="en-AU" sz="2400" b="1" dirty="0">
                <a:solidFill>
                  <a:schemeClr val="accent2">
                    <a:lumMod val="50000"/>
                  </a:schemeClr>
                </a:solidFill>
                <a:latin typeface="Calibri" panose="020F0502020204030204" pitchFamily="34" charset="0"/>
                <a:cs typeface="Calibri" panose="020F0502020204030204" pitchFamily="34" charset="0"/>
              </a:rPr>
              <a:t>Aerospace Engineers </a:t>
            </a:r>
            <a:r>
              <a:rPr lang="en-AU" sz="2400" dirty="0">
                <a:solidFill>
                  <a:schemeClr val="accent2">
                    <a:lumMod val="50000"/>
                  </a:schemeClr>
                </a:solidFill>
                <a:latin typeface="Calibri" panose="020F0502020204030204" pitchFamily="34" charset="0"/>
                <a:cs typeface="Calibri" panose="020F0502020204030204" pitchFamily="34" charset="0"/>
              </a:rPr>
              <a:t>– Solve problems related to flight and space travel.</a:t>
            </a:r>
          </a:p>
          <a:p>
            <a:pPr marL="627063" indent="-217488">
              <a:buFontTx/>
              <a:buChar char="-"/>
            </a:pPr>
            <a:r>
              <a:rPr lang="en-AU" sz="2400" b="1" dirty="0">
                <a:solidFill>
                  <a:schemeClr val="accent2">
                    <a:lumMod val="50000"/>
                  </a:schemeClr>
                </a:solidFill>
                <a:latin typeface="Calibri" panose="020F0502020204030204" pitchFamily="34" charset="0"/>
                <a:cs typeface="Calibri" panose="020F0502020204030204" pitchFamily="34" charset="0"/>
              </a:rPr>
              <a:t>Biomedical Engineers </a:t>
            </a:r>
            <a:r>
              <a:rPr lang="en-AU" sz="2400" dirty="0">
                <a:solidFill>
                  <a:schemeClr val="accent2">
                    <a:lumMod val="50000"/>
                  </a:schemeClr>
                </a:solidFill>
                <a:latin typeface="Calibri" panose="020F0502020204030204" pitchFamily="34" charset="0"/>
                <a:cs typeface="Calibri" panose="020F0502020204030204" pitchFamily="34" charset="0"/>
              </a:rPr>
              <a:t>– Tackle health issues with medical tech and innovation.</a:t>
            </a:r>
          </a:p>
          <a:p>
            <a:pPr marL="285750" indent="-285750"/>
            <a:endParaRPr lang="en-AU" sz="2000" dirty="0">
              <a:latin typeface="Arial"/>
              <a:ea typeface="Roboto"/>
              <a:cs typeface="Arial"/>
            </a:endParaRPr>
          </a:p>
        </p:txBody>
      </p:sp>
      <p:sp>
        <p:nvSpPr>
          <p:cNvPr id="3" name="Footer Placeholder 2">
            <a:extLst>
              <a:ext uri="{FF2B5EF4-FFF2-40B4-BE49-F238E27FC236}">
                <a16:creationId xmlns:a16="http://schemas.microsoft.com/office/drawing/2014/main" id="{1C556F15-3B4E-5103-5298-781275CBB918}"/>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3EE96C44-E82F-D387-F160-B6DD8115A398}"/>
              </a:ext>
            </a:extLst>
          </p:cNvPr>
          <p:cNvSpPr>
            <a:spLocks noGrp="1"/>
          </p:cNvSpPr>
          <p:nvPr>
            <p:ph type="sldNum" sz="quarter" idx="12"/>
          </p:nvPr>
        </p:nvSpPr>
        <p:spPr/>
        <p:txBody>
          <a:bodyPr/>
          <a:lstStyle/>
          <a:p>
            <a:fld id="{330EA680-D336-4FF7-8B7A-9848BB0A1C32}" type="slidenum">
              <a:rPr lang="en-US" smtClean="0"/>
              <a:t>5</a:t>
            </a:fld>
            <a:endParaRPr lang="en-US"/>
          </a:p>
        </p:txBody>
      </p:sp>
    </p:spTree>
    <p:extLst>
      <p:ext uri="{BB962C8B-B14F-4D97-AF65-F5344CB8AC3E}">
        <p14:creationId xmlns:p14="http://schemas.microsoft.com/office/powerpoint/2010/main" val="3649293209"/>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BC218-8E91-F942-AC15-08CB664AF532}"/>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8DF76B21-64FE-FB15-16AD-6E1DB52AF982}"/>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F8E5D129-E44B-3FDD-E8E6-BC543EF9B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5E9B937A-691D-D511-1F55-18D017B00924}"/>
              </a:ext>
            </a:extLst>
          </p:cNvPr>
          <p:cNvSpPr>
            <a:spLocks noGrp="1"/>
          </p:cNvSpPr>
          <p:nvPr>
            <p:ph type="title" idx="4294967295"/>
          </p:nvPr>
        </p:nvSpPr>
        <p:spPr>
          <a:xfrm>
            <a:off x="565303" y="473670"/>
            <a:ext cx="9443290" cy="762000"/>
          </a:xfrm>
        </p:spPr>
        <p:txBody>
          <a:bodyPr>
            <a:noAutofit/>
          </a:bodyPr>
          <a:lstStyle/>
          <a:p>
            <a:r>
              <a:rPr lang="en-US" dirty="0">
                <a:solidFill>
                  <a:srgbClr val="000000"/>
                </a:solidFill>
                <a:latin typeface="Clancy"/>
              </a:rPr>
              <a:t>What is Security Engineering</a:t>
            </a:r>
          </a:p>
        </p:txBody>
      </p:sp>
      <p:sp>
        <p:nvSpPr>
          <p:cNvPr id="7" name="Content Placeholder 2">
            <a:extLst>
              <a:ext uri="{FF2B5EF4-FFF2-40B4-BE49-F238E27FC236}">
                <a16:creationId xmlns:a16="http://schemas.microsoft.com/office/drawing/2014/main" id="{8A8DAC4C-1CF0-A809-6165-4B7D6698EBFB}"/>
              </a:ext>
            </a:extLst>
          </p:cNvPr>
          <p:cNvSpPr txBox="1">
            <a:spLocks/>
          </p:cNvSpPr>
          <p:nvPr/>
        </p:nvSpPr>
        <p:spPr>
          <a:xfrm>
            <a:off x="291183" y="2095417"/>
            <a:ext cx="12381063" cy="462605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800" b="1" dirty="0">
                <a:latin typeface="Calibri" panose="020F0502020204030204" pitchFamily="34" charset="0"/>
                <a:cs typeface="Calibri" panose="020F0502020204030204" pitchFamily="34" charset="0"/>
              </a:rPr>
              <a:t>Security Engineers</a:t>
            </a:r>
            <a:r>
              <a:rPr lang="en-AU" sz="2800" dirty="0">
                <a:latin typeface="Calibri" panose="020F0502020204030204" pitchFamily="34" charset="0"/>
                <a:cs typeface="Calibri" panose="020F0502020204030204" pitchFamily="34" charset="0"/>
              </a:rPr>
              <a:t> do the same - solving risks in digital and physical systems.</a:t>
            </a:r>
          </a:p>
          <a:p>
            <a:pPr marL="0" indent="0">
              <a:buNone/>
            </a:pPr>
            <a:endParaRPr lang="en-AU" sz="2000" dirty="0">
              <a:latin typeface="Arial"/>
              <a:ea typeface="Roboto"/>
              <a:cs typeface="Arial"/>
            </a:endParaRPr>
          </a:p>
        </p:txBody>
      </p:sp>
      <p:sp>
        <p:nvSpPr>
          <p:cNvPr id="3" name="Footer Placeholder 2">
            <a:extLst>
              <a:ext uri="{FF2B5EF4-FFF2-40B4-BE49-F238E27FC236}">
                <a16:creationId xmlns:a16="http://schemas.microsoft.com/office/drawing/2014/main" id="{1927DB80-D909-97CD-DEF6-4269EE6FE55C}"/>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013110AE-A8FA-1444-62E5-C474D08DE65E}"/>
              </a:ext>
            </a:extLst>
          </p:cNvPr>
          <p:cNvSpPr>
            <a:spLocks noGrp="1"/>
          </p:cNvSpPr>
          <p:nvPr>
            <p:ph type="sldNum" sz="quarter" idx="12"/>
          </p:nvPr>
        </p:nvSpPr>
        <p:spPr/>
        <p:txBody>
          <a:bodyPr/>
          <a:lstStyle/>
          <a:p>
            <a:fld id="{330EA680-D336-4FF7-8B7A-9848BB0A1C32}" type="slidenum">
              <a:rPr lang="en-US" smtClean="0"/>
              <a:t>6</a:t>
            </a:fld>
            <a:endParaRPr lang="en-US"/>
          </a:p>
        </p:txBody>
      </p:sp>
      <p:sp>
        <p:nvSpPr>
          <p:cNvPr id="8" name="TextBox 7">
            <a:extLst>
              <a:ext uri="{FF2B5EF4-FFF2-40B4-BE49-F238E27FC236}">
                <a16:creationId xmlns:a16="http://schemas.microsoft.com/office/drawing/2014/main" id="{618FD569-6610-432C-6C3F-3ACFA9B6412E}"/>
              </a:ext>
            </a:extLst>
          </p:cNvPr>
          <p:cNvSpPr txBox="1"/>
          <p:nvPr/>
        </p:nvSpPr>
        <p:spPr>
          <a:xfrm>
            <a:off x="448182" y="3524221"/>
            <a:ext cx="10905618"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i="1" dirty="0">
                <a:solidFill>
                  <a:schemeClr val="accent2">
                    <a:lumMod val="50000"/>
                  </a:schemeClr>
                </a:solidFill>
                <a:latin typeface="Calibri" panose="020F0502020204030204" pitchFamily="34" charset="0"/>
                <a:ea typeface="Open Sans"/>
                <a:cs typeface="Calibri" panose="020F0502020204030204" pitchFamily="34" charset="0"/>
              </a:rPr>
              <a:t>Security Engineering</a:t>
            </a:r>
          </a:p>
          <a:p>
            <a:pPr algn="ctr"/>
            <a:r>
              <a:rPr lang="en-AU" sz="2400" i="1" dirty="0">
                <a:solidFill>
                  <a:schemeClr val="accent2">
                    <a:lumMod val="50000"/>
                  </a:schemeClr>
                </a:solidFill>
                <a:latin typeface="Calibri" panose="020F0502020204030204" pitchFamily="34" charset="0"/>
                <a:ea typeface="Open Sans"/>
                <a:cs typeface="Calibri" panose="020F0502020204030204" pitchFamily="34" charset="0"/>
              </a:rPr>
              <a:t>Security Engineering is the discipline of designing systems, infrastructures, and protocols that protect information, people, and assets from harm, misuse, or failure, across both physical and digital domains.</a:t>
            </a:r>
          </a:p>
          <a:p>
            <a:pPr algn="ctr"/>
            <a:endParaRPr lang="en-US" sz="2400" i="1" dirty="0">
              <a:solidFill>
                <a:schemeClr val="accent2">
                  <a:lumMod val="50000"/>
                </a:schemeClr>
              </a:solidFill>
              <a:latin typeface="Calibri" panose="020F0502020204030204" pitchFamily="34" charset="0"/>
              <a:ea typeface="Open Sans"/>
              <a:cs typeface="Calibri" panose="020F0502020204030204" pitchFamily="34" charset="0"/>
            </a:endParaRPr>
          </a:p>
        </p:txBody>
      </p:sp>
    </p:spTree>
    <p:extLst>
      <p:ext uri="{BB962C8B-B14F-4D97-AF65-F5344CB8AC3E}">
        <p14:creationId xmlns:p14="http://schemas.microsoft.com/office/powerpoint/2010/main" val="216347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C2817-DA47-F55E-C3E4-43CA3B349CB8}"/>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918703F6-65D2-7EED-2B64-3294C653FF8D}"/>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DBEB4300-998C-6F4F-B6C1-91BD69098A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AF7BBA6B-FB83-CF13-3AB7-AC96788E1400}"/>
              </a:ext>
            </a:extLst>
          </p:cNvPr>
          <p:cNvSpPr>
            <a:spLocks noGrp="1"/>
          </p:cNvSpPr>
          <p:nvPr>
            <p:ph type="title" idx="4294967295"/>
          </p:nvPr>
        </p:nvSpPr>
        <p:spPr>
          <a:xfrm>
            <a:off x="565303" y="473670"/>
            <a:ext cx="9443290" cy="762000"/>
          </a:xfrm>
        </p:spPr>
        <p:txBody>
          <a:bodyPr>
            <a:noAutofit/>
          </a:bodyPr>
          <a:lstStyle/>
          <a:p>
            <a:r>
              <a:rPr lang="en-US" dirty="0">
                <a:solidFill>
                  <a:srgbClr val="000000"/>
                </a:solidFill>
                <a:latin typeface="Clancy"/>
              </a:rPr>
              <a:t>What is Security Engineering</a:t>
            </a:r>
          </a:p>
        </p:txBody>
      </p:sp>
      <p:sp>
        <p:nvSpPr>
          <p:cNvPr id="7" name="Content Placeholder 2">
            <a:extLst>
              <a:ext uri="{FF2B5EF4-FFF2-40B4-BE49-F238E27FC236}">
                <a16:creationId xmlns:a16="http://schemas.microsoft.com/office/drawing/2014/main" id="{B5FF9009-229D-FDE7-3716-B1DD0F172964}"/>
              </a:ext>
            </a:extLst>
          </p:cNvPr>
          <p:cNvSpPr txBox="1">
            <a:spLocks/>
          </p:cNvSpPr>
          <p:nvPr/>
        </p:nvSpPr>
        <p:spPr>
          <a:xfrm>
            <a:off x="291183" y="2095417"/>
            <a:ext cx="12381063" cy="462605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r>
              <a:rPr lang="en-AU" sz="2800" b="1" dirty="0">
                <a:latin typeface="Calibri" panose="020F0502020204030204" pitchFamily="34" charset="0"/>
                <a:cs typeface="Calibri" panose="020F0502020204030204" pitchFamily="34" charset="0"/>
              </a:rPr>
              <a:t>What Security Engineers Do</a:t>
            </a:r>
          </a:p>
          <a:p>
            <a:pPr marL="722313" indent="-217488">
              <a:buFontTx/>
              <a:buChar char="-"/>
            </a:pPr>
            <a:r>
              <a:rPr lang="en-AU" sz="2400" b="1" dirty="0">
                <a:solidFill>
                  <a:schemeClr val="accent2">
                    <a:lumMod val="50000"/>
                  </a:schemeClr>
                </a:solidFill>
                <a:latin typeface="Calibri" panose="020F0502020204030204" pitchFamily="34" charset="0"/>
                <a:cs typeface="Calibri" panose="020F0502020204030204" pitchFamily="34" charset="0"/>
              </a:rPr>
              <a:t>Design secure systems</a:t>
            </a:r>
            <a:r>
              <a:rPr lang="en-AU" sz="2400" dirty="0">
                <a:solidFill>
                  <a:schemeClr val="accent2">
                    <a:lumMod val="50000"/>
                  </a:schemeClr>
                </a:solidFill>
                <a:latin typeface="Calibri" panose="020F0502020204030204" pitchFamily="34" charset="0"/>
                <a:cs typeface="Calibri" panose="020F0502020204030204" pitchFamily="34" charset="0"/>
              </a:rPr>
              <a:t>: Build and maintain secure architectures.</a:t>
            </a:r>
          </a:p>
          <a:p>
            <a:pPr marL="722313" indent="-217488">
              <a:buFontTx/>
              <a:buChar char="-"/>
            </a:pPr>
            <a:r>
              <a:rPr lang="en-AU" sz="2400" b="1" dirty="0">
                <a:solidFill>
                  <a:schemeClr val="accent2">
                    <a:lumMod val="50000"/>
                  </a:schemeClr>
                </a:solidFill>
                <a:latin typeface="Calibri" panose="020F0502020204030204" pitchFamily="34" charset="0"/>
                <a:cs typeface="Calibri" panose="020F0502020204030204" pitchFamily="34" charset="0"/>
              </a:rPr>
              <a:t>Anticipate threats</a:t>
            </a:r>
            <a:r>
              <a:rPr lang="en-AU" sz="2400" dirty="0">
                <a:solidFill>
                  <a:schemeClr val="accent2">
                    <a:lumMod val="50000"/>
                  </a:schemeClr>
                </a:solidFill>
                <a:latin typeface="Calibri" panose="020F0502020204030204" pitchFamily="34" charset="0"/>
                <a:cs typeface="Calibri" panose="020F0502020204030204" pitchFamily="34" charset="0"/>
              </a:rPr>
              <a:t>: Think like attackers to uncover vulnerabilities.</a:t>
            </a:r>
          </a:p>
          <a:p>
            <a:pPr marL="722313" indent="-217488">
              <a:buFontTx/>
              <a:buChar char="-"/>
            </a:pPr>
            <a:r>
              <a:rPr lang="en-AU" sz="2400" b="1" dirty="0">
                <a:solidFill>
                  <a:schemeClr val="accent2">
                    <a:lumMod val="50000"/>
                  </a:schemeClr>
                </a:solidFill>
                <a:latin typeface="Calibri" panose="020F0502020204030204" pitchFamily="34" charset="0"/>
                <a:cs typeface="Calibri" panose="020F0502020204030204" pitchFamily="34" charset="0"/>
              </a:rPr>
              <a:t>Conduct risk assessments</a:t>
            </a:r>
            <a:r>
              <a:rPr lang="en-AU" sz="2400" dirty="0">
                <a:solidFill>
                  <a:schemeClr val="accent2">
                    <a:lumMod val="50000"/>
                  </a:schemeClr>
                </a:solidFill>
                <a:latin typeface="Calibri" panose="020F0502020204030204" pitchFamily="34" charset="0"/>
                <a:cs typeface="Calibri" panose="020F0502020204030204" pitchFamily="34" charset="0"/>
              </a:rPr>
              <a:t>: Identify and prioritize security risks.</a:t>
            </a:r>
          </a:p>
          <a:p>
            <a:pPr marL="722313" indent="-217488">
              <a:buFontTx/>
              <a:buChar char="-"/>
            </a:pPr>
            <a:r>
              <a:rPr lang="en-AU" sz="2400" b="1" dirty="0">
                <a:solidFill>
                  <a:schemeClr val="accent2">
                    <a:lumMod val="50000"/>
                  </a:schemeClr>
                </a:solidFill>
                <a:latin typeface="Calibri" panose="020F0502020204030204" pitchFamily="34" charset="0"/>
                <a:cs typeface="Calibri" panose="020F0502020204030204" pitchFamily="34" charset="0"/>
              </a:rPr>
              <a:t>Develop countermeasures</a:t>
            </a:r>
            <a:r>
              <a:rPr lang="en-AU" sz="2400" dirty="0">
                <a:solidFill>
                  <a:schemeClr val="accent2">
                    <a:lumMod val="50000"/>
                  </a:schemeClr>
                </a:solidFill>
                <a:latin typeface="Calibri" panose="020F0502020204030204" pitchFamily="34" charset="0"/>
                <a:cs typeface="Calibri" panose="020F0502020204030204" pitchFamily="34" charset="0"/>
              </a:rPr>
              <a:t>: Implement controls and mitigations.</a:t>
            </a:r>
          </a:p>
          <a:p>
            <a:pPr marL="722313" indent="-217488">
              <a:buFontTx/>
              <a:buChar char="-"/>
            </a:pPr>
            <a:r>
              <a:rPr lang="en-AU" sz="2400" b="1" dirty="0">
                <a:solidFill>
                  <a:schemeClr val="accent2">
                    <a:lumMod val="50000"/>
                  </a:schemeClr>
                </a:solidFill>
                <a:latin typeface="Calibri" panose="020F0502020204030204" pitchFamily="34" charset="0"/>
                <a:cs typeface="Calibri" panose="020F0502020204030204" pitchFamily="34" charset="0"/>
              </a:rPr>
              <a:t>Incident response</a:t>
            </a:r>
            <a:r>
              <a:rPr lang="en-AU" sz="2400" dirty="0">
                <a:solidFill>
                  <a:schemeClr val="accent2">
                    <a:lumMod val="50000"/>
                  </a:schemeClr>
                </a:solidFill>
                <a:latin typeface="Calibri" panose="020F0502020204030204" pitchFamily="34" charset="0"/>
                <a:cs typeface="Calibri" panose="020F0502020204030204" pitchFamily="34" charset="0"/>
              </a:rPr>
              <a:t>: Investigate and remediate breaches or attacks.</a:t>
            </a:r>
          </a:p>
          <a:p>
            <a:pPr marL="0" indent="0">
              <a:buNone/>
            </a:pPr>
            <a:endParaRPr lang="en-AU" sz="2800" dirty="0">
              <a:solidFill>
                <a:schemeClr val="accent5">
                  <a:lumMod val="50000"/>
                </a:schemeClr>
              </a:solidFill>
              <a:latin typeface="Calibri" panose="020F0502020204030204" pitchFamily="34" charset="0"/>
              <a:cs typeface="Calibri" panose="020F0502020204030204" pitchFamily="34" charset="0"/>
            </a:endParaRPr>
          </a:p>
          <a:p>
            <a:pPr marL="0" indent="0">
              <a:buNone/>
            </a:pPr>
            <a:endParaRPr lang="en-AU" sz="2000" dirty="0">
              <a:latin typeface="Arial"/>
              <a:ea typeface="Roboto"/>
              <a:cs typeface="Arial"/>
            </a:endParaRPr>
          </a:p>
        </p:txBody>
      </p:sp>
      <p:sp>
        <p:nvSpPr>
          <p:cNvPr id="3" name="Footer Placeholder 2">
            <a:extLst>
              <a:ext uri="{FF2B5EF4-FFF2-40B4-BE49-F238E27FC236}">
                <a16:creationId xmlns:a16="http://schemas.microsoft.com/office/drawing/2014/main" id="{6EEE4DC4-5B86-4942-C491-2EFD0F66F9E3}"/>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736144AD-16CF-31ED-7041-2E3D223984ED}"/>
              </a:ext>
            </a:extLst>
          </p:cNvPr>
          <p:cNvSpPr>
            <a:spLocks noGrp="1"/>
          </p:cNvSpPr>
          <p:nvPr>
            <p:ph type="sldNum" sz="quarter" idx="12"/>
          </p:nvPr>
        </p:nvSpPr>
        <p:spPr/>
        <p:txBody>
          <a:bodyPr/>
          <a:lstStyle/>
          <a:p>
            <a:fld id="{330EA680-D336-4FF7-8B7A-9848BB0A1C32}" type="slidenum">
              <a:rPr lang="en-US" smtClean="0"/>
              <a:t>7</a:t>
            </a:fld>
            <a:endParaRPr lang="en-US"/>
          </a:p>
        </p:txBody>
      </p:sp>
    </p:spTree>
    <p:extLst>
      <p:ext uri="{BB962C8B-B14F-4D97-AF65-F5344CB8AC3E}">
        <p14:creationId xmlns:p14="http://schemas.microsoft.com/office/powerpoint/2010/main" val="1925075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3F3D1-B86C-1D26-165C-338D85318CE6}"/>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FE8059CD-3B09-3E28-6727-6E0E52ECFD79}"/>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18029BA6-9BBE-AE29-AC42-A0DD3EC648A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B6051D10-10DA-09B0-7914-5FDB521D1A1C}"/>
              </a:ext>
            </a:extLst>
          </p:cNvPr>
          <p:cNvSpPr>
            <a:spLocks noGrp="1"/>
          </p:cNvSpPr>
          <p:nvPr>
            <p:ph type="title" idx="4294967295"/>
          </p:nvPr>
        </p:nvSpPr>
        <p:spPr>
          <a:xfrm>
            <a:off x="291183" y="1714417"/>
            <a:ext cx="9443290" cy="762000"/>
          </a:xfrm>
        </p:spPr>
        <p:txBody>
          <a:bodyPr>
            <a:noAutofit/>
          </a:bodyPr>
          <a:lstStyle/>
          <a:p>
            <a:r>
              <a:rPr lang="en-US" dirty="0">
                <a:solidFill>
                  <a:srgbClr val="000000"/>
                </a:solidFill>
                <a:latin typeface="Clancy"/>
              </a:rPr>
              <a:t>Security </a:t>
            </a:r>
            <a:br>
              <a:rPr lang="en-US" dirty="0">
                <a:solidFill>
                  <a:srgbClr val="000000"/>
                </a:solidFill>
                <a:latin typeface="Clancy"/>
              </a:rPr>
            </a:br>
            <a:r>
              <a:rPr lang="en-US" dirty="0">
                <a:solidFill>
                  <a:srgbClr val="000000"/>
                </a:solidFill>
                <a:latin typeface="Clancy"/>
              </a:rPr>
              <a:t>Engineering </a:t>
            </a:r>
            <a:br>
              <a:rPr lang="en-US" dirty="0">
                <a:solidFill>
                  <a:srgbClr val="000000"/>
                </a:solidFill>
                <a:latin typeface="Clancy"/>
              </a:rPr>
            </a:br>
            <a:r>
              <a:rPr lang="en-US" dirty="0">
                <a:solidFill>
                  <a:srgbClr val="000000"/>
                </a:solidFill>
                <a:latin typeface="Clancy"/>
              </a:rPr>
              <a:t>Lifecycle</a:t>
            </a:r>
          </a:p>
        </p:txBody>
      </p:sp>
      <p:sp>
        <p:nvSpPr>
          <p:cNvPr id="7" name="Content Placeholder 2">
            <a:extLst>
              <a:ext uri="{FF2B5EF4-FFF2-40B4-BE49-F238E27FC236}">
                <a16:creationId xmlns:a16="http://schemas.microsoft.com/office/drawing/2014/main" id="{FDCBCD16-E77E-7B1F-64D0-BB1F237EA898}"/>
              </a:ext>
            </a:extLst>
          </p:cNvPr>
          <p:cNvSpPr txBox="1">
            <a:spLocks/>
          </p:cNvSpPr>
          <p:nvPr/>
        </p:nvSpPr>
        <p:spPr>
          <a:xfrm>
            <a:off x="291183" y="2095417"/>
            <a:ext cx="12381063" cy="4626058"/>
          </a:xfrm>
          <a:prstGeom prst="rect">
            <a:avLst/>
          </a:prstGeom>
        </p:spPr>
        <p:txBody>
          <a:bodyPr lIns="91440" tIns="45720" rIns="91440" bIns="45720" anchor="t">
            <a:normAutofit/>
          </a:bodyPr>
          <a:lstStyle>
            <a:lvl1pPr marL="228611" indent="-228611" algn="l" defTabSz="609630" rtl="0" eaLnBrk="1" latinLnBrk="0" hangingPunct="1">
              <a:spcBef>
                <a:spcPct val="20000"/>
              </a:spcBef>
              <a:buFont typeface="Arial" pitchFamily="34" charset="0"/>
              <a:buChar char="•"/>
              <a:defRPr sz="2100"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900"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00" kern="1200">
                <a:solidFill>
                  <a:schemeClr val="tx1"/>
                </a:solidFill>
                <a:latin typeface="+mn-lt"/>
                <a:ea typeface="+mn-ea"/>
                <a:cs typeface="+mn-cs"/>
              </a:defRPr>
            </a:lvl9pPr>
          </a:lstStyle>
          <a:p>
            <a:pPr marL="0" indent="0">
              <a:buNone/>
            </a:pPr>
            <a:endParaRPr lang="en-AU" sz="2000" dirty="0">
              <a:latin typeface="Arial"/>
              <a:ea typeface="Roboto"/>
              <a:cs typeface="Arial"/>
            </a:endParaRPr>
          </a:p>
        </p:txBody>
      </p:sp>
      <p:sp>
        <p:nvSpPr>
          <p:cNvPr id="3" name="Footer Placeholder 2">
            <a:extLst>
              <a:ext uri="{FF2B5EF4-FFF2-40B4-BE49-F238E27FC236}">
                <a16:creationId xmlns:a16="http://schemas.microsoft.com/office/drawing/2014/main" id="{3840BE35-E8D6-D0DD-1472-47C0A5E3A228}"/>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DA3E6FA8-4576-C1EA-69A3-19C2A826F0A5}"/>
              </a:ext>
            </a:extLst>
          </p:cNvPr>
          <p:cNvSpPr>
            <a:spLocks noGrp="1"/>
          </p:cNvSpPr>
          <p:nvPr>
            <p:ph type="sldNum" sz="quarter" idx="12"/>
          </p:nvPr>
        </p:nvSpPr>
        <p:spPr/>
        <p:txBody>
          <a:bodyPr/>
          <a:lstStyle/>
          <a:p>
            <a:fld id="{330EA680-D336-4FF7-8B7A-9848BB0A1C32}" type="slidenum">
              <a:rPr lang="en-US" smtClean="0"/>
              <a:t>8</a:t>
            </a:fld>
            <a:endParaRPr lang="en-US"/>
          </a:p>
        </p:txBody>
      </p:sp>
      <p:graphicFrame>
        <p:nvGraphicFramePr>
          <p:cNvPr id="8" name="Diagram 7">
            <a:extLst>
              <a:ext uri="{FF2B5EF4-FFF2-40B4-BE49-F238E27FC236}">
                <a16:creationId xmlns:a16="http://schemas.microsoft.com/office/drawing/2014/main" id="{AB302291-94DA-FF4B-26A5-A1EADA8D2A79}"/>
              </a:ext>
            </a:extLst>
          </p:cNvPr>
          <p:cNvGraphicFramePr/>
          <p:nvPr>
            <p:extLst>
              <p:ext uri="{D42A27DB-BD31-4B8C-83A1-F6EECF244321}">
                <p14:modId xmlns:p14="http://schemas.microsoft.com/office/powerpoint/2010/main" val="2037849741"/>
              </p:ext>
            </p:extLst>
          </p:nvPr>
        </p:nvGraphicFramePr>
        <p:xfrm>
          <a:off x="4389373" y="415636"/>
          <a:ext cx="8052008" cy="5547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5700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3E316-882F-03F1-4E39-5D9AF35C21A7}"/>
            </a:ext>
          </a:extLst>
        </p:cNvPr>
        <p:cNvGrpSpPr/>
        <p:nvPr/>
      </p:nvGrpSpPr>
      <p:grpSpPr>
        <a:xfrm>
          <a:off x="0" y="0"/>
          <a:ext cx="0" cy="0"/>
          <a:chOff x="0" y="0"/>
          <a:chExt cx="0" cy="0"/>
        </a:xfrm>
      </p:grpSpPr>
      <p:sp>
        <p:nvSpPr>
          <p:cNvPr id="5" name="AutoShape 14">
            <a:extLst>
              <a:ext uri="{FF2B5EF4-FFF2-40B4-BE49-F238E27FC236}">
                <a16:creationId xmlns:a16="http://schemas.microsoft.com/office/drawing/2014/main" id="{CAFC9E00-D1BF-3BD4-2400-83FAE434AE29}"/>
              </a:ext>
              <a:ext uri="{C183D7F6-B498-43B3-948B-1728B52AA6E4}">
                <adec:decorative xmlns:adec="http://schemas.microsoft.com/office/drawing/2017/decorative" val="1"/>
              </a:ext>
            </a:extLst>
          </p:cNvPr>
          <p:cNvSpPr/>
          <p:nvPr/>
        </p:nvSpPr>
        <p:spPr>
          <a:xfrm>
            <a:off x="762" y="6153353"/>
            <a:ext cx="12191748" cy="704461"/>
          </a:xfrm>
          <a:prstGeom prst="rect">
            <a:avLst/>
          </a:prstGeom>
          <a:solidFill>
            <a:srgbClr val="FFDE00"/>
          </a:solidFill>
        </p:spPr>
        <p:txBody>
          <a:bodyPr/>
          <a:lstStyle/>
          <a:p>
            <a:endParaRPr lang="en-US"/>
          </a:p>
        </p:txBody>
      </p:sp>
      <p:pic>
        <p:nvPicPr>
          <p:cNvPr id="4" name="Picture 3" descr="UNSW logo ">
            <a:extLst>
              <a:ext uri="{FF2B5EF4-FFF2-40B4-BE49-F238E27FC236}">
                <a16:creationId xmlns:a16="http://schemas.microsoft.com/office/drawing/2014/main" id="{D5DB5A13-2EFA-4CFF-71C1-EBF829F98B8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70921" y="6153738"/>
            <a:ext cx="596150" cy="706109"/>
          </a:xfrm>
          <a:prstGeom prst="rect">
            <a:avLst/>
          </a:prstGeom>
        </p:spPr>
      </p:pic>
      <p:sp>
        <p:nvSpPr>
          <p:cNvPr id="2" name="Title 1">
            <a:extLst>
              <a:ext uri="{FF2B5EF4-FFF2-40B4-BE49-F238E27FC236}">
                <a16:creationId xmlns:a16="http://schemas.microsoft.com/office/drawing/2014/main" id="{EC41DCCF-A740-2D09-CE25-9390B7FA1928}"/>
              </a:ext>
            </a:extLst>
          </p:cNvPr>
          <p:cNvSpPr>
            <a:spLocks noGrp="1"/>
          </p:cNvSpPr>
          <p:nvPr>
            <p:ph type="title" idx="4294967295"/>
          </p:nvPr>
        </p:nvSpPr>
        <p:spPr>
          <a:xfrm>
            <a:off x="565302" y="473670"/>
            <a:ext cx="10788497" cy="1019128"/>
          </a:xfrm>
        </p:spPr>
        <p:txBody>
          <a:bodyPr>
            <a:noAutofit/>
          </a:bodyPr>
          <a:lstStyle/>
          <a:p>
            <a:r>
              <a:rPr lang="en-US" dirty="0">
                <a:solidFill>
                  <a:srgbClr val="000000"/>
                </a:solidFill>
                <a:latin typeface="Clancy"/>
              </a:rPr>
              <a:t>Some Professional Skills of an Engineer</a:t>
            </a:r>
          </a:p>
        </p:txBody>
      </p:sp>
      <p:sp>
        <p:nvSpPr>
          <p:cNvPr id="3" name="Footer Placeholder 2">
            <a:extLst>
              <a:ext uri="{FF2B5EF4-FFF2-40B4-BE49-F238E27FC236}">
                <a16:creationId xmlns:a16="http://schemas.microsoft.com/office/drawing/2014/main" id="{9199B37C-F8EE-C1A3-F67E-3E688E72AB70}"/>
              </a:ext>
            </a:extLst>
          </p:cNvPr>
          <p:cNvSpPr>
            <a:spLocks noGrp="1"/>
          </p:cNvSpPr>
          <p:nvPr>
            <p:ph type="ftr" sz="quarter" idx="11"/>
          </p:nvPr>
        </p:nvSpPr>
        <p:spPr/>
        <p:txBody>
          <a:bodyPr/>
          <a:lstStyle/>
          <a:p>
            <a:r>
              <a:rPr lang="en-US"/>
              <a:t>Rahat Masood, Security Engineering &amp; Cyber Security</a:t>
            </a:r>
          </a:p>
        </p:txBody>
      </p:sp>
      <p:sp>
        <p:nvSpPr>
          <p:cNvPr id="6" name="Slide Number Placeholder 5">
            <a:extLst>
              <a:ext uri="{FF2B5EF4-FFF2-40B4-BE49-F238E27FC236}">
                <a16:creationId xmlns:a16="http://schemas.microsoft.com/office/drawing/2014/main" id="{AFB76837-D89B-C18F-B5AC-ADECE5EB6912}"/>
              </a:ext>
            </a:extLst>
          </p:cNvPr>
          <p:cNvSpPr>
            <a:spLocks noGrp="1"/>
          </p:cNvSpPr>
          <p:nvPr>
            <p:ph type="sldNum" sz="quarter" idx="12"/>
          </p:nvPr>
        </p:nvSpPr>
        <p:spPr/>
        <p:txBody>
          <a:bodyPr/>
          <a:lstStyle/>
          <a:p>
            <a:fld id="{330EA680-D336-4FF7-8B7A-9848BB0A1C32}" type="slidenum">
              <a:rPr lang="en-US" smtClean="0"/>
              <a:t>9</a:t>
            </a:fld>
            <a:endParaRPr lang="en-US"/>
          </a:p>
        </p:txBody>
      </p:sp>
      <p:graphicFrame>
        <p:nvGraphicFramePr>
          <p:cNvPr id="9" name="Content Placeholder 2">
            <a:extLst>
              <a:ext uri="{FF2B5EF4-FFF2-40B4-BE49-F238E27FC236}">
                <a16:creationId xmlns:a16="http://schemas.microsoft.com/office/drawing/2014/main" id="{D8734091-F9C7-65D6-FCD2-E464DC48566E}"/>
              </a:ext>
            </a:extLst>
          </p:cNvPr>
          <p:cNvGraphicFramePr/>
          <p:nvPr>
            <p:extLst>
              <p:ext uri="{D42A27DB-BD31-4B8C-83A1-F6EECF244321}">
                <p14:modId xmlns:p14="http://schemas.microsoft.com/office/powerpoint/2010/main" val="3035680056"/>
              </p:ext>
            </p:extLst>
          </p:nvPr>
        </p:nvGraphicFramePr>
        <p:xfrm>
          <a:off x="362415" y="1580237"/>
          <a:ext cx="11704656" cy="447161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114696848"/>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1860</TotalTime>
  <Words>4640</Words>
  <Application>Microsoft Macintosh PowerPoint</Application>
  <PresentationFormat>Widescreen</PresentationFormat>
  <Paragraphs>586</Paragraphs>
  <Slides>43</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Aptos</vt:lpstr>
      <vt:lpstr>Aptos Display</vt:lpstr>
      <vt:lpstr>Arial</vt:lpstr>
      <vt:lpstr>Calibri</vt:lpstr>
      <vt:lpstr>Clancy</vt:lpstr>
      <vt:lpstr>Courier New</vt:lpstr>
      <vt:lpstr>Roboto</vt:lpstr>
      <vt:lpstr>Wingdings</vt:lpstr>
      <vt:lpstr>office theme</vt:lpstr>
      <vt:lpstr>Security Engineering  Week 1 Engineering Lecture (COMP6441/COMP6841)    Rahat Masood @Term 2, 2025, UNSW Sydney</vt:lpstr>
      <vt:lpstr>Agenda</vt:lpstr>
      <vt:lpstr>Consent/Ethics</vt:lpstr>
      <vt:lpstr>Switching between COMP6441 &amp; COMP6841</vt:lpstr>
      <vt:lpstr>What is Security Engineering</vt:lpstr>
      <vt:lpstr>What is Security Engineering</vt:lpstr>
      <vt:lpstr>What is Security Engineering</vt:lpstr>
      <vt:lpstr>Security  Engineering  Lifecycle</vt:lpstr>
      <vt:lpstr>Some Professional Skills of an Engineer</vt:lpstr>
      <vt:lpstr>Engineering Lectures</vt:lpstr>
      <vt:lpstr>Security Terminologies</vt:lpstr>
      <vt:lpstr>Security Terminologies</vt:lpstr>
      <vt:lpstr>Security Terminologies</vt:lpstr>
      <vt:lpstr>Security Theatre: The Illusion of Security</vt:lpstr>
      <vt:lpstr>Security Theatre: The Illusion of Security</vt:lpstr>
      <vt:lpstr>Security Theatre in Code</vt:lpstr>
      <vt:lpstr>Security Theatre in Code</vt:lpstr>
      <vt:lpstr>Security Theatre in Code</vt:lpstr>
      <vt:lpstr>Security Theatre in Code</vt:lpstr>
      <vt:lpstr>Security Theatre in Code</vt:lpstr>
      <vt:lpstr>Is Having Open-Source Code Safe?</vt:lpstr>
      <vt:lpstr>Is Having Open-Source Code Safe?</vt:lpstr>
      <vt:lpstr>Is Having Open-Source Code Safe?</vt:lpstr>
      <vt:lpstr>Is Having Open-Source Code Safe?</vt:lpstr>
      <vt:lpstr>Security-by-Design</vt:lpstr>
      <vt:lpstr>Security-by-Design</vt:lpstr>
      <vt:lpstr>Security-by-Design</vt:lpstr>
      <vt:lpstr>Asymmetry of Attack And Defence</vt:lpstr>
      <vt:lpstr>Foundational Components of Security:  The CIA Triad</vt:lpstr>
      <vt:lpstr>CIA</vt:lpstr>
      <vt:lpstr>Beyond CIA: CIANA</vt:lpstr>
      <vt:lpstr>Applying CIA Model to Information</vt:lpstr>
      <vt:lpstr>Applying CIA Model to Information</vt:lpstr>
      <vt:lpstr>Why is Data/Information So Important to Industry?</vt:lpstr>
      <vt:lpstr>Data/Information Can Be About People</vt:lpstr>
      <vt:lpstr>Using Data/Information Against Someone</vt:lpstr>
      <vt:lpstr>Generic  Phishing  Email</vt:lpstr>
      <vt:lpstr>Spear Phishing Email </vt:lpstr>
      <vt:lpstr>Using Data/Information Against Someone</vt:lpstr>
      <vt:lpstr>Cambridge Analytica Data Scandal (2018)</vt:lpstr>
      <vt:lpstr>Cambridge Analytica Data Scandal (2018)</vt:lpstr>
      <vt:lpstr>Any Other Business</vt:lpstr>
      <vt:lpstr>Thank you!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Rahat Masood</cp:lastModifiedBy>
  <cp:revision>1342</cp:revision>
  <dcterms:created xsi:type="dcterms:W3CDTF">2025-03-15T04:25:18Z</dcterms:created>
  <dcterms:modified xsi:type="dcterms:W3CDTF">2025-06-03T03:36:37Z</dcterms:modified>
</cp:coreProperties>
</file>