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4/5/2021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7212" y="1752600"/>
            <a:ext cx="3860429" cy="1295400"/>
          </a:xfrm>
        </p:spPr>
        <p:txBody>
          <a:bodyPr>
            <a:noAutofit/>
          </a:bodyPr>
          <a:lstStyle/>
          <a:p>
            <a:r>
              <a:rPr lang="bg-BG" sz="7200" dirty="0" smtClean="0">
                <a:solidFill>
                  <a:srgbClr val="0070C0"/>
                </a:solidFill>
              </a:rPr>
              <a:t>Буквите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5" y="609600"/>
            <a:ext cx="3275687" cy="6457996"/>
          </a:xfrm>
        </p:spPr>
        <p:txBody>
          <a:bodyPr>
            <a:noAutofit/>
          </a:bodyPr>
          <a:lstStyle/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Аа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Бб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Гг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Дд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Ее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Жж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Зз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Ии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Йй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Кк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Лл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Мм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Нн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0"/>
            <a:ext cx="3276600" cy="609600"/>
          </a:xfrm>
        </p:spPr>
        <p:txBody>
          <a:bodyPr>
            <a:noAutofit/>
          </a:bodyPr>
          <a:lstStyle/>
          <a:p>
            <a:r>
              <a:rPr lang="bg-BG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Азбуката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41812" y="583474"/>
            <a:ext cx="3275687" cy="6457996"/>
          </a:xfrm>
          <a:prstGeom prst="rect">
            <a:avLst/>
          </a:prstGeom>
        </p:spPr>
        <p:txBody>
          <a:bodyPr vert="horz" lIns="121899" tIns="60949" rIns="121899" bIns="60949" rtlCol="0" anchor="t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Пп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Рр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Тт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Уу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Фф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Хх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Цц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Чч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Шш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Щщ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Ьь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Ъъ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Юю</a:t>
            </a:r>
          </a:p>
          <a:p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Яя</a:t>
            </a:r>
          </a:p>
        </p:txBody>
      </p:sp>
    </p:spTree>
    <p:extLst>
      <p:ext uri="{BB962C8B-B14F-4D97-AF65-F5344CB8AC3E}">
        <p14:creationId xmlns:p14="http://schemas.microsoft.com/office/powerpoint/2010/main" val="39512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499" y="2133600"/>
            <a:ext cx="5334000" cy="29718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Гласни:</a:t>
            </a:r>
            <a:br>
              <a:rPr lang="bg-BG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а, ъ, о, у, е, и, ю, я;</a:t>
            </a:r>
            <a:b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Съгласни:</a:t>
            </a:r>
            <a:r>
              <a:rPr lang="bg-BG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б, в, г, д, ж, з, й, к, л, м, н, </a:t>
            </a:r>
            <a:b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п, р, с, т, ф, х, ц, ч, ш, щ, ь;</a:t>
            </a:r>
            <a:r>
              <a:rPr lang="bg-BG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60" y="304800"/>
            <a:ext cx="4093352" cy="1244600"/>
          </a:xfrm>
        </p:spPr>
        <p:txBody>
          <a:bodyPr/>
          <a:lstStyle/>
          <a:p>
            <a:r>
              <a:rPr lang="bg-B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Гласни и съгласни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1828800"/>
            <a:ext cx="4419085" cy="2362200"/>
          </a:xfrm>
        </p:spPr>
        <p:txBody>
          <a:bodyPr>
            <a:normAutofit fontScale="90000"/>
          </a:bodyPr>
          <a:lstStyle/>
          <a:p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тесни – </a:t>
            </a: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ъ, у, и;</a:t>
            </a:r>
            <a:b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б) широки – </a:t>
            </a: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а, о, е;</a:t>
            </a:r>
            <a:b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в) полугласни </a:t>
            </a:r>
            <a:r>
              <a:rPr lang="bg-BG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ю, я;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81000"/>
            <a:ext cx="2286000" cy="611187"/>
          </a:xfrm>
        </p:spPr>
        <p:txBody>
          <a:bodyPr>
            <a:noAutofit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Гласни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412" y="914400"/>
            <a:ext cx="7543800" cy="5715000"/>
          </a:xfrm>
        </p:spPr>
        <p:txBody>
          <a:bodyPr>
            <a:normAutofit fontScale="90000"/>
          </a:bodyPr>
          <a:lstStyle/>
          <a:p>
            <a:r>
              <a:rPr lang="bg-BG" sz="3200" dirty="0" smtClean="0"/>
              <a:t>а) сонорни – </a:t>
            </a:r>
            <a:r>
              <a:rPr lang="bg-BG" sz="3200" dirty="0" smtClean="0">
                <a:solidFill>
                  <a:srgbClr val="00B0F0"/>
                </a:solidFill>
              </a:rPr>
              <a:t>л, м, р, н, й;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/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/>
              <a:t>б) звучни – беззвучни:</a:t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B0F0"/>
                </a:solidFill>
              </a:rPr>
              <a:t>- б – п;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в – ф;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з – с;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ж – ш;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г – к;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д – т;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дж – ч;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дз – ц;</a:t>
            </a:r>
            <a:r>
              <a:rPr lang="bg-BG" sz="3200" dirty="0">
                <a:solidFill>
                  <a:srgbClr val="00B0F0"/>
                </a:solidFill>
              </a:rPr>
              <a:t/>
            </a:r>
            <a:br>
              <a:rPr lang="bg-BG" sz="3200" dirty="0">
                <a:solidFill>
                  <a:srgbClr val="00B0F0"/>
                </a:solidFill>
              </a:rPr>
            </a:br>
            <a:r>
              <a:rPr lang="bg-BG" sz="3200" dirty="0" smtClean="0">
                <a:solidFill>
                  <a:srgbClr val="00B0F0"/>
                </a:solidFill>
              </a:rPr>
              <a:t>- ьо – йо;</a:t>
            </a:r>
            <a:br>
              <a:rPr lang="bg-BG" sz="3200" dirty="0" smtClean="0">
                <a:solidFill>
                  <a:srgbClr val="00B0F0"/>
                </a:solidFill>
              </a:rPr>
            </a:b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в) самотна – </a:t>
            </a:r>
            <a:r>
              <a:rPr lang="bg-BG" sz="3200" dirty="0" smtClean="0">
                <a:solidFill>
                  <a:srgbClr val="00B0F0"/>
                </a:solidFill>
              </a:rPr>
              <a:t>х;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9012" y="228600"/>
            <a:ext cx="2946029" cy="609600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Съгласни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57400"/>
            <a:ext cx="3681623" cy="2286000"/>
          </a:xfrm>
        </p:spPr>
        <p:txBody>
          <a:bodyPr>
            <a:normAutofit fontScale="90000"/>
          </a:bodyPr>
          <a:lstStyle/>
          <a:p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 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bg-BG" sz="6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6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52401"/>
            <a:ext cx="2895600" cy="9144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Щ, Ю, Я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612" y="1066800"/>
            <a:ext cx="8229600" cy="5486400"/>
          </a:xfrm>
        </p:spPr>
        <p:txBody>
          <a:bodyPr>
            <a:normAutofit/>
          </a:bodyPr>
          <a:lstStyle/>
          <a:p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Гласна е: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– м; б) – ъ; в) – г;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Тясна гласна е: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– и; б) – е; в) – о;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Коя буква НЕ е сонорна гласна?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– й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–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– н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На беззвучната ш съответства звучната: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–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–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– к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Ю = ?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 + а; б) ш + т;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 + у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Единствената самостоятелна съгласна е?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– й;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ч; </a:t>
            </a:r>
            <a:r>
              <a:rPr lang="bg-BG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bg-BG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х;</a:t>
            </a:r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2" y="381000"/>
            <a:ext cx="2819400" cy="9906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Въпроси?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189" y="1371600"/>
            <a:ext cx="5358023" cy="4724400"/>
          </a:xfrm>
        </p:spPr>
        <p:txBody>
          <a:bodyPr>
            <a:noAutofit/>
          </a:bodyPr>
          <a:lstStyle/>
          <a:p>
            <a:r>
              <a:rPr lang="bg-BG" sz="3200" dirty="0" smtClean="0">
                <a:solidFill>
                  <a:srgbClr val="0070C0"/>
                </a:solidFill>
              </a:rPr>
              <a:t>1. </a:t>
            </a:r>
            <a:r>
              <a:rPr lang="bg-BG" sz="3200" dirty="0" smtClean="0">
                <a:solidFill>
                  <a:srgbClr val="FF0000"/>
                </a:solidFill>
              </a:rPr>
              <a:t>б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70C0"/>
                </a:solidFill>
              </a:rPr>
              <a:t>2.</a:t>
            </a:r>
            <a:r>
              <a:rPr lang="bg-BG" sz="3200" dirty="0" smtClean="0"/>
              <a:t> </a:t>
            </a:r>
            <a:r>
              <a:rPr lang="bg-BG" sz="3200" dirty="0" smtClean="0">
                <a:solidFill>
                  <a:srgbClr val="FF0000"/>
                </a:solidFill>
              </a:rPr>
              <a:t>а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70C0"/>
                </a:solidFill>
              </a:rPr>
              <a:t>3. </a:t>
            </a:r>
            <a:r>
              <a:rPr lang="bg-BG" sz="3200" dirty="0" smtClean="0">
                <a:solidFill>
                  <a:srgbClr val="FF0000"/>
                </a:solidFill>
              </a:rPr>
              <a:t>б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br>
              <a:rPr lang="bg-BG" sz="3200" dirty="0" smtClean="0">
                <a:solidFill>
                  <a:srgbClr val="0070C0"/>
                </a:solidFill>
              </a:rPr>
            </a:b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70C0"/>
                </a:solidFill>
              </a:rPr>
              <a:t>4. </a:t>
            </a:r>
            <a:r>
              <a:rPr lang="bg-BG" sz="3200" dirty="0" smtClean="0">
                <a:solidFill>
                  <a:srgbClr val="FF0000"/>
                </a:solidFill>
              </a:rPr>
              <a:t>а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70C0"/>
                </a:solidFill>
              </a:rPr>
              <a:t/>
            </a:r>
            <a:br>
              <a:rPr lang="bg-BG" sz="3200" dirty="0" smtClean="0">
                <a:solidFill>
                  <a:srgbClr val="0070C0"/>
                </a:solidFill>
              </a:rPr>
            </a:br>
            <a:r>
              <a:rPr lang="bg-BG" sz="3200" dirty="0" smtClean="0">
                <a:solidFill>
                  <a:srgbClr val="0070C0"/>
                </a:solidFill>
              </a:rPr>
              <a:t>5. </a:t>
            </a:r>
            <a:r>
              <a:rPr lang="bg-BG" sz="3200" dirty="0" smtClean="0">
                <a:solidFill>
                  <a:srgbClr val="FF0000"/>
                </a:solidFill>
              </a:rPr>
              <a:t>в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>
                <a:solidFill>
                  <a:srgbClr val="0070C0"/>
                </a:solidFill>
              </a:rPr>
              <a:t/>
            </a:r>
            <a:br>
              <a:rPr lang="bg-BG" sz="3200" dirty="0" smtClean="0">
                <a:solidFill>
                  <a:srgbClr val="0070C0"/>
                </a:solidFill>
              </a:rPr>
            </a:br>
            <a:r>
              <a:rPr lang="bg-BG" sz="3200" dirty="0" smtClean="0">
                <a:solidFill>
                  <a:srgbClr val="0070C0"/>
                </a:solidFill>
              </a:rPr>
              <a:t>6. </a:t>
            </a:r>
            <a:r>
              <a:rPr lang="bg-BG" sz="3200" dirty="0" smtClean="0">
                <a:solidFill>
                  <a:srgbClr val="FF0000"/>
                </a:solidFill>
              </a:rPr>
              <a:t>в</a:t>
            </a:r>
            <a:r>
              <a:rPr lang="bg-BG" sz="3200" dirty="0" smtClean="0">
                <a:solidFill>
                  <a:srgbClr val="0070C0"/>
                </a:solidFill>
              </a:rPr>
              <a:t>;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4189" y="457200"/>
            <a:ext cx="2743200" cy="687387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Отговори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56</TotalTime>
  <Words>80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Буквите</vt:lpstr>
      <vt:lpstr>Аа Бб Вв Гг Дд Ее Жж Зз Ии Йй Кк Лл Мм Нн Оо </vt:lpstr>
      <vt:lpstr>Гласни: а, ъ, о, у, е, и, ю, я; Съгласни: б, в, г, д, ж, з, й, к, л, м, н,  п, р, с, т, ф, х, ц, ч, ш, щ, ь; </vt:lpstr>
      <vt:lpstr>а) тесни – ъ, у, и;  б) широки – а, о, е;  в) полугласни – ю, я;</vt:lpstr>
      <vt:lpstr>а) сонорни – л, м, р, н, й;  б) звучни – беззвучни: - б – п; - в – ф; - з – с; - ж – ш; - г – к; - д – т; - дж – ч; - дз – ц; - ьо – йо;  в) самотна – х;</vt:lpstr>
      <vt:lpstr>Щ = Ш+Т; Ю = Й+У; Я = Й+А;</vt:lpstr>
      <vt:lpstr>1. Гласна е: а) – м; б) – ъ; в) – г; 2. Тясна гласна е: а) – и; б) – е; в) – о; 3. Коя буква НЕ е сонорна гласна? а) – й; б) – х; в) – н; 4. На беззвучната ш съответства звучната:  а) – ж; б) – а; в) – к; 5. Ю = ? а) й + а; б) ш + т; в) й + у; 6. Единствената самостоятелна съгласна е? а) – й; б) – ч; б) – х;</vt:lpstr>
      <vt:lpstr>1. б;  2. а;  3. б;  4. а;  5. в;  6. в;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Буквите</dc:title>
  <dc:creator>Windows User</dc:creator>
  <cp:lastModifiedBy>Windows User</cp:lastModifiedBy>
  <cp:revision>7</cp:revision>
  <dcterms:created xsi:type="dcterms:W3CDTF">2021-04-05T00:08:10Z</dcterms:created>
  <dcterms:modified xsi:type="dcterms:W3CDTF">2021-04-05T01:04:55Z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