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8" r:id="rId7"/>
    <p:sldId id="259" r:id="rId8"/>
    <p:sldId id="264" r:id="rId9"/>
    <p:sldId id="261" r:id="rId10"/>
    <p:sldId id="263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5/20/2021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Kids on Desk Looking at Notebook">
            <a:extLst>
              <a:ext uri="{FF2B5EF4-FFF2-40B4-BE49-F238E27FC236}">
                <a16:creationId xmlns:a16="http://schemas.microsoft.com/office/drawing/2014/main" id="{F1EACC03-9DC7-4C77-9BAE-11CBF767B5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6876917" y="2669643"/>
            <a:ext cx="5392234" cy="18270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Математика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събиране</a:t>
            </a:r>
            <a:r>
              <a:rPr lang="en-US" sz="4000" dirty="0" smtClean="0"/>
              <a:t>,</a:t>
            </a:r>
            <a:r>
              <a:rPr lang="ru-RU" sz="4000" dirty="0" smtClean="0"/>
              <a:t> изваждане</a:t>
            </a:r>
            <a:r>
              <a:rPr lang="en-US" sz="4000" dirty="0" smtClean="0"/>
              <a:t> </a:t>
            </a:r>
            <a:r>
              <a:rPr lang="bg-BG" sz="4000" dirty="0" smtClean="0"/>
              <a:t>и сравняване</a:t>
            </a:r>
            <a:r>
              <a:rPr lang="ru-RU" sz="4000" dirty="0" smtClean="0"/>
              <a:t> до</a:t>
            </a:r>
            <a:r>
              <a:rPr lang="en-US" sz="4000" dirty="0" smtClean="0"/>
              <a:t> </a:t>
            </a:r>
            <a:r>
              <a:rPr lang="ru-RU" sz="4000" dirty="0" smtClean="0"/>
              <a:t>10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Отговори </a:t>
            </a:r>
            <a:r>
              <a:rPr lang="bg-BG" sz="6000" dirty="0" smtClean="0">
                <a:solidFill>
                  <a:srgbClr val="FF0000"/>
                </a:solidFill>
              </a:rPr>
              <a:t>&gt;&lt;=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3065" y="1654629"/>
            <a:ext cx="3112135" cy="463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</a:t>
            </a:r>
            <a:r>
              <a:rPr lang="bg-BG" sz="4400" dirty="0" smtClean="0">
                <a:solidFill>
                  <a:srgbClr val="FF0000"/>
                </a:solidFill>
              </a:rPr>
              <a:t>&lt;</a:t>
            </a:r>
            <a:r>
              <a:rPr lang="bg-BG" sz="4400" dirty="0" smtClean="0">
                <a:solidFill>
                  <a:srgbClr val="0070C0"/>
                </a:solidFill>
              </a:rPr>
              <a:t>5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7</a:t>
            </a:r>
            <a:r>
              <a:rPr lang="bg-BG" sz="4400" dirty="0" smtClean="0">
                <a:solidFill>
                  <a:srgbClr val="FF0000"/>
                </a:solidFill>
              </a:rPr>
              <a:t>&gt;</a:t>
            </a:r>
            <a:r>
              <a:rPr lang="bg-BG" sz="4400" dirty="0" smtClean="0">
                <a:solidFill>
                  <a:srgbClr val="0070C0"/>
                </a:solidFill>
              </a:rPr>
              <a:t>3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4</a:t>
            </a:r>
            <a:r>
              <a:rPr lang="bg-BG" sz="4400" dirty="0" smtClean="0">
                <a:solidFill>
                  <a:srgbClr val="FF0000"/>
                </a:solidFill>
              </a:rPr>
              <a:t>&lt;</a:t>
            </a:r>
            <a:r>
              <a:rPr lang="bg-BG" sz="4400" dirty="0" smtClean="0">
                <a:solidFill>
                  <a:srgbClr val="0070C0"/>
                </a:solidFill>
              </a:rPr>
              <a:t>5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6</a:t>
            </a:r>
            <a:r>
              <a:rPr lang="bg-BG" sz="4400" dirty="0">
                <a:solidFill>
                  <a:srgbClr val="FF0000"/>
                </a:solidFill>
              </a:rPr>
              <a:t>=</a:t>
            </a:r>
            <a:r>
              <a:rPr lang="bg-BG" sz="4400" dirty="0" smtClean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10</a:t>
            </a:r>
            <a:r>
              <a:rPr lang="bg-BG" sz="4400" dirty="0">
                <a:solidFill>
                  <a:srgbClr val="FF0000"/>
                </a:solidFill>
              </a:rPr>
              <a:t>&gt;</a:t>
            </a:r>
            <a:r>
              <a:rPr lang="bg-BG" sz="4400" dirty="0" smtClean="0">
                <a:solidFill>
                  <a:srgbClr val="0070C0"/>
                </a:solidFill>
              </a:rPr>
              <a:t>8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3</a:t>
            </a:r>
            <a:r>
              <a:rPr lang="bg-BG" sz="4400" dirty="0" smtClean="0">
                <a:solidFill>
                  <a:srgbClr val="FF0000"/>
                </a:solidFill>
              </a:rPr>
              <a:t>=</a:t>
            </a:r>
            <a:r>
              <a:rPr lang="bg-BG" sz="4400" dirty="0" smtClean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16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1. Определения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4353" y="1825625"/>
            <a:ext cx="5192676" cy="4606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Събиране - </a:t>
            </a:r>
            <a:r>
              <a:rPr lang="ru-RU" dirty="0" smtClean="0">
                <a:solidFill>
                  <a:srgbClr val="0070C0"/>
                </a:solidFill>
              </a:rPr>
              <a:t>представлява </a:t>
            </a:r>
            <a:r>
              <a:rPr lang="ru-RU" dirty="0">
                <a:solidFill>
                  <a:srgbClr val="0070C0"/>
                </a:solidFill>
              </a:rPr>
              <a:t>прибавяне на едно число към </a:t>
            </a:r>
            <a:r>
              <a:rPr lang="ru-RU" dirty="0" smtClean="0">
                <a:solidFill>
                  <a:srgbClr val="0070C0"/>
                </a:solidFill>
              </a:rPr>
              <a:t>друго число. </a:t>
            </a:r>
            <a:r>
              <a:rPr lang="ru-RU" dirty="0">
                <a:solidFill>
                  <a:srgbClr val="0070C0"/>
                </a:solidFill>
              </a:rPr>
              <a:t>Изразява се чрез </a:t>
            </a:r>
            <a:r>
              <a:rPr lang="ru-RU" dirty="0" smtClean="0">
                <a:solidFill>
                  <a:srgbClr val="0070C0"/>
                </a:solidFill>
              </a:rPr>
              <a:t>знака’’+’’</a:t>
            </a:r>
            <a:r>
              <a:rPr lang="bg-BG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0070C0"/>
                </a:solidFill>
              </a:rPr>
              <a:t>Изваждане - </a:t>
            </a:r>
            <a:r>
              <a:rPr lang="ru-RU" dirty="0">
                <a:solidFill>
                  <a:srgbClr val="0070C0"/>
                </a:solidFill>
              </a:rPr>
              <a:t> представлява отнемане на едно число от друго число. Изразява се чрез </a:t>
            </a:r>
            <a:r>
              <a:rPr lang="ru-RU" dirty="0" smtClean="0">
                <a:solidFill>
                  <a:srgbClr val="0070C0"/>
                </a:solidFill>
              </a:rPr>
              <a:t>знака’’ –’’.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99" y="1825625"/>
            <a:ext cx="3380501" cy="1901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99" y="4189908"/>
            <a:ext cx="3383690" cy="1903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70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Събиране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685902" y="2713899"/>
            <a:ext cx="4056017" cy="258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0070C0"/>
                </a:solidFill>
              </a:rPr>
              <a:t>Наименования: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70C0"/>
                </a:solidFill>
              </a:rPr>
              <a:t>Събираемо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70C0"/>
                </a:solidFill>
              </a:rPr>
              <a:t>Събираемо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70C0"/>
                </a:solidFill>
              </a:rPr>
              <a:t>Сбор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70C0"/>
                </a:solidFill>
              </a:rPr>
              <a:t>Резултатът от събирането се нарича сбор или сума.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1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Изваждане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189514" y="1969739"/>
            <a:ext cx="5181600" cy="39760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Наименования: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Умаляемо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Числото от </a:t>
            </a:r>
            <a:r>
              <a:rPr lang="ru-RU" dirty="0">
                <a:solidFill>
                  <a:srgbClr val="0070C0"/>
                </a:solidFill>
              </a:rPr>
              <a:t>което ще бъде изваждано, се нарича умаляемо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Умалител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Число, което </a:t>
            </a:r>
            <a:r>
              <a:rPr lang="ru-RU" dirty="0">
                <a:solidFill>
                  <a:srgbClr val="0070C0"/>
                </a:solidFill>
              </a:rPr>
              <a:t>изваждаме, се нарича умалител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Разлика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Резултатът от изваждането </a:t>
            </a:r>
            <a:r>
              <a:rPr lang="ru-RU" dirty="0" smtClean="0">
                <a:solidFill>
                  <a:srgbClr val="0070C0"/>
                </a:solidFill>
              </a:rPr>
              <a:t>на </a:t>
            </a:r>
            <a:r>
              <a:rPr lang="ru-RU" dirty="0">
                <a:solidFill>
                  <a:srgbClr val="0070C0"/>
                </a:solidFill>
              </a:rPr>
              <a:t>умаляемото 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ru-RU" dirty="0">
                <a:solidFill>
                  <a:srgbClr val="0070C0"/>
                </a:solidFill>
              </a:rPr>
              <a:t>умалителя </a:t>
            </a:r>
            <a:r>
              <a:rPr lang="ru-RU" dirty="0" smtClean="0">
                <a:solidFill>
                  <a:srgbClr val="0070C0"/>
                </a:solidFill>
              </a:rPr>
              <a:t>се </a:t>
            </a:r>
            <a:r>
              <a:rPr lang="ru-RU" dirty="0">
                <a:solidFill>
                  <a:srgbClr val="0070C0"/>
                </a:solidFill>
              </a:rPr>
              <a:t>нарича разлика.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4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189514" y="1969739"/>
            <a:ext cx="5181600" cy="3976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Сравняването представлява съпоставка между </a:t>
            </a:r>
            <a:r>
              <a:rPr lang="ru-RU" dirty="0">
                <a:solidFill>
                  <a:srgbClr val="0070C0"/>
                </a:solidFill>
              </a:rPr>
              <a:t>две </a:t>
            </a:r>
            <a:r>
              <a:rPr lang="ru-RU" dirty="0" smtClean="0">
                <a:solidFill>
                  <a:srgbClr val="0070C0"/>
                </a:solidFill>
              </a:rPr>
              <a:t>числа. Има </a:t>
            </a:r>
            <a:r>
              <a:rPr lang="ru-RU" dirty="0">
                <a:solidFill>
                  <a:srgbClr val="0070C0"/>
                </a:solidFill>
              </a:rPr>
              <a:t>няколко различни </a:t>
            </a:r>
            <a:r>
              <a:rPr lang="ru-RU" dirty="0" smtClean="0">
                <a:solidFill>
                  <a:srgbClr val="0070C0"/>
                </a:solidFill>
              </a:rPr>
              <a:t>обозначения: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а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>
                <a:solidFill>
                  <a:srgbClr val="0070C0"/>
                </a:solidFill>
              </a:rPr>
              <a:t> означава, че </a:t>
            </a:r>
            <a:r>
              <a:rPr lang="ru-RU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0070C0"/>
                </a:solidFill>
              </a:rPr>
              <a:t> е </a:t>
            </a:r>
            <a:r>
              <a:rPr lang="ru-RU" u="sng" dirty="0" smtClean="0">
                <a:solidFill>
                  <a:srgbClr val="0070C0"/>
                </a:solidFill>
              </a:rPr>
              <a:t>равно</a:t>
            </a:r>
            <a:r>
              <a:rPr lang="ru-RU" dirty="0" smtClean="0">
                <a:solidFill>
                  <a:srgbClr val="0070C0"/>
                </a:solidFill>
              </a:rPr>
              <a:t> на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означава, че </a:t>
            </a:r>
            <a:r>
              <a:rPr lang="ru-RU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0070C0"/>
                </a:solidFill>
              </a:rPr>
              <a:t> е </a:t>
            </a:r>
            <a:r>
              <a:rPr lang="ru-RU" u="sng" dirty="0">
                <a:solidFill>
                  <a:srgbClr val="0070C0"/>
                </a:solidFill>
              </a:rPr>
              <a:t>по-малко</a:t>
            </a:r>
            <a:r>
              <a:rPr lang="ru-RU" dirty="0">
                <a:solidFill>
                  <a:srgbClr val="0070C0"/>
                </a:solidFill>
              </a:rPr>
              <a:t> от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Нотацията </a:t>
            </a:r>
            <a:r>
              <a:rPr lang="ru-RU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означава, че </a:t>
            </a:r>
            <a:r>
              <a:rPr lang="ru-RU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0070C0"/>
                </a:solidFill>
              </a:rPr>
              <a:t> е </a:t>
            </a:r>
            <a:r>
              <a:rPr lang="ru-RU" u="sng" dirty="0">
                <a:solidFill>
                  <a:srgbClr val="0070C0"/>
                </a:solidFill>
              </a:rPr>
              <a:t>по-голяма</a:t>
            </a:r>
            <a:r>
              <a:rPr lang="ru-RU" dirty="0">
                <a:solidFill>
                  <a:srgbClr val="0070C0"/>
                </a:solidFill>
              </a:rPr>
              <a:t> от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б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1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33397" y="2992573"/>
            <a:ext cx="3887198" cy="2171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9600" dirty="0" smtClean="0">
                <a:solidFill>
                  <a:srgbClr val="0070C0"/>
                </a:solidFill>
              </a:rPr>
              <a:t>Успех!</a:t>
            </a:r>
            <a:endParaRPr lang="en-US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3065" y="1942690"/>
            <a:ext cx="31121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1+5=?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10-3=?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4+5=?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8-4=?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7+3=?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5-5=?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Отговори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744062" y="1869167"/>
            <a:ext cx="2964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1+5=</a:t>
            </a:r>
            <a:r>
              <a:rPr lang="bg-BG" sz="4400" dirty="0" smtClean="0">
                <a:solidFill>
                  <a:srgbClr val="FF0000"/>
                </a:solidFill>
              </a:rPr>
              <a:t>6</a:t>
            </a:r>
            <a:endParaRPr lang="bg-BG" sz="4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10-3=</a:t>
            </a:r>
            <a:r>
              <a:rPr lang="bg-BG" sz="4400" dirty="0" smtClean="0">
                <a:solidFill>
                  <a:srgbClr val="FF0000"/>
                </a:solidFill>
              </a:rPr>
              <a:t>7</a:t>
            </a:r>
            <a:endParaRPr lang="bg-BG" sz="4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4+5=</a:t>
            </a:r>
            <a:r>
              <a:rPr lang="bg-BG" sz="4400" dirty="0" smtClean="0">
                <a:solidFill>
                  <a:srgbClr val="FF0000"/>
                </a:solidFill>
              </a:rPr>
              <a:t>9</a:t>
            </a:r>
            <a:endParaRPr lang="bg-BG" sz="4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8-4=</a:t>
            </a:r>
            <a:r>
              <a:rPr lang="bg-BG" sz="4400" dirty="0" smtClean="0">
                <a:solidFill>
                  <a:srgbClr val="FF0000"/>
                </a:solidFill>
              </a:rPr>
              <a:t>4</a:t>
            </a:r>
            <a:endParaRPr lang="bg-BG" sz="4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7+3=</a:t>
            </a:r>
            <a:r>
              <a:rPr lang="bg-BG" sz="4400" dirty="0" smtClean="0">
                <a:solidFill>
                  <a:srgbClr val="FF0000"/>
                </a:solidFill>
              </a:rPr>
              <a:t>10</a:t>
            </a:r>
            <a:endParaRPr lang="bg-BG" sz="4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5-5=</a:t>
            </a:r>
            <a:r>
              <a:rPr lang="bg-BG" sz="4400" dirty="0" smtClean="0">
                <a:solidFill>
                  <a:srgbClr val="FF0000"/>
                </a:solidFill>
              </a:rPr>
              <a:t>0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5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</a:t>
            </a:r>
            <a:r>
              <a:rPr lang="bg-BG" sz="6000" dirty="0" smtClean="0">
                <a:solidFill>
                  <a:srgbClr val="FF0000"/>
                </a:solidFill>
              </a:rPr>
              <a:t>&gt;&lt;=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3065" y="1654629"/>
            <a:ext cx="3112135" cy="463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1_5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7_3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4_5</a:t>
            </a:r>
          </a:p>
          <a:p>
            <a:pPr marL="0" indent="0">
              <a:buNone/>
            </a:pPr>
            <a:r>
              <a:rPr lang="bg-BG" sz="4400" dirty="0">
                <a:solidFill>
                  <a:srgbClr val="0070C0"/>
                </a:solidFill>
              </a:rPr>
              <a:t>6</a:t>
            </a:r>
            <a:r>
              <a:rPr lang="bg-BG" sz="4400" dirty="0" smtClean="0">
                <a:solidFill>
                  <a:srgbClr val="0070C0"/>
                </a:solidFill>
              </a:rPr>
              <a:t>_6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10_8</a:t>
            </a:r>
          </a:p>
          <a:p>
            <a:pPr marL="0" indent="0">
              <a:buNone/>
            </a:pPr>
            <a:r>
              <a:rPr lang="bg-BG" sz="4400" dirty="0" smtClean="0">
                <a:solidFill>
                  <a:srgbClr val="0070C0"/>
                </a:solidFill>
              </a:rPr>
              <a:t>3_3</a:t>
            </a:r>
          </a:p>
        </p:txBody>
      </p:sp>
    </p:spTree>
    <p:extLst>
      <p:ext uri="{BB962C8B-B14F-4D97-AF65-F5344CB8AC3E}">
        <p14:creationId xmlns:p14="http://schemas.microsoft.com/office/powerpoint/2010/main" val="13695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6C8FF-3D90-457B-9108-406F928CD7CB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www.w3.org/XML/1998/namespace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178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Franklin Gothic Book</vt:lpstr>
      <vt:lpstr>Office Theme</vt:lpstr>
      <vt:lpstr>Математика събиране, изваждане и сравняване до 10</vt:lpstr>
      <vt:lpstr>1. Определения</vt:lpstr>
      <vt:lpstr>Събиране</vt:lpstr>
      <vt:lpstr>Изваждане</vt:lpstr>
      <vt:lpstr>Сравняване</vt:lpstr>
      <vt:lpstr>PowerPoint Presentation</vt:lpstr>
      <vt:lpstr>Задачи</vt:lpstr>
      <vt:lpstr>Отговори</vt:lpstr>
      <vt:lpstr>Задачи &gt;&lt;=</vt:lpstr>
      <vt:lpstr>Отговори &gt;&lt;=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2021-04-04T22:45:57Z</dcterms:created>
  <dcterms:modified xsi:type="dcterms:W3CDTF">2021-05-20T11:04:00Z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