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93B0-9F3C-4F7C-BC70-B5D972948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A622A-1274-A0BF-A999-FE684A63A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0CFD8-4CCA-06F3-1469-AA607E62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655-B404-41C8-8AC9-1939CAE4D28F}" type="datetimeFigureOut">
              <a:rPr lang="en-IL" smtClean="0"/>
              <a:t>15/08/2023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EC5A7-D3C7-6CAA-5053-3B8DA548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FDDF7-C31A-B903-0576-79964DCC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F328-C374-44F2-9A25-15357999DA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604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7FEE-C256-58AE-8C10-C31C0F2A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083FF-456F-D2E6-27E0-000B0F171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8DF1-99EA-0D17-6817-78FAF5C8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655-B404-41C8-8AC9-1939CAE4D28F}" type="datetimeFigureOut">
              <a:rPr lang="en-IL" smtClean="0"/>
              <a:t>15/08/2023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575C7-48D7-1D15-48B2-FFF45B1E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3A516-8A29-B1AC-512C-0DA35D40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F328-C374-44F2-9A25-15357999DA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8310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E7D43-8A94-AFE1-E7AE-1E07DF331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D7D80-AE67-38AB-F76D-0A2051754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40B6E-74F8-7216-F3E6-9307AC74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655-B404-41C8-8AC9-1939CAE4D28F}" type="datetimeFigureOut">
              <a:rPr lang="en-IL" smtClean="0"/>
              <a:t>15/08/2023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4F655-BA2A-843C-9A3E-B063E7E5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9A30B-73BE-AB7D-41D1-D973BC9A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F328-C374-44F2-9A25-15357999DA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523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84F4-1BDD-BCF6-BD72-7A3724F4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ACB6E-F639-EF41-7153-47F36957A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8124-9BE9-B927-DA8E-D09035FB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655-B404-41C8-8AC9-1939CAE4D28F}" type="datetimeFigureOut">
              <a:rPr lang="en-IL" smtClean="0"/>
              <a:t>15/08/2023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05E05-49C3-4360-CC2E-42C95B99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A8AFA-C4CA-0EE8-1F7F-03013D16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F328-C374-44F2-9A25-15357999DA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961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FC4D-DE72-7B0C-6E78-05B671C1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303D7-F6CD-AB20-E521-26E225C6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C4D02-1FA9-4687-FFE8-13C027B1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655-B404-41C8-8AC9-1939CAE4D28F}" type="datetimeFigureOut">
              <a:rPr lang="en-IL" smtClean="0"/>
              <a:t>15/08/2023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5183-023F-7DEA-9BD9-CEA049A4E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02A32-68E1-66DD-15F1-C232E0BE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F328-C374-44F2-9A25-15357999DA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520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7CC9-19A9-14ED-CF07-11B2EF7B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B3D94-21DE-6722-480A-BD34179B6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2EDFD-934A-4B0F-4D78-55F9DB7A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D6ECD-DEF6-DAFB-7F44-750ADBE5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655-B404-41C8-8AC9-1939CAE4D28F}" type="datetimeFigureOut">
              <a:rPr lang="en-IL" smtClean="0"/>
              <a:t>15/08/2023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24F2F-159B-9EAB-279C-8DDCE9B7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7ED6D-67DB-474A-0D15-E8E7567D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F328-C374-44F2-9A25-15357999DA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444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36FD-BE0A-CC75-E556-AE17FDFB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F079A-EB2B-6E06-F160-AAFB9BB9C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02924-1DC2-ADA1-3E46-54D6FB98B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28E7F-B746-DACF-3F15-C3EB5DB1C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2E2BC-5B28-DBA5-4152-5024D50DE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39C51-A272-EF54-5E0D-69CD799B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655-B404-41C8-8AC9-1939CAE4D28F}" type="datetimeFigureOut">
              <a:rPr lang="en-IL" smtClean="0"/>
              <a:t>15/08/2023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58A6F-8F89-1D2F-45A6-CAEB4CD1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461E4-E0D4-635E-0492-86CD73EB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F328-C374-44F2-9A25-15357999DA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190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A1C0-93E3-F510-C949-100ABA25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1BC9E-DBD1-47B2-82FB-2FC3FC69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655-B404-41C8-8AC9-1939CAE4D28F}" type="datetimeFigureOut">
              <a:rPr lang="en-IL" smtClean="0"/>
              <a:t>15/08/2023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5F682-4C8C-83DF-FD73-8A4F0E7A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42728-0DE1-207E-51B7-A18F6A87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F328-C374-44F2-9A25-15357999DA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365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98991-1740-E3AF-3FF8-BDA18A15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655-B404-41C8-8AC9-1939CAE4D28F}" type="datetimeFigureOut">
              <a:rPr lang="en-IL" smtClean="0"/>
              <a:t>15/08/2023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FC7F5-BF63-979C-D087-1FBF089F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E446C-B15E-4FFF-4852-20AAD985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F328-C374-44F2-9A25-15357999DA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674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5FE5-A430-1475-E5EA-D09E5591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6FD3-D49F-698C-71A0-668F40CDA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ECDD6-52CC-8C4E-9358-D8643B322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F9147-AB35-8945-37AD-5F3268AA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655-B404-41C8-8AC9-1939CAE4D28F}" type="datetimeFigureOut">
              <a:rPr lang="en-IL" smtClean="0"/>
              <a:t>15/08/2023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CC693-811F-5275-A381-D72A4F5F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24ACD-91D8-87B6-EB4B-751817D4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F328-C374-44F2-9A25-15357999DA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235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82B1-2C35-2EAE-698E-440D1050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58AE9-6D31-5A3E-6ECA-45167C7CD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54963-99A2-EBF8-3F82-A4376805C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F07EE-FBBA-D011-9FCC-78767E91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655-B404-41C8-8AC9-1939CAE4D28F}" type="datetimeFigureOut">
              <a:rPr lang="en-IL" smtClean="0"/>
              <a:t>15/08/2023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C9814-CBA0-A026-8A9D-A3BA19A9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DE870-ECC9-793E-14B5-BF14E415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F328-C374-44F2-9A25-15357999DA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0801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9ECB5F-B7E4-5204-747D-53D33BB1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93596-4E84-CC4D-1917-68FC055DA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118B2-2A40-7B32-AD5F-FF7BD038D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8655-B404-41C8-8AC9-1939CAE4D28F}" type="datetimeFigureOut">
              <a:rPr lang="en-IL" smtClean="0"/>
              <a:t>15/08/2023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1FBB8-BAD6-336B-B739-FA4A30BEF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39292-9028-2BDB-FA13-E120EFF26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0F328-C374-44F2-9A25-15357999DA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8394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B921-BEF4-6E84-D517-F140620854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 Detecting some defective items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2A6F1-2F0B-EAE8-08B2-587A50B59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721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9E26-839B-078A-8775-87F733F2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68" y="335628"/>
            <a:ext cx="10515600" cy="1325563"/>
          </a:xfrm>
        </p:spPr>
        <p:txBody>
          <a:bodyPr/>
          <a:lstStyle/>
          <a:p>
            <a:r>
              <a:rPr lang="en-US" dirty="0"/>
              <a:t>Objective</a:t>
            </a:r>
            <a:endParaRPr lang="en-IL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090C3CB-8A9B-504D-FCF1-A9A8971D7469}"/>
              </a:ext>
            </a:extLst>
          </p:cNvPr>
          <p:cNvGrpSpPr/>
          <p:nvPr/>
        </p:nvGrpSpPr>
        <p:grpSpPr>
          <a:xfrm>
            <a:off x="338253" y="3146502"/>
            <a:ext cx="11515494" cy="282498"/>
            <a:chOff x="308756" y="2335341"/>
            <a:chExt cx="11515494" cy="28249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E6A67B2-75BB-6694-6F2F-029FDF60D89D}"/>
                </a:ext>
              </a:extLst>
            </p:cNvPr>
            <p:cNvSpPr/>
            <p:nvPr/>
          </p:nvSpPr>
          <p:spPr>
            <a:xfrm>
              <a:off x="308756" y="2335341"/>
              <a:ext cx="267630" cy="2824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BC0BEC-C6DD-C3D7-1116-294B551BB08B}"/>
                </a:ext>
              </a:extLst>
            </p:cNvPr>
            <p:cNvSpPr/>
            <p:nvPr/>
          </p:nvSpPr>
          <p:spPr>
            <a:xfrm>
              <a:off x="728786" y="2335341"/>
              <a:ext cx="267630" cy="2824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D7C8B0-357D-2D92-7047-BDAE67AD7E4F}"/>
                </a:ext>
              </a:extLst>
            </p:cNvPr>
            <p:cNvSpPr/>
            <p:nvPr/>
          </p:nvSpPr>
          <p:spPr>
            <a:xfrm>
              <a:off x="1156251" y="2335341"/>
              <a:ext cx="267630" cy="2824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161FA2-A02A-C069-4773-272EAAC15670}"/>
                </a:ext>
              </a:extLst>
            </p:cNvPr>
            <p:cNvSpPr/>
            <p:nvPr/>
          </p:nvSpPr>
          <p:spPr>
            <a:xfrm>
              <a:off x="6350863" y="2335341"/>
              <a:ext cx="267630" cy="2824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184D0C-11BA-6521-C5EC-FB1390919354}"/>
                </a:ext>
              </a:extLst>
            </p:cNvPr>
            <p:cNvSpPr/>
            <p:nvPr/>
          </p:nvSpPr>
          <p:spPr>
            <a:xfrm>
              <a:off x="2029761" y="2335341"/>
              <a:ext cx="267630" cy="2824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E45BA6-0F7D-9EAE-094F-31158789D442}"/>
                </a:ext>
              </a:extLst>
            </p:cNvPr>
            <p:cNvSpPr/>
            <p:nvPr/>
          </p:nvSpPr>
          <p:spPr>
            <a:xfrm>
              <a:off x="2449791" y="2335341"/>
              <a:ext cx="267630" cy="2824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5E1D66E-193C-8E1A-7768-5436C93A6457}"/>
                </a:ext>
              </a:extLst>
            </p:cNvPr>
            <p:cNvSpPr/>
            <p:nvPr/>
          </p:nvSpPr>
          <p:spPr>
            <a:xfrm>
              <a:off x="2877256" y="2335341"/>
              <a:ext cx="267630" cy="2824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E7904-B6CA-ABF9-D3A9-B45030A44633}"/>
                </a:ext>
              </a:extLst>
            </p:cNvPr>
            <p:cNvSpPr/>
            <p:nvPr/>
          </p:nvSpPr>
          <p:spPr>
            <a:xfrm>
              <a:off x="3297286" y="2335341"/>
              <a:ext cx="267630" cy="2824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3213F3-5923-40C3-57E9-928CEB2D56E0}"/>
                </a:ext>
              </a:extLst>
            </p:cNvPr>
            <p:cNvSpPr/>
            <p:nvPr/>
          </p:nvSpPr>
          <p:spPr>
            <a:xfrm>
              <a:off x="3791653" y="2335341"/>
              <a:ext cx="267630" cy="2824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B503B1-243D-B300-192A-701DFCCC7327}"/>
                </a:ext>
              </a:extLst>
            </p:cNvPr>
            <p:cNvSpPr/>
            <p:nvPr/>
          </p:nvSpPr>
          <p:spPr>
            <a:xfrm>
              <a:off x="4211683" y="2335341"/>
              <a:ext cx="267630" cy="2824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85EAFA-2E31-454E-E1D7-4D9DA5E9E91E}"/>
                </a:ext>
              </a:extLst>
            </p:cNvPr>
            <p:cNvSpPr/>
            <p:nvPr/>
          </p:nvSpPr>
          <p:spPr>
            <a:xfrm>
              <a:off x="4639148" y="2335341"/>
              <a:ext cx="267630" cy="2824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4E21EF-BEB3-29D2-B6A7-18A710D3AED1}"/>
                </a:ext>
              </a:extLst>
            </p:cNvPr>
            <p:cNvSpPr/>
            <p:nvPr/>
          </p:nvSpPr>
          <p:spPr>
            <a:xfrm>
              <a:off x="5059178" y="2335341"/>
              <a:ext cx="267630" cy="2824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68C4BC-4A63-72FE-A036-90AD646044E5}"/>
                </a:ext>
              </a:extLst>
            </p:cNvPr>
            <p:cNvSpPr/>
            <p:nvPr/>
          </p:nvSpPr>
          <p:spPr>
            <a:xfrm>
              <a:off x="5512658" y="2335341"/>
              <a:ext cx="267630" cy="2824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7C3F3C-06D6-EAFC-00BD-65727223A0D4}"/>
                </a:ext>
              </a:extLst>
            </p:cNvPr>
            <p:cNvSpPr/>
            <p:nvPr/>
          </p:nvSpPr>
          <p:spPr>
            <a:xfrm>
              <a:off x="5932688" y="2335341"/>
              <a:ext cx="267630" cy="28249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3D9CEA-E945-93BC-DD41-DBBE7671F4D4}"/>
                </a:ext>
              </a:extLst>
            </p:cNvPr>
            <p:cNvSpPr/>
            <p:nvPr/>
          </p:nvSpPr>
          <p:spPr>
            <a:xfrm>
              <a:off x="1602296" y="2335341"/>
              <a:ext cx="267630" cy="28249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6EF2E9-3086-8A7E-176D-7FBAC48CA7D4}"/>
                </a:ext>
              </a:extLst>
            </p:cNvPr>
            <p:cNvSpPr/>
            <p:nvPr/>
          </p:nvSpPr>
          <p:spPr>
            <a:xfrm>
              <a:off x="7177903" y="2335341"/>
              <a:ext cx="267630" cy="28249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A96857-A23B-1CDE-EEE9-E092CB03583E}"/>
                </a:ext>
              </a:extLst>
            </p:cNvPr>
            <p:cNvSpPr/>
            <p:nvPr/>
          </p:nvSpPr>
          <p:spPr>
            <a:xfrm>
              <a:off x="10240770" y="2335341"/>
              <a:ext cx="267630" cy="28249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9853AD-1DDE-BFCB-0434-7E09FC1FF8E6}"/>
                </a:ext>
              </a:extLst>
            </p:cNvPr>
            <p:cNvSpPr/>
            <p:nvPr/>
          </p:nvSpPr>
          <p:spPr>
            <a:xfrm>
              <a:off x="8025398" y="2335341"/>
              <a:ext cx="267630" cy="2824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99088A-CE30-1D25-1D53-0AD37686A15D}"/>
                </a:ext>
              </a:extLst>
            </p:cNvPr>
            <p:cNvSpPr/>
            <p:nvPr/>
          </p:nvSpPr>
          <p:spPr>
            <a:xfrm>
              <a:off x="8445428" y="2335341"/>
              <a:ext cx="267630" cy="2824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5074924-7A39-0CF9-89DB-0D9A8994EEFE}"/>
                </a:ext>
              </a:extLst>
            </p:cNvPr>
            <p:cNvSpPr/>
            <p:nvPr/>
          </p:nvSpPr>
          <p:spPr>
            <a:xfrm>
              <a:off x="8939795" y="2335341"/>
              <a:ext cx="267630" cy="2824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3C64BF2-5E8C-4D01-6B4A-7EDFA9154DCF}"/>
                </a:ext>
              </a:extLst>
            </p:cNvPr>
            <p:cNvSpPr/>
            <p:nvPr/>
          </p:nvSpPr>
          <p:spPr>
            <a:xfrm>
              <a:off x="9359825" y="2335341"/>
              <a:ext cx="267630" cy="2824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BFA600-8B77-C55F-5501-6663B8A27B2A}"/>
                </a:ext>
              </a:extLst>
            </p:cNvPr>
            <p:cNvSpPr/>
            <p:nvPr/>
          </p:nvSpPr>
          <p:spPr>
            <a:xfrm>
              <a:off x="9787290" y="2335341"/>
              <a:ext cx="267630" cy="2824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561B56-7F5C-D7B8-4C07-9A285F84066C}"/>
                </a:ext>
              </a:extLst>
            </p:cNvPr>
            <p:cNvSpPr/>
            <p:nvPr/>
          </p:nvSpPr>
          <p:spPr>
            <a:xfrm>
              <a:off x="7614658" y="2335341"/>
              <a:ext cx="267630" cy="2824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C114265-EFFD-9B02-ED84-7CC9B2DFE098}"/>
                </a:ext>
              </a:extLst>
            </p:cNvPr>
            <p:cNvSpPr/>
            <p:nvPr/>
          </p:nvSpPr>
          <p:spPr>
            <a:xfrm>
              <a:off x="10660800" y="2335341"/>
              <a:ext cx="267630" cy="2824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FA12C3C-2FA4-7E86-1013-497854B86ED7}"/>
                </a:ext>
              </a:extLst>
            </p:cNvPr>
            <p:cNvSpPr/>
            <p:nvPr/>
          </p:nvSpPr>
          <p:spPr>
            <a:xfrm>
              <a:off x="11080830" y="2335341"/>
              <a:ext cx="267630" cy="2824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325FA4E-F707-6C34-338B-7F9A829165B0}"/>
                </a:ext>
              </a:extLst>
            </p:cNvPr>
            <p:cNvSpPr/>
            <p:nvPr/>
          </p:nvSpPr>
          <p:spPr>
            <a:xfrm>
              <a:off x="6787618" y="2335341"/>
              <a:ext cx="267630" cy="28249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3637662-79A0-AC5C-9E69-0C558018B0E4}"/>
                </a:ext>
              </a:extLst>
            </p:cNvPr>
            <p:cNvSpPr/>
            <p:nvPr/>
          </p:nvSpPr>
          <p:spPr>
            <a:xfrm>
              <a:off x="11556620" y="2335341"/>
              <a:ext cx="267630" cy="28249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4A4F1D5-9E8D-5436-B913-CE3EDDB9CB32}"/>
                  </a:ext>
                </a:extLst>
              </p:cNvPr>
              <p:cNvSpPr/>
              <p:nvPr/>
            </p:nvSpPr>
            <p:spPr>
              <a:xfrm>
                <a:off x="336952" y="1623528"/>
                <a:ext cx="4465508" cy="11510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items,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]:={1,…,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– defectives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– The set of defectives,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4A4F1D5-9E8D-5436-B913-CE3EDDB9CB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52" y="1623528"/>
                <a:ext cx="4465508" cy="115108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17248E1-51F5-04EA-246D-E0F95336C9E2}"/>
                  </a:ext>
                </a:extLst>
              </p:cNvPr>
              <p:cNvSpPr/>
              <p:nvPr/>
            </p:nvSpPr>
            <p:spPr>
              <a:xfrm>
                <a:off x="2815973" y="4167538"/>
                <a:ext cx="6661750" cy="149354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Target is:</a:t>
                </a:r>
              </a:p>
              <a:p>
                <a:pPr algn="ctr"/>
                <a:r>
                  <a:rPr lang="en-US" dirty="0"/>
                  <a:t> Find a subset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⊆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|=ℓ 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17248E1-51F5-04EA-246D-E0F95336C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973" y="4167538"/>
                <a:ext cx="6661750" cy="149354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3B5151C6-8C38-5B8C-5321-C97F7A0CCDFE}"/>
              </a:ext>
            </a:extLst>
          </p:cNvPr>
          <p:cNvSpPr/>
          <p:nvPr/>
        </p:nvSpPr>
        <p:spPr>
          <a:xfrm>
            <a:off x="1648518" y="3146502"/>
            <a:ext cx="267630" cy="2824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16E5A9-7097-8A9D-0B5A-2595232DA2D1}"/>
              </a:ext>
            </a:extLst>
          </p:cNvPr>
          <p:cNvSpPr/>
          <p:nvPr/>
        </p:nvSpPr>
        <p:spPr>
          <a:xfrm>
            <a:off x="7207400" y="3146502"/>
            <a:ext cx="267630" cy="2824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982F1B-D465-0445-8DD8-72A00E779700}"/>
              </a:ext>
            </a:extLst>
          </p:cNvPr>
          <p:cNvSpPr/>
          <p:nvPr/>
        </p:nvSpPr>
        <p:spPr>
          <a:xfrm>
            <a:off x="11586117" y="3146502"/>
            <a:ext cx="267630" cy="2824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752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FAFD83-7470-B826-83ED-E648F4C50A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Randomized non-adaptive algorithm –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known: Step 1</a:t>
                </a:r>
                <a:endParaRPr lang="en-IL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FAFD83-7470-B826-83ED-E648F4C50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9C54D53-7AA6-5229-B7FE-5A090B31C75A}"/>
                  </a:ext>
                </a:extLst>
              </p:cNvPr>
              <p:cNvSpPr/>
              <p:nvPr/>
            </p:nvSpPr>
            <p:spPr>
              <a:xfrm>
                <a:off x="954446" y="1933922"/>
                <a:ext cx="9471049" cy="14950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/>
                  <a:t>Lemma:</a:t>
                </a:r>
              </a:p>
              <a:p>
                <a:r>
                  <a:rPr lang="en-US" dirty="0"/>
                  <a:t>There is a non-adaptive deterministic algorithm that makes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+0.5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tests and decided weather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 1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&gt;1. </m:t>
                    </m:r>
                  </m:oMath>
                </a14:m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 1</m:t>
                    </m:r>
                  </m:oMath>
                </a14:m>
                <a:r>
                  <a:rPr lang="en-US" dirty="0"/>
                  <a:t>, then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it detects the defective item.</a:t>
                </a:r>
                <a:endParaRPr lang="en-IL" dirty="0"/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9C54D53-7AA6-5229-B7FE-5A090B31C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46" y="1933922"/>
                <a:ext cx="9471049" cy="14950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E5098CE-6E9C-7D22-BD59-E079B2D754A6}"/>
                  </a:ext>
                </a:extLst>
              </p:cNvPr>
              <p:cNvSpPr/>
              <p:nvPr/>
            </p:nvSpPr>
            <p:spPr>
              <a:xfrm>
                <a:off x="1080615" y="3953956"/>
                <a:ext cx="10613026" cy="228529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Proof: </a:t>
                </a:r>
              </a:p>
              <a:p>
                <a:r>
                  <a:rPr lang="en-US" dirty="0"/>
                  <a:t>Recall the exercise from TASK #1 </a:t>
                </a:r>
              </a:p>
              <a:p>
                <a:r>
                  <a:rPr lang="en-US" dirty="0"/>
                  <a:t>Constructs a 0-1 Matrix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t is the smallest integer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its columns are distinct Boolean vectors of weight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dirty="0"/>
                  <a:t>. Therefore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+0.5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The strategy for identifying the three cases … you should have figured that out in the HW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E5098CE-6E9C-7D22-BD59-E079B2D75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615" y="3953956"/>
                <a:ext cx="10613026" cy="228529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60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2D57227-5BC4-196E-1BE2-5F10C675E4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7732" y="228984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Randomized non-adaptive algorithm –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known: Step 2</a:t>
                </a:r>
                <a:endParaRPr lang="en-IL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2D57227-5BC4-196E-1BE2-5F10C675E4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7732" y="228984"/>
                <a:ext cx="10515600" cy="1325563"/>
              </a:xfrm>
              <a:blipFill>
                <a:blip r:embed="rId2"/>
                <a:stretch>
                  <a:fillRect l="-2377" t="-13825" b="-2119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417A21E-FC31-49F7-A225-4925AB401A71}"/>
                  </a:ext>
                </a:extLst>
              </p:cNvPr>
              <p:cNvSpPr/>
              <p:nvPr/>
            </p:nvSpPr>
            <p:spPr>
              <a:xfrm>
                <a:off x="273651" y="1612071"/>
                <a:ext cx="10065075" cy="20373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/>
                  <a:t>Theorem:</a:t>
                </a:r>
              </a:p>
              <a:p>
                <a:r>
                  <a:rPr lang="en-US" dirty="0"/>
                  <a:t>Suppose that d is known in advance to the algorithm. There is a polynomial time non-adaptive randomized algorithm such that: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algorithm makes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tests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detects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ℓ </m:t>
                    </m:r>
                  </m:oMath>
                </a14:m>
                <a:r>
                  <a:rPr lang="en-US" dirty="0"/>
                  <a:t>items.</a:t>
                </a:r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417A21E-FC31-49F7-A225-4925AB401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51" y="1612071"/>
                <a:ext cx="10065075" cy="20373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EBFA258-DC07-3AE6-313D-38599BE012A8}"/>
                  </a:ext>
                </a:extLst>
              </p:cNvPr>
              <p:cNvSpPr/>
              <p:nvPr/>
            </p:nvSpPr>
            <p:spPr>
              <a:xfrm>
                <a:off x="1481728" y="3415953"/>
                <a:ext cx="8730184" cy="329854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ℓ≥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/8 </m:t>
                    </m:r>
                  </m:oMath>
                </a14:m>
                <a:r>
                  <a:rPr lang="en-US" dirty="0"/>
                  <a:t>, then find all the d defective items using the non-adaptive randomized algorithms that we saw before , stop and output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ℓ +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IL" dirty="0"/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EBFA258-DC07-3AE6-313D-38599BE01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728" y="3415953"/>
                <a:ext cx="8730184" cy="329854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CFFB166-6FEF-91EB-CC1C-E2164C3A2146}"/>
                  </a:ext>
                </a:extLst>
              </p:cNvPr>
              <p:cNvSpPr/>
              <p:nvPr/>
            </p:nvSpPr>
            <p:spPr>
              <a:xfrm>
                <a:off x="2218141" y="4664799"/>
                <a:ext cx="7462039" cy="1985759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’←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𝑪𝒉𝒐𝒐𝒔𝒆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’| &gt; 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continue.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Else, use the algorithm from previous lemma to detect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/>
                  <a:t> contains 0,1,or more than one defective item.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en-US" dirty="0"/>
                  <a:t>contain 0 or more than one defective item, go to next iteration.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/>
                  <a:t>items were discovered, stop and output the defective items that were detected.</a:t>
                </a:r>
                <a:endParaRPr lang="en-IL" dirty="0"/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CFFB166-6FEF-91EB-CC1C-E2164C3A21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141" y="4664799"/>
                <a:ext cx="7462039" cy="1985759"/>
              </a:xfrm>
              <a:prstGeom prst="roundRect">
                <a:avLst/>
              </a:prstGeom>
              <a:blipFill>
                <a:blip r:embed="rId5"/>
                <a:stretch>
                  <a:fillRect t="-915" b="-51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F86E3B51-F909-18B6-28D6-0A4E200B498F}"/>
                  </a:ext>
                </a:extLst>
              </p:cNvPr>
              <p:cNvSpPr/>
              <p:nvPr/>
            </p:nvSpPr>
            <p:spPr>
              <a:xfrm>
                <a:off x="8882584" y="4002018"/>
                <a:ext cx="3370598" cy="1325563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𝑪𝒉𝒐𝒐𝒔𝒆</m:t>
                      </m:r>
                      <m:d>
                        <m:dPr>
                          <m:ctrlPr>
                            <a:rPr lang="en-US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i="1" dirty="0" err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i="1" dirty="0" err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It chooses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where each item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is inserted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with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1/2</m:t>
                    </m:r>
                    <m:r>
                      <a:rPr lang="en-US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F86E3B51-F909-18B6-28D6-0A4E200B4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584" y="4002018"/>
                <a:ext cx="3370598" cy="1325563"/>
              </a:xfrm>
              <a:prstGeom prst="roundRect">
                <a:avLst/>
              </a:prstGeom>
              <a:blipFill>
                <a:blip r:embed="rId6"/>
                <a:stretch>
                  <a:fillRect b="-318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E151AE0-3032-8961-6B56-C390B1908622}"/>
              </a:ext>
            </a:extLst>
          </p:cNvPr>
          <p:cNvSpPr/>
          <p:nvPr/>
        </p:nvSpPr>
        <p:spPr>
          <a:xfrm>
            <a:off x="83986" y="3851385"/>
            <a:ext cx="1361589" cy="887059"/>
          </a:xfrm>
          <a:prstGeom prst="wedgeRoundRectCallout">
            <a:avLst>
              <a:gd name="adj1" fmla="val 74281"/>
              <a:gd name="adj2" fmla="val 41359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this alg. Non-adaptive?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4790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44BB-7764-AE67-D96D-1486B3EB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probability – what can go wrong??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39E77-03EF-65E6-03A9-9576EBD035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At some iteration, the set X’ does not contain defectives OR contains more than one.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’| &gt; 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two distinct iterations, the same defective item is inserted to X’, causing the algorithm to find the same item twice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39E77-03EF-65E6-03A9-9576EBD035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11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2EA1-2126-6286-363F-354B67BF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11" y="332301"/>
            <a:ext cx="10515600" cy="1325563"/>
          </a:xfrm>
        </p:spPr>
        <p:txBody>
          <a:bodyPr/>
          <a:lstStyle/>
          <a:p>
            <a:r>
              <a:rPr lang="en-US" dirty="0"/>
              <a:t>Good iteration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10D0476-A582-CF5D-31E4-379AEBDA6AAB}"/>
                  </a:ext>
                </a:extLst>
              </p:cNvPr>
              <p:cNvSpPr/>
              <p:nvPr/>
            </p:nvSpPr>
            <p:spPr>
              <a:xfrm>
                <a:off x="4505256" y="589109"/>
                <a:ext cx="7402613" cy="74291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The event that, in iteration </a:t>
                </a:r>
                <a:r>
                  <a:rPr lang="en-US" dirty="0" err="1"/>
                  <a:t>i</a:t>
                </a:r>
                <a:r>
                  <a:rPr lang="en-US" dirty="0"/>
                  <a:t>, the algorithm gets new defective item</a:t>
                </a:r>
                <a:endParaRPr lang="en-IL" dirty="0"/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10D0476-A582-CF5D-31E4-379AEBDA6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256" y="589109"/>
                <a:ext cx="7402613" cy="74291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CE49DD-0F7F-863B-B209-55ADE72E3607}"/>
              </a:ext>
            </a:extLst>
          </p:cNvPr>
          <p:cNvSpPr/>
          <p:nvPr/>
        </p:nvSpPr>
        <p:spPr>
          <a:xfrm>
            <a:off x="1080148" y="2212640"/>
            <a:ext cx="4070770" cy="10812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 at some iteration, the set X’ contains exactly one defective item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BEFAF8B-B7E1-A87B-3E95-3863A2F59721}"/>
                  </a:ext>
                </a:extLst>
              </p:cNvPr>
              <p:cNvSpPr/>
              <p:nvPr/>
            </p:nvSpPr>
            <p:spPr>
              <a:xfrm>
                <a:off x="1080148" y="3429000"/>
                <a:ext cx="3991322" cy="1109074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’|≤ 4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BEFAF8B-B7E1-A87B-3E95-3863A2F59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8" y="3429000"/>
                <a:ext cx="3991322" cy="11090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54DBF29-1218-AF84-0007-7288EE852465}"/>
                  </a:ext>
                </a:extLst>
              </p:cNvPr>
              <p:cNvSpPr/>
              <p:nvPr/>
            </p:nvSpPr>
            <p:spPr>
              <a:xfrm>
                <a:off x="5331774" y="2184828"/>
                <a:ext cx="3991968" cy="110907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54DBF29-1218-AF84-0007-7288EE852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774" y="2184828"/>
                <a:ext cx="3991968" cy="11090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8465916-16CF-ECC4-840E-2D1BCFF3AC7E}"/>
                  </a:ext>
                </a:extLst>
              </p:cNvPr>
              <p:cNvSpPr/>
              <p:nvPr/>
            </p:nvSpPr>
            <p:spPr>
              <a:xfrm>
                <a:off x="5372933" y="3429000"/>
                <a:ext cx="5926914" cy="1109074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[|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’]|≤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&gt;8⋅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≤1/20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8465916-16CF-ECC4-840E-2D1BCFF3A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933" y="3429000"/>
                <a:ext cx="5926914" cy="110907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985F5A2-DC0D-F6A7-A956-A261E5B0876E}"/>
                  </a:ext>
                </a:extLst>
              </p:cNvPr>
              <p:cNvSpPr/>
              <p:nvPr/>
            </p:nvSpPr>
            <p:spPr>
              <a:xfrm>
                <a:off x="2649112" y="5070429"/>
                <a:ext cx="5926914" cy="110907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Hence we get: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i="1" smtClean="0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985F5A2-DC0D-F6A7-A956-A261E5B08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112" y="5070429"/>
                <a:ext cx="5926914" cy="1109074"/>
              </a:xfrm>
              <a:prstGeom prst="roundRect">
                <a:avLst/>
              </a:prstGeom>
              <a:blipFill>
                <a:blip r:embed="rId6"/>
                <a:stretch>
                  <a:fillRect l="-1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27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ED4B-7FA6-9C54-B6D4-D71E7AC0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iteration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FA3F6-AD90-D3E5-8393-F0E347F7C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1B69F6-4C0C-CF8F-D027-7B2689C20EA4}"/>
              </a:ext>
            </a:extLst>
          </p:cNvPr>
          <p:cNvSpPr/>
          <p:nvPr/>
        </p:nvSpPr>
        <p:spPr>
          <a:xfrm>
            <a:off x="574001" y="1608603"/>
            <a:ext cx="3544134" cy="11979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algorithm finds new defective in the next iteration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1B9EF1E-38DC-C267-6E4A-7478FC12F7B5}"/>
                  </a:ext>
                </a:extLst>
              </p:cNvPr>
              <p:cNvSpPr/>
              <p:nvPr/>
            </p:nvSpPr>
            <p:spPr>
              <a:xfrm>
                <a:off x="4505256" y="589109"/>
                <a:ext cx="7402613" cy="74291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The event that, in iteration </a:t>
                </a:r>
                <a:r>
                  <a:rPr lang="en-US" dirty="0" err="1"/>
                  <a:t>i</a:t>
                </a:r>
                <a:r>
                  <a:rPr lang="en-US" dirty="0"/>
                  <a:t>, the algorithm gets new defective item</a:t>
                </a:r>
                <a:endParaRPr lang="en-IL" dirty="0"/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1B9EF1E-38DC-C267-6E4A-7478FC12F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256" y="589109"/>
                <a:ext cx="7402613" cy="74291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3DB6A0-761F-FB75-9E7A-3DD05E6DEC25}"/>
              </a:ext>
            </a:extLst>
          </p:cNvPr>
          <p:cNvSpPr/>
          <p:nvPr/>
        </p:nvSpPr>
        <p:spPr>
          <a:xfrm>
            <a:off x="574001" y="2938269"/>
            <a:ext cx="6618832" cy="84813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Observation: Assuming that A occurs, the defective in X’ is distributed uniformly over the d defectives.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48BDD52-C048-144A-55E8-3D26970E90E1}"/>
                  </a:ext>
                </a:extLst>
              </p:cNvPr>
              <p:cNvSpPr/>
              <p:nvPr/>
            </p:nvSpPr>
            <p:spPr>
              <a:xfrm>
                <a:off x="574001" y="3943597"/>
                <a:ext cx="10657989" cy="69356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𝑔𝑒𝑡𝑡𝑖𝑛𝑔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𝑠𝑎𝑚𝑒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𝑑𝑒𝑓𝑒𝑐𝑡𝑖𝑣𝑒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𝑖𝑡𝑒𝑚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𝑡h𝑎𝑡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𝑤𝑎𝑠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𝑝𝑟𝑒𝑣𝑖𝑜𝑢𝑠𝑙𝑦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𝑓𝑜𝑢𝑛𝑑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ℓ≤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48BDD52-C048-144A-55E8-3D26970E9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01" y="3943597"/>
                <a:ext cx="10657989" cy="69356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6F7D7CD-0250-CCB6-9FC2-5685A5771EC2}"/>
                  </a:ext>
                </a:extLst>
              </p:cNvPr>
              <p:cNvSpPr/>
              <p:nvPr/>
            </p:nvSpPr>
            <p:spPr>
              <a:xfrm>
                <a:off x="574001" y="4694860"/>
                <a:ext cx="5926914" cy="84813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Hence we get: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𝐼𝑓</m:t>
                              </m:r>
                              <m: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𝑜𝑐𝑐𝑢𝑟𝑠</m:t>
                              </m:r>
                              <m: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  <m: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𝑑𝑒𝑓𝑒𝑐𝑡𝑖𝑣𝑒</m:t>
                              </m:r>
                              <m: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≥7/8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6F7D7CD-0250-CCB6-9FC2-5685A5771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01" y="4694860"/>
                <a:ext cx="5926914" cy="848136"/>
              </a:xfrm>
              <a:prstGeom prst="roundRect">
                <a:avLst/>
              </a:prstGeom>
              <a:blipFill>
                <a:blip r:embed="rId4"/>
                <a:stretch>
                  <a:fillRect l="-2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7AC6AE5-DB48-0A96-BB02-155432719791}"/>
                  </a:ext>
                </a:extLst>
              </p:cNvPr>
              <p:cNvSpPr/>
              <p:nvPr/>
            </p:nvSpPr>
            <p:spPr>
              <a:xfrm>
                <a:off x="574001" y="5733307"/>
                <a:ext cx="5926914" cy="84813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Overall: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b="0" i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b="0" i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160</m:t>
                        </m:r>
                      </m:den>
                    </m:f>
                  </m:oMath>
                </a14:m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7AC6AE5-DB48-0A96-BB02-155432719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01" y="5733307"/>
                <a:ext cx="5926914" cy="848136"/>
              </a:xfrm>
              <a:prstGeom prst="roundRect">
                <a:avLst/>
              </a:prstGeom>
              <a:blipFill>
                <a:blip r:embed="rId5"/>
                <a:stretch>
                  <a:fillRect l="-2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1AE7BB2-6A91-5F7D-CE6C-2EFE3D161358}"/>
                  </a:ext>
                </a:extLst>
              </p:cNvPr>
              <p:cNvSpPr/>
              <p:nvPr/>
            </p:nvSpPr>
            <p:spPr>
              <a:xfrm>
                <a:off x="6982035" y="4899048"/>
                <a:ext cx="4371765" cy="15938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For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/>
                      <m:t>O</m:t>
                    </m:r>
                    <m:d>
                      <m:dPr>
                        <m:ctrlPr>
                          <a:rPr lang="en-US"/>
                        </m:ctrlPr>
                      </m:dPr>
                      <m:e>
                        <m:r>
                          <a:rPr lang="en-US"/>
                          <m:t>ℓ+</m:t>
                        </m:r>
                        <m:func>
                          <m:funcPr>
                            <m:ctrlPr>
                              <a:rPr lang="en-US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/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/>
                                </m:ctrlPr>
                              </m:fPr>
                              <m:num>
                                <m:r>
                                  <a:rPr lang="en-US"/>
                                  <m:t>1</m:t>
                                </m:r>
                              </m:num>
                              <m:den>
                                <m:r>
                                  <a:rPr lang="en-US"/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iterations, with probability at least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 algorithm detects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ℓ</m:t>
                    </m:r>
                  </m:oMath>
                </a14:m>
                <a:r>
                  <a:rPr lang="en-US" dirty="0"/>
                  <a:t> defectives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Bernoulli trials with success probability of 7/160). </a:t>
                </a:r>
                <a:endParaRPr lang="en-IL" dirty="0"/>
              </a:p>
            </p:txBody>
          </p:sp>
        </mc:Choice>
        <mc:Fallback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1AE7BB2-6A91-5F7D-CE6C-2EFE3D1613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035" y="4899048"/>
                <a:ext cx="4371765" cy="159382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033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4382</TotalTime>
  <Words>625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Office Theme</vt:lpstr>
      <vt:lpstr>On Detecting some defective items</vt:lpstr>
      <vt:lpstr>Objective</vt:lpstr>
      <vt:lpstr>Randomized non-adaptive algorithm – d is known: Step 1</vt:lpstr>
      <vt:lpstr>Randomized non-adaptive algorithm – d is known: Step 2</vt:lpstr>
      <vt:lpstr>Failure probability – what can go wrong??</vt:lpstr>
      <vt:lpstr>Good iteration</vt:lpstr>
      <vt:lpstr>Good iteration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Detecting some defective items</dc:title>
  <dc:creator>Catherine Haddad</dc:creator>
  <cp:lastModifiedBy>Catherine Haddad</cp:lastModifiedBy>
  <cp:revision>5</cp:revision>
  <dcterms:created xsi:type="dcterms:W3CDTF">2023-08-15T11:07:11Z</dcterms:created>
  <dcterms:modified xsi:type="dcterms:W3CDTF">2023-08-18T12:09:31Z</dcterms:modified>
</cp:coreProperties>
</file>