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Merriweather Sans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3" roundtripDataSignature="AMtx7mi5SwJ8hFCnFF3Z0NuHKci+XxiA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Sans-bold.fntdata"/><Relationship Id="rId25" Type="http://schemas.openxmlformats.org/officeDocument/2006/relationships/font" Target="fonts/MerriweatherSans-regular.fntdata"/><Relationship Id="rId28" Type="http://schemas.openxmlformats.org/officeDocument/2006/relationships/font" Target="fonts/MerriweatherSans-boldItalic.fntdata"/><Relationship Id="rId27" Type="http://schemas.openxmlformats.org/officeDocument/2006/relationships/font" Target="fonts/Merriweather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e6ca03af6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1e6ca03af6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4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arxiv.org/search/cs?searchtype=author&amp;query=Liang%2C+W" TargetMode="External"/><Relationship Id="rId4" Type="http://schemas.openxmlformats.org/officeDocument/2006/relationships/hyperlink" Target="https://arxiv.org/search/cs?searchtype=author&amp;query=Zou%2C+J" TargetMode="External"/><Relationship Id="rId5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rxiv.org/search/cs?searchtype=author&amp;query=Liang%2C+W" TargetMode="External"/><Relationship Id="rId4" Type="http://schemas.openxmlformats.org/officeDocument/2006/relationships/hyperlink" Target="https://arxiv.org/search/cs?searchtype=author&amp;query=Zou%2C+J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uman brain digital x-ray 3D rendering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53414" cy="693988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>
            <p:ph type="ctrTitle"/>
          </p:nvPr>
        </p:nvSpPr>
        <p:spPr>
          <a:xfrm>
            <a:off x="297961" y="1622419"/>
            <a:ext cx="5973186" cy="50194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b="1" i="0" lang="en-US" sz="4000" u="none" strike="noStrike">
                <a:latin typeface="Lato"/>
                <a:ea typeface="Lato"/>
                <a:cs typeface="Lato"/>
                <a:sym typeface="Lato"/>
              </a:rPr>
              <a:t>Accelerating Abnormal-Behavior Detection in Surveillance Video</a:t>
            </a:r>
            <a:r>
              <a:rPr b="1" lang="en-US" sz="40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0" lang="en-US" sz="4000" u="none" strike="noStrike">
                <a:latin typeface="Lato"/>
                <a:ea typeface="Lato"/>
                <a:cs typeface="Lato"/>
                <a:sym typeface="Lato"/>
              </a:rPr>
              <a:t>via </a:t>
            </a:r>
            <a:br>
              <a:rPr b="1" i="0" lang="en-US" sz="4000" u="none" strike="noStrike">
                <a:latin typeface="Lato"/>
                <a:ea typeface="Lato"/>
                <a:cs typeface="Lato"/>
                <a:sym typeface="Lato"/>
              </a:rPr>
            </a:br>
            <a:r>
              <a:rPr b="1" i="0" lang="en-US" sz="4000" u="none" strike="noStrike">
                <a:latin typeface="Lato"/>
                <a:ea typeface="Lato"/>
                <a:cs typeface="Lato"/>
                <a:sym typeface="Lato"/>
              </a:rPr>
              <a:t>Deep Neural Networks &amp;</a:t>
            </a:r>
            <a:br>
              <a:rPr b="1" lang="en-US" sz="4000"/>
            </a:br>
            <a:r>
              <a:rPr b="1" i="0" lang="en-US" sz="4000" u="none" strike="noStrike">
                <a:latin typeface="Lato"/>
                <a:ea typeface="Lato"/>
                <a:cs typeface="Lato"/>
                <a:sym typeface="Lato"/>
              </a:rPr>
              <a:t>Group Testing Methods</a:t>
            </a:r>
            <a:br>
              <a:rPr b="1" lang="en-US"/>
            </a:br>
            <a:endParaRPr b="1" sz="310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Solution #3: Group testing (cont.)</a:t>
            </a:r>
            <a:endParaRPr/>
          </a:p>
        </p:txBody>
      </p:sp>
      <p:grpSp>
        <p:nvGrpSpPr>
          <p:cNvPr id="367" name="Google Shape;367;p10"/>
          <p:cNvGrpSpPr/>
          <p:nvPr/>
        </p:nvGrpSpPr>
        <p:grpSpPr>
          <a:xfrm>
            <a:off x="1408710" y="1884444"/>
            <a:ext cx="8434316" cy="1394383"/>
            <a:chOff x="1034386" y="4655913"/>
            <a:chExt cx="9693959" cy="1733552"/>
          </a:xfrm>
        </p:grpSpPr>
        <p:cxnSp>
          <p:nvCxnSpPr>
            <p:cNvPr id="368" name="Google Shape;368;p10"/>
            <p:cNvCxnSpPr/>
            <p:nvPr/>
          </p:nvCxnSpPr>
          <p:spPr>
            <a:xfrm>
              <a:off x="7677677" y="5461764"/>
              <a:ext cx="709237" cy="0"/>
            </a:xfrm>
            <a:prstGeom prst="straightConnector1">
              <a:avLst/>
            </a:prstGeom>
            <a:noFill/>
            <a:ln cap="flat" cmpd="sng" w="57150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69" name="Google Shape;369;p10"/>
            <p:cNvSpPr/>
            <p:nvPr/>
          </p:nvSpPr>
          <p:spPr>
            <a:xfrm>
              <a:off x="4597974" y="4655913"/>
              <a:ext cx="2899352" cy="1611702"/>
            </a:xfrm>
            <a:prstGeom prst="rect">
              <a:avLst/>
            </a:prstGeom>
            <a:solidFill>
              <a:srgbClr val="3F3F3F"/>
            </a:solidFill>
            <a:ln cap="flat" cmpd="sng" w="12700">
              <a:solidFill>
                <a:srgbClr val="2F49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CNN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Convolutional Neural Network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0" name="Google Shape;370;p10"/>
            <p:cNvCxnSpPr/>
            <p:nvPr/>
          </p:nvCxnSpPr>
          <p:spPr>
            <a:xfrm>
              <a:off x="3583361" y="5494562"/>
              <a:ext cx="709237" cy="0"/>
            </a:xfrm>
            <a:prstGeom prst="straightConnector1">
              <a:avLst/>
            </a:prstGeom>
            <a:noFill/>
            <a:ln cap="flat" cmpd="sng" w="57150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grpSp>
          <p:nvGrpSpPr>
            <p:cNvPr id="371" name="Google Shape;371;p10"/>
            <p:cNvGrpSpPr/>
            <p:nvPr/>
          </p:nvGrpSpPr>
          <p:grpSpPr>
            <a:xfrm>
              <a:off x="1034386" y="4655913"/>
              <a:ext cx="2197916" cy="1733552"/>
              <a:chOff x="1034386" y="4655913"/>
              <a:chExt cx="2197916" cy="1733552"/>
            </a:xfrm>
          </p:grpSpPr>
          <p:sp>
            <p:nvSpPr>
              <p:cNvPr id="372" name="Google Shape;372;p10"/>
              <p:cNvSpPr/>
              <p:nvPr/>
            </p:nvSpPr>
            <p:spPr>
              <a:xfrm>
                <a:off x="1034386" y="4655913"/>
                <a:ext cx="1435916" cy="971552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Image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0"/>
              <p:cNvSpPr/>
              <p:nvPr/>
            </p:nvSpPr>
            <p:spPr>
              <a:xfrm>
                <a:off x="1186786" y="4808313"/>
                <a:ext cx="1435916" cy="971552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Image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0"/>
              <p:cNvSpPr/>
              <p:nvPr/>
            </p:nvSpPr>
            <p:spPr>
              <a:xfrm>
                <a:off x="1339186" y="4960713"/>
                <a:ext cx="1435916" cy="971552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Image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0"/>
              <p:cNvSpPr/>
              <p:nvPr/>
            </p:nvSpPr>
            <p:spPr>
              <a:xfrm>
                <a:off x="1491586" y="5113113"/>
                <a:ext cx="1435916" cy="971552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Image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0"/>
              <p:cNvSpPr/>
              <p:nvPr/>
            </p:nvSpPr>
            <p:spPr>
              <a:xfrm>
                <a:off x="1643986" y="5265513"/>
                <a:ext cx="1435916" cy="971552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Image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0"/>
              <p:cNvSpPr/>
              <p:nvPr/>
            </p:nvSpPr>
            <p:spPr>
              <a:xfrm>
                <a:off x="1796386" y="5417913"/>
                <a:ext cx="1435916" cy="971552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Image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8" name="Google Shape;378;p10"/>
            <p:cNvSpPr/>
            <p:nvPr/>
          </p:nvSpPr>
          <p:spPr>
            <a:xfrm>
              <a:off x="8426884" y="4876404"/>
              <a:ext cx="2301461" cy="151305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Yes: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at least one firearm frame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No: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Firearm clean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9" name="Google Shape;379;p10"/>
          <p:cNvSpPr/>
          <p:nvPr/>
        </p:nvSpPr>
        <p:spPr>
          <a:xfrm>
            <a:off x="1316291" y="3756892"/>
            <a:ext cx="4411968" cy="10782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we choose the frames in each group, so we can actually determine the desired ones ????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0"/>
          <p:cNvSpPr/>
          <p:nvPr/>
        </p:nvSpPr>
        <p:spPr>
          <a:xfrm>
            <a:off x="6821940" y="3741254"/>
            <a:ext cx="3482106" cy="759018"/>
          </a:xfrm>
          <a:prstGeom prst="wedgeRoundRectCallout">
            <a:avLst>
              <a:gd fmla="val -91242" name="adj1"/>
              <a:gd fmla="val 57655" name="adj2"/>
              <a:gd fmla="val 16667" name="adj3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Due to the work of: Bshouty &amp; Haddad-Zaknoon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0"/>
          <p:cNvSpPr/>
          <p:nvPr/>
        </p:nvSpPr>
        <p:spPr>
          <a:xfrm>
            <a:off x="1316291" y="5247021"/>
            <a:ext cx="4411968" cy="10782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we really need to identify ALL the frames with firearm image?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e6ca03af6b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What is Group Testing?</a:t>
            </a:r>
            <a:endParaRPr/>
          </a:p>
        </p:txBody>
      </p:sp>
      <p:sp>
        <p:nvSpPr>
          <p:cNvPr id="387" name="Google Shape;387;g1e6ca03af6b_0_0"/>
          <p:cNvSpPr txBox="1"/>
          <p:nvPr/>
        </p:nvSpPr>
        <p:spPr>
          <a:xfrm>
            <a:off x="6559349" y="3967286"/>
            <a:ext cx="4377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group test</a:t>
            </a:r>
            <a:r>
              <a:rPr b="1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20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b="1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b="1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20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positive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there is at least one “red” (defective)</a:t>
            </a:r>
            <a:r>
              <a:rPr b="1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 in this subset and </a:t>
            </a:r>
            <a:r>
              <a:rPr b="1" i="1" lang="en-US" sz="20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negative</a:t>
            </a:r>
            <a:r>
              <a:rPr b="1" i="0" lang="en-US" sz="20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otherwis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88" name="Google Shape;388;g1e6ca03af6b_0_0"/>
          <p:cNvGrpSpPr/>
          <p:nvPr/>
        </p:nvGrpSpPr>
        <p:grpSpPr>
          <a:xfrm>
            <a:off x="1136686" y="1875810"/>
            <a:ext cx="2711100" cy="1959050"/>
            <a:chOff x="1236960" y="2343241"/>
            <a:chExt cx="2711100" cy="1959050"/>
          </a:xfrm>
        </p:grpSpPr>
        <p:sp>
          <p:nvSpPr>
            <p:cNvPr id="389" name="Google Shape;389;g1e6ca03af6b_0_0"/>
            <p:cNvSpPr/>
            <p:nvPr/>
          </p:nvSpPr>
          <p:spPr>
            <a:xfrm>
              <a:off x="2642637" y="3102533"/>
              <a:ext cx="136500" cy="108300"/>
            </a:xfrm>
            <a:prstGeom prst="ellipse">
              <a:avLst/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g1e6ca03af6b_0_0"/>
            <p:cNvSpPr/>
            <p:nvPr/>
          </p:nvSpPr>
          <p:spPr>
            <a:xfrm>
              <a:off x="2137311" y="2565832"/>
              <a:ext cx="136500" cy="108300"/>
            </a:xfrm>
            <a:prstGeom prst="ellipse">
              <a:avLst/>
            </a:prstGeom>
            <a:solidFill>
              <a:srgbClr val="FFD966"/>
            </a:solidFill>
            <a:ln cap="flat" cmpd="sng" w="12700">
              <a:solidFill>
                <a:srgbClr val="5481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g1e6ca03af6b_0_0"/>
            <p:cNvSpPr/>
            <p:nvPr/>
          </p:nvSpPr>
          <p:spPr>
            <a:xfrm>
              <a:off x="2506279" y="3273817"/>
              <a:ext cx="136500" cy="108300"/>
            </a:xfrm>
            <a:prstGeom prst="ellipse">
              <a:avLst/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g1e6ca03af6b_0_0"/>
            <p:cNvSpPr/>
            <p:nvPr/>
          </p:nvSpPr>
          <p:spPr>
            <a:xfrm>
              <a:off x="3240206" y="2697053"/>
              <a:ext cx="136500" cy="108300"/>
            </a:xfrm>
            <a:prstGeom prst="ellipse">
              <a:avLst/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g1e6ca03af6b_0_0"/>
            <p:cNvSpPr/>
            <p:nvPr/>
          </p:nvSpPr>
          <p:spPr>
            <a:xfrm>
              <a:off x="1611932" y="2908817"/>
              <a:ext cx="136500" cy="108300"/>
            </a:xfrm>
            <a:prstGeom prst="ellipse">
              <a:avLst/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g1e6ca03af6b_0_0"/>
            <p:cNvSpPr/>
            <p:nvPr/>
          </p:nvSpPr>
          <p:spPr>
            <a:xfrm>
              <a:off x="1978895" y="2816490"/>
              <a:ext cx="136500" cy="108300"/>
            </a:xfrm>
            <a:prstGeom prst="ellipse">
              <a:avLst/>
            </a:prstGeom>
            <a:solidFill>
              <a:srgbClr val="FFD966"/>
            </a:solidFill>
            <a:ln cap="flat" cmpd="sng" w="12700">
              <a:solidFill>
                <a:srgbClr val="5481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g1e6ca03af6b_0_0"/>
            <p:cNvSpPr/>
            <p:nvPr/>
          </p:nvSpPr>
          <p:spPr>
            <a:xfrm>
              <a:off x="2574459" y="2682931"/>
              <a:ext cx="136500" cy="108300"/>
            </a:xfrm>
            <a:prstGeom prst="ellipse">
              <a:avLst/>
            </a:prstGeom>
            <a:solidFill>
              <a:srgbClr val="FFD966"/>
            </a:solidFill>
            <a:ln cap="flat" cmpd="sng" w="12700">
              <a:solidFill>
                <a:srgbClr val="5481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g1e6ca03af6b_0_0"/>
            <p:cNvSpPr/>
            <p:nvPr/>
          </p:nvSpPr>
          <p:spPr>
            <a:xfrm>
              <a:off x="1728237" y="3182828"/>
              <a:ext cx="136500" cy="108300"/>
            </a:xfrm>
            <a:prstGeom prst="ellipse">
              <a:avLst/>
            </a:prstGeom>
            <a:solidFill>
              <a:srgbClr val="FFD966"/>
            </a:solidFill>
            <a:ln cap="flat" cmpd="sng" w="12700">
              <a:solidFill>
                <a:srgbClr val="5481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g1e6ca03af6b_0_0"/>
            <p:cNvSpPr/>
            <p:nvPr/>
          </p:nvSpPr>
          <p:spPr>
            <a:xfrm>
              <a:off x="2179421" y="3273817"/>
              <a:ext cx="136500" cy="108300"/>
            </a:xfrm>
            <a:prstGeom prst="ellipse">
              <a:avLst/>
            </a:prstGeom>
            <a:solidFill>
              <a:srgbClr val="FFD966"/>
            </a:solidFill>
            <a:ln cap="flat" cmpd="sng" w="12700">
              <a:solidFill>
                <a:srgbClr val="5481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g1e6ca03af6b_0_0"/>
            <p:cNvSpPr/>
            <p:nvPr/>
          </p:nvSpPr>
          <p:spPr>
            <a:xfrm>
              <a:off x="2847174" y="3417779"/>
              <a:ext cx="136500" cy="108300"/>
            </a:xfrm>
            <a:prstGeom prst="ellipse">
              <a:avLst/>
            </a:prstGeom>
            <a:solidFill>
              <a:srgbClr val="FFD966"/>
            </a:solidFill>
            <a:ln cap="flat" cmpd="sng" w="12700">
              <a:solidFill>
                <a:srgbClr val="5481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g1e6ca03af6b_0_0"/>
            <p:cNvSpPr/>
            <p:nvPr/>
          </p:nvSpPr>
          <p:spPr>
            <a:xfrm>
              <a:off x="3224163" y="3534501"/>
              <a:ext cx="136500" cy="108300"/>
            </a:xfrm>
            <a:prstGeom prst="ellipse">
              <a:avLst/>
            </a:prstGeom>
            <a:solidFill>
              <a:srgbClr val="FFD966"/>
            </a:solidFill>
            <a:ln cap="flat" cmpd="sng" w="12700">
              <a:solidFill>
                <a:srgbClr val="5481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g1e6ca03af6b_0_0"/>
            <p:cNvSpPr/>
            <p:nvPr/>
          </p:nvSpPr>
          <p:spPr>
            <a:xfrm>
              <a:off x="3376564" y="2984812"/>
              <a:ext cx="136500" cy="108300"/>
            </a:xfrm>
            <a:prstGeom prst="ellipse">
              <a:avLst/>
            </a:prstGeom>
            <a:solidFill>
              <a:srgbClr val="FFD966"/>
            </a:solidFill>
            <a:ln cap="flat" cmpd="sng" w="12700">
              <a:solidFill>
                <a:srgbClr val="5481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g1e6ca03af6b_0_0"/>
            <p:cNvSpPr/>
            <p:nvPr/>
          </p:nvSpPr>
          <p:spPr>
            <a:xfrm>
              <a:off x="3573079" y="3115359"/>
              <a:ext cx="136500" cy="108300"/>
            </a:xfrm>
            <a:prstGeom prst="ellipse">
              <a:avLst/>
            </a:prstGeom>
            <a:solidFill>
              <a:srgbClr val="FFD966"/>
            </a:solidFill>
            <a:ln cap="flat" cmpd="sng" w="12700">
              <a:solidFill>
                <a:srgbClr val="5481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g1e6ca03af6b_0_0"/>
            <p:cNvSpPr/>
            <p:nvPr/>
          </p:nvSpPr>
          <p:spPr>
            <a:xfrm>
              <a:off x="3107858" y="3038954"/>
              <a:ext cx="136500" cy="108300"/>
            </a:xfrm>
            <a:prstGeom prst="ellipse">
              <a:avLst/>
            </a:prstGeom>
            <a:solidFill>
              <a:srgbClr val="FFD966"/>
            </a:solidFill>
            <a:ln cap="flat" cmpd="sng" w="12700">
              <a:solidFill>
                <a:srgbClr val="5481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g1e6ca03af6b_0_0"/>
            <p:cNvSpPr/>
            <p:nvPr/>
          </p:nvSpPr>
          <p:spPr>
            <a:xfrm>
              <a:off x="2726859" y="2835331"/>
              <a:ext cx="136500" cy="108300"/>
            </a:xfrm>
            <a:prstGeom prst="ellipse">
              <a:avLst/>
            </a:prstGeom>
            <a:solidFill>
              <a:srgbClr val="FFD966"/>
            </a:solidFill>
            <a:ln cap="flat" cmpd="sng" w="12700">
              <a:solidFill>
                <a:srgbClr val="5481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g1e6ca03af6b_0_0"/>
            <p:cNvSpPr/>
            <p:nvPr/>
          </p:nvSpPr>
          <p:spPr>
            <a:xfrm>
              <a:off x="2263643" y="2955732"/>
              <a:ext cx="136500" cy="108300"/>
            </a:xfrm>
            <a:prstGeom prst="ellipse">
              <a:avLst/>
            </a:prstGeom>
            <a:solidFill>
              <a:srgbClr val="FFD966"/>
            </a:solidFill>
            <a:ln cap="flat" cmpd="sng" w="12700">
              <a:solidFill>
                <a:srgbClr val="5481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g1e6ca03af6b_0_0"/>
            <p:cNvSpPr/>
            <p:nvPr/>
          </p:nvSpPr>
          <p:spPr>
            <a:xfrm>
              <a:off x="2498258" y="3583799"/>
              <a:ext cx="136500" cy="108300"/>
            </a:xfrm>
            <a:prstGeom prst="ellipse">
              <a:avLst/>
            </a:prstGeom>
            <a:solidFill>
              <a:srgbClr val="FFD966"/>
            </a:solidFill>
            <a:ln cap="flat" cmpd="sng" w="12700">
              <a:solidFill>
                <a:srgbClr val="5481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g1e6ca03af6b_0_0"/>
            <p:cNvSpPr/>
            <p:nvPr/>
          </p:nvSpPr>
          <p:spPr>
            <a:xfrm>
              <a:off x="1880637" y="3335228"/>
              <a:ext cx="136500" cy="108300"/>
            </a:xfrm>
            <a:prstGeom prst="ellipse">
              <a:avLst/>
            </a:prstGeom>
            <a:solidFill>
              <a:srgbClr val="FFD966"/>
            </a:solidFill>
            <a:ln cap="flat" cmpd="sng" w="12700">
              <a:solidFill>
                <a:srgbClr val="5481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g1e6ca03af6b_0_0"/>
            <p:cNvSpPr/>
            <p:nvPr/>
          </p:nvSpPr>
          <p:spPr>
            <a:xfrm>
              <a:off x="2778995" y="3692083"/>
              <a:ext cx="136500" cy="108300"/>
            </a:xfrm>
            <a:prstGeom prst="ellipse">
              <a:avLst/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g1e6ca03af6b_0_0"/>
            <p:cNvSpPr txBox="1"/>
            <p:nvPr/>
          </p:nvSpPr>
          <p:spPr>
            <a:xfrm>
              <a:off x="2205490" y="3932991"/>
              <a:ext cx="891600" cy="3693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-26658" l="0" r="-4219" t="-6669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409" name="Google Shape;409;g1e6ca03af6b_0_0"/>
            <p:cNvSpPr/>
            <p:nvPr/>
          </p:nvSpPr>
          <p:spPr>
            <a:xfrm>
              <a:off x="1236960" y="2343241"/>
              <a:ext cx="2711100" cy="1556100"/>
            </a:xfrm>
            <a:prstGeom prst="ellipse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0" name="Google Shape;410;g1e6ca03af6b_0_0"/>
          <p:cNvGrpSpPr/>
          <p:nvPr/>
        </p:nvGrpSpPr>
        <p:grpSpPr>
          <a:xfrm>
            <a:off x="1866132" y="1953923"/>
            <a:ext cx="1981653" cy="1187700"/>
            <a:chOff x="1971905" y="2412334"/>
            <a:chExt cx="1981653" cy="1187700"/>
          </a:xfrm>
        </p:grpSpPr>
        <p:sp>
          <p:nvSpPr>
            <p:cNvPr id="411" name="Google Shape;411;g1e6ca03af6b_0_0"/>
            <p:cNvSpPr/>
            <p:nvPr/>
          </p:nvSpPr>
          <p:spPr>
            <a:xfrm flipH="1">
              <a:off x="1971905" y="2423519"/>
              <a:ext cx="464100" cy="1073400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g1e6ca03af6b_0_0"/>
            <p:cNvSpPr/>
            <p:nvPr/>
          </p:nvSpPr>
          <p:spPr>
            <a:xfrm flipH="1" rot="-2619156">
              <a:off x="3070105" y="2469551"/>
              <a:ext cx="595407" cy="1073266"/>
            </a:xfrm>
            <a:prstGeom prst="ellipse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3" name="Google Shape;413;g1e6ca03af6b_0_0"/>
          <p:cNvGrpSpPr/>
          <p:nvPr/>
        </p:nvGrpSpPr>
        <p:grpSpPr>
          <a:xfrm>
            <a:off x="6583246" y="2179880"/>
            <a:ext cx="1540901" cy="1483710"/>
            <a:chOff x="6201588" y="2503925"/>
            <a:chExt cx="1540901" cy="1483710"/>
          </a:xfrm>
        </p:grpSpPr>
        <p:sp>
          <p:nvSpPr>
            <p:cNvPr id="414" name="Google Shape;414;g1e6ca03af6b_0_0"/>
            <p:cNvSpPr txBox="1"/>
            <p:nvPr/>
          </p:nvSpPr>
          <p:spPr>
            <a:xfrm>
              <a:off x="6268589" y="3618335"/>
              <a:ext cx="1473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YES (positive)</a:t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415" name="Google Shape;415;g1e6ca03af6b_0_0"/>
            <p:cNvGrpSpPr/>
            <p:nvPr/>
          </p:nvGrpSpPr>
          <p:grpSpPr>
            <a:xfrm>
              <a:off x="6201588" y="2503925"/>
              <a:ext cx="1171500" cy="1187700"/>
              <a:chOff x="7933506" y="3155364"/>
              <a:chExt cx="1171500" cy="1187700"/>
            </a:xfrm>
          </p:grpSpPr>
          <p:grpSp>
            <p:nvGrpSpPr>
              <p:cNvPr id="416" name="Google Shape;416;g1e6ca03af6b_0_0"/>
              <p:cNvGrpSpPr/>
              <p:nvPr/>
            </p:nvGrpSpPr>
            <p:grpSpPr>
              <a:xfrm>
                <a:off x="8265696" y="3447631"/>
                <a:ext cx="601721" cy="526606"/>
                <a:chOff x="5117425" y="3976106"/>
                <a:chExt cx="601721" cy="526606"/>
              </a:xfrm>
            </p:grpSpPr>
            <p:sp>
              <p:nvSpPr>
                <p:cNvPr id="417" name="Google Shape;417;g1e6ca03af6b_0_0"/>
                <p:cNvSpPr/>
                <p:nvPr/>
              </p:nvSpPr>
              <p:spPr>
                <a:xfrm>
                  <a:off x="5249773" y="3976106"/>
                  <a:ext cx="136500" cy="108300"/>
                </a:xfrm>
                <a:prstGeom prst="ellipse">
                  <a:avLst/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8" name="Google Shape;418;g1e6ca03af6b_0_0"/>
                <p:cNvSpPr/>
                <p:nvPr/>
              </p:nvSpPr>
              <p:spPr>
                <a:xfrm>
                  <a:off x="5386131" y="4263865"/>
                  <a:ext cx="136500" cy="1083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12700">
                  <a:solidFill>
                    <a:srgbClr val="5481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" name="Google Shape;419;g1e6ca03af6b_0_0"/>
                <p:cNvSpPr/>
                <p:nvPr/>
              </p:nvSpPr>
              <p:spPr>
                <a:xfrm>
                  <a:off x="5582646" y="4394412"/>
                  <a:ext cx="136500" cy="1083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12700">
                  <a:solidFill>
                    <a:srgbClr val="5481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" name="Google Shape;420;g1e6ca03af6b_0_0"/>
                <p:cNvSpPr/>
                <p:nvPr/>
              </p:nvSpPr>
              <p:spPr>
                <a:xfrm>
                  <a:off x="5117425" y="4318007"/>
                  <a:ext cx="136500" cy="1083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12700">
                  <a:solidFill>
                    <a:srgbClr val="5481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21" name="Google Shape;421;g1e6ca03af6b_0_0"/>
              <p:cNvSpPr/>
              <p:nvPr/>
            </p:nvSpPr>
            <p:spPr>
              <a:xfrm flipH="1" rot="-2619156">
                <a:off x="8221553" y="3212581"/>
                <a:ext cx="595407" cy="1073266"/>
              </a:xfrm>
              <a:prstGeom prst="ellipse">
                <a:avLst/>
              </a:prstGeom>
              <a:noFill/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22" name="Google Shape;422;g1e6ca03af6b_0_0"/>
          <p:cNvGrpSpPr/>
          <p:nvPr/>
        </p:nvGrpSpPr>
        <p:grpSpPr>
          <a:xfrm>
            <a:off x="8887839" y="2119104"/>
            <a:ext cx="1503600" cy="1615699"/>
            <a:chOff x="8996973" y="2597711"/>
            <a:chExt cx="1503600" cy="1615699"/>
          </a:xfrm>
        </p:grpSpPr>
        <p:sp>
          <p:nvSpPr>
            <p:cNvPr id="423" name="Google Shape;423;g1e6ca03af6b_0_0"/>
            <p:cNvSpPr txBox="1"/>
            <p:nvPr/>
          </p:nvSpPr>
          <p:spPr>
            <a:xfrm>
              <a:off x="8996973" y="3844110"/>
              <a:ext cx="1503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highlight>
                    <a:schemeClr val="lt1"/>
                  </a:highlight>
                  <a:latin typeface="Calibri"/>
                  <a:ea typeface="Calibri"/>
                  <a:cs typeface="Calibri"/>
                  <a:sym typeface="Calibri"/>
                </a:rPr>
                <a:t>NO (negative)</a:t>
              </a:r>
              <a:endParaRPr>
                <a:solidFill>
                  <a:schemeClr val="dk1"/>
                </a:solidFill>
                <a:highlight>
                  <a:schemeClr val="lt1"/>
                </a:highlight>
              </a:endParaRPr>
            </a:p>
          </p:txBody>
        </p:sp>
        <p:grpSp>
          <p:nvGrpSpPr>
            <p:cNvPr id="424" name="Google Shape;424;g1e6ca03af6b_0_0"/>
            <p:cNvGrpSpPr/>
            <p:nvPr/>
          </p:nvGrpSpPr>
          <p:grpSpPr>
            <a:xfrm>
              <a:off x="9505964" y="2597711"/>
              <a:ext cx="464100" cy="1073400"/>
              <a:chOff x="8234247" y="5309254"/>
              <a:chExt cx="464100" cy="1073400"/>
            </a:xfrm>
          </p:grpSpPr>
          <p:grpSp>
            <p:nvGrpSpPr>
              <p:cNvPr id="425" name="Google Shape;425;g1e6ca03af6b_0_0"/>
              <p:cNvGrpSpPr/>
              <p:nvPr/>
            </p:nvGrpSpPr>
            <p:grpSpPr>
              <a:xfrm>
                <a:off x="8250534" y="5416342"/>
                <a:ext cx="421248" cy="816285"/>
                <a:chOff x="8753008" y="4125620"/>
                <a:chExt cx="421248" cy="816285"/>
              </a:xfrm>
            </p:grpSpPr>
            <p:sp>
              <p:nvSpPr>
                <p:cNvPr id="426" name="Google Shape;426;g1e6ca03af6b_0_0"/>
                <p:cNvSpPr/>
                <p:nvPr/>
              </p:nvSpPr>
              <p:spPr>
                <a:xfrm>
                  <a:off x="8911424" y="4125620"/>
                  <a:ext cx="136500" cy="1083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12700">
                  <a:solidFill>
                    <a:srgbClr val="5481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highlight>
                      <a:schemeClr val="dk2"/>
                    </a:highlight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7" name="Google Shape;427;g1e6ca03af6b_0_0"/>
                <p:cNvSpPr/>
                <p:nvPr/>
              </p:nvSpPr>
              <p:spPr>
                <a:xfrm>
                  <a:off x="8753008" y="4376278"/>
                  <a:ext cx="136500" cy="1083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12700">
                  <a:solidFill>
                    <a:srgbClr val="5481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highlight>
                      <a:schemeClr val="dk2"/>
                    </a:highlight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8" name="Google Shape;428;g1e6ca03af6b_0_0"/>
                <p:cNvSpPr/>
                <p:nvPr/>
              </p:nvSpPr>
              <p:spPr>
                <a:xfrm>
                  <a:off x="8953534" y="4833605"/>
                  <a:ext cx="136500" cy="1083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12700">
                  <a:solidFill>
                    <a:srgbClr val="5481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highlight>
                      <a:schemeClr val="dk2"/>
                    </a:highlight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9" name="Google Shape;429;g1e6ca03af6b_0_0"/>
                <p:cNvSpPr/>
                <p:nvPr/>
              </p:nvSpPr>
              <p:spPr>
                <a:xfrm>
                  <a:off x="9037756" y="4515520"/>
                  <a:ext cx="136500" cy="1083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12700">
                  <a:solidFill>
                    <a:srgbClr val="5481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highlight>
                      <a:schemeClr val="dk2"/>
                    </a:highlight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30" name="Google Shape;430;g1e6ca03af6b_0_0"/>
              <p:cNvSpPr/>
              <p:nvPr/>
            </p:nvSpPr>
            <p:spPr>
              <a:xfrm flipH="1">
                <a:off x="8234247" y="5309254"/>
                <a:ext cx="464100" cy="1073400"/>
              </a:xfrm>
              <a:prstGeom prst="ellipse">
                <a:avLst/>
              </a:prstGeom>
              <a:noFill/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highlight>
                    <a:schemeClr val="dk2"/>
                  </a:highligh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31" name="Google Shape;431;g1e6ca03af6b_0_0"/>
          <p:cNvSpPr txBox="1"/>
          <p:nvPr/>
        </p:nvSpPr>
        <p:spPr>
          <a:xfrm>
            <a:off x="918386" y="4001536"/>
            <a:ext cx="3231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1" lang="en-US" sz="20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group test</a:t>
            </a:r>
            <a:r>
              <a:rPr b="1" i="0" lang="en-US" sz="20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</a:t>
            </a:r>
            <a:r>
              <a:rPr b="1" i="1" lang="en-US" sz="20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subset of elements</a:t>
            </a:r>
            <a:r>
              <a:rPr b="1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the pile.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2" name="Google Shape;432;g1e6ca03af6b_0_0"/>
          <p:cNvSpPr/>
          <p:nvPr/>
        </p:nvSpPr>
        <p:spPr>
          <a:xfrm>
            <a:off x="1696142" y="5569420"/>
            <a:ext cx="7980900" cy="7080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4545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Target: identify the set of defective items using minimum number of group tests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1"/>
          <p:cNvSpPr txBox="1"/>
          <p:nvPr>
            <p:ph type="title"/>
          </p:nvPr>
        </p:nvSpPr>
        <p:spPr>
          <a:xfrm>
            <a:off x="308226" y="17879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Let’s take a deeper look… </a:t>
            </a:r>
            <a:endParaRPr/>
          </a:p>
        </p:txBody>
      </p:sp>
      <p:sp>
        <p:nvSpPr>
          <p:cNvPr id="438" name="Google Shape;438;p11"/>
          <p:cNvSpPr/>
          <p:nvPr/>
        </p:nvSpPr>
        <p:spPr>
          <a:xfrm>
            <a:off x="370182" y="4964867"/>
            <a:ext cx="267630" cy="2824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1"/>
          <p:cNvSpPr/>
          <p:nvPr/>
        </p:nvSpPr>
        <p:spPr>
          <a:xfrm>
            <a:off x="790212" y="4964867"/>
            <a:ext cx="267630" cy="2824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1"/>
          <p:cNvSpPr/>
          <p:nvPr/>
        </p:nvSpPr>
        <p:spPr>
          <a:xfrm>
            <a:off x="1217677" y="4964867"/>
            <a:ext cx="267630" cy="2824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1"/>
          <p:cNvSpPr/>
          <p:nvPr/>
        </p:nvSpPr>
        <p:spPr>
          <a:xfrm>
            <a:off x="1637707" y="4964867"/>
            <a:ext cx="267630" cy="2824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1"/>
          <p:cNvSpPr/>
          <p:nvPr/>
        </p:nvSpPr>
        <p:spPr>
          <a:xfrm>
            <a:off x="2091187" y="4964867"/>
            <a:ext cx="267630" cy="2824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1"/>
          <p:cNvSpPr/>
          <p:nvPr/>
        </p:nvSpPr>
        <p:spPr>
          <a:xfrm>
            <a:off x="2511217" y="4964867"/>
            <a:ext cx="267630" cy="2824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11"/>
          <p:cNvSpPr/>
          <p:nvPr/>
        </p:nvSpPr>
        <p:spPr>
          <a:xfrm>
            <a:off x="2938682" y="4964867"/>
            <a:ext cx="267630" cy="2824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1"/>
          <p:cNvSpPr/>
          <p:nvPr/>
        </p:nvSpPr>
        <p:spPr>
          <a:xfrm>
            <a:off x="3358712" y="4964867"/>
            <a:ext cx="267630" cy="2824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1"/>
          <p:cNvSpPr/>
          <p:nvPr/>
        </p:nvSpPr>
        <p:spPr>
          <a:xfrm>
            <a:off x="3853079" y="4964867"/>
            <a:ext cx="267630" cy="2824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11"/>
          <p:cNvSpPr/>
          <p:nvPr/>
        </p:nvSpPr>
        <p:spPr>
          <a:xfrm>
            <a:off x="4273109" y="4964867"/>
            <a:ext cx="267630" cy="2824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11"/>
          <p:cNvSpPr/>
          <p:nvPr/>
        </p:nvSpPr>
        <p:spPr>
          <a:xfrm>
            <a:off x="4700574" y="4964867"/>
            <a:ext cx="267630" cy="2824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11"/>
          <p:cNvSpPr/>
          <p:nvPr/>
        </p:nvSpPr>
        <p:spPr>
          <a:xfrm>
            <a:off x="5120604" y="4964867"/>
            <a:ext cx="267630" cy="2824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11"/>
          <p:cNvSpPr/>
          <p:nvPr/>
        </p:nvSpPr>
        <p:spPr>
          <a:xfrm>
            <a:off x="5574084" y="4964867"/>
            <a:ext cx="267630" cy="2824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11"/>
          <p:cNvSpPr/>
          <p:nvPr/>
        </p:nvSpPr>
        <p:spPr>
          <a:xfrm>
            <a:off x="5994114" y="4964867"/>
            <a:ext cx="267630" cy="282498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11"/>
          <p:cNvSpPr/>
          <p:nvPr/>
        </p:nvSpPr>
        <p:spPr>
          <a:xfrm>
            <a:off x="6431964" y="4964867"/>
            <a:ext cx="267630" cy="282498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11"/>
          <p:cNvSpPr/>
          <p:nvPr/>
        </p:nvSpPr>
        <p:spPr>
          <a:xfrm>
            <a:off x="7239329" y="4964867"/>
            <a:ext cx="267630" cy="282498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11"/>
          <p:cNvSpPr/>
          <p:nvPr/>
        </p:nvSpPr>
        <p:spPr>
          <a:xfrm>
            <a:off x="7659359" y="4964867"/>
            <a:ext cx="267630" cy="282498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11"/>
          <p:cNvSpPr/>
          <p:nvPr/>
        </p:nvSpPr>
        <p:spPr>
          <a:xfrm>
            <a:off x="8086824" y="4964867"/>
            <a:ext cx="267630" cy="2824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11"/>
          <p:cNvSpPr/>
          <p:nvPr/>
        </p:nvSpPr>
        <p:spPr>
          <a:xfrm>
            <a:off x="8506854" y="4964867"/>
            <a:ext cx="267630" cy="2824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11"/>
          <p:cNvSpPr/>
          <p:nvPr/>
        </p:nvSpPr>
        <p:spPr>
          <a:xfrm>
            <a:off x="9001221" y="4964867"/>
            <a:ext cx="267630" cy="2824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11"/>
          <p:cNvSpPr/>
          <p:nvPr/>
        </p:nvSpPr>
        <p:spPr>
          <a:xfrm>
            <a:off x="9421251" y="4964867"/>
            <a:ext cx="267630" cy="2824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11"/>
          <p:cNvSpPr/>
          <p:nvPr/>
        </p:nvSpPr>
        <p:spPr>
          <a:xfrm>
            <a:off x="9848716" y="4964867"/>
            <a:ext cx="267630" cy="2824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11"/>
          <p:cNvSpPr/>
          <p:nvPr/>
        </p:nvSpPr>
        <p:spPr>
          <a:xfrm>
            <a:off x="10268746" y="4964867"/>
            <a:ext cx="267630" cy="2824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11"/>
          <p:cNvSpPr/>
          <p:nvPr/>
        </p:nvSpPr>
        <p:spPr>
          <a:xfrm>
            <a:off x="10722226" y="4964867"/>
            <a:ext cx="267630" cy="2824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11"/>
          <p:cNvSpPr/>
          <p:nvPr/>
        </p:nvSpPr>
        <p:spPr>
          <a:xfrm>
            <a:off x="11142256" y="4964867"/>
            <a:ext cx="267630" cy="2824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11"/>
          <p:cNvSpPr/>
          <p:nvPr/>
        </p:nvSpPr>
        <p:spPr>
          <a:xfrm>
            <a:off x="11569721" y="4964867"/>
            <a:ext cx="267630" cy="2824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4" name="Google Shape;464;p11"/>
          <p:cNvCxnSpPr/>
          <p:nvPr/>
        </p:nvCxnSpPr>
        <p:spPr>
          <a:xfrm>
            <a:off x="312615" y="5416062"/>
            <a:ext cx="1159803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5" name="Google Shape;465;p11"/>
          <p:cNvSpPr txBox="1"/>
          <p:nvPr/>
        </p:nvSpPr>
        <p:spPr>
          <a:xfrm>
            <a:off x="204876" y="5338858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11"/>
          <p:cNvSpPr txBox="1"/>
          <p:nvPr/>
        </p:nvSpPr>
        <p:spPr>
          <a:xfrm>
            <a:off x="11409886" y="5446320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11"/>
          <p:cNvSpPr/>
          <p:nvPr/>
        </p:nvSpPr>
        <p:spPr>
          <a:xfrm>
            <a:off x="6849044" y="4964867"/>
            <a:ext cx="267630" cy="282498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11"/>
          <p:cNvSpPr/>
          <p:nvPr/>
        </p:nvSpPr>
        <p:spPr>
          <a:xfrm>
            <a:off x="6420147" y="4953713"/>
            <a:ext cx="267630" cy="28249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11"/>
          <p:cNvSpPr/>
          <p:nvPr/>
        </p:nvSpPr>
        <p:spPr>
          <a:xfrm rot="5400000">
            <a:off x="6859100" y="3758683"/>
            <a:ext cx="208526" cy="1927252"/>
          </a:xfrm>
          <a:prstGeom prst="leftBrace">
            <a:avLst>
              <a:gd fmla="val 6080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11"/>
          <p:cNvSpPr/>
          <p:nvPr/>
        </p:nvSpPr>
        <p:spPr>
          <a:xfrm>
            <a:off x="7057292" y="3790469"/>
            <a:ext cx="3211453" cy="584233"/>
          </a:xfrm>
          <a:prstGeom prst="wedgeRoundRectCallout">
            <a:avLst>
              <a:gd fmla="val -51841" name="adj1"/>
              <a:gd fmla="val 77453" name="adj2"/>
              <a:gd fmla="val 16667" name="adj3"/>
            </a:avLst>
          </a:prstGeom>
          <a:solidFill>
            <a:schemeClr val="accent4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need to determine this time frame within the video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11"/>
          <p:cNvSpPr/>
          <p:nvPr/>
        </p:nvSpPr>
        <p:spPr>
          <a:xfrm>
            <a:off x="7440053" y="5463342"/>
            <a:ext cx="3383773" cy="825384"/>
          </a:xfrm>
          <a:prstGeom prst="wedgeRoundRectCallout">
            <a:avLst>
              <a:gd fmla="val -75976" name="adj1"/>
              <a:gd fmla="val -68807" name="adj2"/>
              <a:gd fmla="val 16667" name="adj3"/>
            </a:avLst>
          </a:prstGeom>
          <a:solidFill>
            <a:schemeClr val="accent4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enough to find a single frame that captured the event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11"/>
          <p:cNvSpPr/>
          <p:nvPr/>
        </p:nvSpPr>
        <p:spPr>
          <a:xfrm>
            <a:off x="400299" y="1408189"/>
            <a:ext cx="5757748" cy="2077471"/>
          </a:xfrm>
          <a:prstGeom prst="roundRect">
            <a:avLst>
              <a:gd fmla="val 16667" name="adj"/>
            </a:avLst>
          </a:prstGeom>
          <a:solidFill>
            <a:schemeClr val="accent3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that we have reduced the number frames.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choosing frames uniformly at random or ..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some kind of average on images (for example pixel based average)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order the chosen frames according to their original timeline.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11"/>
          <p:cNvSpPr/>
          <p:nvPr/>
        </p:nvSpPr>
        <p:spPr>
          <a:xfrm>
            <a:off x="6389977" y="1446110"/>
            <a:ext cx="5520669" cy="1982890"/>
          </a:xfrm>
          <a:prstGeom prst="roundRect">
            <a:avLst>
              <a:gd fmla="val 16667" name="adj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blue frames are ones that capture the abnormal event.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are consecutive, because we ordered the chosen frame according to their time.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2"/>
          <p:cNvSpPr txBox="1"/>
          <p:nvPr>
            <p:ph type="title"/>
          </p:nvPr>
        </p:nvSpPr>
        <p:spPr>
          <a:xfrm>
            <a:off x="237034" y="15410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Formal Notations</a:t>
            </a:r>
            <a:endParaRPr/>
          </a:p>
        </p:txBody>
      </p:sp>
      <p:grpSp>
        <p:nvGrpSpPr>
          <p:cNvPr id="479" name="Google Shape;479;p12"/>
          <p:cNvGrpSpPr/>
          <p:nvPr/>
        </p:nvGrpSpPr>
        <p:grpSpPr>
          <a:xfrm>
            <a:off x="195533" y="2103614"/>
            <a:ext cx="11467169" cy="282498"/>
            <a:chOff x="370182" y="4964867"/>
            <a:chExt cx="11467169" cy="282498"/>
          </a:xfrm>
        </p:grpSpPr>
        <p:sp>
          <p:nvSpPr>
            <p:cNvPr id="480" name="Google Shape;480;p12"/>
            <p:cNvSpPr/>
            <p:nvPr/>
          </p:nvSpPr>
          <p:spPr>
            <a:xfrm>
              <a:off x="370182" y="4964867"/>
              <a:ext cx="267630" cy="28249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2"/>
            <p:cNvSpPr/>
            <p:nvPr/>
          </p:nvSpPr>
          <p:spPr>
            <a:xfrm>
              <a:off x="790212" y="4964867"/>
              <a:ext cx="267630" cy="28249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2"/>
            <p:cNvSpPr/>
            <p:nvPr/>
          </p:nvSpPr>
          <p:spPr>
            <a:xfrm>
              <a:off x="1217677" y="4964867"/>
              <a:ext cx="267630" cy="28249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2"/>
            <p:cNvSpPr/>
            <p:nvPr/>
          </p:nvSpPr>
          <p:spPr>
            <a:xfrm>
              <a:off x="1637707" y="4964867"/>
              <a:ext cx="267630" cy="28249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2"/>
            <p:cNvSpPr/>
            <p:nvPr/>
          </p:nvSpPr>
          <p:spPr>
            <a:xfrm>
              <a:off x="2091187" y="4964867"/>
              <a:ext cx="267630" cy="28249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2"/>
            <p:cNvSpPr/>
            <p:nvPr/>
          </p:nvSpPr>
          <p:spPr>
            <a:xfrm>
              <a:off x="2511217" y="4964867"/>
              <a:ext cx="267630" cy="28249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2"/>
            <p:cNvSpPr/>
            <p:nvPr/>
          </p:nvSpPr>
          <p:spPr>
            <a:xfrm>
              <a:off x="2938682" y="4964867"/>
              <a:ext cx="267630" cy="28249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2"/>
            <p:cNvSpPr/>
            <p:nvPr/>
          </p:nvSpPr>
          <p:spPr>
            <a:xfrm>
              <a:off x="3358712" y="4964867"/>
              <a:ext cx="267630" cy="28249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3853079" y="4964867"/>
              <a:ext cx="267630" cy="28249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4273109" y="4964867"/>
              <a:ext cx="267630" cy="28249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2"/>
            <p:cNvSpPr/>
            <p:nvPr/>
          </p:nvSpPr>
          <p:spPr>
            <a:xfrm>
              <a:off x="4700574" y="4964867"/>
              <a:ext cx="267630" cy="28249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2"/>
            <p:cNvSpPr/>
            <p:nvPr/>
          </p:nvSpPr>
          <p:spPr>
            <a:xfrm>
              <a:off x="5120604" y="4964867"/>
              <a:ext cx="267630" cy="28249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5574084" y="4964867"/>
              <a:ext cx="267630" cy="28249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5994114" y="4964867"/>
              <a:ext cx="267630" cy="282498"/>
            </a:xfrm>
            <a:prstGeom prst="rect">
              <a:avLst/>
            </a:prstGeom>
            <a:solidFill>
              <a:schemeClr val="accent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6431964" y="4964867"/>
              <a:ext cx="267630" cy="282498"/>
            </a:xfrm>
            <a:prstGeom prst="rect">
              <a:avLst/>
            </a:prstGeom>
            <a:solidFill>
              <a:schemeClr val="accent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39329" y="4964867"/>
              <a:ext cx="267630" cy="282498"/>
            </a:xfrm>
            <a:prstGeom prst="rect">
              <a:avLst/>
            </a:prstGeom>
            <a:solidFill>
              <a:schemeClr val="accent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659359" y="4964867"/>
              <a:ext cx="267630" cy="282498"/>
            </a:xfrm>
            <a:prstGeom prst="rect">
              <a:avLst/>
            </a:prstGeom>
            <a:solidFill>
              <a:schemeClr val="accent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8086824" y="4964867"/>
              <a:ext cx="267630" cy="28249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8506854" y="4964867"/>
              <a:ext cx="267630" cy="28249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9001221" y="4964867"/>
              <a:ext cx="267630" cy="28249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9421251" y="4964867"/>
              <a:ext cx="267630" cy="28249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9848716" y="4964867"/>
              <a:ext cx="267630" cy="28249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10268746" y="4964867"/>
              <a:ext cx="267630" cy="28249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10722226" y="4964867"/>
              <a:ext cx="267630" cy="28249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11142256" y="4964867"/>
              <a:ext cx="267630" cy="28249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11569721" y="4964867"/>
              <a:ext cx="267630" cy="28249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6849044" y="4964867"/>
              <a:ext cx="267630" cy="282498"/>
            </a:xfrm>
            <a:prstGeom prst="rect">
              <a:avLst/>
            </a:prstGeom>
            <a:solidFill>
              <a:schemeClr val="accent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7" name="Google Shape;507;p12"/>
          <p:cNvSpPr/>
          <p:nvPr/>
        </p:nvSpPr>
        <p:spPr>
          <a:xfrm>
            <a:off x="368667" y="3603002"/>
            <a:ext cx="8314516" cy="2550503"/>
          </a:xfrm>
          <a:prstGeom prst="roundRect">
            <a:avLst>
              <a:gd fmla="val 16667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08" name="Google Shape;508;p12"/>
          <p:cNvSpPr/>
          <p:nvPr/>
        </p:nvSpPr>
        <p:spPr>
          <a:xfrm rot="5400000">
            <a:off x="5826867" y="-3150503"/>
            <a:ext cx="198161" cy="11556336"/>
          </a:xfrm>
          <a:prstGeom prst="rightBrace">
            <a:avLst>
              <a:gd fmla="val 51717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12"/>
          <p:cNvSpPr txBox="1"/>
          <p:nvPr/>
        </p:nvSpPr>
        <p:spPr>
          <a:xfrm>
            <a:off x="5819465" y="2726746"/>
            <a:ext cx="327591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10" name="Google Shape;510;p12"/>
          <p:cNvSpPr/>
          <p:nvPr/>
        </p:nvSpPr>
        <p:spPr>
          <a:xfrm rot="5400000">
            <a:off x="6660740" y="814300"/>
            <a:ext cx="268071" cy="1950621"/>
          </a:xfrm>
          <a:prstGeom prst="leftBrace">
            <a:avLst>
              <a:gd fmla="val 37487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12"/>
          <p:cNvSpPr txBox="1"/>
          <p:nvPr/>
        </p:nvSpPr>
        <p:spPr>
          <a:xfrm>
            <a:off x="6644414" y="1293683"/>
            <a:ext cx="327591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12" name="Google Shape;512;p12"/>
          <p:cNvSpPr/>
          <p:nvPr/>
        </p:nvSpPr>
        <p:spPr>
          <a:xfrm>
            <a:off x="8826572" y="3173155"/>
            <a:ext cx="2501587" cy="859693"/>
          </a:xfrm>
          <a:prstGeom prst="wedgeRoundRectCallout">
            <a:avLst>
              <a:gd fmla="val -70757" name="adj1"/>
              <a:gd fmla="val 55000" name="adj2"/>
              <a:gd fmla="val 16667" name="adj3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Later, we will call those </a:t>
            </a: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defective items</a:t>
            </a:r>
            <a:endParaRPr i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3"/>
          <p:cNvSpPr txBox="1"/>
          <p:nvPr>
            <p:ph type="title"/>
          </p:nvPr>
        </p:nvSpPr>
        <p:spPr>
          <a:xfrm>
            <a:off x="285319" y="5574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Possible solutions - Summary</a:t>
            </a:r>
            <a:endParaRPr/>
          </a:p>
        </p:txBody>
      </p:sp>
      <p:grpSp>
        <p:nvGrpSpPr>
          <p:cNvPr id="518" name="Google Shape;518;p13"/>
          <p:cNvGrpSpPr/>
          <p:nvPr/>
        </p:nvGrpSpPr>
        <p:grpSpPr>
          <a:xfrm>
            <a:off x="523631" y="1531814"/>
            <a:ext cx="9507471" cy="4398191"/>
            <a:chOff x="0" y="0"/>
            <a:chExt cx="9507471" cy="4398191"/>
          </a:xfrm>
        </p:grpSpPr>
        <p:sp>
          <p:nvSpPr>
            <p:cNvPr id="519" name="Google Shape;519;p13"/>
            <p:cNvSpPr/>
            <p:nvPr/>
          </p:nvSpPr>
          <p:spPr>
            <a:xfrm>
              <a:off x="0" y="0"/>
              <a:ext cx="4398191" cy="4398191"/>
            </a:xfrm>
            <a:prstGeom prst="pie">
              <a:avLst>
                <a:gd fmla="val 5400000" name="adj1"/>
                <a:gd fmla="val 16200000" name="adj2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2199095" y="0"/>
              <a:ext cx="7308376" cy="4398191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3"/>
            <p:cNvSpPr txBox="1"/>
            <p:nvPr/>
          </p:nvSpPr>
          <p:spPr>
            <a:xfrm>
              <a:off x="2199095" y="0"/>
              <a:ext cx="3654188" cy="1319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Choose a subset of the frames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769684" y="1319460"/>
              <a:ext cx="2858821" cy="2858821"/>
            </a:xfrm>
            <a:prstGeom prst="pie">
              <a:avLst>
                <a:gd fmla="val 5400000" name="adj1"/>
                <a:gd fmla="val 16200000" name="adj2"/>
              </a:avLst>
            </a:prstGeom>
            <a:solidFill>
              <a:srgbClr val="C85B5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2199095" y="1319460"/>
              <a:ext cx="7308376" cy="2858821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C85B5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3"/>
            <p:cNvSpPr txBox="1"/>
            <p:nvPr/>
          </p:nvSpPr>
          <p:spPr>
            <a:xfrm>
              <a:off x="2199095" y="1319460"/>
              <a:ext cx="3654188" cy="1319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Make inference time more efficient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1539367" y="2638915"/>
              <a:ext cx="1319455" cy="1319455"/>
            </a:xfrm>
            <a:prstGeom prst="pie">
              <a:avLst>
                <a:gd fmla="val 5400000" name="adj1"/>
                <a:gd fmla="val 16200000" name="adj2"/>
              </a:avLst>
            </a:prstGeom>
            <a:solidFill>
              <a:srgbClr val="FE000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2199095" y="2664684"/>
              <a:ext cx="7308376" cy="131945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FE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3"/>
            <p:cNvSpPr txBox="1"/>
            <p:nvPr/>
          </p:nvSpPr>
          <p:spPr>
            <a:xfrm>
              <a:off x="2199095" y="2664684"/>
              <a:ext cx="3654188" cy="1319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After selecting a subset of frames, can we infer more than one frame in a single inference round? 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5853283" y="0"/>
              <a:ext cx="3654188" cy="1319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3"/>
            <p:cNvSpPr txBox="1"/>
            <p:nvPr/>
          </p:nvSpPr>
          <p:spPr>
            <a:xfrm>
              <a:off x="5853283" y="0"/>
              <a:ext cx="3654188" cy="1319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7650" lIns="247650" spcFirstLastPara="1" rIns="247650" wrap="square" tIns="24765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don’t really need to infer all the frames .. We might be able to chose a subset of the frame wisely,  and infer those only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5853283" y="1319460"/>
              <a:ext cx="3654188" cy="1319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3"/>
            <p:cNvSpPr txBox="1"/>
            <p:nvPr/>
          </p:nvSpPr>
          <p:spPr>
            <a:xfrm>
              <a:off x="5853283" y="1319460"/>
              <a:ext cx="3654188" cy="1319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7650" lIns="247650" spcFirstLastPara="1" rIns="247650" wrap="square" tIns="24765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Many efforts is been done on this topic today.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5853283" y="2638915"/>
              <a:ext cx="3654188" cy="1319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3"/>
            <p:cNvSpPr txBox="1"/>
            <p:nvPr/>
          </p:nvSpPr>
          <p:spPr>
            <a:xfrm>
              <a:off x="5853283" y="2638915"/>
              <a:ext cx="3654188" cy="1319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7650" lIns="247650" spcFirstLastPara="1" rIns="247650" wrap="square" tIns="24765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 group testing methods to group images together and infer them as a composite image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Groups are NOT necessarily consecutive!!!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4" name="Google Shape;534;p13"/>
          <p:cNvSpPr/>
          <p:nvPr/>
        </p:nvSpPr>
        <p:spPr>
          <a:xfrm>
            <a:off x="2696308" y="4181231"/>
            <a:ext cx="7334795" cy="1320800"/>
          </a:xfrm>
          <a:prstGeom prst="roundRect">
            <a:avLst>
              <a:gd fmla="val 0" name="adj"/>
            </a:avLst>
          </a:prstGeom>
          <a:solidFill>
            <a:srgbClr val="C00000">
              <a:alpha val="32549"/>
            </a:srgbClr>
          </a:solidFill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4"/>
          <p:cNvSpPr txBox="1"/>
          <p:nvPr>
            <p:ph type="title"/>
          </p:nvPr>
        </p:nvSpPr>
        <p:spPr>
          <a:xfrm>
            <a:off x="838200" y="1878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stages – Stage 1: </a:t>
            </a:r>
            <a:r>
              <a:rPr b="1" lang="en-US"/>
              <a:t>Building the CNN</a:t>
            </a:r>
            <a:endParaRPr b="1"/>
          </a:p>
        </p:txBody>
      </p:sp>
      <p:sp>
        <p:nvSpPr>
          <p:cNvPr id="540" name="Google Shape;540;p14"/>
          <p:cNvSpPr/>
          <p:nvPr/>
        </p:nvSpPr>
        <p:spPr>
          <a:xfrm>
            <a:off x="859841" y="4093199"/>
            <a:ext cx="2461258" cy="20458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A. Collect and enhance  a dataset for CCTV videos that contain firearm events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14"/>
          <p:cNvSpPr/>
          <p:nvPr/>
        </p:nvSpPr>
        <p:spPr>
          <a:xfrm>
            <a:off x="3723579" y="4083054"/>
            <a:ext cx="2461258" cy="20458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B. Extract from the CCTV videos frames that include firearms and normal frames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14"/>
          <p:cNvSpPr/>
          <p:nvPr/>
        </p:nvSpPr>
        <p:spPr>
          <a:xfrm>
            <a:off x="6587317" y="4727937"/>
            <a:ext cx="1446663" cy="77635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14"/>
          <p:cNvSpPr/>
          <p:nvPr/>
        </p:nvSpPr>
        <p:spPr>
          <a:xfrm>
            <a:off x="8229034" y="4033884"/>
            <a:ext cx="2461258" cy="204583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With a proper set, we can train a CNN that can distinguish between firearm frames and normal ones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4" name="Google Shape;544;p14"/>
          <p:cNvGrpSpPr/>
          <p:nvPr/>
        </p:nvGrpSpPr>
        <p:grpSpPr>
          <a:xfrm>
            <a:off x="179380" y="1352107"/>
            <a:ext cx="11924001" cy="2146947"/>
            <a:chOff x="199106" y="3017398"/>
            <a:chExt cx="11924001" cy="2146947"/>
          </a:xfrm>
        </p:grpSpPr>
        <p:sp>
          <p:nvSpPr>
            <p:cNvPr id="545" name="Google Shape;545;p14"/>
            <p:cNvSpPr/>
            <p:nvPr/>
          </p:nvSpPr>
          <p:spPr>
            <a:xfrm>
              <a:off x="199106" y="3863280"/>
              <a:ext cx="1192451" cy="626385"/>
            </a:xfrm>
            <a:prstGeom prst="rect">
              <a:avLst/>
            </a:prstGeom>
            <a:solidFill>
              <a:srgbClr val="757070"/>
            </a:solidFill>
            <a:ln cap="flat" cmpd="sng" w="1270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CCTV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6" name="Google Shape;546;p14"/>
            <p:cNvCxnSpPr/>
            <p:nvPr/>
          </p:nvCxnSpPr>
          <p:spPr>
            <a:xfrm>
              <a:off x="1543957" y="4209012"/>
              <a:ext cx="1476620" cy="0"/>
            </a:xfrm>
            <a:prstGeom prst="straightConnector1">
              <a:avLst/>
            </a:prstGeom>
            <a:noFill/>
            <a:ln cap="flat" cmpd="sng" w="57150">
              <a:solidFill>
                <a:srgbClr val="75707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grpSp>
          <p:nvGrpSpPr>
            <p:cNvPr id="547" name="Google Shape;547;p14"/>
            <p:cNvGrpSpPr/>
            <p:nvPr/>
          </p:nvGrpSpPr>
          <p:grpSpPr>
            <a:xfrm>
              <a:off x="2358589" y="3017398"/>
              <a:ext cx="2893269" cy="2146947"/>
              <a:chOff x="6037789" y="3690182"/>
              <a:chExt cx="2893269" cy="2146947"/>
            </a:xfrm>
          </p:grpSpPr>
          <p:sp>
            <p:nvSpPr>
              <p:cNvPr id="548" name="Google Shape;548;p14"/>
              <p:cNvSpPr/>
              <p:nvPr/>
            </p:nvSpPr>
            <p:spPr>
              <a:xfrm>
                <a:off x="6037789" y="3690182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14"/>
              <p:cNvSpPr/>
              <p:nvPr/>
            </p:nvSpPr>
            <p:spPr>
              <a:xfrm>
                <a:off x="6144897" y="37740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14"/>
              <p:cNvSpPr/>
              <p:nvPr/>
            </p:nvSpPr>
            <p:spPr>
              <a:xfrm>
                <a:off x="6297297" y="39264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14"/>
              <p:cNvSpPr/>
              <p:nvPr/>
            </p:nvSpPr>
            <p:spPr>
              <a:xfrm>
                <a:off x="6449697" y="40788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14"/>
              <p:cNvSpPr/>
              <p:nvPr/>
            </p:nvSpPr>
            <p:spPr>
              <a:xfrm>
                <a:off x="6602097" y="42312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4"/>
              <p:cNvSpPr/>
              <p:nvPr/>
            </p:nvSpPr>
            <p:spPr>
              <a:xfrm>
                <a:off x="6754497" y="43836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4"/>
              <p:cNvSpPr/>
              <p:nvPr/>
            </p:nvSpPr>
            <p:spPr>
              <a:xfrm>
                <a:off x="6906897" y="45360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4"/>
              <p:cNvSpPr/>
              <p:nvPr/>
            </p:nvSpPr>
            <p:spPr>
              <a:xfrm>
                <a:off x="7059297" y="46884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4"/>
              <p:cNvSpPr/>
              <p:nvPr/>
            </p:nvSpPr>
            <p:spPr>
              <a:xfrm>
                <a:off x="7211697" y="48408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4"/>
              <p:cNvSpPr/>
              <p:nvPr/>
            </p:nvSpPr>
            <p:spPr>
              <a:xfrm>
                <a:off x="7364097" y="49932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4"/>
              <p:cNvSpPr/>
              <p:nvPr/>
            </p:nvSpPr>
            <p:spPr>
              <a:xfrm>
                <a:off x="7516497" y="51456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4"/>
              <p:cNvSpPr/>
              <p:nvPr/>
            </p:nvSpPr>
            <p:spPr>
              <a:xfrm>
                <a:off x="7668897" y="52980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4"/>
              <p:cNvSpPr/>
              <p:nvPr/>
            </p:nvSpPr>
            <p:spPr>
              <a:xfrm>
                <a:off x="7821297" y="54504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61" name="Google Shape;561;p14"/>
            <p:cNvCxnSpPr/>
            <p:nvPr/>
          </p:nvCxnSpPr>
          <p:spPr>
            <a:xfrm>
              <a:off x="5027982" y="4168080"/>
              <a:ext cx="1500080" cy="0"/>
            </a:xfrm>
            <a:prstGeom prst="straightConnector1">
              <a:avLst/>
            </a:prstGeom>
            <a:noFill/>
            <a:ln cap="flat" cmpd="sng" w="57150">
              <a:solidFill>
                <a:srgbClr val="75707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62" name="Google Shape;562;p14"/>
            <p:cNvSpPr/>
            <p:nvPr/>
          </p:nvSpPr>
          <p:spPr>
            <a:xfrm>
              <a:off x="6751125" y="3974746"/>
              <a:ext cx="1109761" cy="386665"/>
            </a:xfrm>
            <a:prstGeom prst="rect">
              <a:avLst/>
            </a:prstGeom>
            <a:solidFill>
              <a:srgbClr val="D0CECE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3" name="Google Shape;563;p14"/>
            <p:cNvCxnSpPr/>
            <p:nvPr/>
          </p:nvCxnSpPr>
          <p:spPr>
            <a:xfrm>
              <a:off x="10527844" y="4140210"/>
              <a:ext cx="442893" cy="0"/>
            </a:xfrm>
            <a:prstGeom prst="straightConnector1">
              <a:avLst/>
            </a:prstGeom>
            <a:noFill/>
            <a:ln cap="flat" cmpd="sng" w="57150">
              <a:solidFill>
                <a:srgbClr val="75707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64" name="Google Shape;564;p14"/>
            <p:cNvSpPr txBox="1"/>
            <p:nvPr/>
          </p:nvSpPr>
          <p:spPr>
            <a:xfrm>
              <a:off x="10970737" y="3830829"/>
              <a:ext cx="1152370" cy="6555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Firearm?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(YES/NO)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4"/>
            <p:cNvSpPr/>
            <p:nvPr/>
          </p:nvSpPr>
          <p:spPr>
            <a:xfrm>
              <a:off x="8622072" y="3605467"/>
              <a:ext cx="1810541" cy="1125225"/>
            </a:xfrm>
            <a:prstGeom prst="rect">
              <a:avLst/>
            </a:prstGeom>
            <a:solidFill>
              <a:srgbClr val="757070"/>
            </a:solidFill>
            <a:ln cap="flat" cmpd="sng" w="12700">
              <a:solidFill>
                <a:srgbClr val="2F49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CNN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Convolutional Neural Network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6" name="Google Shape;566;p14"/>
            <p:cNvCxnSpPr/>
            <p:nvPr/>
          </p:nvCxnSpPr>
          <p:spPr>
            <a:xfrm flipH="1" rot="10800000">
              <a:off x="7946171" y="4175159"/>
              <a:ext cx="582049" cy="8392"/>
            </a:xfrm>
            <a:prstGeom prst="straightConnector1">
              <a:avLst/>
            </a:prstGeom>
            <a:noFill/>
            <a:ln cap="flat" cmpd="sng" w="57150">
              <a:solidFill>
                <a:srgbClr val="75707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567" name="Google Shape;567;p14"/>
          <p:cNvGrpSpPr/>
          <p:nvPr/>
        </p:nvGrpSpPr>
        <p:grpSpPr>
          <a:xfrm>
            <a:off x="179380" y="1355904"/>
            <a:ext cx="11924001" cy="2146947"/>
            <a:chOff x="172181" y="4466335"/>
            <a:chExt cx="11924001" cy="2146947"/>
          </a:xfrm>
        </p:grpSpPr>
        <p:sp>
          <p:nvSpPr>
            <p:cNvPr id="568" name="Google Shape;568;p14"/>
            <p:cNvSpPr/>
            <p:nvPr/>
          </p:nvSpPr>
          <p:spPr>
            <a:xfrm>
              <a:off x="172181" y="5312217"/>
              <a:ext cx="1192451" cy="626385"/>
            </a:xfrm>
            <a:prstGeom prst="rect">
              <a:avLst/>
            </a:prstGeom>
            <a:solidFill>
              <a:srgbClr val="75707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CCTV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9" name="Google Shape;569;p14"/>
            <p:cNvCxnSpPr/>
            <p:nvPr/>
          </p:nvCxnSpPr>
          <p:spPr>
            <a:xfrm>
              <a:off x="1517032" y="5657949"/>
              <a:ext cx="1476620" cy="0"/>
            </a:xfrm>
            <a:prstGeom prst="straightConnector1">
              <a:avLst/>
            </a:prstGeom>
            <a:noFill/>
            <a:ln cap="flat" cmpd="sng" w="57150">
              <a:solidFill>
                <a:srgbClr val="75707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grpSp>
          <p:nvGrpSpPr>
            <p:cNvPr id="570" name="Google Shape;570;p14"/>
            <p:cNvGrpSpPr/>
            <p:nvPr/>
          </p:nvGrpSpPr>
          <p:grpSpPr>
            <a:xfrm>
              <a:off x="2331664" y="4466335"/>
              <a:ext cx="2893269" cy="2146947"/>
              <a:chOff x="6037789" y="3690182"/>
              <a:chExt cx="2893269" cy="2146947"/>
            </a:xfrm>
          </p:grpSpPr>
          <p:sp>
            <p:nvSpPr>
              <p:cNvPr id="571" name="Google Shape;571;p14"/>
              <p:cNvSpPr/>
              <p:nvPr/>
            </p:nvSpPr>
            <p:spPr>
              <a:xfrm>
                <a:off x="6037789" y="3690182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14"/>
              <p:cNvSpPr/>
              <p:nvPr/>
            </p:nvSpPr>
            <p:spPr>
              <a:xfrm>
                <a:off x="6144897" y="37740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14"/>
              <p:cNvSpPr/>
              <p:nvPr/>
            </p:nvSpPr>
            <p:spPr>
              <a:xfrm>
                <a:off x="6297297" y="39264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14"/>
              <p:cNvSpPr/>
              <p:nvPr/>
            </p:nvSpPr>
            <p:spPr>
              <a:xfrm>
                <a:off x="6449697" y="40788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14"/>
              <p:cNvSpPr/>
              <p:nvPr/>
            </p:nvSpPr>
            <p:spPr>
              <a:xfrm>
                <a:off x="6602097" y="42312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14"/>
              <p:cNvSpPr/>
              <p:nvPr/>
            </p:nvSpPr>
            <p:spPr>
              <a:xfrm>
                <a:off x="6754497" y="43836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14"/>
              <p:cNvSpPr/>
              <p:nvPr/>
            </p:nvSpPr>
            <p:spPr>
              <a:xfrm>
                <a:off x="6906897" y="45360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14"/>
              <p:cNvSpPr/>
              <p:nvPr/>
            </p:nvSpPr>
            <p:spPr>
              <a:xfrm>
                <a:off x="7059297" y="46884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14"/>
              <p:cNvSpPr/>
              <p:nvPr/>
            </p:nvSpPr>
            <p:spPr>
              <a:xfrm>
                <a:off x="7211697" y="48408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14"/>
              <p:cNvSpPr/>
              <p:nvPr/>
            </p:nvSpPr>
            <p:spPr>
              <a:xfrm>
                <a:off x="7364097" y="49932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14"/>
              <p:cNvSpPr/>
              <p:nvPr/>
            </p:nvSpPr>
            <p:spPr>
              <a:xfrm>
                <a:off x="7516497" y="51456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14"/>
              <p:cNvSpPr/>
              <p:nvPr/>
            </p:nvSpPr>
            <p:spPr>
              <a:xfrm>
                <a:off x="7668897" y="52980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14"/>
              <p:cNvSpPr/>
              <p:nvPr/>
            </p:nvSpPr>
            <p:spPr>
              <a:xfrm>
                <a:off x="7821297" y="54504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84" name="Google Shape;584;p14"/>
            <p:cNvCxnSpPr/>
            <p:nvPr/>
          </p:nvCxnSpPr>
          <p:spPr>
            <a:xfrm>
              <a:off x="5001057" y="5617017"/>
              <a:ext cx="1500080" cy="0"/>
            </a:xfrm>
            <a:prstGeom prst="straightConnector1">
              <a:avLst/>
            </a:prstGeom>
            <a:noFill/>
            <a:ln cap="flat" cmpd="sng" w="57150">
              <a:solidFill>
                <a:srgbClr val="75707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85" name="Google Shape;585;p14"/>
            <p:cNvSpPr/>
            <p:nvPr/>
          </p:nvSpPr>
          <p:spPr>
            <a:xfrm>
              <a:off x="6724200" y="5423683"/>
              <a:ext cx="1109761" cy="386665"/>
            </a:xfrm>
            <a:prstGeom prst="rect">
              <a:avLst/>
            </a:prstGeom>
            <a:solidFill>
              <a:srgbClr val="D0CECE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86" name="Google Shape;586;p14"/>
            <p:cNvCxnSpPr/>
            <p:nvPr/>
          </p:nvCxnSpPr>
          <p:spPr>
            <a:xfrm>
              <a:off x="10500919" y="5589147"/>
              <a:ext cx="442893" cy="0"/>
            </a:xfrm>
            <a:prstGeom prst="straightConnector1">
              <a:avLst/>
            </a:prstGeom>
            <a:noFill/>
            <a:ln cap="flat" cmpd="sng" w="57150">
              <a:solidFill>
                <a:srgbClr val="75707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87" name="Google Shape;587;p14"/>
            <p:cNvSpPr txBox="1"/>
            <p:nvPr/>
          </p:nvSpPr>
          <p:spPr>
            <a:xfrm>
              <a:off x="10943812" y="5279766"/>
              <a:ext cx="1152370" cy="6555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Firearm?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(YES/NO)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4"/>
            <p:cNvSpPr/>
            <p:nvPr/>
          </p:nvSpPr>
          <p:spPr>
            <a:xfrm>
              <a:off x="8595147" y="5054404"/>
              <a:ext cx="1810541" cy="1125225"/>
            </a:xfrm>
            <a:prstGeom prst="rect">
              <a:avLst/>
            </a:prstGeom>
            <a:solidFill>
              <a:srgbClr val="2F5496"/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CNN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Convolutional Neural Network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89" name="Google Shape;589;p14"/>
            <p:cNvCxnSpPr/>
            <p:nvPr/>
          </p:nvCxnSpPr>
          <p:spPr>
            <a:xfrm flipH="1" rot="10800000">
              <a:off x="7919246" y="5624096"/>
              <a:ext cx="582049" cy="8392"/>
            </a:xfrm>
            <a:prstGeom prst="straightConnector1">
              <a:avLst/>
            </a:prstGeom>
            <a:noFill/>
            <a:ln cap="flat" cmpd="sng" w="57150">
              <a:solidFill>
                <a:srgbClr val="75707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5"/>
          <p:cNvSpPr txBox="1"/>
          <p:nvPr>
            <p:ph type="title"/>
          </p:nvPr>
        </p:nvSpPr>
        <p:spPr>
          <a:xfrm>
            <a:off x="251947" y="2429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Sage 1 output</a:t>
            </a:r>
            <a:endParaRPr/>
          </a:p>
        </p:txBody>
      </p:sp>
      <p:sp>
        <p:nvSpPr>
          <p:cNvPr id="595" name="Google Shape;595;p15"/>
          <p:cNvSpPr txBox="1"/>
          <p:nvPr>
            <p:ph idx="1" type="body"/>
          </p:nvPr>
        </p:nvSpPr>
        <p:spPr>
          <a:xfrm>
            <a:off x="514580" y="147993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After the training process we will have the following machine (CNN):</a:t>
            </a:r>
            <a:endParaRPr/>
          </a:p>
        </p:txBody>
      </p:sp>
      <p:pic>
        <p:nvPicPr>
          <p:cNvPr id="596" name="Google Shape;5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4946" y="3324368"/>
            <a:ext cx="4122107" cy="205369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597" name="Google Shape;597;p15"/>
          <p:cNvCxnSpPr/>
          <p:nvPr/>
        </p:nvCxnSpPr>
        <p:spPr>
          <a:xfrm>
            <a:off x="8499934" y="4401208"/>
            <a:ext cx="1008346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598" name="Google Shape;59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062" y="3786036"/>
            <a:ext cx="2041491" cy="1237989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15"/>
          <p:cNvSpPr txBox="1"/>
          <p:nvPr/>
        </p:nvSpPr>
        <p:spPr>
          <a:xfrm>
            <a:off x="9690846" y="4220365"/>
            <a:ext cx="19314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Firearm? (YES/NO)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15"/>
          <p:cNvSpPr/>
          <p:nvPr/>
        </p:nvSpPr>
        <p:spPr>
          <a:xfrm>
            <a:off x="4034946" y="3324369"/>
            <a:ext cx="4122107" cy="2053692"/>
          </a:xfrm>
          <a:prstGeom prst="rect">
            <a:avLst/>
          </a:prstGeom>
          <a:solidFill>
            <a:srgbClr val="3F3F3F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CNN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Convolutional Neural Network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1" name="Google Shape;601;p15"/>
          <p:cNvCxnSpPr/>
          <p:nvPr/>
        </p:nvCxnSpPr>
        <p:spPr>
          <a:xfrm>
            <a:off x="2817369" y="4401356"/>
            <a:ext cx="1008346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02" name="Google Shape;602;p15"/>
          <p:cNvSpPr/>
          <p:nvPr/>
        </p:nvSpPr>
        <p:spPr>
          <a:xfrm>
            <a:off x="607062" y="3786035"/>
            <a:ext cx="2041490" cy="1237989"/>
          </a:xfrm>
          <a:prstGeom prst="rect">
            <a:avLst/>
          </a:prstGeom>
          <a:solidFill>
            <a:srgbClr val="8DA9DB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6"/>
          <p:cNvSpPr txBox="1"/>
          <p:nvPr>
            <p:ph type="title"/>
          </p:nvPr>
        </p:nvSpPr>
        <p:spPr>
          <a:xfrm>
            <a:off x="838200" y="1878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Stage 2: </a:t>
            </a:r>
            <a:r>
              <a:rPr b="1" lang="en-US"/>
              <a:t>Preparing CCTV frames for CNN</a:t>
            </a:r>
            <a:endParaRPr b="1"/>
          </a:p>
        </p:txBody>
      </p:sp>
      <p:grpSp>
        <p:nvGrpSpPr>
          <p:cNvPr id="608" name="Google Shape;608;p16"/>
          <p:cNvGrpSpPr/>
          <p:nvPr/>
        </p:nvGrpSpPr>
        <p:grpSpPr>
          <a:xfrm>
            <a:off x="179380" y="1352107"/>
            <a:ext cx="11924001" cy="2146947"/>
            <a:chOff x="199106" y="3017398"/>
            <a:chExt cx="11924001" cy="2146947"/>
          </a:xfrm>
        </p:grpSpPr>
        <p:sp>
          <p:nvSpPr>
            <p:cNvPr id="609" name="Google Shape;609;p16"/>
            <p:cNvSpPr/>
            <p:nvPr/>
          </p:nvSpPr>
          <p:spPr>
            <a:xfrm>
              <a:off x="199106" y="3863280"/>
              <a:ext cx="1192451" cy="626385"/>
            </a:xfrm>
            <a:prstGeom prst="rect">
              <a:avLst/>
            </a:prstGeom>
            <a:solidFill>
              <a:srgbClr val="757070"/>
            </a:solidFill>
            <a:ln cap="flat" cmpd="sng" w="1270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CCTV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0" name="Google Shape;610;p16"/>
            <p:cNvCxnSpPr/>
            <p:nvPr/>
          </p:nvCxnSpPr>
          <p:spPr>
            <a:xfrm>
              <a:off x="1543957" y="4209012"/>
              <a:ext cx="1476620" cy="0"/>
            </a:xfrm>
            <a:prstGeom prst="straightConnector1">
              <a:avLst/>
            </a:prstGeom>
            <a:noFill/>
            <a:ln cap="flat" cmpd="sng" w="57150">
              <a:solidFill>
                <a:srgbClr val="75707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grpSp>
          <p:nvGrpSpPr>
            <p:cNvPr id="611" name="Google Shape;611;p16"/>
            <p:cNvGrpSpPr/>
            <p:nvPr/>
          </p:nvGrpSpPr>
          <p:grpSpPr>
            <a:xfrm>
              <a:off x="2358589" y="3017398"/>
              <a:ext cx="2893269" cy="2146947"/>
              <a:chOff x="6037789" y="3690182"/>
              <a:chExt cx="2893269" cy="2146947"/>
            </a:xfrm>
          </p:grpSpPr>
          <p:sp>
            <p:nvSpPr>
              <p:cNvPr id="612" name="Google Shape;612;p16"/>
              <p:cNvSpPr/>
              <p:nvPr/>
            </p:nvSpPr>
            <p:spPr>
              <a:xfrm>
                <a:off x="6037789" y="3690182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16"/>
              <p:cNvSpPr/>
              <p:nvPr/>
            </p:nvSpPr>
            <p:spPr>
              <a:xfrm>
                <a:off x="6144897" y="37740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16"/>
              <p:cNvSpPr/>
              <p:nvPr/>
            </p:nvSpPr>
            <p:spPr>
              <a:xfrm>
                <a:off x="6297297" y="39264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16"/>
              <p:cNvSpPr/>
              <p:nvPr/>
            </p:nvSpPr>
            <p:spPr>
              <a:xfrm>
                <a:off x="6449697" y="40788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16"/>
              <p:cNvSpPr/>
              <p:nvPr/>
            </p:nvSpPr>
            <p:spPr>
              <a:xfrm>
                <a:off x="6602097" y="42312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16"/>
              <p:cNvSpPr/>
              <p:nvPr/>
            </p:nvSpPr>
            <p:spPr>
              <a:xfrm>
                <a:off x="6754497" y="43836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16"/>
              <p:cNvSpPr/>
              <p:nvPr/>
            </p:nvSpPr>
            <p:spPr>
              <a:xfrm>
                <a:off x="6906897" y="45360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16"/>
              <p:cNvSpPr/>
              <p:nvPr/>
            </p:nvSpPr>
            <p:spPr>
              <a:xfrm>
                <a:off x="7059297" y="46884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7211697" y="48408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364097" y="49932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16"/>
              <p:cNvSpPr/>
              <p:nvPr/>
            </p:nvSpPr>
            <p:spPr>
              <a:xfrm>
                <a:off x="7516497" y="51456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16"/>
              <p:cNvSpPr/>
              <p:nvPr/>
            </p:nvSpPr>
            <p:spPr>
              <a:xfrm>
                <a:off x="7668897" y="52980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16"/>
              <p:cNvSpPr/>
              <p:nvPr/>
            </p:nvSpPr>
            <p:spPr>
              <a:xfrm>
                <a:off x="7821297" y="54504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25" name="Google Shape;625;p16"/>
            <p:cNvCxnSpPr/>
            <p:nvPr/>
          </p:nvCxnSpPr>
          <p:spPr>
            <a:xfrm>
              <a:off x="5027982" y="4168080"/>
              <a:ext cx="1500080" cy="0"/>
            </a:xfrm>
            <a:prstGeom prst="straightConnector1">
              <a:avLst/>
            </a:prstGeom>
            <a:noFill/>
            <a:ln cap="flat" cmpd="sng" w="57150">
              <a:solidFill>
                <a:srgbClr val="75707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26" name="Google Shape;626;p16"/>
            <p:cNvSpPr/>
            <p:nvPr/>
          </p:nvSpPr>
          <p:spPr>
            <a:xfrm>
              <a:off x="6751125" y="3974746"/>
              <a:ext cx="1109761" cy="386665"/>
            </a:xfrm>
            <a:prstGeom prst="rect">
              <a:avLst/>
            </a:prstGeom>
            <a:solidFill>
              <a:srgbClr val="D0CECE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7" name="Google Shape;627;p16"/>
            <p:cNvCxnSpPr/>
            <p:nvPr/>
          </p:nvCxnSpPr>
          <p:spPr>
            <a:xfrm>
              <a:off x="10527844" y="4140210"/>
              <a:ext cx="442893" cy="0"/>
            </a:xfrm>
            <a:prstGeom prst="straightConnector1">
              <a:avLst/>
            </a:prstGeom>
            <a:noFill/>
            <a:ln cap="flat" cmpd="sng" w="57150">
              <a:solidFill>
                <a:srgbClr val="75707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28" name="Google Shape;628;p16"/>
            <p:cNvSpPr txBox="1"/>
            <p:nvPr/>
          </p:nvSpPr>
          <p:spPr>
            <a:xfrm>
              <a:off x="10970737" y="3830829"/>
              <a:ext cx="1152370" cy="6555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Firearm?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(YES/NO)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8622072" y="3605467"/>
              <a:ext cx="1810541" cy="1125225"/>
            </a:xfrm>
            <a:prstGeom prst="rect">
              <a:avLst/>
            </a:prstGeom>
            <a:solidFill>
              <a:srgbClr val="757070"/>
            </a:solidFill>
            <a:ln cap="flat" cmpd="sng" w="12700">
              <a:solidFill>
                <a:srgbClr val="2F49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CNN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Convolutional Neural Network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0" name="Google Shape;630;p16"/>
            <p:cNvCxnSpPr/>
            <p:nvPr/>
          </p:nvCxnSpPr>
          <p:spPr>
            <a:xfrm flipH="1" rot="10800000">
              <a:off x="7946171" y="4175159"/>
              <a:ext cx="582049" cy="8392"/>
            </a:xfrm>
            <a:prstGeom prst="straightConnector1">
              <a:avLst/>
            </a:prstGeom>
            <a:noFill/>
            <a:ln cap="flat" cmpd="sng" w="57150">
              <a:solidFill>
                <a:srgbClr val="75707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631" name="Google Shape;631;p16"/>
          <p:cNvGrpSpPr/>
          <p:nvPr/>
        </p:nvGrpSpPr>
        <p:grpSpPr>
          <a:xfrm>
            <a:off x="177941" y="1351051"/>
            <a:ext cx="11924001" cy="2146947"/>
            <a:chOff x="172181" y="4466335"/>
            <a:chExt cx="11924001" cy="2146947"/>
          </a:xfrm>
        </p:grpSpPr>
        <p:sp>
          <p:nvSpPr>
            <p:cNvPr id="632" name="Google Shape;632;p16"/>
            <p:cNvSpPr/>
            <p:nvPr/>
          </p:nvSpPr>
          <p:spPr>
            <a:xfrm>
              <a:off x="172181" y="5312217"/>
              <a:ext cx="1192451" cy="626385"/>
            </a:xfrm>
            <a:prstGeom prst="rect">
              <a:avLst/>
            </a:prstGeom>
            <a:solidFill>
              <a:srgbClr val="2F5496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CCTV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3" name="Google Shape;633;p16"/>
            <p:cNvCxnSpPr/>
            <p:nvPr/>
          </p:nvCxnSpPr>
          <p:spPr>
            <a:xfrm>
              <a:off x="1517032" y="5657949"/>
              <a:ext cx="1476620" cy="0"/>
            </a:xfrm>
            <a:prstGeom prst="straightConnector1">
              <a:avLst/>
            </a:prstGeom>
            <a:solidFill>
              <a:srgbClr val="2F5496"/>
            </a:solidFill>
            <a:ln cap="flat" cmpd="sng" w="5715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grpSp>
          <p:nvGrpSpPr>
            <p:cNvPr id="634" name="Google Shape;634;p16"/>
            <p:cNvGrpSpPr/>
            <p:nvPr/>
          </p:nvGrpSpPr>
          <p:grpSpPr>
            <a:xfrm>
              <a:off x="2331664" y="4466335"/>
              <a:ext cx="2893269" cy="2146947"/>
              <a:chOff x="6037789" y="3690182"/>
              <a:chExt cx="2893269" cy="2146947"/>
            </a:xfrm>
          </p:grpSpPr>
          <p:sp>
            <p:nvSpPr>
              <p:cNvPr id="635" name="Google Shape;635;p16"/>
              <p:cNvSpPr/>
              <p:nvPr/>
            </p:nvSpPr>
            <p:spPr>
              <a:xfrm>
                <a:off x="6037789" y="3690182"/>
                <a:ext cx="1109761" cy="386665"/>
              </a:xfrm>
              <a:prstGeom prst="rect">
                <a:avLst/>
              </a:prstGeom>
              <a:solidFill>
                <a:srgbClr val="C00000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16"/>
              <p:cNvSpPr/>
              <p:nvPr/>
            </p:nvSpPr>
            <p:spPr>
              <a:xfrm>
                <a:off x="6144897" y="3774064"/>
                <a:ext cx="1109761" cy="386665"/>
              </a:xfrm>
              <a:prstGeom prst="rect">
                <a:avLst/>
              </a:prstGeom>
              <a:solidFill>
                <a:srgbClr val="C00000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16"/>
              <p:cNvSpPr/>
              <p:nvPr/>
            </p:nvSpPr>
            <p:spPr>
              <a:xfrm>
                <a:off x="6297297" y="3926464"/>
                <a:ext cx="1109761" cy="386665"/>
              </a:xfrm>
              <a:prstGeom prst="rect">
                <a:avLst/>
              </a:prstGeom>
              <a:solidFill>
                <a:srgbClr val="C00000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16"/>
              <p:cNvSpPr/>
              <p:nvPr/>
            </p:nvSpPr>
            <p:spPr>
              <a:xfrm>
                <a:off x="6449697" y="4078864"/>
                <a:ext cx="1109761" cy="386665"/>
              </a:xfrm>
              <a:prstGeom prst="rect">
                <a:avLst/>
              </a:prstGeom>
              <a:solidFill>
                <a:srgbClr val="C00000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16"/>
              <p:cNvSpPr/>
              <p:nvPr/>
            </p:nvSpPr>
            <p:spPr>
              <a:xfrm>
                <a:off x="6602097" y="4231264"/>
                <a:ext cx="1109761" cy="386665"/>
              </a:xfrm>
              <a:prstGeom prst="rect">
                <a:avLst/>
              </a:prstGeom>
              <a:solidFill>
                <a:srgbClr val="C00000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16"/>
              <p:cNvSpPr/>
              <p:nvPr/>
            </p:nvSpPr>
            <p:spPr>
              <a:xfrm>
                <a:off x="6754497" y="4383664"/>
                <a:ext cx="1109761" cy="386665"/>
              </a:xfrm>
              <a:prstGeom prst="rect">
                <a:avLst/>
              </a:prstGeom>
              <a:solidFill>
                <a:srgbClr val="C00000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16"/>
              <p:cNvSpPr/>
              <p:nvPr/>
            </p:nvSpPr>
            <p:spPr>
              <a:xfrm>
                <a:off x="6906897" y="4536064"/>
                <a:ext cx="1109761" cy="386665"/>
              </a:xfrm>
              <a:prstGeom prst="rect">
                <a:avLst/>
              </a:prstGeom>
              <a:solidFill>
                <a:srgbClr val="C00000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16"/>
              <p:cNvSpPr/>
              <p:nvPr/>
            </p:nvSpPr>
            <p:spPr>
              <a:xfrm>
                <a:off x="7059297" y="4688464"/>
                <a:ext cx="1109761" cy="386665"/>
              </a:xfrm>
              <a:prstGeom prst="rect">
                <a:avLst/>
              </a:prstGeom>
              <a:solidFill>
                <a:srgbClr val="C00000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16"/>
              <p:cNvSpPr/>
              <p:nvPr/>
            </p:nvSpPr>
            <p:spPr>
              <a:xfrm>
                <a:off x="7211697" y="4840864"/>
                <a:ext cx="1109761" cy="386665"/>
              </a:xfrm>
              <a:prstGeom prst="rect">
                <a:avLst/>
              </a:prstGeom>
              <a:solidFill>
                <a:srgbClr val="C00000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16"/>
              <p:cNvSpPr/>
              <p:nvPr/>
            </p:nvSpPr>
            <p:spPr>
              <a:xfrm>
                <a:off x="7364097" y="4993264"/>
                <a:ext cx="1109761" cy="386665"/>
              </a:xfrm>
              <a:prstGeom prst="rect">
                <a:avLst/>
              </a:prstGeom>
              <a:solidFill>
                <a:srgbClr val="C00000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16"/>
              <p:cNvSpPr/>
              <p:nvPr/>
            </p:nvSpPr>
            <p:spPr>
              <a:xfrm>
                <a:off x="7516497" y="5145664"/>
                <a:ext cx="1109761" cy="386665"/>
              </a:xfrm>
              <a:prstGeom prst="rect">
                <a:avLst/>
              </a:prstGeom>
              <a:solidFill>
                <a:srgbClr val="C00000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16"/>
              <p:cNvSpPr/>
              <p:nvPr/>
            </p:nvSpPr>
            <p:spPr>
              <a:xfrm>
                <a:off x="7668897" y="5298064"/>
                <a:ext cx="1109761" cy="386665"/>
              </a:xfrm>
              <a:prstGeom prst="rect">
                <a:avLst/>
              </a:prstGeom>
              <a:solidFill>
                <a:srgbClr val="C00000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16"/>
              <p:cNvSpPr/>
              <p:nvPr/>
            </p:nvSpPr>
            <p:spPr>
              <a:xfrm>
                <a:off x="7821297" y="5450464"/>
                <a:ext cx="1109761" cy="386665"/>
              </a:xfrm>
              <a:prstGeom prst="rect">
                <a:avLst/>
              </a:prstGeom>
              <a:solidFill>
                <a:srgbClr val="C00000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48" name="Google Shape;648;p16"/>
            <p:cNvCxnSpPr/>
            <p:nvPr/>
          </p:nvCxnSpPr>
          <p:spPr>
            <a:xfrm>
              <a:off x="5001057" y="5617017"/>
              <a:ext cx="1500080" cy="0"/>
            </a:xfrm>
            <a:prstGeom prst="straightConnector1">
              <a:avLst/>
            </a:prstGeom>
            <a:noFill/>
            <a:ln cap="flat" cmpd="sng" w="57150">
              <a:solidFill>
                <a:srgbClr val="75707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49" name="Google Shape;649;p16"/>
            <p:cNvSpPr/>
            <p:nvPr/>
          </p:nvSpPr>
          <p:spPr>
            <a:xfrm>
              <a:off x="6724200" y="5423683"/>
              <a:ext cx="1109761" cy="386665"/>
            </a:xfrm>
            <a:prstGeom prst="rect">
              <a:avLst/>
            </a:prstGeom>
            <a:solidFill>
              <a:srgbClr val="D0CECE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0" name="Google Shape;650;p16"/>
            <p:cNvCxnSpPr/>
            <p:nvPr/>
          </p:nvCxnSpPr>
          <p:spPr>
            <a:xfrm>
              <a:off x="10500919" y="5589147"/>
              <a:ext cx="442893" cy="0"/>
            </a:xfrm>
            <a:prstGeom prst="straightConnector1">
              <a:avLst/>
            </a:prstGeom>
            <a:noFill/>
            <a:ln cap="flat" cmpd="sng" w="57150">
              <a:solidFill>
                <a:srgbClr val="75707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51" name="Google Shape;651;p16"/>
            <p:cNvSpPr txBox="1"/>
            <p:nvPr/>
          </p:nvSpPr>
          <p:spPr>
            <a:xfrm>
              <a:off x="10943812" y="5279766"/>
              <a:ext cx="1152370" cy="6555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Firearm?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(YES/NO)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8595147" y="5054404"/>
              <a:ext cx="1810541" cy="1125225"/>
            </a:xfrm>
            <a:prstGeom prst="rect">
              <a:avLst/>
            </a:prstGeom>
            <a:solidFill>
              <a:srgbClr val="757070"/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CNN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Convolutional Neural Network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3" name="Google Shape;653;p16"/>
            <p:cNvCxnSpPr/>
            <p:nvPr/>
          </p:nvCxnSpPr>
          <p:spPr>
            <a:xfrm flipH="1" rot="10800000">
              <a:off x="7919246" y="5624096"/>
              <a:ext cx="582049" cy="8392"/>
            </a:xfrm>
            <a:prstGeom prst="straightConnector1">
              <a:avLst/>
            </a:prstGeom>
            <a:noFill/>
            <a:ln cap="flat" cmpd="sng" w="57150">
              <a:solidFill>
                <a:srgbClr val="75707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654" name="Google Shape;654;p16"/>
          <p:cNvGrpSpPr/>
          <p:nvPr/>
        </p:nvGrpSpPr>
        <p:grpSpPr>
          <a:xfrm>
            <a:off x="2319490" y="4707775"/>
            <a:ext cx="2760242" cy="1882398"/>
            <a:chOff x="1016760" y="3042335"/>
            <a:chExt cx="2760242" cy="1882398"/>
          </a:xfrm>
        </p:grpSpPr>
        <p:grpSp>
          <p:nvGrpSpPr>
            <p:cNvPr id="655" name="Google Shape;655;p16"/>
            <p:cNvGrpSpPr/>
            <p:nvPr/>
          </p:nvGrpSpPr>
          <p:grpSpPr>
            <a:xfrm>
              <a:off x="1016760" y="3042335"/>
              <a:ext cx="1630134" cy="855663"/>
              <a:chOff x="1016760" y="3042335"/>
              <a:chExt cx="1630134" cy="855663"/>
            </a:xfrm>
          </p:grpSpPr>
          <p:sp>
            <p:nvSpPr>
              <p:cNvPr id="656" name="Google Shape;656;p16"/>
              <p:cNvSpPr/>
              <p:nvPr/>
            </p:nvSpPr>
            <p:spPr>
              <a:xfrm>
                <a:off x="1016760" y="3042335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16"/>
              <p:cNvSpPr/>
              <p:nvPr/>
            </p:nvSpPr>
            <p:spPr>
              <a:xfrm>
                <a:off x="1071479" y="3087818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16"/>
              <p:cNvSpPr/>
              <p:nvPr/>
            </p:nvSpPr>
            <p:spPr>
              <a:xfrm>
                <a:off x="1119376" y="3133300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16"/>
              <p:cNvSpPr/>
              <p:nvPr/>
            </p:nvSpPr>
            <p:spPr>
              <a:xfrm>
                <a:off x="1172447" y="3184542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16"/>
              <p:cNvSpPr/>
              <p:nvPr/>
            </p:nvSpPr>
            <p:spPr>
              <a:xfrm>
                <a:off x="1223879" y="3240218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16"/>
              <p:cNvSpPr/>
              <p:nvPr/>
            </p:nvSpPr>
            <p:spPr>
              <a:xfrm>
                <a:off x="1271776" y="3285700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16"/>
              <p:cNvSpPr/>
              <p:nvPr/>
            </p:nvSpPr>
            <p:spPr>
              <a:xfrm>
                <a:off x="1324847" y="3336942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16"/>
              <p:cNvSpPr/>
              <p:nvPr/>
            </p:nvSpPr>
            <p:spPr>
              <a:xfrm>
                <a:off x="1377918" y="3389236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16"/>
              <p:cNvSpPr/>
              <p:nvPr/>
            </p:nvSpPr>
            <p:spPr>
              <a:xfrm>
                <a:off x="1430989" y="3439487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16"/>
              <p:cNvSpPr/>
              <p:nvPr/>
            </p:nvSpPr>
            <p:spPr>
              <a:xfrm>
                <a:off x="1484061" y="3474482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16"/>
              <p:cNvSpPr/>
              <p:nvPr/>
            </p:nvSpPr>
            <p:spPr>
              <a:xfrm>
                <a:off x="1537133" y="3511333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7" name="Google Shape;667;p16"/>
            <p:cNvGrpSpPr/>
            <p:nvPr/>
          </p:nvGrpSpPr>
          <p:grpSpPr>
            <a:xfrm>
              <a:off x="1591988" y="3570066"/>
              <a:ext cx="1630134" cy="855663"/>
              <a:chOff x="1016760" y="3042335"/>
              <a:chExt cx="1630134" cy="855663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1016760" y="3042335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16"/>
              <p:cNvSpPr/>
              <p:nvPr/>
            </p:nvSpPr>
            <p:spPr>
              <a:xfrm>
                <a:off x="1071479" y="3087818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16"/>
              <p:cNvSpPr/>
              <p:nvPr/>
            </p:nvSpPr>
            <p:spPr>
              <a:xfrm>
                <a:off x="1119376" y="3133300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16"/>
              <p:cNvSpPr/>
              <p:nvPr/>
            </p:nvSpPr>
            <p:spPr>
              <a:xfrm>
                <a:off x="1172447" y="3184542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16"/>
              <p:cNvSpPr/>
              <p:nvPr/>
            </p:nvSpPr>
            <p:spPr>
              <a:xfrm>
                <a:off x="1223879" y="3240218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16"/>
              <p:cNvSpPr/>
              <p:nvPr/>
            </p:nvSpPr>
            <p:spPr>
              <a:xfrm>
                <a:off x="1271776" y="3285700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16"/>
              <p:cNvSpPr/>
              <p:nvPr/>
            </p:nvSpPr>
            <p:spPr>
              <a:xfrm>
                <a:off x="1324847" y="3336942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16"/>
              <p:cNvSpPr/>
              <p:nvPr/>
            </p:nvSpPr>
            <p:spPr>
              <a:xfrm>
                <a:off x="1377918" y="3389236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16"/>
              <p:cNvSpPr/>
              <p:nvPr/>
            </p:nvSpPr>
            <p:spPr>
              <a:xfrm>
                <a:off x="1430989" y="3439487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16"/>
              <p:cNvSpPr/>
              <p:nvPr/>
            </p:nvSpPr>
            <p:spPr>
              <a:xfrm>
                <a:off x="1484061" y="3474482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16"/>
              <p:cNvSpPr/>
              <p:nvPr/>
            </p:nvSpPr>
            <p:spPr>
              <a:xfrm>
                <a:off x="1537133" y="3511333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9" name="Google Shape;679;p16"/>
            <p:cNvGrpSpPr/>
            <p:nvPr/>
          </p:nvGrpSpPr>
          <p:grpSpPr>
            <a:xfrm>
              <a:off x="2146868" y="4069070"/>
              <a:ext cx="1630134" cy="855663"/>
              <a:chOff x="1016760" y="3042335"/>
              <a:chExt cx="1630134" cy="855663"/>
            </a:xfrm>
          </p:grpSpPr>
          <p:sp>
            <p:nvSpPr>
              <p:cNvPr id="680" name="Google Shape;680;p16"/>
              <p:cNvSpPr/>
              <p:nvPr/>
            </p:nvSpPr>
            <p:spPr>
              <a:xfrm>
                <a:off x="1016760" y="3042335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16"/>
              <p:cNvSpPr/>
              <p:nvPr/>
            </p:nvSpPr>
            <p:spPr>
              <a:xfrm>
                <a:off x="1071479" y="3087818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16"/>
              <p:cNvSpPr/>
              <p:nvPr/>
            </p:nvSpPr>
            <p:spPr>
              <a:xfrm>
                <a:off x="1119376" y="3133300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16"/>
              <p:cNvSpPr/>
              <p:nvPr/>
            </p:nvSpPr>
            <p:spPr>
              <a:xfrm>
                <a:off x="1172447" y="3184542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16"/>
              <p:cNvSpPr/>
              <p:nvPr/>
            </p:nvSpPr>
            <p:spPr>
              <a:xfrm>
                <a:off x="1223879" y="3240218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16"/>
              <p:cNvSpPr/>
              <p:nvPr/>
            </p:nvSpPr>
            <p:spPr>
              <a:xfrm>
                <a:off x="1271776" y="3285700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16"/>
              <p:cNvSpPr/>
              <p:nvPr/>
            </p:nvSpPr>
            <p:spPr>
              <a:xfrm>
                <a:off x="1324847" y="3336942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16"/>
              <p:cNvSpPr/>
              <p:nvPr/>
            </p:nvSpPr>
            <p:spPr>
              <a:xfrm>
                <a:off x="1377918" y="3389236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16"/>
              <p:cNvSpPr/>
              <p:nvPr/>
            </p:nvSpPr>
            <p:spPr>
              <a:xfrm>
                <a:off x="1430989" y="3439487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16"/>
              <p:cNvSpPr/>
              <p:nvPr/>
            </p:nvSpPr>
            <p:spPr>
              <a:xfrm>
                <a:off x="1484061" y="3474482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16"/>
              <p:cNvSpPr/>
              <p:nvPr/>
            </p:nvSpPr>
            <p:spPr>
              <a:xfrm>
                <a:off x="1537133" y="3511333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1" name="Google Shape;691;p16"/>
          <p:cNvGrpSpPr/>
          <p:nvPr/>
        </p:nvGrpSpPr>
        <p:grpSpPr>
          <a:xfrm>
            <a:off x="5516819" y="4565681"/>
            <a:ext cx="2760242" cy="1882398"/>
            <a:chOff x="4801742" y="2952185"/>
            <a:chExt cx="2760242" cy="1882398"/>
          </a:xfrm>
        </p:grpSpPr>
        <p:sp>
          <p:nvSpPr>
            <p:cNvPr id="692" name="Google Shape;692;p16"/>
            <p:cNvSpPr/>
            <p:nvPr/>
          </p:nvSpPr>
          <p:spPr>
            <a:xfrm>
              <a:off x="4801742" y="2952185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4856461" y="2997668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16"/>
            <p:cNvSpPr/>
            <p:nvPr/>
          </p:nvSpPr>
          <p:spPr>
            <a:xfrm>
              <a:off x="4904358" y="3043150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16"/>
            <p:cNvSpPr/>
            <p:nvPr/>
          </p:nvSpPr>
          <p:spPr>
            <a:xfrm>
              <a:off x="4945445" y="3093243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5008861" y="3150068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5056758" y="3195550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5109829" y="3246792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5162900" y="3299086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16"/>
            <p:cNvSpPr/>
            <p:nvPr/>
          </p:nvSpPr>
          <p:spPr>
            <a:xfrm>
              <a:off x="5215971" y="3349337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16"/>
            <p:cNvSpPr/>
            <p:nvPr/>
          </p:nvSpPr>
          <p:spPr>
            <a:xfrm>
              <a:off x="5269043" y="3384332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16"/>
            <p:cNvSpPr/>
            <p:nvPr/>
          </p:nvSpPr>
          <p:spPr>
            <a:xfrm>
              <a:off x="5322115" y="3421183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6"/>
            <p:cNvSpPr/>
            <p:nvPr/>
          </p:nvSpPr>
          <p:spPr>
            <a:xfrm>
              <a:off x="5376970" y="3479916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5431689" y="3525399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5479586" y="3570881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5532657" y="3622123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5584089" y="3677799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5631986" y="3723281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5685057" y="3774523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6"/>
            <p:cNvSpPr/>
            <p:nvPr/>
          </p:nvSpPr>
          <p:spPr>
            <a:xfrm>
              <a:off x="5738128" y="3826817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6"/>
            <p:cNvSpPr/>
            <p:nvPr/>
          </p:nvSpPr>
          <p:spPr>
            <a:xfrm>
              <a:off x="5791199" y="3877068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6"/>
            <p:cNvSpPr/>
            <p:nvPr/>
          </p:nvSpPr>
          <p:spPr>
            <a:xfrm>
              <a:off x="5844271" y="3912063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5897343" y="3948914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6"/>
            <p:cNvSpPr/>
            <p:nvPr/>
          </p:nvSpPr>
          <p:spPr>
            <a:xfrm>
              <a:off x="5931850" y="3978920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6"/>
            <p:cNvSpPr/>
            <p:nvPr/>
          </p:nvSpPr>
          <p:spPr>
            <a:xfrm>
              <a:off x="5986569" y="4024403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6034466" y="4069885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6087537" y="4121127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6138969" y="4176803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6186866" y="4222285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6"/>
            <p:cNvSpPr/>
            <p:nvPr/>
          </p:nvSpPr>
          <p:spPr>
            <a:xfrm>
              <a:off x="6239937" y="4273527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6293008" y="4325821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6"/>
            <p:cNvSpPr/>
            <p:nvPr/>
          </p:nvSpPr>
          <p:spPr>
            <a:xfrm>
              <a:off x="6346079" y="4376072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6"/>
            <p:cNvSpPr/>
            <p:nvPr/>
          </p:nvSpPr>
          <p:spPr>
            <a:xfrm>
              <a:off x="6399151" y="4411067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6452223" y="4447918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5" name="Google Shape;725;p16"/>
          <p:cNvGrpSpPr/>
          <p:nvPr/>
        </p:nvGrpSpPr>
        <p:grpSpPr>
          <a:xfrm>
            <a:off x="9786018" y="4771440"/>
            <a:ext cx="1989029" cy="1241997"/>
            <a:chOff x="7805626" y="2509631"/>
            <a:chExt cx="1989029" cy="1241997"/>
          </a:xfrm>
        </p:grpSpPr>
        <p:sp>
          <p:nvSpPr>
            <p:cNvPr id="726" name="Google Shape;726;p16"/>
            <p:cNvSpPr/>
            <p:nvPr/>
          </p:nvSpPr>
          <p:spPr>
            <a:xfrm>
              <a:off x="7805626" y="2509631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7869042" y="2580166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7939757" y="2657564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8010472" y="2708189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8073220" y="2770876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143129" y="2833563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204637" y="2896821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278564" y="2965365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343426" y="3030676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408288" y="3101882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8489524" y="3180724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8564147" y="3235188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8608783" y="3278850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8684894" y="3364963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0" name="Google Shape;740;p16"/>
          <p:cNvSpPr/>
          <p:nvPr/>
        </p:nvSpPr>
        <p:spPr>
          <a:xfrm>
            <a:off x="2568444" y="3881464"/>
            <a:ext cx="2171724" cy="700852"/>
          </a:xfrm>
          <a:prstGeom prst="wedgeRoundRectCallout">
            <a:avLst>
              <a:gd fmla="val 114461" name="adj1"/>
              <a:gd fmla="val 57019" name="adj2"/>
              <a:gd fmla="val 16667" name="adj3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 subset of the frame wisely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16"/>
          <p:cNvSpPr/>
          <p:nvPr/>
        </p:nvSpPr>
        <p:spPr>
          <a:xfrm>
            <a:off x="5094269" y="5599351"/>
            <a:ext cx="911202" cy="35344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16"/>
          <p:cNvSpPr/>
          <p:nvPr/>
        </p:nvSpPr>
        <p:spPr>
          <a:xfrm>
            <a:off x="8782343" y="5501239"/>
            <a:ext cx="911202" cy="35344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16"/>
          <p:cNvSpPr/>
          <p:nvPr/>
        </p:nvSpPr>
        <p:spPr>
          <a:xfrm>
            <a:off x="7586646" y="3817606"/>
            <a:ext cx="2171724" cy="593822"/>
          </a:xfrm>
          <a:prstGeom prst="wedgeRoundRectCallout">
            <a:avLst>
              <a:gd fmla="val 85552" name="adj1"/>
              <a:gd fmla="val 95660" name="adj2"/>
              <a:gd fmla="val 16667" name="adj3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Infer only the chosen subset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16"/>
          <p:cNvSpPr/>
          <p:nvPr/>
        </p:nvSpPr>
        <p:spPr>
          <a:xfrm>
            <a:off x="87741" y="5391311"/>
            <a:ext cx="1192451" cy="626385"/>
          </a:xfrm>
          <a:prstGeom prst="rect">
            <a:avLst/>
          </a:prstGeom>
          <a:solidFill>
            <a:srgbClr val="2F5496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CCTV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16"/>
          <p:cNvSpPr/>
          <p:nvPr/>
        </p:nvSpPr>
        <p:spPr>
          <a:xfrm>
            <a:off x="1420375" y="5519803"/>
            <a:ext cx="911202" cy="35344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7"/>
          <p:cNvSpPr txBox="1"/>
          <p:nvPr>
            <p:ph type="title"/>
          </p:nvPr>
        </p:nvSpPr>
        <p:spPr>
          <a:xfrm>
            <a:off x="838200" y="1878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Stage 3: </a:t>
            </a:r>
            <a:r>
              <a:rPr b="1" lang="en-US"/>
              <a:t>Apply group testing in the inference</a:t>
            </a:r>
            <a:endParaRPr b="1"/>
          </a:p>
        </p:txBody>
      </p:sp>
      <p:grpSp>
        <p:nvGrpSpPr>
          <p:cNvPr id="751" name="Google Shape;751;p17"/>
          <p:cNvGrpSpPr/>
          <p:nvPr/>
        </p:nvGrpSpPr>
        <p:grpSpPr>
          <a:xfrm>
            <a:off x="179380" y="1352107"/>
            <a:ext cx="11924001" cy="2146947"/>
            <a:chOff x="199106" y="3017398"/>
            <a:chExt cx="11924001" cy="2146947"/>
          </a:xfrm>
        </p:grpSpPr>
        <p:sp>
          <p:nvSpPr>
            <p:cNvPr id="752" name="Google Shape;752;p17"/>
            <p:cNvSpPr/>
            <p:nvPr/>
          </p:nvSpPr>
          <p:spPr>
            <a:xfrm>
              <a:off x="199106" y="3863280"/>
              <a:ext cx="1192451" cy="626385"/>
            </a:xfrm>
            <a:prstGeom prst="rect">
              <a:avLst/>
            </a:prstGeom>
            <a:solidFill>
              <a:srgbClr val="757070"/>
            </a:solidFill>
            <a:ln cap="flat" cmpd="sng" w="1270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CCTV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3" name="Google Shape;753;p17"/>
            <p:cNvCxnSpPr/>
            <p:nvPr/>
          </p:nvCxnSpPr>
          <p:spPr>
            <a:xfrm>
              <a:off x="1543957" y="4209012"/>
              <a:ext cx="1476620" cy="0"/>
            </a:xfrm>
            <a:prstGeom prst="straightConnector1">
              <a:avLst/>
            </a:prstGeom>
            <a:noFill/>
            <a:ln cap="flat" cmpd="sng" w="57150">
              <a:solidFill>
                <a:srgbClr val="75707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grpSp>
          <p:nvGrpSpPr>
            <p:cNvPr id="754" name="Google Shape;754;p17"/>
            <p:cNvGrpSpPr/>
            <p:nvPr/>
          </p:nvGrpSpPr>
          <p:grpSpPr>
            <a:xfrm>
              <a:off x="2358589" y="3017398"/>
              <a:ext cx="2893269" cy="2146947"/>
              <a:chOff x="6037789" y="3690182"/>
              <a:chExt cx="2893269" cy="2146947"/>
            </a:xfrm>
          </p:grpSpPr>
          <p:sp>
            <p:nvSpPr>
              <p:cNvPr id="755" name="Google Shape;755;p17"/>
              <p:cNvSpPr/>
              <p:nvPr/>
            </p:nvSpPr>
            <p:spPr>
              <a:xfrm>
                <a:off x="6037789" y="3690182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17"/>
              <p:cNvSpPr/>
              <p:nvPr/>
            </p:nvSpPr>
            <p:spPr>
              <a:xfrm>
                <a:off x="6144897" y="37740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17"/>
              <p:cNvSpPr/>
              <p:nvPr/>
            </p:nvSpPr>
            <p:spPr>
              <a:xfrm>
                <a:off x="6297297" y="39264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17"/>
              <p:cNvSpPr/>
              <p:nvPr/>
            </p:nvSpPr>
            <p:spPr>
              <a:xfrm>
                <a:off x="6449697" y="40788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17"/>
              <p:cNvSpPr/>
              <p:nvPr/>
            </p:nvSpPr>
            <p:spPr>
              <a:xfrm>
                <a:off x="6602097" y="42312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17"/>
              <p:cNvSpPr/>
              <p:nvPr/>
            </p:nvSpPr>
            <p:spPr>
              <a:xfrm>
                <a:off x="6754497" y="43836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17"/>
              <p:cNvSpPr/>
              <p:nvPr/>
            </p:nvSpPr>
            <p:spPr>
              <a:xfrm>
                <a:off x="6906897" y="45360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17"/>
              <p:cNvSpPr/>
              <p:nvPr/>
            </p:nvSpPr>
            <p:spPr>
              <a:xfrm>
                <a:off x="7059297" y="46884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17"/>
              <p:cNvSpPr/>
              <p:nvPr/>
            </p:nvSpPr>
            <p:spPr>
              <a:xfrm>
                <a:off x="7211697" y="48408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17"/>
              <p:cNvSpPr/>
              <p:nvPr/>
            </p:nvSpPr>
            <p:spPr>
              <a:xfrm>
                <a:off x="7364097" y="49932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17"/>
              <p:cNvSpPr/>
              <p:nvPr/>
            </p:nvSpPr>
            <p:spPr>
              <a:xfrm>
                <a:off x="7516497" y="51456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17"/>
              <p:cNvSpPr/>
              <p:nvPr/>
            </p:nvSpPr>
            <p:spPr>
              <a:xfrm>
                <a:off x="7668897" y="52980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17"/>
              <p:cNvSpPr/>
              <p:nvPr/>
            </p:nvSpPr>
            <p:spPr>
              <a:xfrm>
                <a:off x="7821297" y="54504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768" name="Google Shape;768;p17"/>
            <p:cNvCxnSpPr/>
            <p:nvPr/>
          </p:nvCxnSpPr>
          <p:spPr>
            <a:xfrm>
              <a:off x="5027982" y="4168080"/>
              <a:ext cx="1500080" cy="0"/>
            </a:xfrm>
            <a:prstGeom prst="straightConnector1">
              <a:avLst/>
            </a:prstGeom>
            <a:noFill/>
            <a:ln cap="flat" cmpd="sng" w="57150">
              <a:solidFill>
                <a:srgbClr val="75707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69" name="Google Shape;769;p17"/>
            <p:cNvSpPr/>
            <p:nvPr/>
          </p:nvSpPr>
          <p:spPr>
            <a:xfrm>
              <a:off x="6751125" y="3974746"/>
              <a:ext cx="1109761" cy="386665"/>
            </a:xfrm>
            <a:prstGeom prst="rect">
              <a:avLst/>
            </a:prstGeom>
            <a:solidFill>
              <a:srgbClr val="D0CECE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70" name="Google Shape;770;p17"/>
            <p:cNvCxnSpPr/>
            <p:nvPr/>
          </p:nvCxnSpPr>
          <p:spPr>
            <a:xfrm>
              <a:off x="10527844" y="4140210"/>
              <a:ext cx="442893" cy="0"/>
            </a:xfrm>
            <a:prstGeom prst="straightConnector1">
              <a:avLst/>
            </a:prstGeom>
            <a:noFill/>
            <a:ln cap="flat" cmpd="sng" w="57150">
              <a:solidFill>
                <a:srgbClr val="75707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71" name="Google Shape;771;p17"/>
            <p:cNvSpPr txBox="1"/>
            <p:nvPr/>
          </p:nvSpPr>
          <p:spPr>
            <a:xfrm>
              <a:off x="10970737" y="3830829"/>
              <a:ext cx="1152370" cy="6555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Firearm?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(YES/NO)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7"/>
            <p:cNvSpPr/>
            <p:nvPr/>
          </p:nvSpPr>
          <p:spPr>
            <a:xfrm>
              <a:off x="8622072" y="3605467"/>
              <a:ext cx="1810541" cy="1125225"/>
            </a:xfrm>
            <a:prstGeom prst="rect">
              <a:avLst/>
            </a:prstGeom>
            <a:solidFill>
              <a:srgbClr val="757070"/>
            </a:solidFill>
            <a:ln cap="flat" cmpd="sng" w="12700">
              <a:solidFill>
                <a:srgbClr val="2F49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CNN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Convolutional Neural Network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73" name="Google Shape;773;p17"/>
            <p:cNvCxnSpPr/>
            <p:nvPr/>
          </p:nvCxnSpPr>
          <p:spPr>
            <a:xfrm flipH="1" rot="10800000">
              <a:off x="7946171" y="4175159"/>
              <a:ext cx="582049" cy="8392"/>
            </a:xfrm>
            <a:prstGeom prst="straightConnector1">
              <a:avLst/>
            </a:prstGeom>
            <a:noFill/>
            <a:ln cap="flat" cmpd="sng" w="57150">
              <a:solidFill>
                <a:srgbClr val="75707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774" name="Google Shape;774;p17"/>
          <p:cNvGrpSpPr/>
          <p:nvPr/>
        </p:nvGrpSpPr>
        <p:grpSpPr>
          <a:xfrm>
            <a:off x="179380" y="1351609"/>
            <a:ext cx="11924001" cy="2146947"/>
            <a:chOff x="199106" y="3017398"/>
            <a:chExt cx="11924001" cy="2146947"/>
          </a:xfrm>
        </p:grpSpPr>
        <p:sp>
          <p:nvSpPr>
            <p:cNvPr id="775" name="Google Shape;775;p17"/>
            <p:cNvSpPr/>
            <p:nvPr/>
          </p:nvSpPr>
          <p:spPr>
            <a:xfrm>
              <a:off x="199106" y="3863280"/>
              <a:ext cx="1192451" cy="626385"/>
            </a:xfrm>
            <a:prstGeom prst="rect">
              <a:avLst/>
            </a:prstGeom>
            <a:solidFill>
              <a:srgbClr val="757070"/>
            </a:solidFill>
            <a:ln cap="flat" cmpd="sng" w="1270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CCTV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76" name="Google Shape;776;p17"/>
            <p:cNvCxnSpPr/>
            <p:nvPr/>
          </p:nvCxnSpPr>
          <p:spPr>
            <a:xfrm>
              <a:off x="1543957" y="4209012"/>
              <a:ext cx="1476620" cy="0"/>
            </a:xfrm>
            <a:prstGeom prst="straightConnector1">
              <a:avLst/>
            </a:prstGeom>
            <a:noFill/>
            <a:ln cap="flat" cmpd="sng" w="57150">
              <a:solidFill>
                <a:srgbClr val="75707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grpSp>
          <p:nvGrpSpPr>
            <p:cNvPr id="777" name="Google Shape;777;p17"/>
            <p:cNvGrpSpPr/>
            <p:nvPr/>
          </p:nvGrpSpPr>
          <p:grpSpPr>
            <a:xfrm>
              <a:off x="2358589" y="3017398"/>
              <a:ext cx="2893269" cy="2146947"/>
              <a:chOff x="6037789" y="3690182"/>
              <a:chExt cx="2893269" cy="2146947"/>
            </a:xfrm>
          </p:grpSpPr>
          <p:sp>
            <p:nvSpPr>
              <p:cNvPr id="778" name="Google Shape;778;p17"/>
              <p:cNvSpPr/>
              <p:nvPr/>
            </p:nvSpPr>
            <p:spPr>
              <a:xfrm>
                <a:off x="6037789" y="3690182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17"/>
              <p:cNvSpPr/>
              <p:nvPr/>
            </p:nvSpPr>
            <p:spPr>
              <a:xfrm>
                <a:off x="6144897" y="37740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17"/>
              <p:cNvSpPr/>
              <p:nvPr/>
            </p:nvSpPr>
            <p:spPr>
              <a:xfrm>
                <a:off x="6297297" y="39264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17"/>
              <p:cNvSpPr/>
              <p:nvPr/>
            </p:nvSpPr>
            <p:spPr>
              <a:xfrm>
                <a:off x="6449697" y="40788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17"/>
              <p:cNvSpPr/>
              <p:nvPr/>
            </p:nvSpPr>
            <p:spPr>
              <a:xfrm>
                <a:off x="6602097" y="42312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17"/>
              <p:cNvSpPr/>
              <p:nvPr/>
            </p:nvSpPr>
            <p:spPr>
              <a:xfrm>
                <a:off x="6754497" y="43836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17"/>
              <p:cNvSpPr/>
              <p:nvPr/>
            </p:nvSpPr>
            <p:spPr>
              <a:xfrm>
                <a:off x="6906897" y="45360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17"/>
              <p:cNvSpPr/>
              <p:nvPr/>
            </p:nvSpPr>
            <p:spPr>
              <a:xfrm>
                <a:off x="7059297" y="46884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17"/>
              <p:cNvSpPr/>
              <p:nvPr/>
            </p:nvSpPr>
            <p:spPr>
              <a:xfrm>
                <a:off x="7211697" y="48408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17"/>
              <p:cNvSpPr/>
              <p:nvPr/>
            </p:nvSpPr>
            <p:spPr>
              <a:xfrm>
                <a:off x="7364097" y="49932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17"/>
              <p:cNvSpPr/>
              <p:nvPr/>
            </p:nvSpPr>
            <p:spPr>
              <a:xfrm>
                <a:off x="7516497" y="51456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17"/>
              <p:cNvSpPr/>
              <p:nvPr/>
            </p:nvSpPr>
            <p:spPr>
              <a:xfrm>
                <a:off x="7668897" y="52980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17"/>
              <p:cNvSpPr/>
              <p:nvPr/>
            </p:nvSpPr>
            <p:spPr>
              <a:xfrm>
                <a:off x="7821297" y="5450464"/>
                <a:ext cx="1109761" cy="386665"/>
              </a:xfrm>
              <a:prstGeom prst="rect">
                <a:avLst/>
              </a:prstGeom>
              <a:solidFill>
                <a:srgbClr val="D0CECE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791" name="Google Shape;791;p17"/>
            <p:cNvCxnSpPr/>
            <p:nvPr/>
          </p:nvCxnSpPr>
          <p:spPr>
            <a:xfrm>
              <a:off x="5027982" y="4168080"/>
              <a:ext cx="1500080" cy="0"/>
            </a:xfrm>
            <a:prstGeom prst="straightConnector1">
              <a:avLst/>
            </a:prstGeom>
            <a:noFill/>
            <a:ln cap="flat" cmpd="sng" w="57150">
              <a:solidFill>
                <a:srgbClr val="75707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92" name="Google Shape;792;p17"/>
            <p:cNvSpPr/>
            <p:nvPr/>
          </p:nvSpPr>
          <p:spPr>
            <a:xfrm>
              <a:off x="6751125" y="3974746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93" name="Google Shape;793;p17"/>
            <p:cNvCxnSpPr/>
            <p:nvPr/>
          </p:nvCxnSpPr>
          <p:spPr>
            <a:xfrm>
              <a:off x="10527844" y="4140210"/>
              <a:ext cx="442893" cy="0"/>
            </a:xfrm>
            <a:prstGeom prst="straightConnector1">
              <a:avLst/>
            </a:prstGeom>
            <a:noFill/>
            <a:ln cap="flat" cmpd="sng" w="57150">
              <a:solidFill>
                <a:srgbClr val="75707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94" name="Google Shape;794;p17"/>
            <p:cNvSpPr txBox="1"/>
            <p:nvPr/>
          </p:nvSpPr>
          <p:spPr>
            <a:xfrm>
              <a:off x="10970737" y="3830829"/>
              <a:ext cx="1152370" cy="6555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Firearm?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(YES/NO)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8622072" y="3605467"/>
              <a:ext cx="1810541" cy="1125225"/>
            </a:xfrm>
            <a:prstGeom prst="rect">
              <a:avLst/>
            </a:prstGeom>
            <a:solidFill>
              <a:srgbClr val="757070"/>
            </a:solidFill>
            <a:ln cap="flat" cmpd="sng" w="12700">
              <a:solidFill>
                <a:srgbClr val="2F49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CNN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Convolutional Neural Network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96" name="Google Shape;796;p17"/>
            <p:cNvCxnSpPr/>
            <p:nvPr/>
          </p:nvCxnSpPr>
          <p:spPr>
            <a:xfrm flipH="1" rot="10800000">
              <a:off x="7946171" y="4175159"/>
              <a:ext cx="582049" cy="8392"/>
            </a:xfrm>
            <a:prstGeom prst="straightConnector1">
              <a:avLst/>
            </a:prstGeom>
            <a:noFill/>
            <a:ln cap="flat" cmpd="sng" w="57150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797" name="Google Shape;797;p17"/>
          <p:cNvGrpSpPr/>
          <p:nvPr/>
        </p:nvGrpSpPr>
        <p:grpSpPr>
          <a:xfrm>
            <a:off x="414404" y="5014106"/>
            <a:ext cx="5538794" cy="1379767"/>
            <a:chOff x="101584" y="4755925"/>
            <a:chExt cx="7122534" cy="1773065"/>
          </a:xfrm>
        </p:grpSpPr>
        <p:cxnSp>
          <p:nvCxnSpPr>
            <p:cNvPr id="798" name="Google Shape;798;p17"/>
            <p:cNvCxnSpPr/>
            <p:nvPr/>
          </p:nvCxnSpPr>
          <p:spPr>
            <a:xfrm>
              <a:off x="5402236" y="5516795"/>
              <a:ext cx="712120" cy="0"/>
            </a:xfrm>
            <a:prstGeom prst="straightConnector1">
              <a:avLst/>
            </a:prstGeom>
            <a:noFill/>
            <a:ln cap="flat" cmpd="sng" w="57150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99" name="Google Shape;799;p17"/>
            <p:cNvSpPr/>
            <p:nvPr/>
          </p:nvSpPr>
          <p:spPr>
            <a:xfrm>
              <a:off x="3040855" y="4864074"/>
              <a:ext cx="2280163" cy="1305442"/>
            </a:xfrm>
            <a:prstGeom prst="rect">
              <a:avLst/>
            </a:prstGeom>
            <a:solidFill>
              <a:srgbClr val="3F3F3F"/>
            </a:solidFill>
            <a:ln cap="flat" cmpd="sng" w="12700">
              <a:solidFill>
                <a:srgbClr val="2F49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CNN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Convolutional Neural Network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00" name="Google Shape;800;p17"/>
            <p:cNvCxnSpPr/>
            <p:nvPr/>
          </p:nvCxnSpPr>
          <p:spPr>
            <a:xfrm>
              <a:off x="2242311" y="5379420"/>
              <a:ext cx="712120" cy="0"/>
            </a:xfrm>
            <a:prstGeom prst="straightConnector1">
              <a:avLst/>
            </a:prstGeom>
            <a:noFill/>
            <a:ln cap="flat" cmpd="sng" w="57150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grpSp>
          <p:nvGrpSpPr>
            <p:cNvPr id="801" name="Google Shape;801;p17"/>
            <p:cNvGrpSpPr/>
            <p:nvPr/>
          </p:nvGrpSpPr>
          <p:grpSpPr>
            <a:xfrm>
              <a:off x="101584" y="4755925"/>
              <a:ext cx="2206850" cy="1773065"/>
              <a:chOff x="1034386" y="4655913"/>
              <a:chExt cx="2197916" cy="1733552"/>
            </a:xfrm>
          </p:grpSpPr>
          <p:sp>
            <p:nvSpPr>
              <p:cNvPr id="802" name="Google Shape;802;p17"/>
              <p:cNvSpPr/>
              <p:nvPr/>
            </p:nvSpPr>
            <p:spPr>
              <a:xfrm>
                <a:off x="1034386" y="4655913"/>
                <a:ext cx="1435916" cy="971552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Image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17"/>
              <p:cNvSpPr/>
              <p:nvPr/>
            </p:nvSpPr>
            <p:spPr>
              <a:xfrm>
                <a:off x="1186786" y="4808313"/>
                <a:ext cx="1435916" cy="971552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Image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17"/>
              <p:cNvSpPr/>
              <p:nvPr/>
            </p:nvSpPr>
            <p:spPr>
              <a:xfrm>
                <a:off x="1339186" y="4960713"/>
                <a:ext cx="1435916" cy="971552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Image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17"/>
              <p:cNvSpPr/>
              <p:nvPr/>
            </p:nvSpPr>
            <p:spPr>
              <a:xfrm>
                <a:off x="1491586" y="5113113"/>
                <a:ext cx="1435916" cy="971552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Image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17"/>
              <p:cNvSpPr/>
              <p:nvPr/>
            </p:nvSpPr>
            <p:spPr>
              <a:xfrm>
                <a:off x="1643986" y="5265513"/>
                <a:ext cx="1435916" cy="971552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Image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17"/>
              <p:cNvSpPr/>
              <p:nvPr/>
            </p:nvSpPr>
            <p:spPr>
              <a:xfrm>
                <a:off x="1796386" y="5417913"/>
                <a:ext cx="1435916" cy="971552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Image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08" name="Google Shape;808;p17"/>
            <p:cNvSpPr/>
            <p:nvPr/>
          </p:nvSpPr>
          <p:spPr>
            <a:xfrm>
              <a:off x="6114357" y="5068776"/>
              <a:ext cx="1109761" cy="992593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Yes / No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9" name="Google Shape;809;p17"/>
          <p:cNvSpPr/>
          <p:nvPr/>
        </p:nvSpPr>
        <p:spPr>
          <a:xfrm>
            <a:off x="294109" y="3806343"/>
            <a:ext cx="5717730" cy="101587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 the CNN to cope with GT – Due to the work of: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Weixin Liang</a:t>
            </a:r>
            <a:r>
              <a:rPr lang="en-US" sz="1800" u="sng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, </a:t>
            </a:r>
            <a:r>
              <a:rPr lang="en-US" sz="1800" u="sng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James Zou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17"/>
          <p:cNvSpPr/>
          <p:nvPr/>
        </p:nvSpPr>
        <p:spPr>
          <a:xfrm>
            <a:off x="7188263" y="3691604"/>
            <a:ext cx="4318379" cy="163882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GT algorithm to find an abnormal frame – Due to the work of: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Nader Bshouty &amp; Catherine Haddad-Zaknoon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1" name="Google Shape;81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792850">
            <a:off x="5019991" y="2848828"/>
            <a:ext cx="2521820" cy="1668053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40784"/>
              </a:srgbClr>
            </a:outerShdw>
            <a:reflection blurRad="0" dir="5400000" dist="50800" endA="0" endPos="65000" kx="0" rotWithShape="0" algn="bl" stPos="0" sy="-100000" ky="0"/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6" name="Google Shape;8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3496" y="1194706"/>
            <a:ext cx="6627000" cy="4468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251947" y="2429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514580" y="147993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Suppose that we have the following machine (CNN):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4946" y="3324368"/>
            <a:ext cx="4122107" cy="205369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93" name="Google Shape;93;p2"/>
          <p:cNvCxnSpPr/>
          <p:nvPr/>
        </p:nvCxnSpPr>
        <p:spPr>
          <a:xfrm>
            <a:off x="8499934" y="4401208"/>
            <a:ext cx="1008346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94" name="Google Shape;9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062" y="3786036"/>
            <a:ext cx="2041491" cy="123798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9690846" y="4220365"/>
            <a:ext cx="19314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Firearm? (YES/NO)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4034946" y="3324369"/>
            <a:ext cx="4122107" cy="2053692"/>
          </a:xfrm>
          <a:prstGeom prst="rect">
            <a:avLst/>
          </a:prstGeom>
          <a:solidFill>
            <a:srgbClr val="3F3F3F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CNN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Convolutional Neural Network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2"/>
          <p:cNvCxnSpPr/>
          <p:nvPr/>
        </p:nvCxnSpPr>
        <p:spPr>
          <a:xfrm>
            <a:off x="2817369" y="4401356"/>
            <a:ext cx="1008346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8" name="Google Shape;98;p2"/>
          <p:cNvSpPr/>
          <p:nvPr/>
        </p:nvSpPr>
        <p:spPr>
          <a:xfrm>
            <a:off x="607062" y="3786035"/>
            <a:ext cx="2041490" cy="1237989"/>
          </a:xfrm>
          <a:prstGeom prst="rect">
            <a:avLst/>
          </a:prstGeom>
          <a:solidFill>
            <a:srgbClr val="8DA9DB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27667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Motivation</a:t>
            </a:r>
            <a:endParaRPr/>
          </a:p>
        </p:txBody>
      </p:sp>
      <p:grpSp>
        <p:nvGrpSpPr>
          <p:cNvPr id="104" name="Google Shape;104;p3"/>
          <p:cNvGrpSpPr/>
          <p:nvPr/>
        </p:nvGrpSpPr>
        <p:grpSpPr>
          <a:xfrm>
            <a:off x="5794996" y="1325563"/>
            <a:ext cx="5764801" cy="1105260"/>
            <a:chOff x="1591154" y="1403302"/>
            <a:chExt cx="8779222" cy="1585229"/>
          </a:xfrm>
        </p:grpSpPr>
        <p:sp>
          <p:nvSpPr>
            <p:cNvPr id="105" name="Google Shape;105;p3"/>
            <p:cNvSpPr txBox="1"/>
            <p:nvPr/>
          </p:nvSpPr>
          <p:spPr>
            <a:xfrm>
              <a:off x="8761941" y="1844343"/>
              <a:ext cx="160843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Firearm? (YES/NO)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388643" y="1403302"/>
              <a:ext cx="3432654" cy="1585229"/>
            </a:xfrm>
            <a:prstGeom prst="rect">
              <a:avLst/>
            </a:prstGeom>
            <a:solidFill>
              <a:srgbClr val="3F3F3F"/>
            </a:solidFill>
            <a:ln cap="flat" cmpd="sng" w="12700">
              <a:solidFill>
                <a:srgbClr val="2F49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CNN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Convolutional Neural Network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3"/>
            <p:cNvCxnSpPr/>
            <p:nvPr/>
          </p:nvCxnSpPr>
          <p:spPr>
            <a:xfrm>
              <a:off x="3420070" y="2195916"/>
              <a:ext cx="839693" cy="0"/>
            </a:xfrm>
            <a:prstGeom prst="straightConnector1">
              <a:avLst/>
            </a:prstGeom>
            <a:noFill/>
            <a:ln cap="flat" cmpd="sng" w="57150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08" name="Google Shape;108;p3"/>
            <p:cNvSpPr/>
            <p:nvPr/>
          </p:nvSpPr>
          <p:spPr>
            <a:xfrm>
              <a:off x="1591154" y="1719283"/>
              <a:ext cx="1700036" cy="955594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Image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" name="Google Shape;109;p3"/>
            <p:cNvCxnSpPr/>
            <p:nvPr/>
          </p:nvCxnSpPr>
          <p:spPr>
            <a:xfrm>
              <a:off x="7878601" y="2148216"/>
              <a:ext cx="839693" cy="0"/>
            </a:xfrm>
            <a:prstGeom prst="straightConnector1">
              <a:avLst/>
            </a:prstGeom>
            <a:noFill/>
            <a:ln cap="flat" cmpd="sng" w="57150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10" name="Google Shape;110;p3"/>
          <p:cNvSpPr txBox="1"/>
          <p:nvPr/>
        </p:nvSpPr>
        <p:spPr>
          <a:xfrm>
            <a:off x="899115" y="1259104"/>
            <a:ext cx="4175248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exploit this machine to look for firearm in CCTV (videos)?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1904097" y="4545458"/>
            <a:ext cx="2041490" cy="1237989"/>
          </a:xfrm>
          <a:prstGeom prst="rect">
            <a:avLst/>
          </a:prstGeom>
          <a:solidFill>
            <a:srgbClr val="2F5496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CCTV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3"/>
          <p:cNvCxnSpPr/>
          <p:nvPr/>
        </p:nvCxnSpPr>
        <p:spPr>
          <a:xfrm>
            <a:off x="4413571" y="5316853"/>
            <a:ext cx="1008346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3" name="Google Shape;113;p3"/>
          <p:cNvSpPr/>
          <p:nvPr/>
        </p:nvSpPr>
        <p:spPr>
          <a:xfrm>
            <a:off x="6037789" y="3690182"/>
            <a:ext cx="2041490" cy="1237989"/>
          </a:xfrm>
          <a:prstGeom prst="rect">
            <a:avLst/>
          </a:prstGeom>
          <a:solidFill>
            <a:srgbClr val="8DA9DB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6144897" y="3774064"/>
            <a:ext cx="2041490" cy="1237989"/>
          </a:xfrm>
          <a:prstGeom prst="rect">
            <a:avLst/>
          </a:prstGeom>
          <a:solidFill>
            <a:srgbClr val="8DA9DB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6297297" y="3926464"/>
            <a:ext cx="2041490" cy="1237989"/>
          </a:xfrm>
          <a:prstGeom prst="rect">
            <a:avLst/>
          </a:prstGeom>
          <a:solidFill>
            <a:srgbClr val="8DA9DB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6449697" y="4078864"/>
            <a:ext cx="2041490" cy="1237989"/>
          </a:xfrm>
          <a:prstGeom prst="rect">
            <a:avLst/>
          </a:prstGeom>
          <a:solidFill>
            <a:srgbClr val="8DA9DB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6602097" y="4231264"/>
            <a:ext cx="2041490" cy="1237989"/>
          </a:xfrm>
          <a:prstGeom prst="rect">
            <a:avLst/>
          </a:prstGeom>
          <a:solidFill>
            <a:srgbClr val="8DA9DB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6754497" y="4383664"/>
            <a:ext cx="2041490" cy="1237989"/>
          </a:xfrm>
          <a:prstGeom prst="rect">
            <a:avLst/>
          </a:prstGeom>
          <a:solidFill>
            <a:srgbClr val="8DA9DB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6906897" y="4536064"/>
            <a:ext cx="2041490" cy="1237989"/>
          </a:xfrm>
          <a:prstGeom prst="rect">
            <a:avLst/>
          </a:prstGeom>
          <a:solidFill>
            <a:srgbClr val="8DA9DB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7059297" y="4688464"/>
            <a:ext cx="2041490" cy="1237989"/>
          </a:xfrm>
          <a:prstGeom prst="rect">
            <a:avLst/>
          </a:prstGeom>
          <a:solidFill>
            <a:srgbClr val="8DA9DB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7211697" y="4840864"/>
            <a:ext cx="2041490" cy="1237989"/>
          </a:xfrm>
          <a:prstGeom prst="rect">
            <a:avLst/>
          </a:prstGeom>
          <a:solidFill>
            <a:srgbClr val="8DA9DB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7364097" y="4993264"/>
            <a:ext cx="2041490" cy="1237989"/>
          </a:xfrm>
          <a:prstGeom prst="rect">
            <a:avLst/>
          </a:prstGeom>
          <a:solidFill>
            <a:srgbClr val="8DA9DB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7516497" y="5145664"/>
            <a:ext cx="2041490" cy="1237989"/>
          </a:xfrm>
          <a:prstGeom prst="rect">
            <a:avLst/>
          </a:prstGeom>
          <a:solidFill>
            <a:srgbClr val="8DA9DB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7668897" y="5298064"/>
            <a:ext cx="2041490" cy="1237989"/>
          </a:xfrm>
          <a:prstGeom prst="rect">
            <a:avLst/>
          </a:prstGeom>
          <a:solidFill>
            <a:srgbClr val="8DA9DB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7821297" y="5450464"/>
            <a:ext cx="2041490" cy="1237989"/>
          </a:xfrm>
          <a:prstGeom prst="rect">
            <a:avLst/>
          </a:prstGeom>
          <a:solidFill>
            <a:srgbClr val="8DA9DB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10189028" y="3581973"/>
            <a:ext cx="349069" cy="310648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10606653" y="4979786"/>
            <a:ext cx="8660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1022394" y="3634076"/>
            <a:ext cx="41752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Sure…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>
            <p:ph type="title"/>
          </p:nvPr>
        </p:nvSpPr>
        <p:spPr>
          <a:xfrm>
            <a:off x="402217" y="3746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Naive Solution</a:t>
            </a:r>
            <a:endParaRPr/>
          </a:p>
        </p:txBody>
      </p:sp>
      <p:sp>
        <p:nvSpPr>
          <p:cNvPr id="134" name="Google Shape;134;p4"/>
          <p:cNvSpPr/>
          <p:nvPr/>
        </p:nvSpPr>
        <p:spPr>
          <a:xfrm>
            <a:off x="173045" y="2842713"/>
            <a:ext cx="1207718" cy="614257"/>
          </a:xfrm>
          <a:prstGeom prst="rect">
            <a:avLst/>
          </a:prstGeom>
          <a:solidFill>
            <a:srgbClr val="2F5496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CCTV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4"/>
          <p:cNvCxnSpPr/>
          <p:nvPr/>
        </p:nvCxnSpPr>
        <p:spPr>
          <a:xfrm>
            <a:off x="1530114" y="3156827"/>
            <a:ext cx="1476620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36" name="Google Shape;136;p4"/>
          <p:cNvGrpSpPr/>
          <p:nvPr/>
        </p:nvGrpSpPr>
        <p:grpSpPr>
          <a:xfrm>
            <a:off x="2344746" y="1965213"/>
            <a:ext cx="2893269" cy="2146947"/>
            <a:chOff x="6037789" y="3690182"/>
            <a:chExt cx="2893269" cy="2146947"/>
          </a:xfrm>
        </p:grpSpPr>
        <p:sp>
          <p:nvSpPr>
            <p:cNvPr id="137" name="Google Shape;137;p4"/>
            <p:cNvSpPr/>
            <p:nvPr/>
          </p:nvSpPr>
          <p:spPr>
            <a:xfrm>
              <a:off x="6037789" y="3690182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6144897" y="3774064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6297297" y="3926464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6449697" y="4078864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6602097" y="4231264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6754497" y="4383664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6906897" y="4536064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7059297" y="4688464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7211697" y="4840864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7364097" y="4993264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7516497" y="5145664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7668897" y="5298064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821297" y="5450464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4"/>
          <p:cNvSpPr/>
          <p:nvPr/>
        </p:nvSpPr>
        <p:spPr>
          <a:xfrm>
            <a:off x="1459244" y="4014007"/>
            <a:ext cx="2060532" cy="935153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Convert the video to frames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p4"/>
          <p:cNvCxnSpPr/>
          <p:nvPr/>
        </p:nvCxnSpPr>
        <p:spPr>
          <a:xfrm>
            <a:off x="5037599" y="3115895"/>
            <a:ext cx="1476620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2" name="Google Shape;152;p4"/>
          <p:cNvSpPr/>
          <p:nvPr/>
        </p:nvSpPr>
        <p:spPr>
          <a:xfrm>
            <a:off x="6737282" y="2922561"/>
            <a:ext cx="1109761" cy="386665"/>
          </a:xfrm>
          <a:prstGeom prst="rect">
            <a:avLst/>
          </a:prstGeom>
          <a:solidFill>
            <a:srgbClr val="8DA9DB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p4"/>
          <p:cNvCxnSpPr/>
          <p:nvPr/>
        </p:nvCxnSpPr>
        <p:spPr>
          <a:xfrm>
            <a:off x="10514001" y="3088025"/>
            <a:ext cx="442893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4" name="Google Shape;154;p4"/>
          <p:cNvSpPr txBox="1"/>
          <p:nvPr/>
        </p:nvSpPr>
        <p:spPr>
          <a:xfrm>
            <a:off x="10956894" y="2778644"/>
            <a:ext cx="1152370" cy="65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Firearm?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(YES/NO)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8608229" y="2553282"/>
            <a:ext cx="1810541" cy="1125225"/>
          </a:xfrm>
          <a:prstGeom prst="rect">
            <a:avLst/>
          </a:prstGeom>
          <a:solidFill>
            <a:srgbClr val="3F3F3F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CNN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Convolutional Neural Network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4"/>
          <p:cNvCxnSpPr/>
          <p:nvPr/>
        </p:nvCxnSpPr>
        <p:spPr>
          <a:xfrm>
            <a:off x="8070106" y="3115895"/>
            <a:ext cx="442893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7" name="Google Shape;157;p4"/>
          <p:cNvSpPr/>
          <p:nvPr/>
        </p:nvSpPr>
        <p:spPr>
          <a:xfrm>
            <a:off x="6277527" y="4014007"/>
            <a:ext cx="2060532" cy="935153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 each frame one by one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/>
          <p:nvPr>
            <p:ph type="title"/>
          </p:nvPr>
        </p:nvSpPr>
        <p:spPr>
          <a:xfrm>
            <a:off x="81137" y="-8833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Problems with this solution</a:t>
            </a:r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186888" y="5154968"/>
            <a:ext cx="2060532" cy="755435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Standard CCTV frame rate is 30FPS</a:t>
            </a:r>
            <a:endParaRPr/>
          </a:p>
        </p:txBody>
      </p:sp>
      <p:grpSp>
        <p:nvGrpSpPr>
          <p:cNvPr id="164" name="Google Shape;164;p5"/>
          <p:cNvGrpSpPr/>
          <p:nvPr/>
        </p:nvGrpSpPr>
        <p:grpSpPr>
          <a:xfrm>
            <a:off x="186888" y="3017398"/>
            <a:ext cx="11936219" cy="2146947"/>
            <a:chOff x="186888" y="3017398"/>
            <a:chExt cx="11936219" cy="2146947"/>
          </a:xfrm>
        </p:grpSpPr>
        <p:sp>
          <p:nvSpPr>
            <p:cNvPr id="165" name="Google Shape;165;p5"/>
            <p:cNvSpPr/>
            <p:nvPr/>
          </p:nvSpPr>
          <p:spPr>
            <a:xfrm>
              <a:off x="186888" y="3894898"/>
              <a:ext cx="1207718" cy="614257"/>
            </a:xfrm>
            <a:prstGeom prst="rect">
              <a:avLst/>
            </a:prstGeom>
            <a:solidFill>
              <a:srgbClr val="2F5496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CCTV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6" name="Google Shape;166;p5"/>
            <p:cNvCxnSpPr/>
            <p:nvPr/>
          </p:nvCxnSpPr>
          <p:spPr>
            <a:xfrm>
              <a:off x="1543957" y="4209012"/>
              <a:ext cx="1476620" cy="0"/>
            </a:xfrm>
            <a:prstGeom prst="straightConnector1">
              <a:avLst/>
            </a:prstGeom>
            <a:noFill/>
            <a:ln cap="flat" cmpd="sng" w="57150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grpSp>
          <p:nvGrpSpPr>
            <p:cNvPr id="167" name="Google Shape;167;p5"/>
            <p:cNvGrpSpPr/>
            <p:nvPr/>
          </p:nvGrpSpPr>
          <p:grpSpPr>
            <a:xfrm>
              <a:off x="2358589" y="3017398"/>
              <a:ext cx="2893269" cy="2146947"/>
              <a:chOff x="6037789" y="3690182"/>
              <a:chExt cx="2893269" cy="2146947"/>
            </a:xfrm>
          </p:grpSpPr>
          <p:sp>
            <p:nvSpPr>
              <p:cNvPr id="168" name="Google Shape;168;p5"/>
              <p:cNvSpPr/>
              <p:nvPr/>
            </p:nvSpPr>
            <p:spPr>
              <a:xfrm>
                <a:off x="6037789" y="3690182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6144897" y="3774064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6297297" y="3926464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6449697" y="4078864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6602097" y="4231264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6754497" y="4383664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6906897" y="4536064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7059297" y="4688464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7211697" y="4840864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7364097" y="4993264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7516497" y="5145664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7668897" y="5298064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7821297" y="5450464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81" name="Google Shape;181;p5"/>
            <p:cNvCxnSpPr/>
            <p:nvPr/>
          </p:nvCxnSpPr>
          <p:spPr>
            <a:xfrm>
              <a:off x="5051442" y="4168080"/>
              <a:ext cx="1476620" cy="0"/>
            </a:xfrm>
            <a:prstGeom prst="straightConnector1">
              <a:avLst/>
            </a:prstGeom>
            <a:noFill/>
            <a:ln cap="flat" cmpd="sng" w="57150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82" name="Google Shape;182;p5"/>
            <p:cNvSpPr/>
            <p:nvPr/>
          </p:nvSpPr>
          <p:spPr>
            <a:xfrm>
              <a:off x="6751125" y="3974746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3" name="Google Shape;183;p5"/>
            <p:cNvCxnSpPr/>
            <p:nvPr/>
          </p:nvCxnSpPr>
          <p:spPr>
            <a:xfrm>
              <a:off x="10527844" y="4140210"/>
              <a:ext cx="442893" cy="0"/>
            </a:xfrm>
            <a:prstGeom prst="straightConnector1">
              <a:avLst/>
            </a:prstGeom>
            <a:noFill/>
            <a:ln cap="flat" cmpd="sng" w="57150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84" name="Google Shape;184;p5"/>
            <p:cNvSpPr txBox="1"/>
            <p:nvPr/>
          </p:nvSpPr>
          <p:spPr>
            <a:xfrm>
              <a:off x="10970737" y="3830829"/>
              <a:ext cx="1152370" cy="6555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Firearm?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(YES/NO)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8622072" y="3605467"/>
              <a:ext cx="1810541" cy="1125225"/>
            </a:xfrm>
            <a:prstGeom prst="rect">
              <a:avLst/>
            </a:prstGeom>
            <a:solidFill>
              <a:srgbClr val="3F3F3F"/>
            </a:solidFill>
            <a:ln cap="flat" cmpd="sng" w="12700">
              <a:solidFill>
                <a:srgbClr val="2F49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CNN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Convolutional Neural Network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6" name="Google Shape;186;p5"/>
            <p:cNvCxnSpPr/>
            <p:nvPr/>
          </p:nvCxnSpPr>
          <p:spPr>
            <a:xfrm>
              <a:off x="8083949" y="4168080"/>
              <a:ext cx="442893" cy="0"/>
            </a:xfrm>
            <a:prstGeom prst="straightConnector1">
              <a:avLst/>
            </a:prstGeom>
            <a:noFill/>
            <a:ln cap="flat" cmpd="sng" w="57150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87" name="Google Shape;187;p5"/>
          <p:cNvSpPr/>
          <p:nvPr/>
        </p:nvSpPr>
        <p:spPr>
          <a:xfrm>
            <a:off x="598559" y="1013787"/>
            <a:ext cx="5073326" cy="163247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Suppose that we are asked to implement an automatic firearm detector to help police department to check CCTV’s from some street where a crime has occurred.</a:t>
            </a:r>
            <a:endParaRPr/>
          </a:p>
        </p:txBody>
      </p:sp>
      <p:sp>
        <p:nvSpPr>
          <p:cNvPr id="188" name="Google Shape;188;p5"/>
          <p:cNvSpPr/>
          <p:nvPr/>
        </p:nvSpPr>
        <p:spPr>
          <a:xfrm>
            <a:off x="6820018" y="974571"/>
            <a:ext cx="4673045" cy="171207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want to find the exact time when some crime occurred within a range of one hour (e.g. 3:00am -4:00 am)</a:t>
            </a:r>
            <a:endParaRPr/>
          </a:p>
        </p:txBody>
      </p:sp>
      <p:cxnSp>
        <p:nvCxnSpPr>
          <p:cNvPr id="189" name="Google Shape;189;p5"/>
          <p:cNvCxnSpPr/>
          <p:nvPr/>
        </p:nvCxnSpPr>
        <p:spPr>
          <a:xfrm>
            <a:off x="2166240" y="5518080"/>
            <a:ext cx="1476620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0" name="Google Shape;190;p5"/>
          <p:cNvSpPr/>
          <p:nvPr/>
        </p:nvSpPr>
        <p:spPr>
          <a:xfrm>
            <a:off x="3435701" y="5261137"/>
            <a:ext cx="2717913" cy="595290"/>
          </a:xfrm>
          <a:prstGeom prst="roundRect">
            <a:avLst>
              <a:gd fmla="val 16667" name="adj"/>
            </a:avLst>
          </a:prstGeom>
          <a:blipFill rotWithShape="1">
            <a:blip r:embed="rId3">
              <a:alphaModFix/>
            </a:blip>
            <a:stretch>
              <a:fillRect b="-15533" l="0" r="0" t="-6794"/>
            </a:stretch>
          </a:blip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91" name="Google Shape;191;p5"/>
          <p:cNvCxnSpPr/>
          <p:nvPr/>
        </p:nvCxnSpPr>
        <p:spPr>
          <a:xfrm>
            <a:off x="6820018" y="4916466"/>
            <a:ext cx="5075234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oval"/>
            <a:tailEnd len="med" w="med" type="oval"/>
          </a:ln>
        </p:spPr>
      </p:cxnSp>
      <p:sp>
        <p:nvSpPr>
          <p:cNvPr id="192" name="Google Shape;192;p5"/>
          <p:cNvSpPr/>
          <p:nvPr/>
        </p:nvSpPr>
        <p:spPr>
          <a:xfrm>
            <a:off x="6760001" y="5051634"/>
            <a:ext cx="2244678" cy="831795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Inference GPU time: 100s for a single image</a:t>
            </a:r>
            <a:endParaRPr/>
          </a:p>
        </p:txBody>
      </p:sp>
      <p:sp>
        <p:nvSpPr>
          <p:cNvPr id="193" name="Google Shape;193;p5"/>
          <p:cNvSpPr/>
          <p:nvPr/>
        </p:nvSpPr>
        <p:spPr>
          <a:xfrm>
            <a:off x="9270987" y="5067332"/>
            <a:ext cx="2513714" cy="735795"/>
          </a:xfrm>
          <a:prstGeom prst="roundRect">
            <a:avLst>
              <a:gd fmla="val 16667" name="adj"/>
            </a:avLst>
          </a:prstGeom>
          <a:blipFill rotWithShape="1">
            <a:blip r:embed="rId4">
              <a:alphaModFix/>
            </a:blip>
            <a:stretch>
              <a:fillRect b="-3967" l="0" r="0" t="0"/>
            </a:stretch>
          </a:blip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4" name="Google Shape;194;p5"/>
          <p:cNvSpPr/>
          <p:nvPr/>
        </p:nvSpPr>
        <p:spPr>
          <a:xfrm>
            <a:off x="9829716" y="5377157"/>
            <a:ext cx="534145" cy="36325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/>
          <p:nvPr/>
        </p:nvSpPr>
        <p:spPr>
          <a:xfrm>
            <a:off x="6746988" y="6125532"/>
            <a:ext cx="2211248" cy="663879"/>
          </a:xfrm>
          <a:prstGeom prst="wedgeRoundRectCallout">
            <a:avLst>
              <a:gd fmla="val 94614" name="adj1"/>
              <a:gd fmla="val -111942" name="adj2"/>
              <a:gd fmla="val 16667" name="adj3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~85days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"/>
          <p:cNvSpPr txBox="1"/>
          <p:nvPr>
            <p:ph type="title"/>
          </p:nvPr>
        </p:nvSpPr>
        <p:spPr>
          <a:xfrm>
            <a:off x="838200" y="368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Solution #1: </a:t>
            </a:r>
            <a:r>
              <a:rPr lang="en-US" sz="4400"/>
              <a:t>Choose a subset of the frames</a:t>
            </a:r>
            <a:endParaRPr/>
          </a:p>
        </p:txBody>
      </p:sp>
      <p:grpSp>
        <p:nvGrpSpPr>
          <p:cNvPr id="201" name="Google Shape;201;p6"/>
          <p:cNvGrpSpPr/>
          <p:nvPr/>
        </p:nvGrpSpPr>
        <p:grpSpPr>
          <a:xfrm>
            <a:off x="437592" y="2547348"/>
            <a:ext cx="2760242" cy="1882398"/>
            <a:chOff x="1016760" y="3042335"/>
            <a:chExt cx="2760242" cy="1882398"/>
          </a:xfrm>
        </p:grpSpPr>
        <p:grpSp>
          <p:nvGrpSpPr>
            <p:cNvPr id="202" name="Google Shape;202;p6"/>
            <p:cNvGrpSpPr/>
            <p:nvPr/>
          </p:nvGrpSpPr>
          <p:grpSpPr>
            <a:xfrm>
              <a:off x="1016760" y="3042335"/>
              <a:ext cx="1630134" cy="855663"/>
              <a:chOff x="1016760" y="3042335"/>
              <a:chExt cx="1630134" cy="855663"/>
            </a:xfrm>
          </p:grpSpPr>
          <p:sp>
            <p:nvSpPr>
              <p:cNvPr id="203" name="Google Shape;203;p6"/>
              <p:cNvSpPr/>
              <p:nvPr/>
            </p:nvSpPr>
            <p:spPr>
              <a:xfrm>
                <a:off x="1016760" y="3042335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6"/>
              <p:cNvSpPr/>
              <p:nvPr/>
            </p:nvSpPr>
            <p:spPr>
              <a:xfrm>
                <a:off x="1071479" y="3087818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6"/>
              <p:cNvSpPr/>
              <p:nvPr/>
            </p:nvSpPr>
            <p:spPr>
              <a:xfrm>
                <a:off x="1119376" y="3133300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6"/>
              <p:cNvSpPr/>
              <p:nvPr/>
            </p:nvSpPr>
            <p:spPr>
              <a:xfrm>
                <a:off x="1172447" y="3184542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6"/>
              <p:cNvSpPr/>
              <p:nvPr/>
            </p:nvSpPr>
            <p:spPr>
              <a:xfrm>
                <a:off x="1223879" y="3240218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6"/>
              <p:cNvSpPr/>
              <p:nvPr/>
            </p:nvSpPr>
            <p:spPr>
              <a:xfrm>
                <a:off x="1271776" y="3285700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6"/>
              <p:cNvSpPr/>
              <p:nvPr/>
            </p:nvSpPr>
            <p:spPr>
              <a:xfrm>
                <a:off x="1324847" y="3336942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6"/>
              <p:cNvSpPr/>
              <p:nvPr/>
            </p:nvSpPr>
            <p:spPr>
              <a:xfrm>
                <a:off x="1377918" y="3389236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6"/>
              <p:cNvSpPr/>
              <p:nvPr/>
            </p:nvSpPr>
            <p:spPr>
              <a:xfrm>
                <a:off x="1430989" y="3439487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6"/>
              <p:cNvSpPr/>
              <p:nvPr/>
            </p:nvSpPr>
            <p:spPr>
              <a:xfrm>
                <a:off x="1484061" y="3474482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6"/>
              <p:cNvSpPr/>
              <p:nvPr/>
            </p:nvSpPr>
            <p:spPr>
              <a:xfrm>
                <a:off x="1537133" y="3511333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4" name="Google Shape;214;p6"/>
            <p:cNvGrpSpPr/>
            <p:nvPr/>
          </p:nvGrpSpPr>
          <p:grpSpPr>
            <a:xfrm>
              <a:off x="1591988" y="3570066"/>
              <a:ext cx="1630134" cy="855663"/>
              <a:chOff x="1016760" y="3042335"/>
              <a:chExt cx="1630134" cy="855663"/>
            </a:xfrm>
          </p:grpSpPr>
          <p:sp>
            <p:nvSpPr>
              <p:cNvPr id="215" name="Google Shape;215;p6"/>
              <p:cNvSpPr/>
              <p:nvPr/>
            </p:nvSpPr>
            <p:spPr>
              <a:xfrm>
                <a:off x="1016760" y="3042335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1071479" y="3087818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1119376" y="3133300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1172447" y="3184542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1223879" y="3240218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1271776" y="3285700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1324847" y="3336942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1377918" y="3389236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1430989" y="3439487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1484061" y="3474482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1537133" y="3511333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6" name="Google Shape;226;p6"/>
            <p:cNvGrpSpPr/>
            <p:nvPr/>
          </p:nvGrpSpPr>
          <p:grpSpPr>
            <a:xfrm>
              <a:off x="2146868" y="4069070"/>
              <a:ext cx="1630134" cy="855663"/>
              <a:chOff x="1016760" y="3042335"/>
              <a:chExt cx="1630134" cy="855663"/>
            </a:xfrm>
          </p:grpSpPr>
          <p:sp>
            <p:nvSpPr>
              <p:cNvPr id="227" name="Google Shape;227;p6"/>
              <p:cNvSpPr/>
              <p:nvPr/>
            </p:nvSpPr>
            <p:spPr>
              <a:xfrm>
                <a:off x="1016760" y="3042335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1071479" y="3087818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>
                <a:off x="1119376" y="3133300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>
                <a:off x="1172447" y="3184542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1223879" y="3240218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>
                <a:off x="1271776" y="3285700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>
                <a:off x="1324847" y="3336942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1377918" y="3389236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>
                <a:off x="1430989" y="3439487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>
                <a:off x="1484061" y="3474482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6"/>
              <p:cNvSpPr/>
              <p:nvPr/>
            </p:nvSpPr>
            <p:spPr>
              <a:xfrm>
                <a:off x="1537133" y="3511333"/>
                <a:ext cx="1109761" cy="386665"/>
              </a:xfrm>
              <a:prstGeom prst="rect">
                <a:avLst/>
              </a:prstGeom>
              <a:solidFill>
                <a:srgbClr val="8DA9D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8" name="Google Shape;238;p6"/>
          <p:cNvGrpSpPr/>
          <p:nvPr/>
        </p:nvGrpSpPr>
        <p:grpSpPr>
          <a:xfrm>
            <a:off x="3634921" y="2405254"/>
            <a:ext cx="2760242" cy="1882398"/>
            <a:chOff x="4801742" y="2952185"/>
            <a:chExt cx="2760242" cy="1882398"/>
          </a:xfrm>
        </p:grpSpPr>
        <p:sp>
          <p:nvSpPr>
            <p:cNvPr id="239" name="Google Shape;239;p6"/>
            <p:cNvSpPr/>
            <p:nvPr/>
          </p:nvSpPr>
          <p:spPr>
            <a:xfrm>
              <a:off x="4801742" y="2952185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4856461" y="2997668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4904358" y="3043150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4945445" y="3093243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5008861" y="3150068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5056758" y="3195550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5109829" y="3246792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5162900" y="3299086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5215971" y="3349337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5269043" y="3384332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5322115" y="3421183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5376970" y="3479916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5431689" y="3525399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5479586" y="3570881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5532657" y="3622123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5584089" y="3677799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5631986" y="3723281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5685057" y="3774523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5738128" y="3826817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5791199" y="3877068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5844271" y="3912063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5897343" y="3948914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5931850" y="3978920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5986569" y="4024403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6034466" y="4069885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6087537" y="4121127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6138969" y="4176803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6186866" y="4222285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6239937" y="4273527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6293008" y="4325821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6346079" y="4376072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6399151" y="4411067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6452223" y="4447918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2" name="Google Shape;272;p6"/>
          <p:cNvGrpSpPr/>
          <p:nvPr/>
        </p:nvGrpSpPr>
        <p:grpSpPr>
          <a:xfrm>
            <a:off x="7904120" y="2611013"/>
            <a:ext cx="1989029" cy="1241997"/>
            <a:chOff x="7805626" y="2509631"/>
            <a:chExt cx="1989029" cy="1241997"/>
          </a:xfrm>
        </p:grpSpPr>
        <p:sp>
          <p:nvSpPr>
            <p:cNvPr id="273" name="Google Shape;273;p6"/>
            <p:cNvSpPr/>
            <p:nvPr/>
          </p:nvSpPr>
          <p:spPr>
            <a:xfrm>
              <a:off x="7805626" y="2509631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7869042" y="2580166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7939757" y="2657564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8010472" y="2708189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8073220" y="2770876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8143129" y="2833563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8204637" y="2896821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8278564" y="2965365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8343426" y="3030676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8408288" y="3101882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8489524" y="3180724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8564147" y="3235188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8608783" y="3278850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8684894" y="3364963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7" name="Google Shape;287;p6"/>
          <p:cNvSpPr/>
          <p:nvPr/>
        </p:nvSpPr>
        <p:spPr>
          <a:xfrm>
            <a:off x="2035001" y="4770885"/>
            <a:ext cx="2171724" cy="1149065"/>
          </a:xfrm>
          <a:prstGeom prst="wedgeRoundRectCallout">
            <a:avLst>
              <a:gd fmla="val 73298" name="adj1"/>
              <a:gd fmla="val -124212" name="adj2"/>
              <a:gd fmla="val 16667" name="adj3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 subset of the frame wisely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6"/>
          <p:cNvSpPr/>
          <p:nvPr/>
        </p:nvSpPr>
        <p:spPr>
          <a:xfrm>
            <a:off x="3212371" y="3438924"/>
            <a:ext cx="911202" cy="35344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6"/>
          <p:cNvSpPr/>
          <p:nvPr/>
        </p:nvSpPr>
        <p:spPr>
          <a:xfrm>
            <a:off x="6900445" y="3340812"/>
            <a:ext cx="911202" cy="35344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6"/>
          <p:cNvSpPr/>
          <p:nvPr/>
        </p:nvSpPr>
        <p:spPr>
          <a:xfrm>
            <a:off x="6673462" y="4742011"/>
            <a:ext cx="2171724" cy="1149065"/>
          </a:xfrm>
          <a:prstGeom prst="wedgeRoundRectCallout">
            <a:avLst>
              <a:gd fmla="val 65128" name="adj1"/>
              <a:gd fmla="val -112335" name="adj2"/>
              <a:gd fmla="val 16667" name="adj3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Infer only  the chosen subset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Research question: How we choose the subset?</a:t>
            </a:r>
            <a:endParaRPr/>
          </a:p>
        </p:txBody>
      </p:sp>
      <p:sp>
        <p:nvSpPr>
          <p:cNvPr id="296" name="Google Shape;296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Suggestions to examine: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Choose frames randomly according to uniform distribution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Check other distributions, and find their optimal parameters.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Find optimal parameters of the distribution such that the prerequisites of GT continue to hold after the selection.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Make pixel by pixel average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Is this computationally expensive?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Making averages on a subset that was randomly chosen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297" name="Google Shape;297;p7"/>
          <p:cNvGrpSpPr/>
          <p:nvPr/>
        </p:nvGrpSpPr>
        <p:grpSpPr>
          <a:xfrm>
            <a:off x="6605516" y="1395627"/>
            <a:ext cx="2491904" cy="1325562"/>
            <a:chOff x="4801742" y="2952185"/>
            <a:chExt cx="2760242" cy="1882398"/>
          </a:xfrm>
        </p:grpSpPr>
        <p:sp>
          <p:nvSpPr>
            <p:cNvPr id="298" name="Google Shape;298;p7"/>
            <p:cNvSpPr/>
            <p:nvPr/>
          </p:nvSpPr>
          <p:spPr>
            <a:xfrm>
              <a:off x="4801742" y="2952185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4856461" y="2997668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4904358" y="3043150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4945445" y="3093243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5008861" y="3150068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5056758" y="3195550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5109829" y="3246792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5162900" y="3299086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5215971" y="3349337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5269043" y="3384332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5322115" y="3421183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5376970" y="3479916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5431689" y="3525399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5479586" y="3570881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5532657" y="3622123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5584089" y="3677799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5631986" y="3723281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5685057" y="3774523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5738128" y="3826817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5791199" y="3877068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5844271" y="3912063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5897343" y="3948914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5931850" y="3978920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5986569" y="4024403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6034466" y="4069885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6087537" y="4121127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6138969" y="4176803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6186866" y="4222285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6239937" y="4273527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6293008" y="4325821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6346079" y="4376072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6399151" y="4411067"/>
              <a:ext cx="1109761" cy="38666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6452223" y="4447918"/>
              <a:ext cx="1109761" cy="386665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Solution #2: Reduce inference time</a:t>
            </a:r>
            <a:endParaRPr/>
          </a:p>
        </p:txBody>
      </p:sp>
      <p:sp>
        <p:nvSpPr>
          <p:cNvPr id="336" name="Google Shape;336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is an active research topic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Directions considered here are related sometimes of using cutting edge hardware..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NVIDIA</a:t>
            </a:r>
            <a:r>
              <a:rPr lang="en-US"/>
              <a:t> HW solutions for AI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Optimizing the structure of the CNN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will not discuss those, although the solution we are examining will make those solutions even better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9"/>
          <p:cNvSpPr txBox="1"/>
          <p:nvPr>
            <p:ph type="title"/>
          </p:nvPr>
        </p:nvSpPr>
        <p:spPr>
          <a:xfrm>
            <a:off x="633483" y="27636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Solution #3: Group testing</a:t>
            </a:r>
            <a:endParaRPr/>
          </a:p>
        </p:txBody>
      </p:sp>
      <p:grpSp>
        <p:nvGrpSpPr>
          <p:cNvPr id="342" name="Google Shape;342;p9"/>
          <p:cNvGrpSpPr/>
          <p:nvPr/>
        </p:nvGrpSpPr>
        <p:grpSpPr>
          <a:xfrm>
            <a:off x="2309869" y="1555094"/>
            <a:ext cx="7475562" cy="1611702"/>
            <a:chOff x="689146" y="1744640"/>
            <a:chExt cx="10628261" cy="2053692"/>
          </a:xfrm>
        </p:grpSpPr>
        <p:cxnSp>
          <p:nvCxnSpPr>
            <p:cNvPr id="343" name="Google Shape;343;p9"/>
            <p:cNvCxnSpPr/>
            <p:nvPr/>
          </p:nvCxnSpPr>
          <p:spPr>
            <a:xfrm>
              <a:off x="8252001" y="2771486"/>
              <a:ext cx="1008346" cy="0"/>
            </a:xfrm>
            <a:prstGeom prst="straightConnector1">
              <a:avLst/>
            </a:prstGeom>
            <a:noFill/>
            <a:ln cap="flat" cmpd="sng" w="57150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44" name="Google Shape;344;p9"/>
            <p:cNvSpPr txBox="1"/>
            <p:nvPr/>
          </p:nvSpPr>
          <p:spPr>
            <a:xfrm>
              <a:off x="9385916" y="2601123"/>
              <a:ext cx="19314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Firearm? (YES/NO)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3873482" y="1744640"/>
              <a:ext cx="4122107" cy="2053692"/>
            </a:xfrm>
            <a:prstGeom prst="rect">
              <a:avLst/>
            </a:prstGeom>
            <a:solidFill>
              <a:srgbClr val="3F3F3F"/>
            </a:solidFill>
            <a:ln cap="flat" cmpd="sng" w="12700">
              <a:solidFill>
                <a:srgbClr val="2F49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CNN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Convolutional Neural Network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6" name="Google Shape;346;p9"/>
            <p:cNvCxnSpPr/>
            <p:nvPr/>
          </p:nvCxnSpPr>
          <p:spPr>
            <a:xfrm>
              <a:off x="2828743" y="2614547"/>
              <a:ext cx="1008346" cy="0"/>
            </a:xfrm>
            <a:prstGeom prst="straightConnector1">
              <a:avLst/>
            </a:prstGeom>
            <a:noFill/>
            <a:ln cap="flat" cmpd="sng" w="57150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47" name="Google Shape;347;p9"/>
            <p:cNvSpPr/>
            <p:nvPr/>
          </p:nvSpPr>
          <p:spPr>
            <a:xfrm>
              <a:off x="689146" y="1914499"/>
              <a:ext cx="2041490" cy="1237989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Image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8" name="Google Shape;348;p9"/>
          <p:cNvCxnSpPr/>
          <p:nvPr/>
        </p:nvCxnSpPr>
        <p:spPr>
          <a:xfrm>
            <a:off x="7677677" y="5461764"/>
            <a:ext cx="709237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9" name="Google Shape;349;p9"/>
          <p:cNvSpPr/>
          <p:nvPr/>
        </p:nvSpPr>
        <p:spPr>
          <a:xfrm>
            <a:off x="4597974" y="4655913"/>
            <a:ext cx="2899352" cy="1611702"/>
          </a:xfrm>
          <a:prstGeom prst="rect">
            <a:avLst/>
          </a:prstGeom>
          <a:solidFill>
            <a:srgbClr val="3F3F3F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CNN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Convolutional Neural Network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0" name="Google Shape;350;p9"/>
          <p:cNvCxnSpPr/>
          <p:nvPr/>
        </p:nvCxnSpPr>
        <p:spPr>
          <a:xfrm>
            <a:off x="3583361" y="5494562"/>
            <a:ext cx="709237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351" name="Google Shape;351;p9"/>
          <p:cNvGrpSpPr/>
          <p:nvPr/>
        </p:nvGrpSpPr>
        <p:grpSpPr>
          <a:xfrm>
            <a:off x="1034386" y="4655913"/>
            <a:ext cx="2197916" cy="1733552"/>
            <a:chOff x="1034386" y="4655913"/>
            <a:chExt cx="2197916" cy="1733552"/>
          </a:xfrm>
        </p:grpSpPr>
        <p:sp>
          <p:nvSpPr>
            <p:cNvPr id="352" name="Google Shape;352;p9"/>
            <p:cNvSpPr/>
            <p:nvPr/>
          </p:nvSpPr>
          <p:spPr>
            <a:xfrm>
              <a:off x="1034386" y="4655913"/>
              <a:ext cx="1435916" cy="971552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Image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1186786" y="4808313"/>
              <a:ext cx="1435916" cy="971552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Image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1339186" y="4960713"/>
              <a:ext cx="1435916" cy="971552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Image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1491586" y="5113113"/>
              <a:ext cx="1435916" cy="971552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Image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1643986" y="5265513"/>
              <a:ext cx="1435916" cy="971552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Image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1796386" y="5417913"/>
              <a:ext cx="1435916" cy="971552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Image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8" name="Google Shape;358;p9"/>
          <p:cNvSpPr/>
          <p:nvPr/>
        </p:nvSpPr>
        <p:spPr>
          <a:xfrm>
            <a:off x="8426884" y="4876405"/>
            <a:ext cx="3357957" cy="108041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least one frame includes firearm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Firearm clean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9" name="Google Shape;359;p9"/>
          <p:cNvCxnSpPr/>
          <p:nvPr/>
        </p:nvCxnSpPr>
        <p:spPr>
          <a:xfrm>
            <a:off x="0" y="3317425"/>
            <a:ext cx="12192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0" name="Google Shape;360;p9"/>
          <p:cNvSpPr/>
          <p:nvPr/>
        </p:nvSpPr>
        <p:spPr>
          <a:xfrm>
            <a:off x="227586" y="3695698"/>
            <a:ext cx="3659115" cy="679747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Suppose that we can enhance the CNN such that: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9"/>
          <p:cNvSpPr/>
          <p:nvPr/>
        </p:nvSpPr>
        <p:spPr>
          <a:xfrm>
            <a:off x="6303325" y="3492171"/>
            <a:ext cx="3482106" cy="759018"/>
          </a:xfrm>
          <a:prstGeom prst="wedgeRoundRectCallout">
            <a:avLst>
              <a:gd fmla="val -133571" name="adj1"/>
              <a:gd fmla="val 30684" name="adj2"/>
              <a:gd fmla="val 16667" name="adj3"/>
            </a:avLst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Due to the work of: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Weixin Liang</a:t>
            </a:r>
            <a:r>
              <a:rPr b="0" i="0" lang="en-US" sz="1800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, </a:t>
            </a:r>
            <a:r>
              <a:rPr b="0" i="0" lang="en-US" sz="1800" u="sng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James Zou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2023-07-18T12:03:06Z</dcterms:created>
  <dc:creator>Catherine Haddad</dc:creator>
</cp:coreProperties>
</file>