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erriweather Sans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5SwJ8hFCnFF3Z0NuHKci+XxiA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6ca03af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1e6ca03a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ang%2C+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rxiv.org/search/cs?searchtype=author&amp;query=Zou%2C+J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ang%2C+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search/cs?searchtype=author&amp;query=Zou%2C+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Human brain digital x-ray 3D rend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253414" cy="693988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297961" y="1622419"/>
            <a:ext cx="5973186" cy="501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 i="0" u="none" strike="noStrike">
                <a:latin typeface="Lato"/>
                <a:ea typeface="Lato"/>
                <a:cs typeface="Lato"/>
                <a:sym typeface="Lato"/>
              </a:rPr>
              <a:t>Accelerating Abnormal-Behavior Detection in Surveillance Video</a:t>
            </a:r>
            <a:r>
              <a:rPr lang="en-US" sz="40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000" b="1" i="0" u="none" strike="noStrike">
                <a:latin typeface="Lato"/>
                <a:ea typeface="Lato"/>
                <a:cs typeface="Lato"/>
                <a:sym typeface="Lato"/>
              </a:rPr>
              <a:t>via </a:t>
            </a:r>
            <a:br>
              <a:rPr lang="en-US" sz="4000" b="1" i="0" u="none" strike="noStrike">
                <a:latin typeface="Lato"/>
                <a:ea typeface="Lato"/>
                <a:cs typeface="Lato"/>
                <a:sym typeface="Lato"/>
              </a:rPr>
            </a:br>
            <a:r>
              <a:rPr lang="en-US" sz="4000" b="1" i="0" u="none" strike="noStrike">
                <a:latin typeface="Lato"/>
                <a:ea typeface="Lato"/>
                <a:cs typeface="Lato"/>
                <a:sym typeface="Lato"/>
              </a:rPr>
              <a:t>Deep Neural Networks &amp;</a:t>
            </a:r>
            <a:br>
              <a:rPr lang="en-US" sz="4000" b="1"/>
            </a:br>
            <a:r>
              <a:rPr lang="en-US" sz="4000" b="1" i="0" u="none" strike="noStrike">
                <a:latin typeface="Lato"/>
                <a:ea typeface="Lato"/>
                <a:cs typeface="Lato"/>
                <a:sym typeface="Lato"/>
              </a:rPr>
              <a:t>Group Testing Methods</a:t>
            </a:r>
            <a:br>
              <a:rPr lang="en-US" b="1"/>
            </a:br>
            <a:endParaRPr sz="31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#3: Group testing (cont.)</a:t>
            </a:r>
            <a:endParaRPr/>
          </a:p>
        </p:txBody>
      </p:sp>
      <p:grpSp>
        <p:nvGrpSpPr>
          <p:cNvPr id="367" name="Google Shape;367;p10"/>
          <p:cNvGrpSpPr/>
          <p:nvPr/>
        </p:nvGrpSpPr>
        <p:grpSpPr>
          <a:xfrm>
            <a:off x="1408710" y="1884444"/>
            <a:ext cx="8434316" cy="1394383"/>
            <a:chOff x="1034386" y="4655913"/>
            <a:chExt cx="9693959" cy="1733552"/>
          </a:xfrm>
        </p:grpSpPr>
        <p:cxnSp>
          <p:nvCxnSpPr>
            <p:cNvPr id="368" name="Google Shape;368;p10"/>
            <p:cNvCxnSpPr/>
            <p:nvPr/>
          </p:nvCxnSpPr>
          <p:spPr>
            <a:xfrm>
              <a:off x="7677677" y="5461764"/>
              <a:ext cx="709237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69" name="Google Shape;369;p10"/>
            <p:cNvSpPr/>
            <p:nvPr/>
          </p:nvSpPr>
          <p:spPr>
            <a:xfrm>
              <a:off x="4597974" y="4655913"/>
              <a:ext cx="2899352" cy="1611702"/>
            </a:xfrm>
            <a:prstGeom prst="rect">
              <a:avLst/>
            </a:prstGeom>
            <a:solidFill>
              <a:srgbClr val="3F3F3F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0" name="Google Shape;370;p10"/>
            <p:cNvCxnSpPr/>
            <p:nvPr/>
          </p:nvCxnSpPr>
          <p:spPr>
            <a:xfrm>
              <a:off x="3583361" y="5494562"/>
              <a:ext cx="709237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371" name="Google Shape;371;p10"/>
            <p:cNvGrpSpPr/>
            <p:nvPr/>
          </p:nvGrpSpPr>
          <p:grpSpPr>
            <a:xfrm>
              <a:off x="1034386" y="4655913"/>
              <a:ext cx="2197916" cy="1733552"/>
              <a:chOff x="1034386" y="4655913"/>
              <a:chExt cx="2197916" cy="1733552"/>
            </a:xfrm>
          </p:grpSpPr>
          <p:sp>
            <p:nvSpPr>
              <p:cNvPr id="372" name="Google Shape;372;p10"/>
              <p:cNvSpPr/>
              <p:nvPr/>
            </p:nvSpPr>
            <p:spPr>
              <a:xfrm>
                <a:off x="1034386" y="46559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1186786" y="48083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1339186" y="49607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0"/>
              <p:cNvSpPr/>
              <p:nvPr/>
            </p:nvSpPr>
            <p:spPr>
              <a:xfrm>
                <a:off x="1491586" y="51131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0"/>
              <p:cNvSpPr/>
              <p:nvPr/>
            </p:nvSpPr>
            <p:spPr>
              <a:xfrm>
                <a:off x="1643986" y="52655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0"/>
              <p:cNvSpPr/>
              <p:nvPr/>
            </p:nvSpPr>
            <p:spPr>
              <a:xfrm>
                <a:off x="1796386" y="54179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8" name="Google Shape;378;p10"/>
            <p:cNvSpPr/>
            <p:nvPr/>
          </p:nvSpPr>
          <p:spPr>
            <a:xfrm>
              <a:off x="8426884" y="4876404"/>
              <a:ext cx="2301461" cy="151305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Yes: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least one firearm frame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No: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 clean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0"/>
          <p:cNvSpPr/>
          <p:nvPr/>
        </p:nvSpPr>
        <p:spPr>
          <a:xfrm>
            <a:off x="1316291" y="3756892"/>
            <a:ext cx="4411968" cy="10782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we choose the frames in each group, so we can actually determine the desired ones ????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6821940" y="3741254"/>
            <a:ext cx="3482106" cy="759018"/>
          </a:xfrm>
          <a:prstGeom prst="wedgeRoundRectCallout">
            <a:avLst>
              <a:gd name="adj1" fmla="val -91242"/>
              <a:gd name="adj2" fmla="val 57655"/>
              <a:gd name="adj3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the work of: Bshouty &amp; Haddad-Zaknoon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1316291" y="5247021"/>
            <a:ext cx="4411968" cy="10782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we really need to identify ALL the frames with firearm image?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6ca03af6b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What is Group Testing?</a:t>
            </a:r>
            <a:endParaRPr dirty="0"/>
          </a:p>
        </p:txBody>
      </p:sp>
      <p:sp>
        <p:nvSpPr>
          <p:cNvPr id="387" name="Google Shape;387;g1e6ca03af6b_0_0"/>
          <p:cNvSpPr txBox="1"/>
          <p:nvPr/>
        </p:nvSpPr>
        <p:spPr>
          <a:xfrm>
            <a:off x="6559349" y="3967286"/>
            <a:ext cx="43773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test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positive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at least one “red” (defective)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in this subset and </a:t>
            </a:r>
            <a:r>
              <a:rPr lang="en-US" sz="2000" b="1" i="1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-US" sz="2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8" name="Google Shape;388;g1e6ca03af6b_0_0"/>
          <p:cNvGrpSpPr/>
          <p:nvPr/>
        </p:nvGrpSpPr>
        <p:grpSpPr>
          <a:xfrm>
            <a:off x="1438802" y="1965078"/>
            <a:ext cx="2711100" cy="1959050"/>
            <a:chOff x="1236960" y="2343241"/>
            <a:chExt cx="2711100" cy="1959050"/>
          </a:xfrm>
        </p:grpSpPr>
        <p:sp>
          <p:nvSpPr>
            <p:cNvPr id="389" name="Google Shape;389;g1e6ca03af6b_0_0"/>
            <p:cNvSpPr/>
            <p:nvPr/>
          </p:nvSpPr>
          <p:spPr>
            <a:xfrm>
              <a:off x="2642637" y="3102533"/>
              <a:ext cx="136500" cy="1083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1e6ca03af6b_0_0"/>
            <p:cNvSpPr/>
            <p:nvPr/>
          </p:nvSpPr>
          <p:spPr>
            <a:xfrm>
              <a:off x="2137311" y="2565832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1e6ca03af6b_0_0"/>
            <p:cNvSpPr/>
            <p:nvPr/>
          </p:nvSpPr>
          <p:spPr>
            <a:xfrm>
              <a:off x="2506279" y="3273817"/>
              <a:ext cx="136500" cy="1083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1e6ca03af6b_0_0"/>
            <p:cNvSpPr/>
            <p:nvPr/>
          </p:nvSpPr>
          <p:spPr>
            <a:xfrm>
              <a:off x="3240206" y="2697053"/>
              <a:ext cx="136500" cy="1083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1e6ca03af6b_0_0"/>
            <p:cNvSpPr/>
            <p:nvPr/>
          </p:nvSpPr>
          <p:spPr>
            <a:xfrm>
              <a:off x="1611932" y="2908817"/>
              <a:ext cx="136500" cy="1083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1e6ca03af6b_0_0"/>
            <p:cNvSpPr/>
            <p:nvPr/>
          </p:nvSpPr>
          <p:spPr>
            <a:xfrm>
              <a:off x="1978895" y="2816490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1e6ca03af6b_0_0"/>
            <p:cNvSpPr/>
            <p:nvPr/>
          </p:nvSpPr>
          <p:spPr>
            <a:xfrm>
              <a:off x="2574459" y="2682931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1e6ca03af6b_0_0"/>
            <p:cNvSpPr/>
            <p:nvPr/>
          </p:nvSpPr>
          <p:spPr>
            <a:xfrm>
              <a:off x="1728237" y="3182828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1e6ca03af6b_0_0"/>
            <p:cNvSpPr/>
            <p:nvPr/>
          </p:nvSpPr>
          <p:spPr>
            <a:xfrm>
              <a:off x="2179421" y="3273817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1e6ca03af6b_0_0"/>
            <p:cNvSpPr/>
            <p:nvPr/>
          </p:nvSpPr>
          <p:spPr>
            <a:xfrm>
              <a:off x="2847174" y="3417779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1e6ca03af6b_0_0"/>
            <p:cNvSpPr/>
            <p:nvPr/>
          </p:nvSpPr>
          <p:spPr>
            <a:xfrm>
              <a:off x="3224163" y="3534501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1e6ca03af6b_0_0"/>
            <p:cNvSpPr/>
            <p:nvPr/>
          </p:nvSpPr>
          <p:spPr>
            <a:xfrm>
              <a:off x="3376564" y="2984812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1e6ca03af6b_0_0"/>
            <p:cNvSpPr/>
            <p:nvPr/>
          </p:nvSpPr>
          <p:spPr>
            <a:xfrm>
              <a:off x="3573079" y="3115359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1e6ca03af6b_0_0"/>
            <p:cNvSpPr/>
            <p:nvPr/>
          </p:nvSpPr>
          <p:spPr>
            <a:xfrm>
              <a:off x="3107858" y="3038954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1e6ca03af6b_0_0"/>
            <p:cNvSpPr/>
            <p:nvPr/>
          </p:nvSpPr>
          <p:spPr>
            <a:xfrm>
              <a:off x="2726859" y="2835331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1e6ca03af6b_0_0"/>
            <p:cNvSpPr/>
            <p:nvPr/>
          </p:nvSpPr>
          <p:spPr>
            <a:xfrm>
              <a:off x="2263643" y="2955732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e6ca03af6b_0_0"/>
            <p:cNvSpPr/>
            <p:nvPr/>
          </p:nvSpPr>
          <p:spPr>
            <a:xfrm>
              <a:off x="2498258" y="3583799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1e6ca03af6b_0_0"/>
            <p:cNvSpPr/>
            <p:nvPr/>
          </p:nvSpPr>
          <p:spPr>
            <a:xfrm>
              <a:off x="1880637" y="3335228"/>
              <a:ext cx="136500" cy="1083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1e6ca03af6b_0_0"/>
            <p:cNvSpPr/>
            <p:nvPr/>
          </p:nvSpPr>
          <p:spPr>
            <a:xfrm>
              <a:off x="2778995" y="3692083"/>
              <a:ext cx="136500" cy="1083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1e6ca03af6b_0_0"/>
            <p:cNvSpPr txBox="1"/>
            <p:nvPr/>
          </p:nvSpPr>
          <p:spPr>
            <a:xfrm>
              <a:off x="2205490" y="3932991"/>
              <a:ext cx="891600" cy="369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t="-6669" r="-4219" b="-2665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09" name="Google Shape;409;g1e6ca03af6b_0_0"/>
            <p:cNvSpPr/>
            <p:nvPr/>
          </p:nvSpPr>
          <p:spPr>
            <a:xfrm>
              <a:off x="1236960" y="2343241"/>
              <a:ext cx="2711100" cy="15561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g1e6ca03af6b_0_0"/>
          <p:cNvSpPr/>
          <p:nvPr/>
        </p:nvSpPr>
        <p:spPr>
          <a:xfrm rot="18980844" flipH="1">
            <a:off x="3275052" y="2084554"/>
            <a:ext cx="595407" cy="1073266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g1e6ca03af6b_0_0"/>
          <p:cNvGrpSpPr/>
          <p:nvPr/>
        </p:nvGrpSpPr>
        <p:grpSpPr>
          <a:xfrm>
            <a:off x="6601437" y="2289809"/>
            <a:ext cx="1473900" cy="1420093"/>
            <a:chOff x="6268589" y="2567542"/>
            <a:chExt cx="1473900" cy="1420093"/>
          </a:xfrm>
        </p:grpSpPr>
        <p:sp>
          <p:nvSpPr>
            <p:cNvPr id="414" name="Google Shape;414;g1e6ca03af6b_0_0"/>
            <p:cNvSpPr txBox="1"/>
            <p:nvPr/>
          </p:nvSpPr>
          <p:spPr>
            <a:xfrm>
              <a:off x="6268589" y="3618335"/>
              <a:ext cx="1473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 (positive)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15" name="Google Shape;415;g1e6ca03af6b_0_0"/>
            <p:cNvGrpSpPr/>
            <p:nvPr/>
          </p:nvGrpSpPr>
          <p:grpSpPr>
            <a:xfrm>
              <a:off x="6472818" y="2567542"/>
              <a:ext cx="662681" cy="1073266"/>
              <a:chOff x="8204736" y="3218981"/>
              <a:chExt cx="662681" cy="1073266"/>
            </a:xfrm>
          </p:grpSpPr>
          <p:grpSp>
            <p:nvGrpSpPr>
              <p:cNvPr id="416" name="Google Shape;416;g1e6ca03af6b_0_0"/>
              <p:cNvGrpSpPr/>
              <p:nvPr/>
            </p:nvGrpSpPr>
            <p:grpSpPr>
              <a:xfrm>
                <a:off x="8265696" y="3447631"/>
                <a:ext cx="601721" cy="526606"/>
                <a:chOff x="5117425" y="3976106"/>
                <a:chExt cx="601721" cy="526606"/>
              </a:xfrm>
            </p:grpSpPr>
            <p:sp>
              <p:nvSpPr>
                <p:cNvPr id="417" name="Google Shape;417;g1e6ca03af6b_0_0"/>
                <p:cNvSpPr/>
                <p:nvPr/>
              </p:nvSpPr>
              <p:spPr>
                <a:xfrm>
                  <a:off x="5249773" y="3976106"/>
                  <a:ext cx="136500" cy="1083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g1e6ca03af6b_0_0"/>
                <p:cNvSpPr/>
                <p:nvPr/>
              </p:nvSpPr>
              <p:spPr>
                <a:xfrm>
                  <a:off x="5386131" y="4263865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w="1270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g1e6ca03af6b_0_0"/>
                <p:cNvSpPr/>
                <p:nvPr/>
              </p:nvSpPr>
              <p:spPr>
                <a:xfrm>
                  <a:off x="5582646" y="4394412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w="1270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g1e6ca03af6b_0_0"/>
                <p:cNvSpPr/>
                <p:nvPr/>
              </p:nvSpPr>
              <p:spPr>
                <a:xfrm>
                  <a:off x="5117425" y="4318007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w="1270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1" name="Google Shape;421;g1e6ca03af6b_0_0"/>
              <p:cNvSpPr/>
              <p:nvPr/>
            </p:nvSpPr>
            <p:spPr>
              <a:xfrm rot="18980844" flipH="1">
                <a:off x="8204736" y="3218981"/>
                <a:ext cx="595407" cy="1073266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2" name="Google Shape;422;g1e6ca03af6b_0_0"/>
          <p:cNvGrpSpPr/>
          <p:nvPr/>
        </p:nvGrpSpPr>
        <p:grpSpPr>
          <a:xfrm>
            <a:off x="8925242" y="2442581"/>
            <a:ext cx="1503600" cy="1257953"/>
            <a:chOff x="8996973" y="2955457"/>
            <a:chExt cx="1503600" cy="1257953"/>
          </a:xfrm>
        </p:grpSpPr>
        <p:sp>
          <p:nvSpPr>
            <p:cNvPr id="423" name="Google Shape;423;g1e6ca03af6b_0_0"/>
            <p:cNvSpPr txBox="1"/>
            <p:nvPr/>
          </p:nvSpPr>
          <p:spPr>
            <a:xfrm>
              <a:off x="8996973" y="3844110"/>
              <a:ext cx="1503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NO (negative)</a:t>
              </a:r>
              <a:endParaRPr>
                <a:solidFill>
                  <a:schemeClr val="dk1"/>
                </a:solidFill>
                <a:highlight>
                  <a:schemeClr val="lt1"/>
                </a:highlight>
              </a:endParaRPr>
            </a:p>
          </p:txBody>
        </p:sp>
        <p:grpSp>
          <p:nvGrpSpPr>
            <p:cNvPr id="425" name="Google Shape;425;g1e6ca03af6b_0_0"/>
            <p:cNvGrpSpPr/>
            <p:nvPr/>
          </p:nvGrpSpPr>
          <p:grpSpPr>
            <a:xfrm>
              <a:off x="9425720" y="2955457"/>
              <a:ext cx="449529" cy="676326"/>
              <a:chOff x="8656477" y="4376278"/>
              <a:chExt cx="449529" cy="676326"/>
            </a:xfrm>
          </p:grpSpPr>
          <p:sp>
            <p:nvSpPr>
              <p:cNvPr id="426" name="Google Shape;426;g1e6ca03af6b_0_0"/>
              <p:cNvSpPr/>
              <p:nvPr/>
            </p:nvSpPr>
            <p:spPr>
              <a:xfrm>
                <a:off x="8656477" y="4623676"/>
                <a:ext cx="136500" cy="108300"/>
              </a:xfrm>
              <a:prstGeom prst="ellipse">
                <a:avLst/>
              </a:prstGeom>
              <a:solidFill>
                <a:srgbClr val="FFD96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highlight>
                    <a:schemeClr val="dk2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g1e6ca03af6b_0_0"/>
              <p:cNvSpPr/>
              <p:nvPr/>
            </p:nvSpPr>
            <p:spPr>
              <a:xfrm>
                <a:off x="8753008" y="4376278"/>
                <a:ext cx="136500" cy="108300"/>
              </a:xfrm>
              <a:prstGeom prst="ellipse">
                <a:avLst/>
              </a:prstGeom>
              <a:solidFill>
                <a:srgbClr val="FFD96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highlight>
                    <a:schemeClr val="dk2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g1e6ca03af6b_0_0"/>
              <p:cNvSpPr/>
              <p:nvPr/>
            </p:nvSpPr>
            <p:spPr>
              <a:xfrm>
                <a:off x="8969506" y="4712143"/>
                <a:ext cx="136500" cy="108300"/>
              </a:xfrm>
              <a:prstGeom prst="ellipse">
                <a:avLst/>
              </a:prstGeom>
              <a:solidFill>
                <a:srgbClr val="FFD96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highlight>
                    <a:schemeClr val="dk2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g1e6ca03af6b_0_0"/>
              <p:cNvSpPr/>
              <p:nvPr/>
            </p:nvSpPr>
            <p:spPr>
              <a:xfrm>
                <a:off x="8968771" y="4944304"/>
                <a:ext cx="136500" cy="108300"/>
              </a:xfrm>
              <a:prstGeom prst="ellipse">
                <a:avLst/>
              </a:prstGeom>
              <a:solidFill>
                <a:srgbClr val="FFD96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highlight>
                    <a:schemeClr val="dk2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1" name="Google Shape;431;g1e6ca03af6b_0_0"/>
          <p:cNvSpPr txBox="1"/>
          <p:nvPr/>
        </p:nvSpPr>
        <p:spPr>
          <a:xfrm>
            <a:off x="918386" y="4001536"/>
            <a:ext cx="323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i="1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group test</a:t>
            </a:r>
            <a:r>
              <a:rPr lang="en-US" sz="2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2000" b="1" i="1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subset of elements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the pile.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2" name="Google Shape;432;g1e6ca03af6b_0_0"/>
          <p:cNvSpPr/>
          <p:nvPr/>
        </p:nvSpPr>
        <p:spPr>
          <a:xfrm>
            <a:off x="1696142" y="5569420"/>
            <a:ext cx="7980900" cy="708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4545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Target: identify the set of defective items using minimum number of group tests</a:t>
            </a:r>
            <a:endParaRPr/>
          </a:p>
        </p:txBody>
      </p:sp>
      <p:sp>
        <p:nvSpPr>
          <p:cNvPr id="2" name="Google Shape;412;g1e6ca03af6b_0_0">
            <a:extLst>
              <a:ext uri="{FF2B5EF4-FFF2-40B4-BE49-F238E27FC236}">
                <a16:creationId xmlns:a16="http://schemas.microsoft.com/office/drawing/2014/main" id="{391BDFCE-5DEF-5A24-B194-3A5C173876A8}"/>
              </a:ext>
            </a:extLst>
          </p:cNvPr>
          <p:cNvSpPr/>
          <p:nvPr/>
        </p:nvSpPr>
        <p:spPr>
          <a:xfrm rot="16200000" flipH="1">
            <a:off x="2127398" y="1272052"/>
            <a:ext cx="1588186" cy="2930405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421;g1e6ca03af6b_0_0">
            <a:extLst>
              <a:ext uri="{FF2B5EF4-FFF2-40B4-BE49-F238E27FC236}">
                <a16:creationId xmlns:a16="http://schemas.microsoft.com/office/drawing/2014/main" id="{070835C4-F656-A48B-8E22-8D0FD19EDD33}"/>
              </a:ext>
            </a:extLst>
          </p:cNvPr>
          <p:cNvSpPr/>
          <p:nvPr/>
        </p:nvSpPr>
        <p:spPr>
          <a:xfrm rot="18980844" flipH="1">
            <a:off x="9301701" y="2196039"/>
            <a:ext cx="595407" cy="1154785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"/>
          <p:cNvSpPr txBox="1">
            <a:spLocks noGrp="1"/>
          </p:cNvSpPr>
          <p:nvPr>
            <p:ph type="title"/>
          </p:nvPr>
        </p:nvSpPr>
        <p:spPr>
          <a:xfrm>
            <a:off x="308226" y="1787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take a deeper look… </a:t>
            </a:r>
            <a:endParaRPr/>
          </a:p>
        </p:txBody>
      </p:sp>
      <p:sp>
        <p:nvSpPr>
          <p:cNvPr id="438" name="Google Shape;438;p11"/>
          <p:cNvSpPr/>
          <p:nvPr/>
        </p:nvSpPr>
        <p:spPr>
          <a:xfrm>
            <a:off x="370182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"/>
          <p:cNvSpPr/>
          <p:nvPr/>
        </p:nvSpPr>
        <p:spPr>
          <a:xfrm>
            <a:off x="790212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1217677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1637707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2091187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2511217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2938682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3358712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3853079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4273109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4700574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5120604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1"/>
          <p:cNvSpPr/>
          <p:nvPr/>
        </p:nvSpPr>
        <p:spPr>
          <a:xfrm>
            <a:off x="5574084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1"/>
          <p:cNvSpPr/>
          <p:nvPr/>
        </p:nvSpPr>
        <p:spPr>
          <a:xfrm>
            <a:off x="5994114" y="4964867"/>
            <a:ext cx="267630" cy="282498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1"/>
          <p:cNvSpPr/>
          <p:nvPr/>
        </p:nvSpPr>
        <p:spPr>
          <a:xfrm>
            <a:off x="6431964" y="4964867"/>
            <a:ext cx="267630" cy="282498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1"/>
          <p:cNvSpPr/>
          <p:nvPr/>
        </p:nvSpPr>
        <p:spPr>
          <a:xfrm>
            <a:off x="7239329" y="4964867"/>
            <a:ext cx="267630" cy="282498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1"/>
          <p:cNvSpPr/>
          <p:nvPr/>
        </p:nvSpPr>
        <p:spPr>
          <a:xfrm>
            <a:off x="7659359" y="4964867"/>
            <a:ext cx="267630" cy="282498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1"/>
          <p:cNvSpPr/>
          <p:nvPr/>
        </p:nvSpPr>
        <p:spPr>
          <a:xfrm>
            <a:off x="8086824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1"/>
          <p:cNvSpPr/>
          <p:nvPr/>
        </p:nvSpPr>
        <p:spPr>
          <a:xfrm>
            <a:off x="8506854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9001221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1"/>
          <p:cNvSpPr/>
          <p:nvPr/>
        </p:nvSpPr>
        <p:spPr>
          <a:xfrm>
            <a:off x="9421251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1"/>
          <p:cNvSpPr/>
          <p:nvPr/>
        </p:nvSpPr>
        <p:spPr>
          <a:xfrm>
            <a:off x="9848716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10268746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10722226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1"/>
          <p:cNvSpPr/>
          <p:nvPr/>
        </p:nvSpPr>
        <p:spPr>
          <a:xfrm>
            <a:off x="11142256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1"/>
          <p:cNvSpPr/>
          <p:nvPr/>
        </p:nvSpPr>
        <p:spPr>
          <a:xfrm>
            <a:off x="11569721" y="4964867"/>
            <a:ext cx="267630" cy="282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11"/>
          <p:cNvCxnSpPr/>
          <p:nvPr/>
        </p:nvCxnSpPr>
        <p:spPr>
          <a:xfrm>
            <a:off x="312615" y="5416062"/>
            <a:ext cx="1159803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5" name="Google Shape;465;p11"/>
          <p:cNvSpPr txBox="1"/>
          <p:nvPr/>
        </p:nvSpPr>
        <p:spPr>
          <a:xfrm>
            <a:off x="204876" y="533885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1"/>
          <p:cNvSpPr txBox="1"/>
          <p:nvPr/>
        </p:nvSpPr>
        <p:spPr>
          <a:xfrm>
            <a:off x="11409886" y="544632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1"/>
          <p:cNvSpPr/>
          <p:nvPr/>
        </p:nvSpPr>
        <p:spPr>
          <a:xfrm>
            <a:off x="6849044" y="4964867"/>
            <a:ext cx="267630" cy="282498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1"/>
          <p:cNvSpPr/>
          <p:nvPr/>
        </p:nvSpPr>
        <p:spPr>
          <a:xfrm>
            <a:off x="6420147" y="4953713"/>
            <a:ext cx="267630" cy="28249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1"/>
          <p:cNvSpPr/>
          <p:nvPr/>
        </p:nvSpPr>
        <p:spPr>
          <a:xfrm rot="5400000">
            <a:off x="6859100" y="3758683"/>
            <a:ext cx="208526" cy="1927252"/>
          </a:xfrm>
          <a:prstGeom prst="leftBrace">
            <a:avLst>
              <a:gd name="adj1" fmla="val 6080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1"/>
          <p:cNvSpPr/>
          <p:nvPr/>
        </p:nvSpPr>
        <p:spPr>
          <a:xfrm>
            <a:off x="7057292" y="3790469"/>
            <a:ext cx="3211453" cy="584233"/>
          </a:xfrm>
          <a:prstGeom prst="wedgeRoundRectCallout">
            <a:avLst>
              <a:gd name="adj1" fmla="val -51841"/>
              <a:gd name="adj2" fmla="val 77453"/>
              <a:gd name="adj3" fmla="val 16667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to determine this time frame within the video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1"/>
          <p:cNvSpPr/>
          <p:nvPr/>
        </p:nvSpPr>
        <p:spPr>
          <a:xfrm>
            <a:off x="7440053" y="5463342"/>
            <a:ext cx="3383773" cy="825384"/>
          </a:xfrm>
          <a:prstGeom prst="wedgeRoundRectCallout">
            <a:avLst>
              <a:gd name="adj1" fmla="val -75976"/>
              <a:gd name="adj2" fmla="val -68807"/>
              <a:gd name="adj3" fmla="val 16667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enough to find a single frame that captured the event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1"/>
          <p:cNvSpPr/>
          <p:nvPr/>
        </p:nvSpPr>
        <p:spPr>
          <a:xfrm>
            <a:off x="400299" y="1408189"/>
            <a:ext cx="5757748" cy="2077471"/>
          </a:xfrm>
          <a:prstGeom prst="roundRect">
            <a:avLst>
              <a:gd name="adj" fmla="val 16667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we have reduced the number frames.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choosing frames uniformly at random or ..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some kind of average on images (for example pixel based average)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order the chosen frames according to their original timeline.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1"/>
          <p:cNvSpPr/>
          <p:nvPr/>
        </p:nvSpPr>
        <p:spPr>
          <a:xfrm>
            <a:off x="6389977" y="1446110"/>
            <a:ext cx="5520669" cy="198289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blue frames are ones that capture the abnormal event.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consecutive, because we ordered the chosen frame according to their time.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2"/>
          <p:cNvSpPr txBox="1">
            <a:spLocks noGrp="1"/>
          </p:cNvSpPr>
          <p:nvPr>
            <p:ph type="title"/>
          </p:nvPr>
        </p:nvSpPr>
        <p:spPr>
          <a:xfrm>
            <a:off x="237034" y="1541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Formal Notations</a:t>
            </a:r>
            <a:endParaRPr/>
          </a:p>
        </p:txBody>
      </p:sp>
      <p:grpSp>
        <p:nvGrpSpPr>
          <p:cNvPr id="479" name="Google Shape;479;p12"/>
          <p:cNvGrpSpPr/>
          <p:nvPr/>
        </p:nvGrpSpPr>
        <p:grpSpPr>
          <a:xfrm>
            <a:off x="195533" y="2103614"/>
            <a:ext cx="11467169" cy="282498"/>
            <a:chOff x="370182" y="4964867"/>
            <a:chExt cx="11467169" cy="282498"/>
          </a:xfrm>
        </p:grpSpPr>
        <p:sp>
          <p:nvSpPr>
            <p:cNvPr id="480" name="Google Shape;480;p12"/>
            <p:cNvSpPr/>
            <p:nvPr/>
          </p:nvSpPr>
          <p:spPr>
            <a:xfrm>
              <a:off x="370182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790212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1217677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1637707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2"/>
            <p:cNvSpPr/>
            <p:nvPr/>
          </p:nvSpPr>
          <p:spPr>
            <a:xfrm>
              <a:off x="2091187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2511217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2938682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3358712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3853079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4273109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470057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512060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557408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5994114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6431964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39329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659359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808682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850685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9001221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9421251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9848716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10268746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10722226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11142256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11569721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6849044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12"/>
          <p:cNvSpPr/>
          <p:nvPr/>
        </p:nvSpPr>
        <p:spPr>
          <a:xfrm>
            <a:off x="368667" y="3603002"/>
            <a:ext cx="8314516" cy="2550503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8" name="Google Shape;508;p12"/>
          <p:cNvSpPr/>
          <p:nvPr/>
        </p:nvSpPr>
        <p:spPr>
          <a:xfrm rot="5400000">
            <a:off x="5826867" y="-3150503"/>
            <a:ext cx="198161" cy="11556336"/>
          </a:xfrm>
          <a:prstGeom prst="rightBrace">
            <a:avLst>
              <a:gd name="adj1" fmla="val 51717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2"/>
          <p:cNvSpPr txBox="1"/>
          <p:nvPr/>
        </p:nvSpPr>
        <p:spPr>
          <a:xfrm>
            <a:off x="5819465" y="2726746"/>
            <a:ext cx="32759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12"/>
          <p:cNvSpPr/>
          <p:nvPr/>
        </p:nvSpPr>
        <p:spPr>
          <a:xfrm rot="5400000">
            <a:off x="6660740" y="814300"/>
            <a:ext cx="268071" cy="1950621"/>
          </a:xfrm>
          <a:prstGeom prst="leftBrace">
            <a:avLst>
              <a:gd name="adj1" fmla="val 37487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2"/>
          <p:cNvSpPr txBox="1"/>
          <p:nvPr/>
        </p:nvSpPr>
        <p:spPr>
          <a:xfrm>
            <a:off x="6644414" y="1293683"/>
            <a:ext cx="32759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2" name="Google Shape;512;p12"/>
          <p:cNvSpPr/>
          <p:nvPr/>
        </p:nvSpPr>
        <p:spPr>
          <a:xfrm>
            <a:off x="8826572" y="3173155"/>
            <a:ext cx="2501587" cy="859693"/>
          </a:xfrm>
          <a:prstGeom prst="wedgeRoundRectCallout">
            <a:avLst>
              <a:gd name="adj1" fmla="val -70757"/>
              <a:gd name="adj2" fmla="val 5500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Later, we will call those </a:t>
            </a: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defective items</a:t>
            </a:r>
            <a:endParaRPr sz="1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3"/>
          <p:cNvSpPr txBox="1">
            <a:spLocks noGrp="1"/>
          </p:cNvSpPr>
          <p:nvPr>
            <p:ph type="title"/>
          </p:nvPr>
        </p:nvSpPr>
        <p:spPr>
          <a:xfrm>
            <a:off x="285319" y="557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Possible solutions - Summary</a:t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523631" y="1531814"/>
            <a:ext cx="9507471" cy="4398191"/>
            <a:chOff x="0" y="0"/>
            <a:chExt cx="9507471" cy="4398191"/>
          </a:xfrm>
        </p:grpSpPr>
        <p:sp>
          <p:nvSpPr>
            <p:cNvPr id="519" name="Google Shape;519;p13"/>
            <p:cNvSpPr/>
            <p:nvPr/>
          </p:nvSpPr>
          <p:spPr>
            <a:xfrm>
              <a:off x="0" y="0"/>
              <a:ext cx="4398191" cy="4398191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199095" y="0"/>
              <a:ext cx="7308376" cy="439819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 txBox="1"/>
            <p:nvPr/>
          </p:nvSpPr>
          <p:spPr>
            <a:xfrm>
              <a:off x="2199095" y="0"/>
              <a:ext cx="3654188" cy="1319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Choose a subset of the frames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769684" y="1319460"/>
              <a:ext cx="2858821" cy="2858821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C85B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199095" y="1319460"/>
              <a:ext cx="7308376" cy="285882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85B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 txBox="1"/>
            <p:nvPr/>
          </p:nvSpPr>
          <p:spPr>
            <a:xfrm>
              <a:off x="2199095" y="1319460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Make inference time more efficient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1539367" y="2638915"/>
              <a:ext cx="1319455" cy="1319455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199095" y="2664684"/>
              <a:ext cx="7308376" cy="131945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FE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 txBox="1"/>
            <p:nvPr/>
          </p:nvSpPr>
          <p:spPr>
            <a:xfrm>
              <a:off x="2199095" y="2664684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selecting a subset of frames, can we infer more than one frame in a single inference round?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853283" y="0"/>
              <a:ext cx="3654188" cy="1319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 txBox="1"/>
            <p:nvPr/>
          </p:nvSpPr>
          <p:spPr>
            <a:xfrm>
              <a:off x="5853283" y="0"/>
              <a:ext cx="3654188" cy="1319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don’t really need to infer all the frames .. We might be able to chose a subset of the frame wisely,  and infer those only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853283" y="1319460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 txBox="1"/>
            <p:nvPr/>
          </p:nvSpPr>
          <p:spPr>
            <a:xfrm>
              <a:off x="5853283" y="1319460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Many efforts is been done on this topic today.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853283" y="2638915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 txBox="1"/>
            <p:nvPr/>
          </p:nvSpPr>
          <p:spPr>
            <a:xfrm>
              <a:off x="5853283" y="2638915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group testing methods to group images together and infer them as a composite image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Groups are NOT necessarily consecutive!!!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13"/>
          <p:cNvSpPr/>
          <p:nvPr/>
        </p:nvSpPr>
        <p:spPr>
          <a:xfrm>
            <a:off x="2696308" y="4181231"/>
            <a:ext cx="7334795" cy="1320800"/>
          </a:xfrm>
          <a:prstGeom prst="roundRect">
            <a:avLst>
              <a:gd name="adj" fmla="val 0"/>
            </a:avLst>
          </a:prstGeom>
          <a:solidFill>
            <a:srgbClr val="C00000">
              <a:alpha val="32549"/>
            </a:srgbClr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>
            <a:spLocks noGrp="1"/>
          </p:cNvSpPr>
          <p:nvPr>
            <p:ph type="title"/>
          </p:nvPr>
        </p:nvSpPr>
        <p:spPr>
          <a:xfrm>
            <a:off x="838200" y="187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stages – Stage 1: </a:t>
            </a:r>
            <a:r>
              <a:rPr lang="en-US" b="1"/>
              <a:t>Building the CNN</a:t>
            </a:r>
            <a:endParaRPr b="1"/>
          </a:p>
        </p:txBody>
      </p:sp>
      <p:sp>
        <p:nvSpPr>
          <p:cNvPr id="540" name="Google Shape;540;p14"/>
          <p:cNvSpPr/>
          <p:nvPr/>
        </p:nvSpPr>
        <p:spPr>
          <a:xfrm>
            <a:off x="859841" y="4093199"/>
            <a:ext cx="2461258" cy="20458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 Collect and enhance  a dataset for CCTV videos that contain firearm events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4"/>
          <p:cNvSpPr/>
          <p:nvPr/>
        </p:nvSpPr>
        <p:spPr>
          <a:xfrm>
            <a:off x="3723579" y="4083054"/>
            <a:ext cx="2461258" cy="20458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B. Extract from the CCTV videos frames that include firearms and normal frames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4"/>
          <p:cNvSpPr/>
          <p:nvPr/>
        </p:nvSpPr>
        <p:spPr>
          <a:xfrm>
            <a:off x="6587317" y="4727937"/>
            <a:ext cx="1446663" cy="7763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4"/>
          <p:cNvSpPr/>
          <p:nvPr/>
        </p:nvSpPr>
        <p:spPr>
          <a:xfrm>
            <a:off x="8229034" y="4033884"/>
            <a:ext cx="2461258" cy="204583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2F49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a proper set, we can train a CNN that can distinguish between firearm frames and normal ones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14"/>
          <p:cNvGrpSpPr/>
          <p:nvPr/>
        </p:nvGrpSpPr>
        <p:grpSpPr>
          <a:xfrm>
            <a:off x="179380" y="1352107"/>
            <a:ext cx="11924001" cy="2146947"/>
            <a:chOff x="199106" y="3017398"/>
            <a:chExt cx="11924001" cy="2146947"/>
          </a:xfrm>
        </p:grpSpPr>
        <p:sp>
          <p:nvSpPr>
            <p:cNvPr id="545" name="Google Shape;545;p14"/>
            <p:cNvSpPr/>
            <p:nvPr/>
          </p:nvSpPr>
          <p:spPr>
            <a:xfrm>
              <a:off x="199106" y="3863280"/>
              <a:ext cx="1192451" cy="62638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6" name="Google Shape;546;p14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547" name="Google Shape;547;p14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548" name="Google Shape;548;p14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61" name="Google Shape;561;p14"/>
            <p:cNvCxnSpPr/>
            <p:nvPr/>
          </p:nvCxnSpPr>
          <p:spPr>
            <a:xfrm>
              <a:off x="5027982" y="4168080"/>
              <a:ext cx="150008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62" name="Google Shape;562;p14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D0CECE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3" name="Google Shape;563;p14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64" name="Google Shape;564;p14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6" name="Google Shape;566;p14"/>
            <p:cNvCxnSpPr/>
            <p:nvPr/>
          </p:nvCxnSpPr>
          <p:spPr>
            <a:xfrm rot="10800000" flipH="1">
              <a:off x="7946171" y="4175159"/>
              <a:ext cx="582049" cy="8392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567" name="Google Shape;567;p14"/>
          <p:cNvGrpSpPr/>
          <p:nvPr/>
        </p:nvGrpSpPr>
        <p:grpSpPr>
          <a:xfrm>
            <a:off x="179380" y="1355904"/>
            <a:ext cx="11924001" cy="2146947"/>
            <a:chOff x="172181" y="4466335"/>
            <a:chExt cx="11924001" cy="2146947"/>
          </a:xfrm>
        </p:grpSpPr>
        <p:sp>
          <p:nvSpPr>
            <p:cNvPr id="568" name="Google Shape;568;p14"/>
            <p:cNvSpPr/>
            <p:nvPr/>
          </p:nvSpPr>
          <p:spPr>
            <a:xfrm>
              <a:off x="172181" y="5312217"/>
              <a:ext cx="1192451" cy="62638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9" name="Google Shape;569;p14"/>
            <p:cNvCxnSpPr/>
            <p:nvPr/>
          </p:nvCxnSpPr>
          <p:spPr>
            <a:xfrm>
              <a:off x="1517032" y="5657949"/>
              <a:ext cx="147662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570" name="Google Shape;570;p14"/>
            <p:cNvGrpSpPr/>
            <p:nvPr/>
          </p:nvGrpSpPr>
          <p:grpSpPr>
            <a:xfrm>
              <a:off x="2331664" y="4466335"/>
              <a:ext cx="2893269" cy="2146947"/>
              <a:chOff x="6037789" y="3690182"/>
              <a:chExt cx="2893269" cy="2146947"/>
            </a:xfrm>
          </p:grpSpPr>
          <p:sp>
            <p:nvSpPr>
              <p:cNvPr id="571" name="Google Shape;571;p14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84" name="Google Shape;584;p14"/>
            <p:cNvCxnSpPr/>
            <p:nvPr/>
          </p:nvCxnSpPr>
          <p:spPr>
            <a:xfrm>
              <a:off x="5001057" y="5617017"/>
              <a:ext cx="150008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85" name="Google Shape;585;p14"/>
            <p:cNvSpPr/>
            <p:nvPr/>
          </p:nvSpPr>
          <p:spPr>
            <a:xfrm>
              <a:off x="6724200" y="5423683"/>
              <a:ext cx="1109761" cy="386665"/>
            </a:xfrm>
            <a:prstGeom prst="rect">
              <a:avLst/>
            </a:prstGeom>
            <a:solidFill>
              <a:srgbClr val="D0CECE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6" name="Google Shape;586;p14"/>
            <p:cNvCxnSpPr/>
            <p:nvPr/>
          </p:nvCxnSpPr>
          <p:spPr>
            <a:xfrm>
              <a:off x="10500919" y="5589147"/>
              <a:ext cx="442893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87" name="Google Shape;587;p14"/>
            <p:cNvSpPr txBox="1"/>
            <p:nvPr/>
          </p:nvSpPr>
          <p:spPr>
            <a:xfrm>
              <a:off x="10943812" y="5279766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8595147" y="5054404"/>
              <a:ext cx="1810541" cy="1125225"/>
            </a:xfrm>
            <a:prstGeom prst="rect">
              <a:avLst/>
            </a:prstGeom>
            <a:solidFill>
              <a:srgbClr val="2F5496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9" name="Google Shape;589;p14"/>
            <p:cNvCxnSpPr/>
            <p:nvPr/>
          </p:nvCxnSpPr>
          <p:spPr>
            <a:xfrm rot="10800000" flipH="1">
              <a:off x="7919246" y="5624096"/>
              <a:ext cx="582049" cy="8392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5"/>
          <p:cNvSpPr txBox="1">
            <a:spLocks noGrp="1"/>
          </p:cNvSpPr>
          <p:nvPr>
            <p:ph type="title"/>
          </p:nvPr>
        </p:nvSpPr>
        <p:spPr>
          <a:xfrm>
            <a:off x="251947" y="2429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Sage 1 output</a:t>
            </a:r>
            <a:endParaRPr/>
          </a:p>
        </p:txBody>
      </p:sp>
      <p:sp>
        <p:nvSpPr>
          <p:cNvPr id="595" name="Google Shape;595;p15"/>
          <p:cNvSpPr txBox="1">
            <a:spLocks noGrp="1"/>
          </p:cNvSpPr>
          <p:nvPr>
            <p:ph type="body" idx="1"/>
          </p:nvPr>
        </p:nvSpPr>
        <p:spPr>
          <a:xfrm>
            <a:off x="514580" y="14799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the training process we will have the following machine (CNN):</a:t>
            </a:r>
            <a:endParaRPr/>
          </a:p>
        </p:txBody>
      </p:sp>
      <p:pic>
        <p:nvPicPr>
          <p:cNvPr id="596" name="Google Shape;5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4946" y="3324368"/>
            <a:ext cx="4122107" cy="20536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97" name="Google Shape;597;p15"/>
          <p:cNvCxnSpPr/>
          <p:nvPr/>
        </p:nvCxnSpPr>
        <p:spPr>
          <a:xfrm>
            <a:off x="8499934" y="4401208"/>
            <a:ext cx="100834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598" name="Google Shape;59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062" y="3786036"/>
            <a:ext cx="2041491" cy="123798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5"/>
          <p:cNvSpPr txBox="1"/>
          <p:nvPr/>
        </p:nvSpPr>
        <p:spPr>
          <a:xfrm>
            <a:off x="9690846" y="4220365"/>
            <a:ext cx="1931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Firearm? (YES/NO)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5"/>
          <p:cNvSpPr/>
          <p:nvPr/>
        </p:nvSpPr>
        <p:spPr>
          <a:xfrm>
            <a:off x="4034946" y="3324369"/>
            <a:ext cx="4122107" cy="2053692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2F49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15"/>
          <p:cNvCxnSpPr/>
          <p:nvPr/>
        </p:nvCxnSpPr>
        <p:spPr>
          <a:xfrm>
            <a:off x="2817369" y="4401356"/>
            <a:ext cx="100834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2" name="Google Shape;602;p15"/>
          <p:cNvSpPr/>
          <p:nvPr/>
        </p:nvSpPr>
        <p:spPr>
          <a:xfrm>
            <a:off x="607062" y="3786035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"/>
          <p:cNvSpPr txBox="1">
            <a:spLocks noGrp="1"/>
          </p:cNvSpPr>
          <p:nvPr>
            <p:ph type="title"/>
          </p:nvPr>
        </p:nvSpPr>
        <p:spPr>
          <a:xfrm>
            <a:off x="838200" y="187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Stage 2: </a:t>
            </a:r>
            <a:r>
              <a:rPr lang="en-US" b="1"/>
              <a:t>Preparing CCTV frames for CNN</a:t>
            </a:r>
            <a:endParaRPr b="1"/>
          </a:p>
        </p:txBody>
      </p:sp>
      <p:grpSp>
        <p:nvGrpSpPr>
          <p:cNvPr id="608" name="Google Shape;608;p16"/>
          <p:cNvGrpSpPr/>
          <p:nvPr/>
        </p:nvGrpSpPr>
        <p:grpSpPr>
          <a:xfrm>
            <a:off x="179380" y="1352107"/>
            <a:ext cx="11924001" cy="2146947"/>
            <a:chOff x="199106" y="3017398"/>
            <a:chExt cx="11924001" cy="2146947"/>
          </a:xfrm>
        </p:grpSpPr>
        <p:sp>
          <p:nvSpPr>
            <p:cNvPr id="609" name="Google Shape;609;p16"/>
            <p:cNvSpPr/>
            <p:nvPr/>
          </p:nvSpPr>
          <p:spPr>
            <a:xfrm>
              <a:off x="199106" y="3863280"/>
              <a:ext cx="1192451" cy="62638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0" name="Google Shape;610;p16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11" name="Google Shape;611;p16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612" name="Google Shape;612;p16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5" name="Google Shape;625;p16"/>
            <p:cNvCxnSpPr/>
            <p:nvPr/>
          </p:nvCxnSpPr>
          <p:spPr>
            <a:xfrm>
              <a:off x="5027982" y="4168080"/>
              <a:ext cx="150008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6" name="Google Shape;626;p16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D0CECE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7" name="Google Shape;627;p16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8" name="Google Shape;628;p16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0" name="Google Shape;630;p16"/>
            <p:cNvCxnSpPr/>
            <p:nvPr/>
          </p:nvCxnSpPr>
          <p:spPr>
            <a:xfrm rot="10800000" flipH="1">
              <a:off x="7946171" y="4175159"/>
              <a:ext cx="582049" cy="8392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31" name="Google Shape;631;p16"/>
          <p:cNvGrpSpPr/>
          <p:nvPr/>
        </p:nvGrpSpPr>
        <p:grpSpPr>
          <a:xfrm>
            <a:off x="177941" y="1351051"/>
            <a:ext cx="11924001" cy="2146947"/>
            <a:chOff x="172181" y="4466335"/>
            <a:chExt cx="11924001" cy="2146947"/>
          </a:xfrm>
        </p:grpSpPr>
        <p:sp>
          <p:nvSpPr>
            <p:cNvPr id="632" name="Google Shape;632;p16"/>
            <p:cNvSpPr/>
            <p:nvPr/>
          </p:nvSpPr>
          <p:spPr>
            <a:xfrm>
              <a:off x="172181" y="5312217"/>
              <a:ext cx="1192451" cy="626385"/>
            </a:xfrm>
            <a:prstGeom prst="rect">
              <a:avLst/>
            </a:prstGeom>
            <a:solidFill>
              <a:srgbClr val="2F5496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3" name="Google Shape;633;p16"/>
            <p:cNvCxnSpPr/>
            <p:nvPr/>
          </p:nvCxnSpPr>
          <p:spPr>
            <a:xfrm>
              <a:off x="1517032" y="5657949"/>
              <a:ext cx="1476620" cy="0"/>
            </a:xfrm>
            <a:prstGeom prst="straightConnector1">
              <a:avLst/>
            </a:prstGeom>
            <a:solidFill>
              <a:srgbClr val="2F5496"/>
            </a:solidFill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34" name="Google Shape;634;p16"/>
            <p:cNvGrpSpPr/>
            <p:nvPr/>
          </p:nvGrpSpPr>
          <p:grpSpPr>
            <a:xfrm>
              <a:off x="2331664" y="4466335"/>
              <a:ext cx="2893269" cy="2146947"/>
              <a:chOff x="6037789" y="3690182"/>
              <a:chExt cx="2893269" cy="2146947"/>
            </a:xfrm>
          </p:grpSpPr>
          <p:sp>
            <p:nvSpPr>
              <p:cNvPr id="635" name="Google Shape;635;p16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48" name="Google Shape;648;p16"/>
            <p:cNvCxnSpPr/>
            <p:nvPr/>
          </p:nvCxnSpPr>
          <p:spPr>
            <a:xfrm>
              <a:off x="5001057" y="5617017"/>
              <a:ext cx="150008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49" name="Google Shape;649;p16"/>
            <p:cNvSpPr/>
            <p:nvPr/>
          </p:nvSpPr>
          <p:spPr>
            <a:xfrm>
              <a:off x="6724200" y="5423683"/>
              <a:ext cx="1109761" cy="386665"/>
            </a:xfrm>
            <a:prstGeom prst="rect">
              <a:avLst/>
            </a:prstGeom>
            <a:solidFill>
              <a:srgbClr val="D0CECE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" name="Google Shape;650;p16"/>
            <p:cNvCxnSpPr/>
            <p:nvPr/>
          </p:nvCxnSpPr>
          <p:spPr>
            <a:xfrm>
              <a:off x="10500919" y="5589147"/>
              <a:ext cx="442893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1" name="Google Shape;651;p16"/>
            <p:cNvSpPr txBox="1"/>
            <p:nvPr/>
          </p:nvSpPr>
          <p:spPr>
            <a:xfrm>
              <a:off x="10943812" y="5279766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8595147" y="5054404"/>
              <a:ext cx="1810541" cy="112522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" name="Google Shape;653;p16"/>
            <p:cNvCxnSpPr/>
            <p:nvPr/>
          </p:nvCxnSpPr>
          <p:spPr>
            <a:xfrm rot="10800000" flipH="1">
              <a:off x="7919246" y="5624096"/>
              <a:ext cx="582049" cy="8392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54" name="Google Shape;654;p16"/>
          <p:cNvGrpSpPr/>
          <p:nvPr/>
        </p:nvGrpSpPr>
        <p:grpSpPr>
          <a:xfrm>
            <a:off x="2319490" y="4707775"/>
            <a:ext cx="2760242" cy="1882398"/>
            <a:chOff x="1016760" y="3042335"/>
            <a:chExt cx="2760242" cy="1882398"/>
          </a:xfrm>
        </p:grpSpPr>
        <p:grpSp>
          <p:nvGrpSpPr>
            <p:cNvPr id="655" name="Google Shape;655;p16"/>
            <p:cNvGrpSpPr/>
            <p:nvPr/>
          </p:nvGrpSpPr>
          <p:grpSpPr>
            <a:xfrm>
              <a:off x="1016760" y="3042335"/>
              <a:ext cx="1630134" cy="855663"/>
              <a:chOff x="1016760" y="3042335"/>
              <a:chExt cx="1630134" cy="855663"/>
            </a:xfrm>
          </p:grpSpPr>
          <p:sp>
            <p:nvSpPr>
              <p:cNvPr id="656" name="Google Shape;656;p1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6"/>
            <p:cNvGrpSpPr/>
            <p:nvPr/>
          </p:nvGrpSpPr>
          <p:grpSpPr>
            <a:xfrm>
              <a:off x="1591988" y="3570066"/>
              <a:ext cx="1630134" cy="855663"/>
              <a:chOff x="1016760" y="3042335"/>
              <a:chExt cx="1630134" cy="855663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6"/>
            <p:cNvGrpSpPr/>
            <p:nvPr/>
          </p:nvGrpSpPr>
          <p:grpSpPr>
            <a:xfrm>
              <a:off x="2146868" y="4069070"/>
              <a:ext cx="1630134" cy="855663"/>
              <a:chOff x="1016760" y="3042335"/>
              <a:chExt cx="1630134" cy="855663"/>
            </a:xfrm>
          </p:grpSpPr>
          <p:sp>
            <p:nvSpPr>
              <p:cNvPr id="680" name="Google Shape;680;p1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6"/>
          <p:cNvGrpSpPr/>
          <p:nvPr/>
        </p:nvGrpSpPr>
        <p:grpSpPr>
          <a:xfrm>
            <a:off x="5516819" y="4565681"/>
            <a:ext cx="2760242" cy="1882398"/>
            <a:chOff x="4801742" y="2952185"/>
            <a:chExt cx="2760242" cy="1882398"/>
          </a:xfrm>
        </p:grpSpPr>
        <p:sp>
          <p:nvSpPr>
            <p:cNvPr id="692" name="Google Shape;692;p16"/>
            <p:cNvSpPr/>
            <p:nvPr/>
          </p:nvSpPr>
          <p:spPr>
            <a:xfrm>
              <a:off x="4801742" y="2952185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856461" y="2997668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4904358" y="3043150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4945445" y="309324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5008861" y="3150068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5056758" y="3195550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5109829" y="324679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5162900" y="3299086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5215971" y="334933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5269043" y="338433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5322115" y="342118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5376970" y="3479916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5431689" y="3525399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5479586" y="357088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532657" y="362212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5584089" y="3677799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5631986" y="372328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5685057" y="377452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5738128" y="382681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5791199" y="3877068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5844271" y="391206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897343" y="394891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5931850" y="3978920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5986569" y="402440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6034466" y="4069885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6087537" y="4121127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6138969" y="417680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6186866" y="4222285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6239937" y="427352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6293008" y="432582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6346079" y="437607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6399151" y="441106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6452223" y="4447918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16"/>
          <p:cNvGrpSpPr/>
          <p:nvPr/>
        </p:nvGrpSpPr>
        <p:grpSpPr>
          <a:xfrm>
            <a:off x="9786018" y="4771440"/>
            <a:ext cx="1989029" cy="1241997"/>
            <a:chOff x="7805626" y="2509631"/>
            <a:chExt cx="1989029" cy="1241997"/>
          </a:xfrm>
        </p:grpSpPr>
        <p:sp>
          <p:nvSpPr>
            <p:cNvPr id="726" name="Google Shape;726;p16"/>
            <p:cNvSpPr/>
            <p:nvPr/>
          </p:nvSpPr>
          <p:spPr>
            <a:xfrm>
              <a:off x="7805626" y="2509631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7869042" y="2580166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7939757" y="2657564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8010472" y="2708189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8073220" y="2770876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143129" y="283356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204637" y="2896821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278564" y="2965365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343426" y="3030676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408288" y="310188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8489524" y="3180724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8564147" y="3235188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8608783" y="3278850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8684894" y="336496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0" name="Google Shape;740;p16"/>
          <p:cNvSpPr/>
          <p:nvPr/>
        </p:nvSpPr>
        <p:spPr>
          <a:xfrm>
            <a:off x="2568444" y="3881464"/>
            <a:ext cx="2171724" cy="700852"/>
          </a:xfrm>
          <a:prstGeom prst="wedgeRoundRectCallout">
            <a:avLst>
              <a:gd name="adj1" fmla="val 114461"/>
              <a:gd name="adj2" fmla="val 57019"/>
              <a:gd name="adj3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subset of the frame wisely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6"/>
          <p:cNvSpPr/>
          <p:nvPr/>
        </p:nvSpPr>
        <p:spPr>
          <a:xfrm>
            <a:off x="5094269" y="5599351"/>
            <a:ext cx="911202" cy="3534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6"/>
          <p:cNvSpPr/>
          <p:nvPr/>
        </p:nvSpPr>
        <p:spPr>
          <a:xfrm>
            <a:off x="8782343" y="5501239"/>
            <a:ext cx="911202" cy="3534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6"/>
          <p:cNvSpPr/>
          <p:nvPr/>
        </p:nvSpPr>
        <p:spPr>
          <a:xfrm>
            <a:off x="7586646" y="3817606"/>
            <a:ext cx="2171724" cy="593822"/>
          </a:xfrm>
          <a:prstGeom prst="wedgeRoundRectCallout">
            <a:avLst>
              <a:gd name="adj1" fmla="val 85552"/>
              <a:gd name="adj2" fmla="val 95660"/>
              <a:gd name="adj3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 only the chosen subset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6"/>
          <p:cNvSpPr/>
          <p:nvPr/>
        </p:nvSpPr>
        <p:spPr>
          <a:xfrm>
            <a:off x="87741" y="5391311"/>
            <a:ext cx="1192451" cy="62638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CCTV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6"/>
          <p:cNvSpPr/>
          <p:nvPr/>
        </p:nvSpPr>
        <p:spPr>
          <a:xfrm>
            <a:off x="1420375" y="5519803"/>
            <a:ext cx="911202" cy="3534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7"/>
          <p:cNvSpPr txBox="1">
            <a:spLocks noGrp="1"/>
          </p:cNvSpPr>
          <p:nvPr>
            <p:ph type="title"/>
          </p:nvPr>
        </p:nvSpPr>
        <p:spPr>
          <a:xfrm>
            <a:off x="838200" y="187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Stage 3: </a:t>
            </a:r>
            <a:r>
              <a:rPr lang="en-US" b="1"/>
              <a:t>Apply group testing in the inference</a:t>
            </a:r>
            <a:endParaRPr b="1"/>
          </a:p>
        </p:txBody>
      </p:sp>
      <p:grpSp>
        <p:nvGrpSpPr>
          <p:cNvPr id="751" name="Google Shape;751;p17"/>
          <p:cNvGrpSpPr/>
          <p:nvPr/>
        </p:nvGrpSpPr>
        <p:grpSpPr>
          <a:xfrm>
            <a:off x="179380" y="1352107"/>
            <a:ext cx="11924001" cy="2146947"/>
            <a:chOff x="199106" y="3017398"/>
            <a:chExt cx="11924001" cy="2146947"/>
          </a:xfrm>
        </p:grpSpPr>
        <p:sp>
          <p:nvSpPr>
            <p:cNvPr id="752" name="Google Shape;752;p17"/>
            <p:cNvSpPr/>
            <p:nvPr/>
          </p:nvSpPr>
          <p:spPr>
            <a:xfrm>
              <a:off x="199106" y="3863280"/>
              <a:ext cx="1192451" cy="62638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3" name="Google Shape;753;p17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754" name="Google Shape;754;p17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755" name="Google Shape;755;p17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7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7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7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7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7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7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7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7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7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7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68" name="Google Shape;768;p17"/>
            <p:cNvCxnSpPr/>
            <p:nvPr/>
          </p:nvCxnSpPr>
          <p:spPr>
            <a:xfrm>
              <a:off x="5027982" y="4168080"/>
              <a:ext cx="150008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69" name="Google Shape;769;p17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D0CECE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0" name="Google Shape;770;p17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71" name="Google Shape;771;p17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3" name="Google Shape;773;p17"/>
            <p:cNvCxnSpPr/>
            <p:nvPr/>
          </p:nvCxnSpPr>
          <p:spPr>
            <a:xfrm rot="10800000" flipH="1">
              <a:off x="7946171" y="4175159"/>
              <a:ext cx="582049" cy="8392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774" name="Google Shape;774;p17"/>
          <p:cNvGrpSpPr/>
          <p:nvPr/>
        </p:nvGrpSpPr>
        <p:grpSpPr>
          <a:xfrm>
            <a:off x="179380" y="1351609"/>
            <a:ext cx="11924001" cy="2146947"/>
            <a:chOff x="199106" y="3017398"/>
            <a:chExt cx="11924001" cy="2146947"/>
          </a:xfrm>
        </p:grpSpPr>
        <p:sp>
          <p:nvSpPr>
            <p:cNvPr id="775" name="Google Shape;775;p17"/>
            <p:cNvSpPr/>
            <p:nvPr/>
          </p:nvSpPr>
          <p:spPr>
            <a:xfrm>
              <a:off x="199106" y="3863280"/>
              <a:ext cx="1192451" cy="62638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6" name="Google Shape;776;p17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777" name="Google Shape;777;p17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778" name="Google Shape;778;p17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7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7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7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7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7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7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7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91" name="Google Shape;791;p17"/>
            <p:cNvCxnSpPr/>
            <p:nvPr/>
          </p:nvCxnSpPr>
          <p:spPr>
            <a:xfrm>
              <a:off x="5027982" y="4168080"/>
              <a:ext cx="1500080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92" name="Google Shape;792;p17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8DA9DB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3" name="Google Shape;793;p17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w="5715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94" name="Google Shape;794;p17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757070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6" name="Google Shape;796;p17"/>
            <p:cNvCxnSpPr/>
            <p:nvPr/>
          </p:nvCxnSpPr>
          <p:spPr>
            <a:xfrm rot="10800000" flipH="1">
              <a:off x="7946171" y="4175159"/>
              <a:ext cx="582049" cy="8392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797" name="Google Shape;797;p17"/>
          <p:cNvGrpSpPr/>
          <p:nvPr/>
        </p:nvGrpSpPr>
        <p:grpSpPr>
          <a:xfrm>
            <a:off x="414404" y="5014106"/>
            <a:ext cx="5538794" cy="1379767"/>
            <a:chOff x="101584" y="4755925"/>
            <a:chExt cx="7122534" cy="1773065"/>
          </a:xfrm>
        </p:grpSpPr>
        <p:cxnSp>
          <p:nvCxnSpPr>
            <p:cNvPr id="798" name="Google Shape;798;p17"/>
            <p:cNvCxnSpPr/>
            <p:nvPr/>
          </p:nvCxnSpPr>
          <p:spPr>
            <a:xfrm>
              <a:off x="5402236" y="5516795"/>
              <a:ext cx="712120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99" name="Google Shape;799;p17"/>
            <p:cNvSpPr/>
            <p:nvPr/>
          </p:nvSpPr>
          <p:spPr>
            <a:xfrm>
              <a:off x="3040855" y="4864074"/>
              <a:ext cx="2280163" cy="1305442"/>
            </a:xfrm>
            <a:prstGeom prst="rect">
              <a:avLst/>
            </a:prstGeom>
            <a:solidFill>
              <a:srgbClr val="3F3F3F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0" name="Google Shape;800;p17"/>
            <p:cNvCxnSpPr/>
            <p:nvPr/>
          </p:nvCxnSpPr>
          <p:spPr>
            <a:xfrm>
              <a:off x="2242311" y="5379420"/>
              <a:ext cx="712120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801" name="Google Shape;801;p17"/>
            <p:cNvGrpSpPr/>
            <p:nvPr/>
          </p:nvGrpSpPr>
          <p:grpSpPr>
            <a:xfrm>
              <a:off x="101584" y="4755925"/>
              <a:ext cx="2206850" cy="1773065"/>
              <a:chOff x="1034386" y="4655913"/>
              <a:chExt cx="2197916" cy="1733552"/>
            </a:xfrm>
          </p:grpSpPr>
          <p:sp>
            <p:nvSpPr>
              <p:cNvPr id="802" name="Google Shape;802;p17"/>
              <p:cNvSpPr/>
              <p:nvPr/>
            </p:nvSpPr>
            <p:spPr>
              <a:xfrm>
                <a:off x="1034386" y="46559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1186786" y="48083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1339186" y="49607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1491586" y="51131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1643986" y="52655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1796386" y="54179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8" name="Google Shape;808;p17"/>
            <p:cNvSpPr/>
            <p:nvPr/>
          </p:nvSpPr>
          <p:spPr>
            <a:xfrm>
              <a:off x="6114357" y="5068776"/>
              <a:ext cx="1109761" cy="99259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 / No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9" name="Google Shape;809;p17"/>
          <p:cNvSpPr/>
          <p:nvPr/>
        </p:nvSpPr>
        <p:spPr>
          <a:xfrm>
            <a:off x="294109" y="3806343"/>
            <a:ext cx="5717730" cy="10158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the CNN to cope with GT – Due to the work of: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Weixin Liang</a:t>
            </a:r>
            <a:r>
              <a:rPr lang="en-US" sz="1800" u="sng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 </a:t>
            </a:r>
            <a:r>
              <a:rPr lang="en-US" sz="1800" u="sng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Zou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7"/>
          <p:cNvSpPr/>
          <p:nvPr/>
        </p:nvSpPr>
        <p:spPr>
          <a:xfrm>
            <a:off x="7188263" y="3691604"/>
            <a:ext cx="4318379" cy="163882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GT algorithm to find an abnormal frame – Due to the work of: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Nader Bshouty &amp; Catherine Haddad-Zaknoon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1" name="Google Shape;81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92850">
            <a:off x="5019991" y="2848828"/>
            <a:ext cx="2521820" cy="166805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40784"/>
              </a:srgbClr>
            </a:outerShdw>
            <a:reflection endPos="65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496" y="1194706"/>
            <a:ext cx="6627000" cy="446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251947" y="2429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514580" y="14799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that we have the following machine (CNN):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4946" y="3324368"/>
            <a:ext cx="4122107" cy="20536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3" name="Google Shape;93;p2"/>
          <p:cNvCxnSpPr/>
          <p:nvPr/>
        </p:nvCxnSpPr>
        <p:spPr>
          <a:xfrm>
            <a:off x="8499934" y="4401208"/>
            <a:ext cx="100834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062" y="3786036"/>
            <a:ext cx="2041491" cy="123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690846" y="4220365"/>
            <a:ext cx="1931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Firearm? (YES/NO)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034946" y="3324369"/>
            <a:ext cx="4122107" cy="2053692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2F49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2817369" y="4401356"/>
            <a:ext cx="100834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" name="Google Shape;98;p2"/>
          <p:cNvSpPr/>
          <p:nvPr/>
        </p:nvSpPr>
        <p:spPr>
          <a:xfrm>
            <a:off x="607062" y="3786035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7667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5794996" y="1325563"/>
            <a:ext cx="5764801" cy="1105260"/>
            <a:chOff x="1591154" y="1403302"/>
            <a:chExt cx="8779222" cy="1585229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8761941" y="1844343"/>
              <a:ext cx="16084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388643" y="1403302"/>
              <a:ext cx="3432654" cy="1585229"/>
            </a:xfrm>
            <a:prstGeom prst="rect">
              <a:avLst/>
            </a:prstGeom>
            <a:solidFill>
              <a:srgbClr val="3F3F3F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3"/>
            <p:cNvCxnSpPr/>
            <p:nvPr/>
          </p:nvCxnSpPr>
          <p:spPr>
            <a:xfrm>
              <a:off x="3420070" y="2195916"/>
              <a:ext cx="839693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" name="Google Shape;108;p3"/>
            <p:cNvSpPr/>
            <p:nvPr/>
          </p:nvSpPr>
          <p:spPr>
            <a:xfrm>
              <a:off x="1591154" y="1719283"/>
              <a:ext cx="1700036" cy="955594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p3"/>
            <p:cNvCxnSpPr/>
            <p:nvPr/>
          </p:nvCxnSpPr>
          <p:spPr>
            <a:xfrm>
              <a:off x="7878601" y="2148216"/>
              <a:ext cx="839693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10" name="Google Shape;110;p3"/>
          <p:cNvSpPr txBox="1"/>
          <p:nvPr/>
        </p:nvSpPr>
        <p:spPr>
          <a:xfrm>
            <a:off x="899115" y="1259104"/>
            <a:ext cx="417524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exploit this machine to look for firearm in CCTV (videos)?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904097" y="4545458"/>
            <a:ext cx="2041490" cy="123798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CCTV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4413571" y="5316853"/>
            <a:ext cx="100834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Google Shape;113;p3"/>
          <p:cNvSpPr/>
          <p:nvPr/>
        </p:nvSpPr>
        <p:spPr>
          <a:xfrm>
            <a:off x="6037789" y="3690182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144897" y="37740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297297" y="39264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449697" y="40788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602097" y="42312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754497" y="43836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906897" y="45360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7059297" y="46884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211697" y="48408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7364097" y="49932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7516497" y="51456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668897" y="52980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7821297" y="5450464"/>
            <a:ext cx="2041490" cy="123798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0189028" y="3581973"/>
            <a:ext cx="349069" cy="310648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0606653" y="4979786"/>
            <a:ext cx="8660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022394" y="3634076"/>
            <a:ext cx="41752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Sure…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02217" y="37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Naive Solution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173045" y="2842713"/>
            <a:ext cx="1207718" cy="61425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CCTV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1530114" y="3156827"/>
            <a:ext cx="1476620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36" name="Google Shape;136;p4"/>
          <p:cNvGrpSpPr/>
          <p:nvPr/>
        </p:nvGrpSpPr>
        <p:grpSpPr>
          <a:xfrm>
            <a:off x="2344746" y="1965213"/>
            <a:ext cx="2893269" cy="2146947"/>
            <a:chOff x="6037789" y="3690182"/>
            <a:chExt cx="2893269" cy="2146947"/>
          </a:xfrm>
        </p:grpSpPr>
        <p:sp>
          <p:nvSpPr>
            <p:cNvPr id="137" name="Google Shape;137;p4"/>
            <p:cNvSpPr/>
            <p:nvPr/>
          </p:nvSpPr>
          <p:spPr>
            <a:xfrm>
              <a:off x="6037789" y="3690182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144897" y="37740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297297" y="39264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449697" y="40788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602097" y="42312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754497" y="43836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906897" y="45360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059297" y="46884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211697" y="48408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364097" y="49932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516497" y="51456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668897" y="52980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821297" y="545046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/>
          <p:nvPr/>
        </p:nvSpPr>
        <p:spPr>
          <a:xfrm>
            <a:off x="1459244" y="4014007"/>
            <a:ext cx="2060532" cy="93515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the video to frames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5037599" y="3115895"/>
            <a:ext cx="1476620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2" name="Google Shape;152;p4"/>
          <p:cNvSpPr/>
          <p:nvPr/>
        </p:nvSpPr>
        <p:spPr>
          <a:xfrm>
            <a:off x="6737282" y="2922561"/>
            <a:ext cx="1109761" cy="386665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10514001" y="3088025"/>
            <a:ext cx="442893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" name="Google Shape;154;p4"/>
          <p:cNvSpPr txBox="1"/>
          <p:nvPr/>
        </p:nvSpPr>
        <p:spPr>
          <a:xfrm>
            <a:off x="10956894" y="2778644"/>
            <a:ext cx="1152370" cy="6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(YES/NO)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8608229" y="2553282"/>
            <a:ext cx="1810541" cy="1125225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2F49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4"/>
          <p:cNvCxnSpPr/>
          <p:nvPr/>
        </p:nvCxnSpPr>
        <p:spPr>
          <a:xfrm>
            <a:off x="8070106" y="3115895"/>
            <a:ext cx="442893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4"/>
          <p:cNvSpPr/>
          <p:nvPr/>
        </p:nvSpPr>
        <p:spPr>
          <a:xfrm>
            <a:off x="6277527" y="4014007"/>
            <a:ext cx="2060532" cy="93515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each frame one by one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81137" y="-883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with this solution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186888" y="5154968"/>
            <a:ext cx="2060532" cy="75543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CCTV frame rate is 30FPS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186888" y="3017398"/>
            <a:ext cx="11936219" cy="2146947"/>
            <a:chOff x="186888" y="3017398"/>
            <a:chExt cx="11936219" cy="2146947"/>
          </a:xfrm>
        </p:grpSpPr>
        <p:sp>
          <p:nvSpPr>
            <p:cNvPr id="165" name="Google Shape;165;p5"/>
            <p:cNvSpPr/>
            <p:nvPr/>
          </p:nvSpPr>
          <p:spPr>
            <a:xfrm>
              <a:off x="186888" y="3894898"/>
              <a:ext cx="1207718" cy="614257"/>
            </a:xfrm>
            <a:prstGeom prst="rect">
              <a:avLst/>
            </a:prstGeom>
            <a:solidFill>
              <a:srgbClr val="2F5496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5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67" name="Google Shape;167;p5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1" name="Google Shape;181;p5"/>
            <p:cNvCxnSpPr/>
            <p:nvPr/>
          </p:nvCxnSpPr>
          <p:spPr>
            <a:xfrm>
              <a:off x="5051442" y="4168080"/>
              <a:ext cx="1476620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2" name="Google Shape;182;p5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Google Shape;183;p5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4" name="Google Shape;184;p5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3F3F3F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5"/>
            <p:cNvCxnSpPr/>
            <p:nvPr/>
          </p:nvCxnSpPr>
          <p:spPr>
            <a:xfrm>
              <a:off x="8083949" y="4168080"/>
              <a:ext cx="442893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87" name="Google Shape;187;p5"/>
          <p:cNvSpPr/>
          <p:nvPr/>
        </p:nvSpPr>
        <p:spPr>
          <a:xfrm>
            <a:off x="598559" y="1013787"/>
            <a:ext cx="5073326" cy="16324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Suppose that we are asked to implement an automatic firearm detector to help police department to check CCTV’s from some street where a crime has occurred.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6820018" y="974571"/>
            <a:ext cx="4673045" cy="1712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want to find the exact time when some crime occurred within a range of one hour (e.g. 3:00am -4:00 am)</a:t>
            </a:r>
            <a:endParaRPr/>
          </a:p>
        </p:txBody>
      </p:sp>
      <p:cxnSp>
        <p:nvCxnSpPr>
          <p:cNvPr id="189" name="Google Shape;189;p5"/>
          <p:cNvCxnSpPr/>
          <p:nvPr/>
        </p:nvCxnSpPr>
        <p:spPr>
          <a:xfrm>
            <a:off x="2166240" y="5518080"/>
            <a:ext cx="1476620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0" name="Google Shape;190;p5"/>
          <p:cNvSpPr/>
          <p:nvPr/>
        </p:nvSpPr>
        <p:spPr>
          <a:xfrm>
            <a:off x="3435701" y="5261137"/>
            <a:ext cx="2717913" cy="595290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 t="-6794" b="-15533"/>
            </a:stretch>
          </a:blip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1" name="Google Shape;191;p5"/>
          <p:cNvCxnSpPr/>
          <p:nvPr/>
        </p:nvCxnSpPr>
        <p:spPr>
          <a:xfrm>
            <a:off x="6820018" y="4916466"/>
            <a:ext cx="507523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92" name="Google Shape;192;p5"/>
          <p:cNvSpPr/>
          <p:nvPr/>
        </p:nvSpPr>
        <p:spPr>
          <a:xfrm>
            <a:off x="6760001" y="5051634"/>
            <a:ext cx="2244678" cy="83179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Inference GPU time: 100s for a single image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9270987" y="5067332"/>
            <a:ext cx="2513714" cy="735795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 b="-3967"/>
            </a:stretch>
          </a:blip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9829716" y="5377157"/>
            <a:ext cx="534145" cy="36325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6746988" y="6125532"/>
            <a:ext cx="2211248" cy="663879"/>
          </a:xfrm>
          <a:prstGeom prst="wedgeRoundRectCallout">
            <a:avLst>
              <a:gd name="adj1" fmla="val 94614"/>
              <a:gd name="adj2" fmla="val -11194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~85days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838200" y="368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#1: </a:t>
            </a:r>
            <a:r>
              <a:rPr lang="en-US" sz="4400"/>
              <a:t>Choose a subset of the frames</a:t>
            </a:r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>
            <a:off x="437592" y="2547348"/>
            <a:ext cx="2760242" cy="1882398"/>
            <a:chOff x="1016760" y="3042335"/>
            <a:chExt cx="2760242" cy="1882398"/>
          </a:xfrm>
        </p:grpSpPr>
        <p:grpSp>
          <p:nvGrpSpPr>
            <p:cNvPr id="202" name="Google Shape;202;p6"/>
            <p:cNvGrpSpPr/>
            <p:nvPr/>
          </p:nvGrpSpPr>
          <p:grpSpPr>
            <a:xfrm>
              <a:off x="1016760" y="3042335"/>
              <a:ext cx="1630134" cy="855663"/>
              <a:chOff x="1016760" y="3042335"/>
              <a:chExt cx="1630134" cy="855663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6"/>
            <p:cNvGrpSpPr/>
            <p:nvPr/>
          </p:nvGrpSpPr>
          <p:grpSpPr>
            <a:xfrm>
              <a:off x="1591988" y="3570066"/>
              <a:ext cx="1630134" cy="855663"/>
              <a:chOff x="1016760" y="3042335"/>
              <a:chExt cx="1630134" cy="855663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6"/>
            <p:cNvGrpSpPr/>
            <p:nvPr/>
          </p:nvGrpSpPr>
          <p:grpSpPr>
            <a:xfrm>
              <a:off x="2146868" y="4069070"/>
              <a:ext cx="1630134" cy="855663"/>
              <a:chOff x="1016760" y="3042335"/>
              <a:chExt cx="1630134" cy="855663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" name="Google Shape;238;p6"/>
          <p:cNvGrpSpPr/>
          <p:nvPr/>
        </p:nvGrpSpPr>
        <p:grpSpPr>
          <a:xfrm>
            <a:off x="3634921" y="2405254"/>
            <a:ext cx="2760242" cy="1882398"/>
            <a:chOff x="4801742" y="2952185"/>
            <a:chExt cx="2760242" cy="1882398"/>
          </a:xfrm>
        </p:grpSpPr>
        <p:sp>
          <p:nvSpPr>
            <p:cNvPr id="239" name="Google Shape;239;p6"/>
            <p:cNvSpPr/>
            <p:nvPr/>
          </p:nvSpPr>
          <p:spPr>
            <a:xfrm>
              <a:off x="4801742" y="2952185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856461" y="2997668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904358" y="3043150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945445" y="309324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008861" y="3150068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056758" y="3195550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109829" y="324679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162900" y="3299086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215971" y="334933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269043" y="338433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322115" y="342118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376970" y="3479916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431689" y="3525399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479586" y="357088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32657" y="362212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584089" y="3677799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631986" y="372328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685057" y="377452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738128" y="382681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791199" y="3877068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844271" y="391206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897343" y="394891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931850" y="3978920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86569" y="402440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034466" y="4069885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087537" y="4121127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6138969" y="417680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186866" y="4222285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239937" y="427352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293008" y="432582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6346079" y="437607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399151" y="441106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452223" y="4447918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6"/>
          <p:cNvGrpSpPr/>
          <p:nvPr/>
        </p:nvGrpSpPr>
        <p:grpSpPr>
          <a:xfrm>
            <a:off x="7904120" y="2611013"/>
            <a:ext cx="1989029" cy="1241997"/>
            <a:chOff x="7805626" y="2509631"/>
            <a:chExt cx="1989029" cy="1241997"/>
          </a:xfrm>
        </p:grpSpPr>
        <p:sp>
          <p:nvSpPr>
            <p:cNvPr id="273" name="Google Shape;273;p6"/>
            <p:cNvSpPr/>
            <p:nvPr/>
          </p:nvSpPr>
          <p:spPr>
            <a:xfrm>
              <a:off x="7805626" y="2509631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869042" y="2580166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939757" y="2657564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8010472" y="2708189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073220" y="2770876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143129" y="283356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204637" y="2896821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8278564" y="2965365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8343426" y="3030676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8408288" y="310188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8489524" y="3180724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564147" y="3235188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8608783" y="3278850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8684894" y="336496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6"/>
          <p:cNvSpPr/>
          <p:nvPr/>
        </p:nvSpPr>
        <p:spPr>
          <a:xfrm>
            <a:off x="2035001" y="4770885"/>
            <a:ext cx="2171724" cy="1149065"/>
          </a:xfrm>
          <a:prstGeom prst="wedgeRoundRectCallout">
            <a:avLst>
              <a:gd name="adj1" fmla="val 73298"/>
              <a:gd name="adj2" fmla="val -124212"/>
              <a:gd name="adj3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subset of the frame wisely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3212371" y="3438924"/>
            <a:ext cx="911202" cy="3534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6900445" y="3340812"/>
            <a:ext cx="911202" cy="3534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6673462" y="4742011"/>
            <a:ext cx="2171724" cy="1149065"/>
          </a:xfrm>
          <a:prstGeom prst="wedgeRoundRectCallout">
            <a:avLst>
              <a:gd name="adj1" fmla="val 65128"/>
              <a:gd name="adj2" fmla="val -112335"/>
              <a:gd name="adj3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 only  the chosen subset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question: How we choose the subset?</a:t>
            </a:r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Suggestions to examine: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frames randomly according to uniform distribution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 other distributions, and find their optimal parameters.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Find optimal parameters of the distribution such that the prerequisites of GT continue to hold after the selection.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pixel by pixel average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Is this computationally expensive?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Making averages on a subset that was randomly chosen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97" name="Google Shape;297;p7"/>
          <p:cNvGrpSpPr/>
          <p:nvPr/>
        </p:nvGrpSpPr>
        <p:grpSpPr>
          <a:xfrm>
            <a:off x="6605516" y="1395627"/>
            <a:ext cx="2491904" cy="1325562"/>
            <a:chOff x="4801742" y="2952185"/>
            <a:chExt cx="2760242" cy="1882398"/>
          </a:xfrm>
        </p:grpSpPr>
        <p:sp>
          <p:nvSpPr>
            <p:cNvPr id="298" name="Google Shape;298;p7"/>
            <p:cNvSpPr/>
            <p:nvPr/>
          </p:nvSpPr>
          <p:spPr>
            <a:xfrm>
              <a:off x="4801742" y="2952185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856461" y="2997668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904358" y="3043150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945445" y="309324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008861" y="3150068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056758" y="3195550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109829" y="324679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162900" y="3299086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215971" y="334933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5269043" y="338433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5322115" y="342118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5376970" y="3479916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5431689" y="3525399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5479586" y="357088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5532657" y="362212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5584089" y="3677799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5631986" y="372328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5685057" y="377452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5738128" y="382681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791199" y="3877068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844271" y="3912063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5897343" y="3948914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5931850" y="3978920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5986569" y="402440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034466" y="4069885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087537" y="4121127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138969" y="4176803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186866" y="4222285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239937" y="427352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293008" y="4325821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346079" y="4376072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6399151" y="4411067"/>
              <a:ext cx="1109761" cy="386665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6452223" y="4447918"/>
              <a:ext cx="1109761" cy="386665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#2: Reduce inference time</a:t>
            </a:r>
            <a:endParaRPr/>
          </a:p>
        </p:txBody>
      </p:sp>
      <p:sp>
        <p:nvSpPr>
          <p:cNvPr id="336" name="Google Shape;33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an active research topic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Directions considered here are related sometimes of using cutting edge hardware..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NVIDIA HW solutions for AI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Optimizing the structure of the CNN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not discuss those, although the solution we are examining will make those solutions even better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"/>
          <p:cNvSpPr txBox="1">
            <a:spLocks noGrp="1"/>
          </p:cNvSpPr>
          <p:nvPr>
            <p:ph type="title"/>
          </p:nvPr>
        </p:nvSpPr>
        <p:spPr>
          <a:xfrm>
            <a:off x="633483" y="2763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#3: Group testing</a:t>
            </a:r>
            <a:endParaRPr/>
          </a:p>
        </p:txBody>
      </p:sp>
      <p:grpSp>
        <p:nvGrpSpPr>
          <p:cNvPr id="342" name="Google Shape;342;p9"/>
          <p:cNvGrpSpPr/>
          <p:nvPr/>
        </p:nvGrpSpPr>
        <p:grpSpPr>
          <a:xfrm>
            <a:off x="2309869" y="1555094"/>
            <a:ext cx="7475562" cy="1611702"/>
            <a:chOff x="689146" y="1744640"/>
            <a:chExt cx="10628261" cy="2053692"/>
          </a:xfrm>
        </p:grpSpPr>
        <p:cxnSp>
          <p:nvCxnSpPr>
            <p:cNvPr id="343" name="Google Shape;343;p9"/>
            <p:cNvCxnSpPr/>
            <p:nvPr/>
          </p:nvCxnSpPr>
          <p:spPr>
            <a:xfrm>
              <a:off x="8252001" y="2771486"/>
              <a:ext cx="1008346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4" name="Google Shape;344;p9"/>
            <p:cNvSpPr txBox="1"/>
            <p:nvPr/>
          </p:nvSpPr>
          <p:spPr>
            <a:xfrm>
              <a:off x="9385916" y="2601123"/>
              <a:ext cx="19314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3873482" y="1744640"/>
              <a:ext cx="4122107" cy="2053692"/>
            </a:xfrm>
            <a:prstGeom prst="rect">
              <a:avLst/>
            </a:prstGeom>
            <a:solidFill>
              <a:srgbClr val="3F3F3F"/>
            </a:solidFill>
            <a:ln w="12700" cap="flat" cmpd="sng">
              <a:solidFill>
                <a:srgbClr val="2F49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6" name="Google Shape;346;p9"/>
            <p:cNvCxnSpPr/>
            <p:nvPr/>
          </p:nvCxnSpPr>
          <p:spPr>
            <a:xfrm>
              <a:off x="2828743" y="2614547"/>
              <a:ext cx="1008346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7" name="Google Shape;347;p9"/>
            <p:cNvSpPr/>
            <p:nvPr/>
          </p:nvSpPr>
          <p:spPr>
            <a:xfrm>
              <a:off x="689146" y="1914499"/>
              <a:ext cx="2041490" cy="1237989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8" name="Google Shape;348;p9"/>
          <p:cNvCxnSpPr/>
          <p:nvPr/>
        </p:nvCxnSpPr>
        <p:spPr>
          <a:xfrm>
            <a:off x="7677677" y="5461764"/>
            <a:ext cx="709237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9" name="Google Shape;349;p9"/>
          <p:cNvSpPr/>
          <p:nvPr/>
        </p:nvSpPr>
        <p:spPr>
          <a:xfrm>
            <a:off x="4597974" y="4655913"/>
            <a:ext cx="2899352" cy="1611702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2F49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9"/>
          <p:cNvCxnSpPr/>
          <p:nvPr/>
        </p:nvCxnSpPr>
        <p:spPr>
          <a:xfrm>
            <a:off x="3583361" y="5494562"/>
            <a:ext cx="709237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51" name="Google Shape;351;p9"/>
          <p:cNvGrpSpPr/>
          <p:nvPr/>
        </p:nvGrpSpPr>
        <p:grpSpPr>
          <a:xfrm>
            <a:off x="1034386" y="4655913"/>
            <a:ext cx="2197916" cy="1733552"/>
            <a:chOff x="1034386" y="4655913"/>
            <a:chExt cx="2197916" cy="1733552"/>
          </a:xfrm>
        </p:grpSpPr>
        <p:sp>
          <p:nvSpPr>
            <p:cNvPr id="352" name="Google Shape;352;p9"/>
            <p:cNvSpPr/>
            <p:nvPr/>
          </p:nvSpPr>
          <p:spPr>
            <a:xfrm>
              <a:off x="1034386" y="4655913"/>
              <a:ext cx="1435916" cy="971552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186786" y="4808313"/>
              <a:ext cx="1435916" cy="971552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339186" y="4960713"/>
              <a:ext cx="1435916" cy="971552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491586" y="5113113"/>
              <a:ext cx="1435916" cy="971552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643986" y="5265513"/>
              <a:ext cx="1435916" cy="971552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796386" y="5417913"/>
              <a:ext cx="1435916" cy="971552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9"/>
          <p:cNvSpPr/>
          <p:nvPr/>
        </p:nvSpPr>
        <p:spPr>
          <a:xfrm>
            <a:off x="8426884" y="4876405"/>
            <a:ext cx="3357957" cy="108041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one frame includes firearm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 clean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9"/>
          <p:cNvCxnSpPr/>
          <p:nvPr/>
        </p:nvCxnSpPr>
        <p:spPr>
          <a:xfrm>
            <a:off x="0" y="3317425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9"/>
          <p:cNvSpPr/>
          <p:nvPr/>
        </p:nvSpPr>
        <p:spPr>
          <a:xfrm>
            <a:off x="227586" y="3695698"/>
            <a:ext cx="3659115" cy="67974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Suppose that we can enhance the CNN such that: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6303325" y="3492171"/>
            <a:ext cx="3482106" cy="759018"/>
          </a:xfrm>
          <a:prstGeom prst="wedgeRoundRectCallout">
            <a:avLst>
              <a:gd name="adj1" fmla="val -133571"/>
              <a:gd name="adj2" fmla="val 30684"/>
              <a:gd name="adj3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Due to the work of: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Weixin Liang</a:t>
            </a:r>
            <a:r>
              <a:rPr lang="en-US" sz="1800" b="0" i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 </a:t>
            </a:r>
            <a:r>
              <a:rPr lang="en-US" sz="1800" b="0" i="0" u="sng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Zou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978</Words>
  <Application>Microsoft Office PowerPoint</Application>
  <PresentationFormat>宽屏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Calibri</vt:lpstr>
      <vt:lpstr>Merriweather Sans</vt:lpstr>
      <vt:lpstr>Lato</vt:lpstr>
      <vt:lpstr>Arial</vt:lpstr>
      <vt:lpstr>Office Theme</vt:lpstr>
      <vt:lpstr>Accelerating Abnormal-Behavior Detection in Surveillance Video via  Deep Neural Networks &amp; Group Testing Methods </vt:lpstr>
      <vt:lpstr>Motivation</vt:lpstr>
      <vt:lpstr>Motivation</vt:lpstr>
      <vt:lpstr>Naive Solution</vt:lpstr>
      <vt:lpstr>Problems with this solution</vt:lpstr>
      <vt:lpstr>Solution #1: Choose a subset of the frames</vt:lpstr>
      <vt:lpstr>Research question: How we choose the subset?</vt:lpstr>
      <vt:lpstr>Solution #2: Reduce inference time</vt:lpstr>
      <vt:lpstr>Solution #3: Group testing</vt:lpstr>
      <vt:lpstr>Solution #3: Group testing (cont.)</vt:lpstr>
      <vt:lpstr>What is Group Testing?</vt:lpstr>
      <vt:lpstr>Let’s take a deeper look… </vt:lpstr>
      <vt:lpstr>Formal Notations</vt:lpstr>
      <vt:lpstr>Possible solutions - Summary</vt:lpstr>
      <vt:lpstr>Project stages – Stage 1: Building the CNN</vt:lpstr>
      <vt:lpstr>Sage 1 output</vt:lpstr>
      <vt:lpstr>Stage 2: Preparing CCTV frames for CNN</vt:lpstr>
      <vt:lpstr>Stage 3: Apply group testing in the inference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Abnormal-Behavior Detection in Surveillance Video via  Deep Neural Networks &amp; Group Testing Methods</dc:title>
  <dc:creator>Catherine Haddad</dc:creator>
  <cp:lastModifiedBy>Jack Tang</cp:lastModifiedBy>
  <cp:revision>2</cp:revision>
  <dcterms:created xsi:type="dcterms:W3CDTF">2023-07-18T12:03:06Z</dcterms:created>
  <dcterms:modified xsi:type="dcterms:W3CDTF">2023-09-04T14:26:33Z</dcterms:modified>
</cp:coreProperties>
</file>