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265" r:id="rId4"/>
    <p:sldId id="279" r:id="rId5"/>
    <p:sldId id="276" r:id="rId6"/>
    <p:sldId id="278" r:id="rId7"/>
    <p:sldId id="280" r:id="rId8"/>
    <p:sldId id="281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9918" autoAdjust="0"/>
  </p:normalViewPr>
  <p:slideViewPr>
    <p:cSldViewPr snapToGrid="0" showGuides="1">
      <p:cViewPr varScale="1">
        <p:scale>
          <a:sx n="126" d="100"/>
          <a:sy n="126" d="100"/>
        </p:scale>
        <p:origin x="142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0DDD6-CA4D-4931-89CE-18E050304DEF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801B8-0BCB-4923-9D73-D3C4CF958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632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801B8-0BCB-4923-9D73-D3C4CF95897C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476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801B8-0BCB-4923-9D73-D3C4CF95897C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671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801B8-0BCB-4923-9D73-D3C4CF95897C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694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E93B-2948-DEA8-4CB1-B9F91B27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D9069-71CC-479F-AABC-1A527A117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BD776-CD77-822C-7F43-5F0E43FC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210A-6643-4835-8526-271030E78995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5DFFD-1222-2DBE-31AE-EF23AF27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CFAF-18BA-0C12-C889-45FD86DC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00AE-C58C-44E7-9F2F-3B46B69D0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086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BE83-F8D1-37DB-A31E-FE213A0E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C0784-06C0-D8CB-58F5-7963B95CA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62AE-DAB0-9AAA-3EBE-119B53F4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210A-6643-4835-8526-271030E78995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7B520-E044-228A-3797-8EE7186F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21E9-21F8-23ED-F0D3-A53B0290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00AE-C58C-44E7-9F2F-3B46B69D0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091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7EE0F-E0B6-F0E1-567F-3E0CDDB5B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D744D-C270-0B67-E20D-8B58E8763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0FD2E-BC2D-B3EA-88E9-177EF97E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210A-6643-4835-8526-271030E78995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2ED6A-26D9-DAF6-123A-2BCFF391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4EE2-4CF0-09C7-27B5-D8130093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00AE-C58C-44E7-9F2F-3B46B69D0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036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DC6B-7AAD-AF51-CD52-59B45A7B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98AD-0463-B543-D6AA-29CEA3554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6287-88A2-8C56-2A93-37D9BC92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210A-6643-4835-8526-271030E78995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3D23-5BC9-C731-46E7-FD256F18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FA73F-080F-3968-FE39-1DC68EA4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00AE-C58C-44E7-9F2F-3B46B69D0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539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A17D-E959-A764-71E5-5D42F1A6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63D23-91B8-9667-F229-5046A7D74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E2342-5541-497D-79D8-0008F99A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210A-6643-4835-8526-271030E78995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841D-1712-D208-577D-0A95C653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81F28-9241-D80C-F7BF-AB87A155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00AE-C58C-44E7-9F2F-3B46B69D0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101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8332-F97E-9C76-9925-043E688A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FEDBD-4C33-6156-9700-FD541D33E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C1BAA-4BEF-6BD8-6B95-5D0913DD6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F9391-43CA-B17B-DF7C-BD4FF52F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210A-6643-4835-8526-271030E78995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573A6-D33E-C9D2-C439-C1AB6E92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8268A-4C81-A8DF-3CCC-99BB7368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00AE-C58C-44E7-9F2F-3B46B69D0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933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1B2A-70F1-0901-C2B9-D777881A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5BC7-EB78-DC71-0DB1-BD08EA01B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CAED1-CD8B-E955-B493-49BB4F13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166EB-FA9A-9584-986F-CF2ED9FF8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09AAB-C96C-9767-643C-DC4BB9CAC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2CF0D-2C52-EFC0-C773-C8C34A23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210A-6643-4835-8526-271030E78995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AD941-4F27-2B96-DD2E-951B2320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E7C30-7E73-B55C-000F-C4BBBE94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00AE-C58C-44E7-9F2F-3B46B69D0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281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C183-45F8-3055-00D1-B9173269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8406B-89CB-0287-381E-50F52EF7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210A-6643-4835-8526-271030E78995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01D5-D82B-66C9-E1C2-A206A947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A33F-DF89-2FB2-2472-D946BF9C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00AE-C58C-44E7-9F2F-3B46B69D0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524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0F091-8742-0BBA-4B22-3D1B1E0E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210A-6643-4835-8526-271030E78995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04B21-6A38-A349-5695-5B41E031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F5D14-77FD-A527-A95F-2DA8BA30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00AE-C58C-44E7-9F2F-3B46B69D0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190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7EE9-446F-60A5-13AD-3E973B2E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ABAF-95FF-EF98-7A28-2D2ED90AA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07EE2-DE0F-039A-C287-63A000E9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18822-8EFD-DC1F-0CE6-7C1E98AC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210A-6643-4835-8526-271030E78995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116F0-C63F-FD37-D7E7-FDF9C19B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7BD4D-8745-B2AF-B662-AE874D59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00AE-C58C-44E7-9F2F-3B46B69D0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628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DDCE-76E4-ED15-EA3F-1943A53F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14372-B45B-D576-A3AA-F869F1C6F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6453E-700A-A82E-8E1E-7139DD662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5A7BF-2D06-CFE4-3BEA-105661A8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210A-6643-4835-8526-271030E78995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2ECEC-A596-2ADB-E5AA-DF7F9886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EE1E6-3F92-25A4-9F13-1CCD5D32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500AE-C58C-44E7-9F2F-3B46B69D0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396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BE1D5-71C2-E114-6F89-691CB88B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D0B91-6F11-CD1D-CC76-B66A6CF45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2206-42DC-55DA-3BE7-6868EABE3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9210A-6643-4835-8526-271030E78995}" type="datetimeFigureOut">
              <a:rPr lang="en-IL" smtClean="0"/>
              <a:t>23/08/2023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8139F-D17C-F0F8-D8A8-5AFA41B7B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4BFF-2882-9414-BC7F-F132D0799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00AE-C58C-44E7-9F2F-3B46B69D0CB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152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5" Type="http://schemas.openxmlformats.org/officeDocument/2006/relationships/image" Target="../media/image19.png"/><Relationship Id="rId10" Type="http://schemas.openxmlformats.org/officeDocument/2006/relationships/image" Target="../media/image2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26.png"/><Relationship Id="rId2" Type="http://schemas.openxmlformats.org/officeDocument/2006/relationships/image" Target="../media/image6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24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5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44.png"/><Relationship Id="rId5" Type="http://schemas.openxmlformats.org/officeDocument/2006/relationships/image" Target="../media/image29.png"/><Relationship Id="rId10" Type="http://schemas.openxmlformats.org/officeDocument/2006/relationships/image" Target="../media/image40.png"/><Relationship Id="rId4" Type="http://schemas.openxmlformats.org/officeDocument/2006/relationships/image" Target="../media/image28.png"/><Relationship Id="rId9" Type="http://schemas.openxmlformats.org/officeDocument/2006/relationships/image" Target="../media/image36.pn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146D-E742-D930-EA0D-27F9C770B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Neural Networks train: The perceptron use case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087E4-FDDF-982F-07AD-8706F086F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980" y="6230938"/>
            <a:ext cx="9144000" cy="367982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Slides are based on the course: Deep Learning A to Z by Kirill Eremenko AND </a:t>
            </a:r>
            <a:r>
              <a:rPr lang="en-US" sz="1800" dirty="0" err="1"/>
              <a:t>Hadelin</a:t>
            </a:r>
            <a:r>
              <a:rPr lang="en-US" sz="1800" dirty="0"/>
              <a:t> de </a:t>
            </a:r>
            <a:r>
              <a:rPr lang="en-US" sz="1800" dirty="0" err="1"/>
              <a:t>Ponteves</a:t>
            </a:r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61350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D1D3-3858-6782-BEB9-63890C9C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algorithm vs. Regular algorithms</a:t>
            </a:r>
            <a:endParaRPr lang="en-I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8122CE-BE4C-D586-DDB3-EB7054AA34AE}"/>
              </a:ext>
            </a:extLst>
          </p:cNvPr>
          <p:cNvSpPr/>
          <p:nvPr/>
        </p:nvSpPr>
        <p:spPr>
          <a:xfrm>
            <a:off x="1661160" y="1766889"/>
            <a:ext cx="8435340" cy="9153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Suppose we want to build an application that can differentiate between dogs and cats</a:t>
            </a:r>
            <a:endParaRPr lang="en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E49435-C1F1-177F-25C3-17253A03E144}"/>
              </a:ext>
            </a:extLst>
          </p:cNvPr>
          <p:cNvSpPr/>
          <p:nvPr/>
        </p:nvSpPr>
        <p:spPr>
          <a:xfrm>
            <a:off x="510540" y="3067050"/>
            <a:ext cx="5082540" cy="33337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Classic approach:</a:t>
            </a:r>
          </a:p>
          <a:p>
            <a:pPr algn="ctr"/>
            <a:endParaRPr lang="en-US" sz="2400" b="1" dirty="0"/>
          </a:p>
          <a:p>
            <a:r>
              <a:rPr lang="en-US" sz="2400" dirty="0"/>
              <a:t>Go through all the distinctive properties of cats and dogs and come out with a logic that can actually “calculate” whether the image is a cat or a dog!</a:t>
            </a:r>
            <a:endParaRPr lang="en-IL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590A8E-C008-A5B3-2798-0CB8A5E03341}"/>
              </a:ext>
            </a:extLst>
          </p:cNvPr>
          <p:cNvSpPr/>
          <p:nvPr/>
        </p:nvSpPr>
        <p:spPr>
          <a:xfrm>
            <a:off x="6271260" y="2979420"/>
            <a:ext cx="5082540" cy="34213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Learning algorithm:</a:t>
            </a:r>
          </a:p>
          <a:p>
            <a:pPr algn="ctr"/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Decide on a model, and introduce that model to huge number of labeled images of cats and dogs.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Apply learning on that dataset and let the model enhance its internal state accordingly.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95020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7">
            <a:extLst>
              <a:ext uri="{FF2B5EF4-FFF2-40B4-BE49-F238E27FC236}">
                <a16:creationId xmlns:a16="http://schemas.microsoft.com/office/drawing/2014/main" id="{8B9912BD-9614-10EC-0A17-0E946FFD6C26}"/>
              </a:ext>
            </a:extLst>
          </p:cNvPr>
          <p:cNvSpPr txBox="1">
            <a:spLocks/>
          </p:cNvSpPr>
          <p:nvPr/>
        </p:nvSpPr>
        <p:spPr>
          <a:xfrm>
            <a:off x="465726" y="22345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neural networks learn – The perceptron case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EE302AC-1D01-3E66-78AF-639A4BB683DE}"/>
                  </a:ext>
                </a:extLst>
              </p:cNvPr>
              <p:cNvSpPr/>
              <p:nvPr/>
            </p:nvSpPr>
            <p:spPr>
              <a:xfrm>
                <a:off x="1126783" y="2123860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EE302AC-1D01-3E66-78AF-639A4BB68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783" y="2123860"/>
                <a:ext cx="944217" cy="92433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4494DDB-BFBC-C83C-2EEF-785DE0D2465C}"/>
                  </a:ext>
                </a:extLst>
              </p:cNvPr>
              <p:cNvSpPr/>
              <p:nvPr/>
            </p:nvSpPr>
            <p:spPr>
              <a:xfrm>
                <a:off x="1171752" y="3362651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4494DDB-BFBC-C83C-2EEF-785DE0D24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752" y="3362651"/>
                <a:ext cx="944217" cy="92433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A1E451-06A2-5BCF-36DE-38834F8B9C30}"/>
                  </a:ext>
                </a:extLst>
              </p:cNvPr>
              <p:cNvSpPr/>
              <p:nvPr/>
            </p:nvSpPr>
            <p:spPr>
              <a:xfrm>
                <a:off x="1241081" y="4994326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A1E451-06A2-5BCF-36DE-38834F8B9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081" y="4994326"/>
                <a:ext cx="944217" cy="92433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7480-4690-A70F-CCED-65DC4332FCA1}"/>
                  </a:ext>
                </a:extLst>
              </p:cNvPr>
              <p:cNvSpPr txBox="1"/>
              <p:nvPr/>
            </p:nvSpPr>
            <p:spPr>
              <a:xfrm>
                <a:off x="1455262" y="4532156"/>
                <a:ext cx="3771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7480-4690-A70F-CCED-65DC4332F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262" y="4532156"/>
                <a:ext cx="37719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687603F-C52A-6516-D5DC-64813B74DB0E}"/>
                  </a:ext>
                </a:extLst>
              </p:cNvPr>
              <p:cNvSpPr/>
              <p:nvPr/>
            </p:nvSpPr>
            <p:spPr>
              <a:xfrm>
                <a:off x="9160912" y="3362649"/>
                <a:ext cx="944217" cy="924339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687603F-C52A-6516-D5DC-64813B74D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12" y="3362649"/>
                <a:ext cx="944217" cy="92433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D5A2E6-E262-A001-0819-6853D2C9AE3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071000" y="2586030"/>
            <a:ext cx="2081882" cy="1238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EE733E-056E-F530-656C-03666678BC0A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2115969" y="3824820"/>
            <a:ext cx="203691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2016A8-7438-5D29-CC3D-F25D4EF3DE2B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185298" y="3839729"/>
            <a:ext cx="1956597" cy="1616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B4451A-2DA8-9D41-E085-587C3749A69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313596" y="3824818"/>
            <a:ext cx="28473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95899C-95EC-6578-62B0-1ABCFC91CA8B}"/>
              </a:ext>
            </a:extLst>
          </p:cNvPr>
          <p:cNvSpPr txBox="1"/>
          <p:nvPr/>
        </p:nvSpPr>
        <p:spPr>
          <a:xfrm>
            <a:off x="10128374" y="3640152"/>
            <a:ext cx="141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value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FC9CFE-3277-BDBA-6221-AEC6BF6EAD9A}"/>
                  </a:ext>
                </a:extLst>
              </p:cNvPr>
              <p:cNvSpPr txBox="1"/>
              <p:nvPr/>
            </p:nvSpPr>
            <p:spPr>
              <a:xfrm>
                <a:off x="2912694" y="2749247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FC9CFE-3277-BDBA-6221-AEC6BF6EA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694" y="2749247"/>
                <a:ext cx="5018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0B8F07-0E88-1ED2-3DF3-DDAB40D6427F}"/>
                  </a:ext>
                </a:extLst>
              </p:cNvPr>
              <p:cNvSpPr txBox="1"/>
              <p:nvPr/>
            </p:nvSpPr>
            <p:spPr>
              <a:xfrm>
                <a:off x="2770516" y="3409070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0B8F07-0E88-1ED2-3DF3-DDAB40D64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516" y="3409070"/>
                <a:ext cx="50712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79549E-3616-C08F-7564-4EA7DD5903C7}"/>
                  </a:ext>
                </a:extLst>
              </p:cNvPr>
              <p:cNvSpPr txBox="1"/>
              <p:nvPr/>
            </p:nvSpPr>
            <p:spPr>
              <a:xfrm>
                <a:off x="2907371" y="4710102"/>
                <a:ext cx="572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79549E-3616-C08F-7564-4EA7DD590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71" y="4710102"/>
                <a:ext cx="57252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09C5BA-9DC0-1202-B7CE-9F7AE6B3F3EA}"/>
                  </a:ext>
                </a:extLst>
              </p:cNvPr>
              <p:cNvSpPr/>
              <p:nvPr/>
            </p:nvSpPr>
            <p:spPr>
              <a:xfrm>
                <a:off x="4135879" y="2787982"/>
                <a:ext cx="2166730" cy="2067339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I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09C5BA-9DC0-1202-B7CE-9F7AE6B3F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879" y="2787982"/>
                <a:ext cx="2166730" cy="206733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BA7B3C3-4DB8-2399-F5FD-CC82DFE2D752}"/>
              </a:ext>
            </a:extLst>
          </p:cNvPr>
          <p:cNvSpPr/>
          <p:nvPr/>
        </p:nvSpPr>
        <p:spPr>
          <a:xfrm>
            <a:off x="731520" y="1668780"/>
            <a:ext cx="11026140" cy="467868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2FE767F3-D896-7AF3-6FA0-ECC63C6033C5}"/>
                  </a:ext>
                </a:extLst>
              </p:cNvPr>
              <p:cNvSpPr/>
              <p:nvPr/>
            </p:nvSpPr>
            <p:spPr>
              <a:xfrm>
                <a:off x="4168122" y="5852161"/>
                <a:ext cx="2933718" cy="864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 perceptron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threshold function</a:t>
                </a:r>
                <a:endParaRPr lang="en-IL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2FE767F3-D896-7AF3-6FA0-ECC63C603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122" y="5852161"/>
                <a:ext cx="2933718" cy="86405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F44E33A-C444-1F48-12B3-BBA92B8EF9FF}"/>
                  </a:ext>
                </a:extLst>
              </p:cNvPr>
              <p:cNvSpPr/>
              <p:nvPr/>
            </p:nvSpPr>
            <p:spPr>
              <a:xfrm>
                <a:off x="9116786" y="4924749"/>
                <a:ext cx="944217" cy="924339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F44E33A-C444-1F48-12B3-BBA92B8EF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786" y="4924749"/>
                <a:ext cx="944217" cy="92433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F865D6C-DC95-BF46-337A-E5892DAD4D9E}"/>
              </a:ext>
            </a:extLst>
          </p:cNvPr>
          <p:cNvSpPr txBox="1"/>
          <p:nvPr/>
        </p:nvSpPr>
        <p:spPr>
          <a:xfrm>
            <a:off x="10203946" y="5178487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value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441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598-4E43-8CBB-247A-BA3710A3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set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01D08-7D41-8604-E771-D7BB8925AE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 a set of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labeled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example</a:t>
            </a:r>
            <a:r>
              <a:rPr lang="en-US" dirty="0"/>
              <a:t> data</a:t>
            </a:r>
            <a:endParaRPr lang="en-IL" dirty="0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F0B65141-F331-91F2-FF00-5BD36F9E4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Formally, if the NN has m entries at the input layer, then the dataset is defined: 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57870A98-AC6B-6952-B6C4-BFFC34277439}"/>
                  </a:ext>
                </a:extLst>
              </p:cNvPr>
              <p:cNvSpPr/>
              <p:nvPr/>
            </p:nvSpPr>
            <p:spPr>
              <a:xfrm>
                <a:off x="6200128" y="3678509"/>
                <a:ext cx="5594048" cy="1202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𝑒𝑥𝑎𝑚𝑝𝑙𝑒𝑠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57870A98-AC6B-6952-B6C4-BFFC34277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128" y="3678509"/>
                <a:ext cx="5594048" cy="120277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C79503-BD70-8BB4-8B94-ADAD28F1F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101305"/>
              </p:ext>
            </p:extLst>
          </p:nvPr>
        </p:nvGraphicFramePr>
        <p:xfrm>
          <a:off x="397824" y="3055620"/>
          <a:ext cx="5181601" cy="2080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554">
                  <a:extLst>
                    <a:ext uri="{9D8B030D-6E8A-4147-A177-3AD203B41FA5}">
                      <a16:colId xmlns:a16="http://schemas.microsoft.com/office/drawing/2014/main" val="169706885"/>
                    </a:ext>
                  </a:extLst>
                </a:gridCol>
                <a:gridCol w="1173193">
                  <a:extLst>
                    <a:ext uri="{9D8B030D-6E8A-4147-A177-3AD203B41FA5}">
                      <a16:colId xmlns:a16="http://schemas.microsoft.com/office/drawing/2014/main" val="263875089"/>
                    </a:ext>
                  </a:extLst>
                </a:gridCol>
                <a:gridCol w="1192746">
                  <a:extLst>
                    <a:ext uri="{9D8B030D-6E8A-4147-A177-3AD203B41FA5}">
                      <a16:colId xmlns:a16="http://schemas.microsoft.com/office/drawing/2014/main" val="2862756145"/>
                    </a:ext>
                  </a:extLst>
                </a:gridCol>
                <a:gridCol w="938554">
                  <a:extLst>
                    <a:ext uri="{9D8B030D-6E8A-4147-A177-3AD203B41FA5}">
                      <a16:colId xmlns:a16="http://schemas.microsoft.com/office/drawing/2014/main" val="1237633266"/>
                    </a:ext>
                  </a:extLst>
                </a:gridCol>
                <a:gridCol w="938554">
                  <a:extLst>
                    <a:ext uri="{9D8B030D-6E8A-4147-A177-3AD203B41FA5}">
                      <a16:colId xmlns:a16="http://schemas.microsoft.com/office/drawing/2014/main" val="4081591154"/>
                    </a:ext>
                  </a:extLst>
                </a:gridCol>
              </a:tblGrid>
              <a:tr h="36537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Row 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Study hours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Sleep Hours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Quiz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Exam </a:t>
                      </a:r>
                      <a:endParaRPr lang="en-US" sz="2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5301990"/>
                  </a:ext>
                </a:extLst>
              </a:tr>
              <a:tr h="365370"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u="none" strike="noStrike" dirty="0">
                          <a:effectLst/>
                        </a:rPr>
                        <a:t>1</a:t>
                      </a:r>
                      <a:endParaRPr lang="en-I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u="none" strike="noStrike" dirty="0">
                          <a:effectLst/>
                        </a:rPr>
                        <a:t>12</a:t>
                      </a:r>
                      <a:endParaRPr lang="en-I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u="none" strike="noStrike" dirty="0">
                          <a:effectLst/>
                        </a:rPr>
                        <a:t>6</a:t>
                      </a:r>
                      <a:endParaRPr lang="en-I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u="none" strike="noStrike">
                          <a:effectLst/>
                        </a:rPr>
                        <a:t>78</a:t>
                      </a:r>
                      <a:endParaRPr lang="en-I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93</a:t>
                      </a:r>
                      <a:endParaRPr lang="en-IL" sz="2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2201468"/>
                  </a:ext>
                </a:extLst>
              </a:tr>
              <a:tr h="365370"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u="none" strike="noStrike" dirty="0">
                          <a:effectLst/>
                        </a:rPr>
                        <a:t>2</a:t>
                      </a:r>
                      <a:endParaRPr lang="en-I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u="none" strike="noStrike">
                          <a:effectLst/>
                        </a:rPr>
                        <a:t>4</a:t>
                      </a:r>
                      <a:endParaRPr lang="en-I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u="none" strike="noStrike" dirty="0">
                          <a:effectLst/>
                        </a:rPr>
                        <a:t>12</a:t>
                      </a:r>
                      <a:endParaRPr lang="en-I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u="none" strike="noStrike" dirty="0">
                          <a:effectLst/>
                        </a:rPr>
                        <a:t>45</a:t>
                      </a:r>
                      <a:endParaRPr lang="en-I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40</a:t>
                      </a:r>
                      <a:endParaRPr lang="en-IL" sz="2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0838800"/>
                  </a:ext>
                </a:extLst>
              </a:tr>
              <a:tr h="365370"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u="none" strike="noStrike" dirty="0">
                          <a:effectLst/>
                        </a:rPr>
                        <a:t>3</a:t>
                      </a:r>
                      <a:endParaRPr lang="en-I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u="none" strike="noStrike">
                          <a:effectLst/>
                        </a:rPr>
                        <a:t>9</a:t>
                      </a:r>
                      <a:endParaRPr lang="en-I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u="none" strike="noStrike">
                          <a:effectLst/>
                        </a:rPr>
                        <a:t>6</a:t>
                      </a:r>
                      <a:endParaRPr lang="en-I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u="none" strike="noStrike">
                          <a:effectLst/>
                        </a:rPr>
                        <a:t>88</a:t>
                      </a:r>
                      <a:endParaRPr lang="en-I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90</a:t>
                      </a:r>
                      <a:endParaRPr lang="en-IL" sz="2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7050016"/>
                  </a:ext>
                </a:extLst>
              </a:tr>
              <a:tr h="365370">
                <a:tc>
                  <a:txBody>
                    <a:bodyPr/>
                    <a:lstStyle/>
                    <a:p>
                      <a:pPr algn="l" fontAlgn="b"/>
                      <a:r>
                        <a:rPr lang="en-IL" sz="2000" u="none" strike="noStrike">
                          <a:effectLst/>
                        </a:rPr>
                        <a:t>…</a:t>
                      </a:r>
                      <a:endParaRPr lang="en-I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L" sz="2000" u="none" strike="noStrike" dirty="0">
                          <a:effectLst/>
                        </a:rPr>
                        <a:t>…</a:t>
                      </a:r>
                      <a:endParaRPr lang="en-I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L" sz="2000" u="none" strike="noStrike" dirty="0">
                          <a:effectLst/>
                        </a:rPr>
                        <a:t>..</a:t>
                      </a:r>
                      <a:endParaRPr lang="en-I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L" sz="2000" u="none" strike="noStrike" dirty="0">
                          <a:effectLst/>
                        </a:rPr>
                        <a:t>…</a:t>
                      </a:r>
                      <a:endParaRPr lang="en-I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L" sz="20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…</a:t>
                      </a:r>
                      <a:endParaRPr lang="en-IL" sz="2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6276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5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238B120-F09C-6290-8B72-9A222C1C34A8}"/>
                  </a:ext>
                </a:extLst>
              </p:cNvPr>
              <p:cNvSpPr/>
              <p:nvPr/>
            </p:nvSpPr>
            <p:spPr>
              <a:xfrm>
                <a:off x="1126783" y="2123860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238B120-F09C-6290-8B72-9A222C1C3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783" y="2123860"/>
                <a:ext cx="944217" cy="92433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A5D8EBA-FFBE-1904-A8FC-B1BC00FDA01D}"/>
                  </a:ext>
                </a:extLst>
              </p:cNvPr>
              <p:cNvSpPr/>
              <p:nvPr/>
            </p:nvSpPr>
            <p:spPr>
              <a:xfrm>
                <a:off x="1171752" y="3362651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A5D8EBA-FFBE-1904-A8FC-B1BC00FDA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752" y="3362651"/>
                <a:ext cx="944217" cy="92433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ED08BFE-2E46-DEE3-B04C-94C9B378D9EF}"/>
                  </a:ext>
                </a:extLst>
              </p:cNvPr>
              <p:cNvSpPr/>
              <p:nvPr/>
            </p:nvSpPr>
            <p:spPr>
              <a:xfrm>
                <a:off x="1241081" y="4994326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ED08BFE-2E46-DEE3-B04C-94C9B378D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081" y="4994326"/>
                <a:ext cx="944217" cy="92433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A23203-8857-157B-7D24-984584245FB4}"/>
                  </a:ext>
                </a:extLst>
              </p:cNvPr>
              <p:cNvSpPr txBox="1"/>
              <p:nvPr/>
            </p:nvSpPr>
            <p:spPr>
              <a:xfrm>
                <a:off x="1455262" y="4532156"/>
                <a:ext cx="3771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A23203-8857-157B-7D24-984584245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262" y="4532156"/>
                <a:ext cx="37719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C427B5C-1883-F720-66E2-8B73F7DEBB91}"/>
                  </a:ext>
                </a:extLst>
              </p:cNvPr>
              <p:cNvSpPr/>
              <p:nvPr/>
            </p:nvSpPr>
            <p:spPr>
              <a:xfrm>
                <a:off x="9160912" y="3362649"/>
                <a:ext cx="944217" cy="924339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C427B5C-1883-F720-66E2-8B73F7DEB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12" y="3362649"/>
                <a:ext cx="944217" cy="92433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5D1E7C-BA51-853A-70A3-415507FD5047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071000" y="2586030"/>
            <a:ext cx="2081882" cy="1238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01F32F-039B-7E57-4F9E-DE8FD0CDEC90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2115969" y="3824820"/>
            <a:ext cx="203691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3B058-F458-CA49-AAF6-1044FD44A201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185298" y="3839729"/>
            <a:ext cx="1956597" cy="1616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0B689C-D64E-B26E-B176-6B589EDDAAF7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6313596" y="3824818"/>
            <a:ext cx="28473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3A6553-9FA8-F06D-7BC4-E20F76A459FA}"/>
              </a:ext>
            </a:extLst>
          </p:cNvPr>
          <p:cNvSpPr txBox="1"/>
          <p:nvPr/>
        </p:nvSpPr>
        <p:spPr>
          <a:xfrm>
            <a:off x="10128374" y="3640152"/>
            <a:ext cx="141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value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D8EDAD-19A4-DD91-6492-ED1DDB328D06}"/>
                  </a:ext>
                </a:extLst>
              </p:cNvPr>
              <p:cNvSpPr txBox="1"/>
              <p:nvPr/>
            </p:nvSpPr>
            <p:spPr>
              <a:xfrm>
                <a:off x="2912694" y="2749247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D8EDAD-19A4-DD91-6492-ED1DDB328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694" y="2749247"/>
                <a:ext cx="5018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FC2B27-B631-B33B-C113-B1EABB901782}"/>
                  </a:ext>
                </a:extLst>
              </p:cNvPr>
              <p:cNvSpPr txBox="1"/>
              <p:nvPr/>
            </p:nvSpPr>
            <p:spPr>
              <a:xfrm>
                <a:off x="2770516" y="3409070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FC2B27-B631-B33B-C113-B1EABB901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516" y="3409070"/>
                <a:ext cx="50712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B7757B-C294-E7E8-D325-CBBB36CF1E36}"/>
                  </a:ext>
                </a:extLst>
              </p:cNvPr>
              <p:cNvSpPr txBox="1"/>
              <p:nvPr/>
            </p:nvSpPr>
            <p:spPr>
              <a:xfrm>
                <a:off x="2907371" y="4710102"/>
                <a:ext cx="572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B7757B-C294-E7E8-D325-CBBB36CF1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71" y="4710102"/>
                <a:ext cx="57252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54B70F7-EB79-81D0-4189-48758348EA2C}"/>
                  </a:ext>
                </a:extLst>
              </p:cNvPr>
              <p:cNvSpPr/>
              <p:nvPr/>
            </p:nvSpPr>
            <p:spPr>
              <a:xfrm>
                <a:off x="4135879" y="2787982"/>
                <a:ext cx="2166730" cy="2067339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I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54B70F7-EB79-81D0-4189-48758348E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879" y="2787982"/>
                <a:ext cx="2166730" cy="206733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C937483-5624-3D6E-53D3-68149CE22906}"/>
                  </a:ext>
                </a:extLst>
              </p:cNvPr>
              <p:cNvSpPr/>
              <p:nvPr/>
            </p:nvSpPr>
            <p:spPr>
              <a:xfrm>
                <a:off x="9184157" y="4532156"/>
                <a:ext cx="944217" cy="924339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C937483-5624-3D6E-53D3-68149CE22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157" y="4532156"/>
                <a:ext cx="944217" cy="92433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7EAD768-EE18-E740-AECD-4F05097BD7F4}"/>
              </a:ext>
            </a:extLst>
          </p:cNvPr>
          <p:cNvSpPr txBox="1"/>
          <p:nvPr/>
        </p:nvSpPr>
        <p:spPr>
          <a:xfrm>
            <a:off x="10206921" y="4710102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value</a:t>
            </a:r>
            <a:endParaRPr lang="en-IL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C5CCE1-7AC4-21A5-F5D8-BACD3A909AF6}"/>
              </a:ext>
            </a:extLst>
          </p:cNvPr>
          <p:cNvCxnSpPr>
            <a:cxnSpLocks/>
          </p:cNvCxnSpPr>
          <p:nvPr/>
        </p:nvCxnSpPr>
        <p:spPr>
          <a:xfrm>
            <a:off x="2084983" y="2462118"/>
            <a:ext cx="2081882" cy="123879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A6BE8F-F06E-DB0C-6BF5-721D77045553}"/>
              </a:ext>
            </a:extLst>
          </p:cNvPr>
          <p:cNvCxnSpPr>
            <a:cxnSpLocks/>
          </p:cNvCxnSpPr>
          <p:nvPr/>
        </p:nvCxnSpPr>
        <p:spPr>
          <a:xfrm flipV="1">
            <a:off x="2040014" y="3912153"/>
            <a:ext cx="2036913" cy="1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BDB6AE-A03F-BFF3-A189-429F164C37B4}"/>
              </a:ext>
            </a:extLst>
          </p:cNvPr>
          <p:cNvCxnSpPr>
            <a:cxnSpLocks/>
          </p:cNvCxnSpPr>
          <p:nvPr/>
        </p:nvCxnSpPr>
        <p:spPr>
          <a:xfrm flipV="1">
            <a:off x="2208543" y="4009484"/>
            <a:ext cx="1956597" cy="1616767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88322203-7CB0-692A-0A09-D8A0E3C6C6FD}"/>
                  </a:ext>
                </a:extLst>
              </p:cNvPr>
              <p:cNvSpPr/>
              <p:nvPr/>
            </p:nvSpPr>
            <p:spPr>
              <a:xfrm>
                <a:off x="553031" y="903403"/>
                <a:ext cx="2625256" cy="10752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Suppose we have applied some input values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88322203-7CB0-692A-0A09-D8A0E3C6C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31" y="903403"/>
                <a:ext cx="2625256" cy="1075212"/>
              </a:xfrm>
              <a:prstGeom prst="roundRect">
                <a:avLst/>
              </a:prstGeom>
              <a:blipFill>
                <a:blip r:embed="rId12"/>
                <a:stretch>
                  <a:fillRect b="-5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E3F1CD-3FFB-0EC8-4B8B-7D0CA5904E64}"/>
              </a:ext>
            </a:extLst>
          </p:cNvPr>
          <p:cNvCxnSpPr>
            <a:cxnSpLocks/>
          </p:cNvCxnSpPr>
          <p:nvPr/>
        </p:nvCxnSpPr>
        <p:spPr>
          <a:xfrm>
            <a:off x="6302609" y="3700908"/>
            <a:ext cx="2858303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2C53647-4B07-45DC-0C8A-928BDD52F130}"/>
                  </a:ext>
                </a:extLst>
              </p:cNvPr>
              <p:cNvSpPr/>
              <p:nvPr/>
            </p:nvSpPr>
            <p:spPr>
              <a:xfrm>
                <a:off x="4376746" y="903403"/>
                <a:ext cx="2625256" cy="10752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 activation function is applied to the input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2C53647-4B07-45DC-0C8A-928BDD52F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746" y="903403"/>
                <a:ext cx="2625256" cy="1075212"/>
              </a:xfrm>
              <a:prstGeom prst="roundRect">
                <a:avLst/>
              </a:prstGeom>
              <a:blipFill>
                <a:blip r:embed="rId13"/>
                <a:stretch>
                  <a:fillRect r="-1386" b="-5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42E4BD37-02B1-0282-DE55-589235C90BBD}"/>
                  </a:ext>
                </a:extLst>
              </p:cNvPr>
              <p:cNvSpPr/>
              <p:nvPr/>
            </p:nvSpPr>
            <p:spPr>
              <a:xfrm>
                <a:off x="8200462" y="952226"/>
                <a:ext cx="2625256" cy="10752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  and the output value is derived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42E4BD37-02B1-0282-DE55-589235C90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462" y="952226"/>
                <a:ext cx="2625256" cy="1075212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AA86491-D457-515B-3F95-597E43CBED16}"/>
                  </a:ext>
                </a:extLst>
              </p:cNvPr>
              <p:cNvSpPr/>
              <p:nvPr/>
            </p:nvSpPr>
            <p:spPr>
              <a:xfrm>
                <a:off x="561585" y="6157114"/>
                <a:ext cx="2765650" cy="6095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AA86491-D457-515B-3F95-597E43CBE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85" y="6157114"/>
                <a:ext cx="2765650" cy="609559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08B7C9C-A5D2-A8CF-DDB3-909D833D0D62}"/>
              </a:ext>
            </a:extLst>
          </p:cNvPr>
          <p:cNvSpPr/>
          <p:nvPr/>
        </p:nvSpPr>
        <p:spPr>
          <a:xfrm>
            <a:off x="9020485" y="2915490"/>
            <a:ext cx="1186436" cy="2742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03D76248-64EC-1E65-65EF-DCE857D2BA28}"/>
                  </a:ext>
                </a:extLst>
              </p:cNvPr>
              <p:cNvSpPr/>
              <p:nvPr/>
            </p:nvSpPr>
            <p:spPr>
              <a:xfrm>
                <a:off x="5609915" y="4949432"/>
                <a:ext cx="3550997" cy="1817241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Upon getting the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The training algorithm calculates the cost function (quantifies the error)</a:t>
                </a:r>
              </a:p>
              <a:p>
                <a:pPr algn="ctr"/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endParaRPr lang="en-IL" b="1" dirty="0"/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03D76248-64EC-1E65-65EF-DCE857D2B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915" y="4949432"/>
                <a:ext cx="3550997" cy="1817241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Speech Bubble: Rectangle with Corners Rounded 33">
                <a:extLst>
                  <a:ext uri="{FF2B5EF4-FFF2-40B4-BE49-F238E27FC236}">
                    <a16:creationId xmlns:a16="http://schemas.microsoft.com/office/drawing/2014/main" id="{481EC7B7-D691-E326-1D73-1EB6E5E358BE}"/>
                  </a:ext>
                </a:extLst>
              </p:cNvPr>
              <p:cNvSpPr/>
              <p:nvPr/>
            </p:nvSpPr>
            <p:spPr>
              <a:xfrm>
                <a:off x="10006702" y="5456495"/>
                <a:ext cx="2020692" cy="1090043"/>
              </a:xfrm>
              <a:prstGeom prst="wedgeRoundRectCallout">
                <a:avLst>
                  <a:gd name="adj1" fmla="val -114070"/>
                  <a:gd name="adj2" fmla="val 51752"/>
                  <a:gd name="adj3" fmla="val 16667"/>
                </a:avLst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Target: minimize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34" name="Speech Bubble: Rectangle with Corners Rounded 33">
                <a:extLst>
                  <a:ext uri="{FF2B5EF4-FFF2-40B4-BE49-F238E27FC236}">
                    <a16:creationId xmlns:a16="http://schemas.microsoft.com/office/drawing/2014/main" id="{481EC7B7-D691-E326-1D73-1EB6E5E3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702" y="5456495"/>
                <a:ext cx="2020692" cy="1090043"/>
              </a:xfrm>
              <a:prstGeom prst="wedgeRoundRectCallout">
                <a:avLst>
                  <a:gd name="adj1" fmla="val -114070"/>
                  <a:gd name="adj2" fmla="val 51752"/>
                  <a:gd name="adj3" fmla="val 16667"/>
                </a:avLst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28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29" grpId="0" animBg="1"/>
      <p:bldP spid="30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238B120-F09C-6290-8B72-9A222C1C34A8}"/>
                  </a:ext>
                </a:extLst>
              </p:cNvPr>
              <p:cNvSpPr/>
              <p:nvPr/>
            </p:nvSpPr>
            <p:spPr>
              <a:xfrm>
                <a:off x="943903" y="1217080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238B120-F09C-6290-8B72-9A222C1C3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" y="1217080"/>
                <a:ext cx="944217" cy="92433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A5D8EBA-FFBE-1904-A8FC-B1BC00FDA01D}"/>
                  </a:ext>
                </a:extLst>
              </p:cNvPr>
              <p:cNvSpPr/>
              <p:nvPr/>
            </p:nvSpPr>
            <p:spPr>
              <a:xfrm>
                <a:off x="988872" y="2455871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A5D8EBA-FFBE-1904-A8FC-B1BC00FDA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72" y="2455871"/>
                <a:ext cx="944217" cy="92433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ED08BFE-2E46-DEE3-B04C-94C9B378D9EF}"/>
                  </a:ext>
                </a:extLst>
              </p:cNvPr>
              <p:cNvSpPr/>
              <p:nvPr/>
            </p:nvSpPr>
            <p:spPr>
              <a:xfrm>
                <a:off x="1058201" y="4087546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ED08BFE-2E46-DEE3-B04C-94C9B378D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01" y="4087546"/>
                <a:ext cx="944217" cy="92433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A23203-8857-157B-7D24-984584245FB4}"/>
                  </a:ext>
                </a:extLst>
              </p:cNvPr>
              <p:cNvSpPr txBox="1"/>
              <p:nvPr/>
            </p:nvSpPr>
            <p:spPr>
              <a:xfrm>
                <a:off x="1272382" y="3625376"/>
                <a:ext cx="3771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A23203-8857-157B-7D24-984584245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382" y="3625376"/>
                <a:ext cx="37719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C427B5C-1883-F720-66E2-8B73F7DEBB91}"/>
                  </a:ext>
                </a:extLst>
              </p:cNvPr>
              <p:cNvSpPr/>
              <p:nvPr/>
            </p:nvSpPr>
            <p:spPr>
              <a:xfrm>
                <a:off x="8978032" y="2455869"/>
                <a:ext cx="944217" cy="924339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C427B5C-1883-F720-66E2-8B73F7DEB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032" y="2455869"/>
                <a:ext cx="944217" cy="92433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5D1E7C-BA51-853A-70A3-415507FD5047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1888120" y="1679250"/>
            <a:ext cx="2081882" cy="1238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01F32F-039B-7E57-4F9E-DE8FD0CDEC90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1933089" y="2918040"/>
            <a:ext cx="203691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3B058-F458-CA49-AAF6-1044FD44A201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002418" y="2932949"/>
            <a:ext cx="1956597" cy="1616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0B689C-D64E-B26E-B176-6B589EDDAAF7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6130716" y="2918038"/>
            <a:ext cx="28473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3A6553-9FA8-F06D-7BC4-E20F76A459FA}"/>
              </a:ext>
            </a:extLst>
          </p:cNvPr>
          <p:cNvSpPr txBox="1"/>
          <p:nvPr/>
        </p:nvSpPr>
        <p:spPr>
          <a:xfrm>
            <a:off x="9945494" y="2733372"/>
            <a:ext cx="141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value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D8EDAD-19A4-DD91-6492-ED1DDB328D06}"/>
                  </a:ext>
                </a:extLst>
              </p:cNvPr>
              <p:cNvSpPr txBox="1"/>
              <p:nvPr/>
            </p:nvSpPr>
            <p:spPr>
              <a:xfrm>
                <a:off x="3417112" y="2166619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D8EDAD-19A4-DD91-6492-ED1DDB328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112" y="2166619"/>
                <a:ext cx="5018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FC2B27-B631-B33B-C113-B1EABB901782}"/>
                  </a:ext>
                </a:extLst>
              </p:cNvPr>
              <p:cNvSpPr txBox="1"/>
              <p:nvPr/>
            </p:nvSpPr>
            <p:spPr>
              <a:xfrm>
                <a:off x="3083504" y="2525433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FC2B27-B631-B33B-C113-B1EABB901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504" y="2525433"/>
                <a:ext cx="50712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B7757B-C294-E7E8-D325-CBBB36CF1E36}"/>
                  </a:ext>
                </a:extLst>
              </p:cNvPr>
              <p:cNvSpPr txBox="1"/>
              <p:nvPr/>
            </p:nvSpPr>
            <p:spPr>
              <a:xfrm>
                <a:off x="3485551" y="3274611"/>
                <a:ext cx="572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B7757B-C294-E7E8-D325-CBBB36CF1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551" y="3274611"/>
                <a:ext cx="57252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54B70F7-EB79-81D0-4189-48758348EA2C}"/>
                  </a:ext>
                </a:extLst>
              </p:cNvPr>
              <p:cNvSpPr/>
              <p:nvPr/>
            </p:nvSpPr>
            <p:spPr>
              <a:xfrm>
                <a:off x="3952999" y="1881202"/>
                <a:ext cx="2166730" cy="2067339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I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54B70F7-EB79-81D0-4189-48758348E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99" y="1881202"/>
                <a:ext cx="2166730" cy="206733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C937483-5624-3D6E-53D3-68149CE22906}"/>
                  </a:ext>
                </a:extLst>
              </p:cNvPr>
              <p:cNvSpPr/>
              <p:nvPr/>
            </p:nvSpPr>
            <p:spPr>
              <a:xfrm>
                <a:off x="9001277" y="3625376"/>
                <a:ext cx="944217" cy="924339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C937483-5624-3D6E-53D3-68149CE22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277" y="3625376"/>
                <a:ext cx="944217" cy="92433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7EAD768-EE18-E740-AECD-4F05097BD7F4}"/>
              </a:ext>
            </a:extLst>
          </p:cNvPr>
          <p:cNvSpPr txBox="1"/>
          <p:nvPr/>
        </p:nvSpPr>
        <p:spPr>
          <a:xfrm>
            <a:off x="10024041" y="3803322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value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AA86491-D457-515B-3F95-597E43CBED16}"/>
                  </a:ext>
                </a:extLst>
              </p:cNvPr>
              <p:cNvSpPr/>
              <p:nvPr/>
            </p:nvSpPr>
            <p:spPr>
              <a:xfrm>
                <a:off x="378705" y="5250334"/>
                <a:ext cx="2765650" cy="6095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AA86491-D457-515B-3F95-597E43CBE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05" y="5250334"/>
                <a:ext cx="2765650" cy="60955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03D76248-64EC-1E65-65EF-DCE857D2BA28}"/>
                  </a:ext>
                </a:extLst>
              </p:cNvPr>
              <p:cNvSpPr/>
              <p:nvPr/>
            </p:nvSpPr>
            <p:spPr>
              <a:xfrm>
                <a:off x="5427035" y="4042652"/>
                <a:ext cx="3550997" cy="1817241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Upon getting the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The training algorithm calculates the cost function (quantifies the error)</a:t>
                </a:r>
              </a:p>
              <a:p>
                <a:pPr algn="ctr"/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endParaRPr lang="en-IL" b="1" dirty="0"/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03D76248-64EC-1E65-65EF-DCE857D2B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035" y="4042652"/>
                <a:ext cx="3550997" cy="181724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Speech Bubble: Rectangle with Corners Rounded 33">
                <a:extLst>
                  <a:ext uri="{FF2B5EF4-FFF2-40B4-BE49-F238E27FC236}">
                    <a16:creationId xmlns:a16="http://schemas.microsoft.com/office/drawing/2014/main" id="{481EC7B7-D691-E326-1D73-1EB6E5E358BE}"/>
                  </a:ext>
                </a:extLst>
              </p:cNvPr>
              <p:cNvSpPr/>
              <p:nvPr/>
            </p:nvSpPr>
            <p:spPr>
              <a:xfrm>
                <a:off x="9823822" y="4549715"/>
                <a:ext cx="2020692" cy="1090043"/>
              </a:xfrm>
              <a:prstGeom prst="wedgeRoundRectCallout">
                <a:avLst>
                  <a:gd name="adj1" fmla="val -114070"/>
                  <a:gd name="adj2" fmla="val 51752"/>
                  <a:gd name="adj3" fmla="val 16667"/>
                </a:avLst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Target: minimize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34" name="Speech Bubble: Rectangle with Corners Rounded 33">
                <a:extLst>
                  <a:ext uri="{FF2B5EF4-FFF2-40B4-BE49-F238E27FC236}">
                    <a16:creationId xmlns:a16="http://schemas.microsoft.com/office/drawing/2014/main" id="{481EC7B7-D691-E326-1D73-1EB6E5E3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822" y="4549715"/>
                <a:ext cx="2020692" cy="1090043"/>
              </a:xfrm>
              <a:prstGeom prst="wedgeRoundRectCallout">
                <a:avLst>
                  <a:gd name="adj1" fmla="val -114070"/>
                  <a:gd name="adj2" fmla="val 51752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402289-0831-B143-2513-E3740D6A93CF}"/>
              </a:ext>
            </a:extLst>
          </p:cNvPr>
          <p:cNvCxnSpPr>
            <a:cxnSpLocks/>
          </p:cNvCxnSpPr>
          <p:nvPr/>
        </p:nvCxnSpPr>
        <p:spPr>
          <a:xfrm flipH="1">
            <a:off x="6130716" y="2729950"/>
            <a:ext cx="2847316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AC7B28-5AE4-4278-53E5-8FBB16BC5A55}"/>
              </a:ext>
            </a:extLst>
          </p:cNvPr>
          <p:cNvCxnSpPr>
            <a:cxnSpLocks/>
          </p:cNvCxnSpPr>
          <p:nvPr/>
        </p:nvCxnSpPr>
        <p:spPr>
          <a:xfrm flipH="1" flipV="1">
            <a:off x="2832337" y="2116325"/>
            <a:ext cx="629744" cy="38910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86D6D6-DE11-F852-710B-E4923AA1535F}"/>
              </a:ext>
            </a:extLst>
          </p:cNvPr>
          <p:cNvCxnSpPr>
            <a:cxnSpLocks/>
          </p:cNvCxnSpPr>
          <p:nvPr/>
        </p:nvCxnSpPr>
        <p:spPr>
          <a:xfrm flipH="1" flipV="1">
            <a:off x="2539029" y="2819620"/>
            <a:ext cx="676554" cy="719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01F3C5-1E6D-2BB5-05D6-1C95B0E14AB8}"/>
              </a:ext>
            </a:extLst>
          </p:cNvPr>
          <p:cNvCxnSpPr>
            <a:cxnSpLocks/>
          </p:cNvCxnSpPr>
          <p:nvPr/>
        </p:nvCxnSpPr>
        <p:spPr>
          <a:xfrm flipH="1">
            <a:off x="3107208" y="3312795"/>
            <a:ext cx="520681" cy="46216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D718C7-7951-D751-F35A-7BB215F72EEB}"/>
                  </a:ext>
                </a:extLst>
              </p:cNvPr>
              <p:cNvSpPr txBox="1"/>
              <p:nvPr/>
            </p:nvSpPr>
            <p:spPr>
              <a:xfrm>
                <a:off x="2530891" y="1770559"/>
                <a:ext cx="568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D718C7-7951-D751-F35A-7BB215F72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891" y="1770559"/>
                <a:ext cx="56881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98D7D9-1589-B4BB-31E7-62FA90F75CB4}"/>
                  </a:ext>
                </a:extLst>
              </p:cNvPr>
              <p:cNvSpPr txBox="1"/>
              <p:nvPr/>
            </p:nvSpPr>
            <p:spPr>
              <a:xfrm>
                <a:off x="2109741" y="2471650"/>
                <a:ext cx="574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98D7D9-1589-B4BB-31E7-62FA90F75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741" y="2471650"/>
                <a:ext cx="57413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FA4849D-A2BD-9425-10D9-1A6927E5FA65}"/>
                  </a:ext>
                </a:extLst>
              </p:cNvPr>
              <p:cNvSpPr txBox="1"/>
              <p:nvPr/>
            </p:nvSpPr>
            <p:spPr>
              <a:xfrm>
                <a:off x="2877306" y="3746937"/>
                <a:ext cx="636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FA4849D-A2BD-9425-10D9-1A6927E5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306" y="3746937"/>
                <a:ext cx="63632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6327A45-8B2B-E39C-311C-FA7DFF309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593497"/>
              </p:ext>
            </p:extLst>
          </p:nvPr>
        </p:nvGraphicFramePr>
        <p:xfrm>
          <a:off x="3771815" y="614270"/>
          <a:ext cx="5181601" cy="984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554">
                  <a:extLst>
                    <a:ext uri="{9D8B030D-6E8A-4147-A177-3AD203B41FA5}">
                      <a16:colId xmlns:a16="http://schemas.microsoft.com/office/drawing/2014/main" val="4196715534"/>
                    </a:ext>
                  </a:extLst>
                </a:gridCol>
                <a:gridCol w="1173193">
                  <a:extLst>
                    <a:ext uri="{9D8B030D-6E8A-4147-A177-3AD203B41FA5}">
                      <a16:colId xmlns:a16="http://schemas.microsoft.com/office/drawing/2014/main" val="4225208248"/>
                    </a:ext>
                  </a:extLst>
                </a:gridCol>
                <a:gridCol w="1192746">
                  <a:extLst>
                    <a:ext uri="{9D8B030D-6E8A-4147-A177-3AD203B41FA5}">
                      <a16:colId xmlns:a16="http://schemas.microsoft.com/office/drawing/2014/main" val="2579017616"/>
                    </a:ext>
                  </a:extLst>
                </a:gridCol>
                <a:gridCol w="938554">
                  <a:extLst>
                    <a:ext uri="{9D8B030D-6E8A-4147-A177-3AD203B41FA5}">
                      <a16:colId xmlns:a16="http://schemas.microsoft.com/office/drawing/2014/main" val="3109913267"/>
                    </a:ext>
                  </a:extLst>
                </a:gridCol>
                <a:gridCol w="938554">
                  <a:extLst>
                    <a:ext uri="{9D8B030D-6E8A-4147-A177-3AD203B41FA5}">
                      <a16:colId xmlns:a16="http://schemas.microsoft.com/office/drawing/2014/main" val="2651273644"/>
                    </a:ext>
                  </a:extLst>
                </a:gridCol>
              </a:tblGrid>
              <a:tr h="36537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Row 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Study hours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Sleep Hours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Quiz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Exam </a:t>
                      </a:r>
                      <a:endParaRPr lang="en-US" sz="2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759532"/>
                  </a:ext>
                </a:extLst>
              </a:tr>
              <a:tr h="365370"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u="none" strike="noStrike" dirty="0">
                          <a:effectLst/>
                        </a:rPr>
                        <a:t>1</a:t>
                      </a:r>
                      <a:endParaRPr lang="en-I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u="none" strike="noStrike" dirty="0">
                          <a:effectLst/>
                        </a:rPr>
                        <a:t>12</a:t>
                      </a:r>
                      <a:endParaRPr lang="en-I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u="none" strike="noStrike" dirty="0">
                          <a:effectLst/>
                        </a:rPr>
                        <a:t>6</a:t>
                      </a:r>
                      <a:endParaRPr lang="en-I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u="none" strike="noStrike">
                          <a:effectLst/>
                        </a:rPr>
                        <a:t>78</a:t>
                      </a:r>
                      <a:endParaRPr lang="en-I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93</a:t>
                      </a:r>
                      <a:endParaRPr lang="en-IL" sz="2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1310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40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238B120-F09C-6290-8B72-9A222C1C34A8}"/>
                  </a:ext>
                </a:extLst>
              </p:cNvPr>
              <p:cNvSpPr/>
              <p:nvPr/>
            </p:nvSpPr>
            <p:spPr>
              <a:xfrm>
                <a:off x="943903" y="1217080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238B120-F09C-6290-8B72-9A222C1C3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" y="1217080"/>
                <a:ext cx="944217" cy="92433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A5D8EBA-FFBE-1904-A8FC-B1BC00FDA01D}"/>
                  </a:ext>
                </a:extLst>
              </p:cNvPr>
              <p:cNvSpPr/>
              <p:nvPr/>
            </p:nvSpPr>
            <p:spPr>
              <a:xfrm>
                <a:off x="988872" y="2455871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A5D8EBA-FFBE-1904-A8FC-B1BC00FDA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72" y="2455871"/>
                <a:ext cx="944217" cy="92433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ED08BFE-2E46-DEE3-B04C-94C9B378D9EF}"/>
                  </a:ext>
                </a:extLst>
              </p:cNvPr>
              <p:cNvSpPr/>
              <p:nvPr/>
            </p:nvSpPr>
            <p:spPr>
              <a:xfrm>
                <a:off x="1058201" y="4087546"/>
                <a:ext cx="944217" cy="924339"/>
              </a:xfrm>
              <a:prstGeom prst="ellipse">
                <a:avLst/>
              </a:prstGeom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ED08BFE-2E46-DEE3-B04C-94C9B378D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01" y="4087546"/>
                <a:ext cx="944217" cy="92433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A23203-8857-157B-7D24-984584245FB4}"/>
                  </a:ext>
                </a:extLst>
              </p:cNvPr>
              <p:cNvSpPr txBox="1"/>
              <p:nvPr/>
            </p:nvSpPr>
            <p:spPr>
              <a:xfrm>
                <a:off x="1272382" y="3625376"/>
                <a:ext cx="3771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A23203-8857-157B-7D24-984584245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382" y="3625376"/>
                <a:ext cx="37719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C427B5C-1883-F720-66E2-8B73F7DEBB91}"/>
                  </a:ext>
                </a:extLst>
              </p:cNvPr>
              <p:cNvSpPr/>
              <p:nvPr/>
            </p:nvSpPr>
            <p:spPr>
              <a:xfrm>
                <a:off x="8978032" y="2455869"/>
                <a:ext cx="944217" cy="924339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C427B5C-1883-F720-66E2-8B73F7DEB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032" y="2455869"/>
                <a:ext cx="944217" cy="92433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5D1E7C-BA51-853A-70A3-415507FD5047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1888120" y="1679250"/>
            <a:ext cx="2081882" cy="1238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01F32F-039B-7E57-4F9E-DE8FD0CDEC90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1933089" y="2918040"/>
            <a:ext cx="203691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3B058-F458-CA49-AAF6-1044FD44A201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002418" y="2932949"/>
            <a:ext cx="1956597" cy="1616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0B689C-D64E-B26E-B176-6B589EDDAAF7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6130716" y="2918038"/>
            <a:ext cx="28473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3A6553-9FA8-F06D-7BC4-E20F76A459FA}"/>
              </a:ext>
            </a:extLst>
          </p:cNvPr>
          <p:cNvSpPr txBox="1"/>
          <p:nvPr/>
        </p:nvSpPr>
        <p:spPr>
          <a:xfrm>
            <a:off x="9945494" y="2733372"/>
            <a:ext cx="141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value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54B70F7-EB79-81D0-4189-48758348EA2C}"/>
                  </a:ext>
                </a:extLst>
              </p:cNvPr>
              <p:cNvSpPr/>
              <p:nvPr/>
            </p:nvSpPr>
            <p:spPr>
              <a:xfrm>
                <a:off x="3952999" y="1881202"/>
                <a:ext cx="2166730" cy="2067339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I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54B70F7-EB79-81D0-4189-48758348E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99" y="1881202"/>
                <a:ext cx="2166730" cy="206733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C937483-5624-3D6E-53D3-68149CE22906}"/>
                  </a:ext>
                </a:extLst>
              </p:cNvPr>
              <p:cNvSpPr/>
              <p:nvPr/>
            </p:nvSpPr>
            <p:spPr>
              <a:xfrm>
                <a:off x="9001277" y="3625376"/>
                <a:ext cx="944217" cy="924339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C937483-5624-3D6E-53D3-68149CE22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277" y="3625376"/>
                <a:ext cx="944217" cy="92433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7EAD768-EE18-E740-AECD-4F05097BD7F4}"/>
              </a:ext>
            </a:extLst>
          </p:cNvPr>
          <p:cNvSpPr txBox="1"/>
          <p:nvPr/>
        </p:nvSpPr>
        <p:spPr>
          <a:xfrm>
            <a:off x="10024041" y="3803322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value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D718C7-7951-D751-F35A-7BB215F72EEB}"/>
                  </a:ext>
                </a:extLst>
              </p:cNvPr>
              <p:cNvSpPr txBox="1"/>
              <p:nvPr/>
            </p:nvSpPr>
            <p:spPr>
              <a:xfrm>
                <a:off x="2530891" y="1770559"/>
                <a:ext cx="568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D718C7-7951-D751-F35A-7BB215F72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891" y="1770559"/>
                <a:ext cx="5688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98D7D9-1589-B4BB-31E7-62FA90F75CB4}"/>
                  </a:ext>
                </a:extLst>
              </p:cNvPr>
              <p:cNvSpPr txBox="1"/>
              <p:nvPr/>
            </p:nvSpPr>
            <p:spPr>
              <a:xfrm>
                <a:off x="2545271" y="2533800"/>
                <a:ext cx="574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98D7D9-1589-B4BB-31E7-62FA90F75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271" y="2533800"/>
                <a:ext cx="57413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FA4849D-A2BD-9425-10D9-1A6927E5FA65}"/>
                  </a:ext>
                </a:extLst>
              </p:cNvPr>
              <p:cNvSpPr txBox="1"/>
              <p:nvPr/>
            </p:nvSpPr>
            <p:spPr>
              <a:xfrm>
                <a:off x="2877306" y="3746937"/>
                <a:ext cx="636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FA4849D-A2BD-9425-10D9-1A6927E5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306" y="3746937"/>
                <a:ext cx="63632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6327A45-8B2B-E39C-311C-FA7DFF309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61775"/>
              </p:ext>
            </p:extLst>
          </p:nvPr>
        </p:nvGraphicFramePr>
        <p:xfrm>
          <a:off x="3634655" y="469855"/>
          <a:ext cx="5181601" cy="978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554">
                  <a:extLst>
                    <a:ext uri="{9D8B030D-6E8A-4147-A177-3AD203B41FA5}">
                      <a16:colId xmlns:a16="http://schemas.microsoft.com/office/drawing/2014/main" val="4196715534"/>
                    </a:ext>
                  </a:extLst>
                </a:gridCol>
                <a:gridCol w="1173193">
                  <a:extLst>
                    <a:ext uri="{9D8B030D-6E8A-4147-A177-3AD203B41FA5}">
                      <a16:colId xmlns:a16="http://schemas.microsoft.com/office/drawing/2014/main" val="4225208248"/>
                    </a:ext>
                  </a:extLst>
                </a:gridCol>
                <a:gridCol w="1192746">
                  <a:extLst>
                    <a:ext uri="{9D8B030D-6E8A-4147-A177-3AD203B41FA5}">
                      <a16:colId xmlns:a16="http://schemas.microsoft.com/office/drawing/2014/main" val="2579017616"/>
                    </a:ext>
                  </a:extLst>
                </a:gridCol>
                <a:gridCol w="938554">
                  <a:extLst>
                    <a:ext uri="{9D8B030D-6E8A-4147-A177-3AD203B41FA5}">
                      <a16:colId xmlns:a16="http://schemas.microsoft.com/office/drawing/2014/main" val="3109913267"/>
                    </a:ext>
                  </a:extLst>
                </a:gridCol>
                <a:gridCol w="938554">
                  <a:extLst>
                    <a:ext uri="{9D8B030D-6E8A-4147-A177-3AD203B41FA5}">
                      <a16:colId xmlns:a16="http://schemas.microsoft.com/office/drawing/2014/main" val="2651273644"/>
                    </a:ext>
                  </a:extLst>
                </a:gridCol>
              </a:tblGrid>
              <a:tr h="36537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Row 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Study hours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Sleep Hours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Quiz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Exam </a:t>
                      </a:r>
                      <a:endParaRPr lang="en-US" sz="2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759532"/>
                  </a:ext>
                </a:extLst>
              </a:tr>
              <a:tr h="359185"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u="none" strike="noStrike" dirty="0">
                          <a:effectLst/>
                        </a:rPr>
                        <a:t>1</a:t>
                      </a:r>
                      <a:endParaRPr lang="en-I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u="none" strike="noStrike" dirty="0">
                          <a:effectLst/>
                        </a:rPr>
                        <a:t>12</a:t>
                      </a:r>
                      <a:endParaRPr lang="en-I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u="none" strike="noStrike" dirty="0">
                          <a:effectLst/>
                        </a:rPr>
                        <a:t>6</a:t>
                      </a:r>
                      <a:endParaRPr lang="en-I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u="none" strike="noStrike">
                          <a:effectLst/>
                        </a:rPr>
                        <a:t>78</a:t>
                      </a:r>
                      <a:endParaRPr lang="en-I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20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93</a:t>
                      </a:r>
                      <a:endParaRPr lang="en-IL" sz="2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1310581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82EE2C-F4BB-157A-1A32-1C1FBBEA1975}"/>
              </a:ext>
            </a:extLst>
          </p:cNvPr>
          <p:cNvSpPr/>
          <p:nvPr/>
        </p:nvSpPr>
        <p:spPr>
          <a:xfrm>
            <a:off x="753403" y="5514229"/>
            <a:ext cx="1933403" cy="1021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 the SAME example again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CE9E04B-9ED7-FBEA-618C-8B30B63F6137}"/>
                  </a:ext>
                </a:extLst>
              </p:cNvPr>
              <p:cNvSpPr/>
              <p:nvPr/>
            </p:nvSpPr>
            <p:spPr>
              <a:xfrm>
                <a:off x="3513634" y="5514229"/>
                <a:ext cx="1933403" cy="1021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CE9E04B-9ED7-FBEA-618C-8B30B63F6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34" y="5514229"/>
                <a:ext cx="1933403" cy="102108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78EE4E28-06D8-5279-2636-DFBCCC06DD27}"/>
                  </a:ext>
                </a:extLst>
              </p:cNvPr>
              <p:cNvSpPr/>
              <p:nvPr/>
            </p:nvSpPr>
            <p:spPr>
              <a:xfrm>
                <a:off x="6195702" y="5514229"/>
                <a:ext cx="1933403" cy="1021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𝑜𝑠𝑡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78EE4E28-06D8-5279-2636-DFBCCC06D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702" y="5514229"/>
                <a:ext cx="1933403" cy="102108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2AE3F5C-C739-D8A5-89B5-103EF4273AD9}"/>
              </a:ext>
            </a:extLst>
          </p:cNvPr>
          <p:cNvSpPr/>
          <p:nvPr/>
        </p:nvSpPr>
        <p:spPr>
          <a:xfrm>
            <a:off x="8756750" y="5514229"/>
            <a:ext cx="1933403" cy="1021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the weights .. </a:t>
            </a:r>
            <a:endParaRPr lang="en-IL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82C854-7B05-B848-8D52-DDD500D53A3A}"/>
              </a:ext>
            </a:extLst>
          </p:cNvPr>
          <p:cNvCxnSpPr>
            <a:cxnSpLocks/>
          </p:cNvCxnSpPr>
          <p:nvPr/>
        </p:nvCxnSpPr>
        <p:spPr>
          <a:xfrm>
            <a:off x="2739971" y="6108631"/>
            <a:ext cx="7194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94DD50-9F0C-732A-06F6-B0912E10BA04}"/>
              </a:ext>
            </a:extLst>
          </p:cNvPr>
          <p:cNvCxnSpPr>
            <a:cxnSpLocks/>
          </p:cNvCxnSpPr>
          <p:nvPr/>
        </p:nvCxnSpPr>
        <p:spPr>
          <a:xfrm>
            <a:off x="5476242" y="6060302"/>
            <a:ext cx="7194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7B7C1A-9CF0-F519-06FB-77CCAE0BE38B}"/>
              </a:ext>
            </a:extLst>
          </p:cNvPr>
          <p:cNvCxnSpPr>
            <a:cxnSpLocks/>
          </p:cNvCxnSpPr>
          <p:nvPr/>
        </p:nvCxnSpPr>
        <p:spPr>
          <a:xfrm>
            <a:off x="8129105" y="6024769"/>
            <a:ext cx="7194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D5384E5-B50F-0255-AE3A-F33A2B640D3F}"/>
              </a:ext>
            </a:extLst>
          </p:cNvPr>
          <p:cNvCxnSpPr>
            <a:cxnSpLocks/>
            <a:stCxn id="22" idx="0"/>
            <a:endCxn id="19" idx="0"/>
          </p:cNvCxnSpPr>
          <p:nvPr/>
        </p:nvCxnSpPr>
        <p:spPr>
          <a:xfrm rot="16200000" flipV="1">
            <a:off x="5721779" y="1512555"/>
            <a:ext cx="12700" cy="8003347"/>
          </a:xfrm>
          <a:prstGeom prst="bentConnector3">
            <a:avLst>
              <a:gd name="adj1" fmla="val 335998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137A5E5-B3BD-BEED-8D89-2057E62EAD7A}"/>
              </a:ext>
            </a:extLst>
          </p:cNvPr>
          <p:cNvSpPr/>
          <p:nvPr/>
        </p:nvSpPr>
        <p:spPr>
          <a:xfrm>
            <a:off x="4136108" y="4444300"/>
            <a:ext cx="3665337" cy="5396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Until the cost is sufficiently  small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6938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156B1FE-BD5C-7A2F-EEE8-32AEF8AF4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23953"/>
              </p:ext>
            </p:extLst>
          </p:nvPr>
        </p:nvGraphicFramePr>
        <p:xfrm>
          <a:off x="6087815" y="397540"/>
          <a:ext cx="5695853" cy="1796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1702">
                  <a:extLst>
                    <a:ext uri="{9D8B030D-6E8A-4147-A177-3AD203B41FA5}">
                      <a16:colId xmlns:a16="http://schemas.microsoft.com/office/drawing/2014/main" val="2201807884"/>
                    </a:ext>
                  </a:extLst>
                </a:gridCol>
                <a:gridCol w="1289626">
                  <a:extLst>
                    <a:ext uri="{9D8B030D-6E8A-4147-A177-3AD203B41FA5}">
                      <a16:colId xmlns:a16="http://schemas.microsoft.com/office/drawing/2014/main" val="184864460"/>
                    </a:ext>
                  </a:extLst>
                </a:gridCol>
                <a:gridCol w="1311121">
                  <a:extLst>
                    <a:ext uri="{9D8B030D-6E8A-4147-A177-3AD203B41FA5}">
                      <a16:colId xmlns:a16="http://schemas.microsoft.com/office/drawing/2014/main" val="784083447"/>
                    </a:ext>
                  </a:extLst>
                </a:gridCol>
                <a:gridCol w="1031702">
                  <a:extLst>
                    <a:ext uri="{9D8B030D-6E8A-4147-A177-3AD203B41FA5}">
                      <a16:colId xmlns:a16="http://schemas.microsoft.com/office/drawing/2014/main" val="3638831700"/>
                    </a:ext>
                  </a:extLst>
                </a:gridCol>
                <a:gridCol w="1031702">
                  <a:extLst>
                    <a:ext uri="{9D8B030D-6E8A-4147-A177-3AD203B41FA5}">
                      <a16:colId xmlns:a16="http://schemas.microsoft.com/office/drawing/2014/main" val="1934628942"/>
                    </a:ext>
                  </a:extLst>
                </a:gridCol>
              </a:tblGrid>
              <a:tr h="35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Row 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Study hours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Sleep Hours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Quiz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Exam </a:t>
                      </a:r>
                      <a:endParaRPr lang="en-US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2275692"/>
                  </a:ext>
                </a:extLst>
              </a:tr>
              <a:tr h="359228"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 dirty="0">
                          <a:effectLst/>
                        </a:rPr>
                        <a:t>1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>
                          <a:effectLst/>
                        </a:rPr>
                        <a:t>12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>
                          <a:effectLst/>
                        </a:rPr>
                        <a:t>6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 dirty="0">
                          <a:effectLst/>
                        </a:rPr>
                        <a:t>78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93</a:t>
                      </a:r>
                      <a:endParaRPr lang="en-IL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761545"/>
                  </a:ext>
                </a:extLst>
              </a:tr>
              <a:tr h="359228"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 dirty="0">
                          <a:effectLst/>
                        </a:rPr>
                        <a:t>2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>
                          <a:effectLst/>
                        </a:rPr>
                        <a:t>4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>
                          <a:effectLst/>
                        </a:rPr>
                        <a:t>12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>
                          <a:effectLst/>
                        </a:rPr>
                        <a:t>45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40</a:t>
                      </a:r>
                      <a:endParaRPr lang="en-IL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0496534"/>
                  </a:ext>
                </a:extLst>
              </a:tr>
              <a:tr h="359228"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 dirty="0">
                          <a:effectLst/>
                        </a:rPr>
                        <a:t>3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>
                          <a:effectLst/>
                        </a:rPr>
                        <a:t>9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>
                          <a:effectLst/>
                        </a:rPr>
                        <a:t>6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>
                          <a:effectLst/>
                        </a:rPr>
                        <a:t>88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b="1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90</a:t>
                      </a:r>
                      <a:endParaRPr lang="en-IL" sz="1800" b="1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5117335"/>
                  </a:ext>
                </a:extLst>
              </a:tr>
              <a:tr h="359228"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 dirty="0">
                          <a:effectLst/>
                        </a:rPr>
                        <a:t>4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 dirty="0">
                          <a:effectLst/>
                        </a:rPr>
                        <a:t>9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 dirty="0">
                          <a:effectLst/>
                        </a:rPr>
                        <a:t>8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 dirty="0">
                          <a:effectLst/>
                        </a:rPr>
                        <a:t>75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87</a:t>
                      </a:r>
                      <a:endParaRPr lang="en-IL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883619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6D6D8-5DD2-8E48-ED10-F0790E9A9DB9}"/>
              </a:ext>
            </a:extLst>
          </p:cNvPr>
          <p:cNvGrpSpPr/>
          <p:nvPr/>
        </p:nvGrpSpPr>
        <p:grpSpPr>
          <a:xfrm>
            <a:off x="283936" y="281940"/>
            <a:ext cx="2690258" cy="1341119"/>
            <a:chOff x="943903" y="1217080"/>
            <a:chExt cx="8186853" cy="37948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E227F54-D4AB-12C8-34B3-62C43D0349D6}"/>
                    </a:ext>
                  </a:extLst>
                </p:cNvPr>
                <p:cNvSpPr/>
                <p:nvPr/>
              </p:nvSpPr>
              <p:spPr>
                <a:xfrm>
                  <a:off x="943903" y="1217080"/>
                  <a:ext cx="944217" cy="92433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000" dirty="0"/>
                    <a:t> </a:t>
                  </a:r>
                  <a:endParaRPr lang="en-IL" sz="1000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E227F54-D4AB-12C8-34B3-62C43D0349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903" y="1217080"/>
                  <a:ext cx="944217" cy="92433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A7B03A4-61B7-1A24-09B4-7F501EDC8F55}"/>
                    </a:ext>
                  </a:extLst>
                </p:cNvPr>
                <p:cNvSpPr/>
                <p:nvPr/>
              </p:nvSpPr>
              <p:spPr>
                <a:xfrm>
                  <a:off x="988872" y="2455871"/>
                  <a:ext cx="944217" cy="92433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000" dirty="0"/>
                    <a:t> </a:t>
                  </a:r>
                  <a:endParaRPr lang="en-IL" sz="1000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A7B03A4-61B7-1A24-09B4-7F501EDC8F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872" y="2455871"/>
                  <a:ext cx="944217" cy="92433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F45020C-25EF-C3A7-B4B3-60D535428457}"/>
                    </a:ext>
                  </a:extLst>
                </p:cNvPr>
                <p:cNvSpPr/>
                <p:nvPr/>
              </p:nvSpPr>
              <p:spPr>
                <a:xfrm>
                  <a:off x="1058201" y="4087546"/>
                  <a:ext cx="944217" cy="92433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sz="1000" dirty="0"/>
                    <a:t> </a:t>
                  </a:r>
                  <a:endParaRPr lang="en-IL" sz="1000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F45020C-25EF-C3A7-B4B3-60D535428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201" y="4087546"/>
                  <a:ext cx="944217" cy="92433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D8B2805-F1C1-9B07-F5FB-28FA55242124}"/>
                    </a:ext>
                  </a:extLst>
                </p:cNvPr>
                <p:cNvSpPr/>
                <p:nvPr/>
              </p:nvSpPr>
              <p:spPr>
                <a:xfrm>
                  <a:off x="8186538" y="2528761"/>
                  <a:ext cx="944218" cy="924341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IL" sz="1000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D8B2805-F1C1-9B07-F5FB-28FA552421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538" y="2528761"/>
                  <a:ext cx="944218" cy="92434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7ABA0FA-42B8-0C88-D03F-2820642BACB3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>
              <a:off x="1888120" y="1679250"/>
              <a:ext cx="2081882" cy="12387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09F8838-65BA-F06F-44C3-84189FFE86DE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1933089" y="2918040"/>
              <a:ext cx="203691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02268F4-E801-39C2-1D60-F79C1B080CB4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2002418" y="2932949"/>
              <a:ext cx="1956597" cy="16167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6739115-CB9C-6978-31D9-41F886C3E44D}"/>
                </a:ext>
              </a:extLst>
            </p:cNvPr>
            <p:cNvCxnSpPr>
              <a:cxnSpLocks/>
            </p:cNvCxnSpPr>
            <p:nvPr/>
          </p:nvCxnSpPr>
          <p:spPr>
            <a:xfrm>
              <a:off x="5339222" y="2990933"/>
              <a:ext cx="2847316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DE2FBBA-BEC6-86A7-9943-062DD91365D5}"/>
                </a:ext>
              </a:extLst>
            </p:cNvPr>
            <p:cNvSpPr/>
            <p:nvPr/>
          </p:nvSpPr>
          <p:spPr>
            <a:xfrm>
              <a:off x="3990420" y="2374545"/>
              <a:ext cx="1397782" cy="1336972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EE026AE-AC05-282E-2ACE-C7EA2DA53B07}"/>
                    </a:ext>
                  </a:extLst>
                </p:cNvPr>
                <p:cNvSpPr/>
                <p:nvPr/>
              </p:nvSpPr>
              <p:spPr>
                <a:xfrm>
                  <a:off x="8186538" y="3625377"/>
                  <a:ext cx="944218" cy="924339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L" sz="1000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EE026AE-AC05-282E-2ACE-C7EA2DA53B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538" y="3625377"/>
                  <a:ext cx="944218" cy="92433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708783F-11AF-D8AA-80B1-ADF239040B00}"/>
                    </a:ext>
                  </a:extLst>
                </p:cNvPr>
                <p:cNvSpPr txBox="1"/>
                <p:nvPr/>
              </p:nvSpPr>
              <p:spPr>
                <a:xfrm>
                  <a:off x="2626661" y="1610216"/>
                  <a:ext cx="648444" cy="408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sz="10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708783F-11AF-D8AA-80B1-ADF239040B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661" y="1610216"/>
                  <a:ext cx="648444" cy="408353"/>
                </a:xfrm>
                <a:prstGeom prst="rect">
                  <a:avLst/>
                </a:prstGeom>
                <a:blipFill>
                  <a:blip r:embed="rId8"/>
                  <a:stretch>
                    <a:fillRect r="-25714" b="-5416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9A41F6E-AB9C-BB14-11A1-7D63D9641730}"/>
                    </a:ext>
                  </a:extLst>
                </p:cNvPr>
                <p:cNvSpPr txBox="1"/>
                <p:nvPr/>
              </p:nvSpPr>
              <p:spPr>
                <a:xfrm>
                  <a:off x="2510849" y="2374544"/>
                  <a:ext cx="653745" cy="408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sz="10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9A41F6E-AB9C-BB14-11A1-7D63D9641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849" y="2374544"/>
                  <a:ext cx="653745" cy="408353"/>
                </a:xfrm>
                <a:prstGeom prst="rect">
                  <a:avLst/>
                </a:prstGeom>
                <a:blipFill>
                  <a:blip r:embed="rId9"/>
                  <a:stretch>
                    <a:fillRect r="-25714" b="-5416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2044BA4-974C-C3C5-30DD-8A6A9CE2EC7E}"/>
                    </a:ext>
                  </a:extLst>
                </p:cNvPr>
                <p:cNvSpPr txBox="1"/>
                <p:nvPr/>
              </p:nvSpPr>
              <p:spPr>
                <a:xfrm>
                  <a:off x="2877306" y="3746936"/>
                  <a:ext cx="1081708" cy="408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IL" sz="1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2044BA4-974C-C3C5-30DD-8A6A9CE2E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306" y="3746936"/>
                  <a:ext cx="1081708" cy="408353"/>
                </a:xfrm>
                <a:prstGeom prst="rect">
                  <a:avLst/>
                </a:prstGeom>
                <a:blipFill>
                  <a:blip r:embed="rId10"/>
                  <a:stretch>
                    <a:fillRect b="-458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EC42779-0D38-FC2C-D148-256602E70ED0}"/>
              </a:ext>
            </a:extLst>
          </p:cNvPr>
          <p:cNvGrpSpPr/>
          <p:nvPr/>
        </p:nvGrpSpPr>
        <p:grpSpPr>
          <a:xfrm>
            <a:off x="298713" y="1786394"/>
            <a:ext cx="2690258" cy="1341119"/>
            <a:chOff x="943903" y="1217080"/>
            <a:chExt cx="8186853" cy="37948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441AFF50-5BA2-B472-47DF-093624A34413}"/>
                    </a:ext>
                  </a:extLst>
                </p:cNvPr>
                <p:cNvSpPr/>
                <p:nvPr/>
              </p:nvSpPr>
              <p:spPr>
                <a:xfrm>
                  <a:off x="943903" y="1217080"/>
                  <a:ext cx="944217" cy="92433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000" dirty="0"/>
                    <a:t> </a:t>
                  </a:r>
                  <a:endParaRPr lang="en-IL" sz="1000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441AFF50-5BA2-B472-47DF-093624A344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903" y="1217080"/>
                  <a:ext cx="944217" cy="924339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389CE140-FEB6-2DCE-59BF-D47510850481}"/>
                    </a:ext>
                  </a:extLst>
                </p:cNvPr>
                <p:cNvSpPr/>
                <p:nvPr/>
              </p:nvSpPr>
              <p:spPr>
                <a:xfrm>
                  <a:off x="988872" y="2455871"/>
                  <a:ext cx="944217" cy="92433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000" dirty="0"/>
                    <a:t> </a:t>
                  </a:r>
                  <a:endParaRPr lang="en-IL" sz="1000" dirty="0"/>
                </a:p>
              </p:txBody>
            </p:sp>
          </mc:Choice>
          <mc:Fallback xmlns="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389CE140-FEB6-2DCE-59BF-D475108504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872" y="2455871"/>
                  <a:ext cx="944217" cy="924339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5D42D7-D384-4B52-D4FE-FB79E72534B2}"/>
                    </a:ext>
                  </a:extLst>
                </p:cNvPr>
                <p:cNvSpPr/>
                <p:nvPr/>
              </p:nvSpPr>
              <p:spPr>
                <a:xfrm>
                  <a:off x="1058201" y="4087546"/>
                  <a:ext cx="944217" cy="92433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sz="1000" dirty="0"/>
                    <a:t> </a:t>
                  </a:r>
                  <a:endParaRPr lang="en-IL" sz="1000" dirty="0"/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5D42D7-D384-4B52-D4FE-FB79E7253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201" y="4087546"/>
                  <a:ext cx="944217" cy="924339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02AF9BD-A108-C837-72C1-EE0B41B86EEE}"/>
                    </a:ext>
                  </a:extLst>
                </p:cNvPr>
                <p:cNvSpPr/>
                <p:nvPr/>
              </p:nvSpPr>
              <p:spPr>
                <a:xfrm>
                  <a:off x="8186538" y="2528761"/>
                  <a:ext cx="944218" cy="924341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IL" sz="1000" dirty="0"/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02AF9BD-A108-C837-72C1-EE0B41B86E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538" y="2528761"/>
                  <a:ext cx="944218" cy="924341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F10B23-A5DB-4074-F404-F81C29EA6C9B}"/>
                </a:ext>
              </a:extLst>
            </p:cNvPr>
            <p:cNvCxnSpPr>
              <a:cxnSpLocks/>
              <a:stCxn id="61" idx="6"/>
            </p:cNvCxnSpPr>
            <p:nvPr/>
          </p:nvCxnSpPr>
          <p:spPr>
            <a:xfrm>
              <a:off x="1888120" y="1679250"/>
              <a:ext cx="2081882" cy="12387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C8A75CE-E550-9353-25B0-075815AB1342}"/>
                </a:ext>
              </a:extLst>
            </p:cNvPr>
            <p:cNvCxnSpPr>
              <a:cxnSpLocks/>
              <a:stCxn id="62" idx="6"/>
            </p:cNvCxnSpPr>
            <p:nvPr/>
          </p:nvCxnSpPr>
          <p:spPr>
            <a:xfrm flipV="1">
              <a:off x="1933089" y="2918040"/>
              <a:ext cx="203691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3F7A3DC-83BA-167F-7741-5625A897C9F3}"/>
                </a:ext>
              </a:extLst>
            </p:cNvPr>
            <p:cNvCxnSpPr>
              <a:cxnSpLocks/>
              <a:stCxn id="63" idx="6"/>
            </p:cNvCxnSpPr>
            <p:nvPr/>
          </p:nvCxnSpPr>
          <p:spPr>
            <a:xfrm flipV="1">
              <a:off x="2002418" y="2932949"/>
              <a:ext cx="1956597" cy="16167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2FF2C18-EDAE-EE1E-3BE1-42DD5ADBDCF1}"/>
                </a:ext>
              </a:extLst>
            </p:cNvPr>
            <p:cNvCxnSpPr>
              <a:cxnSpLocks/>
            </p:cNvCxnSpPr>
            <p:nvPr/>
          </p:nvCxnSpPr>
          <p:spPr>
            <a:xfrm>
              <a:off x="5339222" y="2990933"/>
              <a:ext cx="2847316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879006B-BDC3-0DEF-35F1-5B6E7E415AE2}"/>
                </a:ext>
              </a:extLst>
            </p:cNvPr>
            <p:cNvSpPr/>
            <p:nvPr/>
          </p:nvSpPr>
          <p:spPr>
            <a:xfrm>
              <a:off x="3990420" y="2374545"/>
              <a:ext cx="1397782" cy="1336972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1842A676-5D04-1E93-7706-7965A6D934FA}"/>
                    </a:ext>
                  </a:extLst>
                </p:cNvPr>
                <p:cNvSpPr/>
                <p:nvPr/>
              </p:nvSpPr>
              <p:spPr>
                <a:xfrm>
                  <a:off x="8186538" y="3625377"/>
                  <a:ext cx="944218" cy="924339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L" sz="1000" dirty="0"/>
                </a:p>
              </p:txBody>
            </p:sp>
          </mc:Choice>
          <mc:Fallback xmlns="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1842A676-5D04-1E93-7706-7965A6D934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538" y="3625377"/>
                  <a:ext cx="944218" cy="924339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2FAD21A-0274-BA28-A894-50002E9FB79F}"/>
                    </a:ext>
                  </a:extLst>
                </p:cNvPr>
                <p:cNvSpPr txBox="1"/>
                <p:nvPr/>
              </p:nvSpPr>
              <p:spPr>
                <a:xfrm>
                  <a:off x="2626661" y="1610216"/>
                  <a:ext cx="648444" cy="408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sz="10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2FAD21A-0274-BA28-A894-50002E9FB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661" y="1610216"/>
                  <a:ext cx="648444" cy="408353"/>
                </a:xfrm>
                <a:prstGeom prst="rect">
                  <a:avLst/>
                </a:prstGeom>
                <a:blipFill>
                  <a:blip r:embed="rId16"/>
                  <a:stretch>
                    <a:fillRect r="-25714" b="-50000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3C41234-98E5-5B2F-0F99-7AA86DC894A9}"/>
                    </a:ext>
                  </a:extLst>
                </p:cNvPr>
                <p:cNvSpPr txBox="1"/>
                <p:nvPr/>
              </p:nvSpPr>
              <p:spPr>
                <a:xfrm>
                  <a:off x="2510849" y="2374544"/>
                  <a:ext cx="653745" cy="408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sz="10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3C41234-98E5-5B2F-0F99-7AA86DC89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849" y="2374544"/>
                  <a:ext cx="653745" cy="408353"/>
                </a:xfrm>
                <a:prstGeom prst="rect">
                  <a:avLst/>
                </a:prstGeom>
                <a:blipFill>
                  <a:blip r:embed="rId9"/>
                  <a:stretch>
                    <a:fillRect r="-22222" b="-5416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F7C8155-A969-DF9C-17AB-F40952505048}"/>
                    </a:ext>
                  </a:extLst>
                </p:cNvPr>
                <p:cNvSpPr txBox="1"/>
                <p:nvPr/>
              </p:nvSpPr>
              <p:spPr>
                <a:xfrm>
                  <a:off x="2877306" y="3746936"/>
                  <a:ext cx="1081708" cy="408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IL" sz="10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F7C8155-A969-DF9C-17AB-F40952505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306" y="3746936"/>
                  <a:ext cx="1081708" cy="408353"/>
                </a:xfrm>
                <a:prstGeom prst="rect">
                  <a:avLst/>
                </a:prstGeom>
                <a:blipFill>
                  <a:blip r:embed="rId17"/>
                  <a:stretch>
                    <a:fillRect b="-52174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CF92A6F-7954-242F-97E7-9A6B99B58389}"/>
              </a:ext>
            </a:extLst>
          </p:cNvPr>
          <p:cNvGrpSpPr/>
          <p:nvPr/>
        </p:nvGrpSpPr>
        <p:grpSpPr>
          <a:xfrm>
            <a:off x="336272" y="3273972"/>
            <a:ext cx="2690258" cy="1341119"/>
            <a:chOff x="943903" y="1217080"/>
            <a:chExt cx="8186853" cy="37948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CC13080E-9A5B-17ED-DA29-3D76C48E5B28}"/>
                    </a:ext>
                  </a:extLst>
                </p:cNvPr>
                <p:cNvSpPr/>
                <p:nvPr/>
              </p:nvSpPr>
              <p:spPr>
                <a:xfrm>
                  <a:off x="943903" y="1217080"/>
                  <a:ext cx="944217" cy="92433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000" dirty="0"/>
                    <a:t> </a:t>
                  </a:r>
                  <a:endParaRPr lang="en-IL" sz="1000" dirty="0"/>
                </a:p>
              </p:txBody>
            </p:sp>
          </mc:Choice>
          <mc:Fallback xmlns=""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CC13080E-9A5B-17ED-DA29-3D76C48E5B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903" y="1217080"/>
                  <a:ext cx="944217" cy="924339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0546F9FB-8F86-A58A-88B4-A2CDFE5D9A2F}"/>
                    </a:ext>
                  </a:extLst>
                </p:cNvPr>
                <p:cNvSpPr/>
                <p:nvPr/>
              </p:nvSpPr>
              <p:spPr>
                <a:xfrm>
                  <a:off x="988872" y="2455871"/>
                  <a:ext cx="944217" cy="92433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000" dirty="0"/>
                    <a:t> </a:t>
                  </a:r>
                  <a:endParaRPr lang="en-IL" sz="1000" dirty="0"/>
                </a:p>
              </p:txBody>
            </p:sp>
          </mc:Choice>
          <mc:Fallback xmlns=""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0546F9FB-8F86-A58A-88B4-A2CDFE5D9A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872" y="2455871"/>
                  <a:ext cx="944217" cy="924339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5D640EA6-BBBA-0F51-F817-277A3FB7E280}"/>
                    </a:ext>
                  </a:extLst>
                </p:cNvPr>
                <p:cNvSpPr/>
                <p:nvPr/>
              </p:nvSpPr>
              <p:spPr>
                <a:xfrm>
                  <a:off x="1058201" y="4087546"/>
                  <a:ext cx="944217" cy="92433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sz="1000" dirty="0"/>
                    <a:t> </a:t>
                  </a:r>
                  <a:endParaRPr lang="en-IL" sz="1000" dirty="0"/>
                </a:p>
              </p:txBody>
            </p:sp>
          </mc:Choice>
          <mc:Fallback xmlns="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5D640EA6-BBBA-0F51-F817-277A3FB7E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201" y="4087546"/>
                  <a:ext cx="944217" cy="924339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6617CD0-A33E-AFD1-CD55-097E405C9DF0}"/>
                    </a:ext>
                  </a:extLst>
                </p:cNvPr>
                <p:cNvSpPr/>
                <p:nvPr/>
              </p:nvSpPr>
              <p:spPr>
                <a:xfrm>
                  <a:off x="8186538" y="2528761"/>
                  <a:ext cx="944218" cy="924341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IL" sz="1000" dirty="0"/>
                </a:p>
              </p:txBody>
            </p:sp>
          </mc:Choice>
          <mc:Fallback xmlns="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6617CD0-A33E-AFD1-CD55-097E405C9D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538" y="2528761"/>
                  <a:ext cx="944218" cy="924341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BC42569-49C4-364D-FC12-0154BF5E7EA7}"/>
                </a:ext>
              </a:extLst>
            </p:cNvPr>
            <p:cNvCxnSpPr>
              <a:cxnSpLocks/>
              <a:stCxn id="76" idx="6"/>
            </p:cNvCxnSpPr>
            <p:nvPr/>
          </p:nvCxnSpPr>
          <p:spPr>
            <a:xfrm>
              <a:off x="1888120" y="1679250"/>
              <a:ext cx="2081882" cy="12387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11B6856-9BF7-000E-4BD3-431F4D6D1383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1933089" y="2918040"/>
              <a:ext cx="203691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A65A20C-57AD-649F-D5FB-C0CFF5E81A84}"/>
                </a:ext>
              </a:extLst>
            </p:cNvPr>
            <p:cNvCxnSpPr>
              <a:cxnSpLocks/>
              <a:stCxn id="78" idx="6"/>
            </p:cNvCxnSpPr>
            <p:nvPr/>
          </p:nvCxnSpPr>
          <p:spPr>
            <a:xfrm flipV="1">
              <a:off x="2002418" y="2932949"/>
              <a:ext cx="1956597" cy="16167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4502B3C-64EC-421B-9764-080CBF78F992}"/>
                </a:ext>
              </a:extLst>
            </p:cNvPr>
            <p:cNvCxnSpPr>
              <a:cxnSpLocks/>
            </p:cNvCxnSpPr>
            <p:nvPr/>
          </p:nvCxnSpPr>
          <p:spPr>
            <a:xfrm>
              <a:off x="5339222" y="2990933"/>
              <a:ext cx="2847316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F571C1A-039C-E597-A384-8F2DD004D466}"/>
                </a:ext>
              </a:extLst>
            </p:cNvPr>
            <p:cNvSpPr/>
            <p:nvPr/>
          </p:nvSpPr>
          <p:spPr>
            <a:xfrm>
              <a:off x="3990420" y="2374545"/>
              <a:ext cx="1397782" cy="1336972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A40CA98-099C-A7AF-A49A-4B91B566072B}"/>
                    </a:ext>
                  </a:extLst>
                </p:cNvPr>
                <p:cNvSpPr/>
                <p:nvPr/>
              </p:nvSpPr>
              <p:spPr>
                <a:xfrm>
                  <a:off x="8186538" y="3625377"/>
                  <a:ext cx="944218" cy="924339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L" sz="1000" dirty="0"/>
                </a:p>
              </p:txBody>
            </p:sp>
          </mc:Choice>
          <mc:Fallback xmlns="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A40CA98-099C-A7AF-A49A-4B91B56607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538" y="3625377"/>
                  <a:ext cx="944218" cy="92433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4654E40-C400-A37C-1AB0-09291975D05B}"/>
                    </a:ext>
                  </a:extLst>
                </p:cNvPr>
                <p:cNvSpPr txBox="1"/>
                <p:nvPr/>
              </p:nvSpPr>
              <p:spPr>
                <a:xfrm>
                  <a:off x="2626661" y="1610216"/>
                  <a:ext cx="648444" cy="408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sz="10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4654E40-C400-A37C-1AB0-09291975D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661" y="1610216"/>
                  <a:ext cx="648444" cy="408353"/>
                </a:xfrm>
                <a:prstGeom prst="rect">
                  <a:avLst/>
                </a:prstGeom>
                <a:blipFill>
                  <a:blip r:embed="rId16"/>
                  <a:stretch>
                    <a:fillRect r="-25714" b="-50000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1700F50-0778-D467-41EE-E1B7A830B921}"/>
                    </a:ext>
                  </a:extLst>
                </p:cNvPr>
                <p:cNvSpPr txBox="1"/>
                <p:nvPr/>
              </p:nvSpPr>
              <p:spPr>
                <a:xfrm>
                  <a:off x="2510849" y="2374544"/>
                  <a:ext cx="653745" cy="408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sz="10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1700F50-0778-D467-41EE-E1B7A830B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849" y="2374544"/>
                  <a:ext cx="653745" cy="408353"/>
                </a:xfrm>
                <a:prstGeom prst="rect">
                  <a:avLst/>
                </a:prstGeom>
                <a:blipFill>
                  <a:blip r:embed="rId9"/>
                  <a:stretch>
                    <a:fillRect r="-25714" b="-5416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C33EDAD-43C6-E524-DD31-08A29C497573}"/>
                    </a:ext>
                  </a:extLst>
                </p:cNvPr>
                <p:cNvSpPr txBox="1"/>
                <p:nvPr/>
              </p:nvSpPr>
              <p:spPr>
                <a:xfrm>
                  <a:off x="2877306" y="3746936"/>
                  <a:ext cx="1081708" cy="408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IL" sz="10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C33EDAD-43C6-E524-DD31-08A29C497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306" y="3746936"/>
                  <a:ext cx="1081708" cy="408353"/>
                </a:xfrm>
                <a:prstGeom prst="rect">
                  <a:avLst/>
                </a:prstGeom>
                <a:blipFill>
                  <a:blip r:embed="rId17"/>
                  <a:stretch>
                    <a:fillRect b="-52174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4565E48-F49F-40CF-0B19-B1CBB34885AE}"/>
              </a:ext>
            </a:extLst>
          </p:cNvPr>
          <p:cNvGrpSpPr/>
          <p:nvPr/>
        </p:nvGrpSpPr>
        <p:grpSpPr>
          <a:xfrm>
            <a:off x="351049" y="4924884"/>
            <a:ext cx="2690258" cy="1341119"/>
            <a:chOff x="943903" y="1217080"/>
            <a:chExt cx="8186853" cy="37948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8D07CB3C-8167-ADCB-9C1A-210DC465D2E0}"/>
                    </a:ext>
                  </a:extLst>
                </p:cNvPr>
                <p:cNvSpPr/>
                <p:nvPr/>
              </p:nvSpPr>
              <p:spPr>
                <a:xfrm>
                  <a:off x="943903" y="1217080"/>
                  <a:ext cx="944217" cy="92433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000" dirty="0"/>
                    <a:t> </a:t>
                  </a:r>
                  <a:endParaRPr lang="en-IL" sz="1000" dirty="0"/>
                </a:p>
              </p:txBody>
            </p:sp>
          </mc:Choice>
          <mc:Fallback xmlns=""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8D07CB3C-8167-ADCB-9C1A-210DC465D2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903" y="1217080"/>
                  <a:ext cx="944217" cy="92433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0237B316-8617-D3A6-1821-7D2B2211DE61}"/>
                    </a:ext>
                  </a:extLst>
                </p:cNvPr>
                <p:cNvSpPr/>
                <p:nvPr/>
              </p:nvSpPr>
              <p:spPr>
                <a:xfrm>
                  <a:off x="988872" y="2455871"/>
                  <a:ext cx="944217" cy="92433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000" dirty="0"/>
                    <a:t> </a:t>
                  </a:r>
                  <a:endParaRPr lang="en-IL" sz="1000" dirty="0"/>
                </a:p>
              </p:txBody>
            </p:sp>
          </mc:Choice>
          <mc:Fallback xmlns=""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0237B316-8617-D3A6-1821-7D2B2211DE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872" y="2455871"/>
                  <a:ext cx="944217" cy="924339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52F2D6A5-6833-0D20-ED1C-2FB559AD96A6}"/>
                    </a:ext>
                  </a:extLst>
                </p:cNvPr>
                <p:cNvSpPr/>
                <p:nvPr/>
              </p:nvSpPr>
              <p:spPr>
                <a:xfrm>
                  <a:off x="1058201" y="4087546"/>
                  <a:ext cx="944217" cy="92433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sz="1000" dirty="0"/>
                    <a:t> </a:t>
                  </a:r>
                  <a:endParaRPr lang="en-IL" sz="1000" dirty="0"/>
                </a:p>
              </p:txBody>
            </p:sp>
          </mc:Choice>
          <mc:Fallback xmlns=""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52F2D6A5-6833-0D20-ED1C-2FB559AD96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201" y="4087546"/>
                  <a:ext cx="944217" cy="92433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03006D17-FF67-46E8-8E35-01A4C36DA3E0}"/>
                    </a:ext>
                  </a:extLst>
                </p:cNvPr>
                <p:cNvSpPr/>
                <p:nvPr/>
              </p:nvSpPr>
              <p:spPr>
                <a:xfrm>
                  <a:off x="8186538" y="2528761"/>
                  <a:ext cx="944218" cy="924341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IL" sz="1000" dirty="0"/>
                </a:p>
              </p:txBody>
            </p:sp>
          </mc:Choice>
          <mc:Fallback xmlns="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03006D17-FF67-46E8-8E35-01A4C36DA3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538" y="2528761"/>
                  <a:ext cx="944218" cy="924341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00656E7-0209-60B0-E505-1983CD456654}"/>
                </a:ext>
              </a:extLst>
            </p:cNvPr>
            <p:cNvCxnSpPr>
              <a:cxnSpLocks/>
              <a:stCxn id="91" idx="6"/>
            </p:cNvCxnSpPr>
            <p:nvPr/>
          </p:nvCxnSpPr>
          <p:spPr>
            <a:xfrm>
              <a:off x="1888120" y="1679250"/>
              <a:ext cx="2081882" cy="12387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C32CEF8-C0BC-F34D-3593-E0FABE5DD395}"/>
                </a:ext>
              </a:extLst>
            </p:cNvPr>
            <p:cNvCxnSpPr>
              <a:cxnSpLocks/>
              <a:stCxn id="92" idx="6"/>
            </p:cNvCxnSpPr>
            <p:nvPr/>
          </p:nvCxnSpPr>
          <p:spPr>
            <a:xfrm flipV="1">
              <a:off x="1933089" y="2918040"/>
              <a:ext cx="203691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CEE4301-123F-95AB-3A98-7547B5BBA8C7}"/>
                </a:ext>
              </a:extLst>
            </p:cNvPr>
            <p:cNvCxnSpPr>
              <a:cxnSpLocks/>
              <a:stCxn id="93" idx="6"/>
            </p:cNvCxnSpPr>
            <p:nvPr/>
          </p:nvCxnSpPr>
          <p:spPr>
            <a:xfrm flipV="1">
              <a:off x="2002418" y="2932949"/>
              <a:ext cx="1956597" cy="16167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2401173-157E-E935-442E-38F4793C7B87}"/>
                </a:ext>
              </a:extLst>
            </p:cNvPr>
            <p:cNvCxnSpPr>
              <a:cxnSpLocks/>
            </p:cNvCxnSpPr>
            <p:nvPr/>
          </p:nvCxnSpPr>
          <p:spPr>
            <a:xfrm>
              <a:off x="5339222" y="2990933"/>
              <a:ext cx="2847316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0D4F96E-BFDD-FB9C-2384-8E86EEAB0C51}"/>
                </a:ext>
              </a:extLst>
            </p:cNvPr>
            <p:cNvSpPr/>
            <p:nvPr/>
          </p:nvSpPr>
          <p:spPr>
            <a:xfrm>
              <a:off x="3990420" y="2374545"/>
              <a:ext cx="1397782" cy="1336972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13D7940B-4AE8-1466-A01A-CD8FE0D78F6D}"/>
                    </a:ext>
                  </a:extLst>
                </p:cNvPr>
                <p:cNvSpPr/>
                <p:nvPr/>
              </p:nvSpPr>
              <p:spPr>
                <a:xfrm>
                  <a:off x="8186538" y="3625377"/>
                  <a:ext cx="944218" cy="924339"/>
                </a:xfrm>
                <a:prstGeom prst="ellips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L" sz="1000" dirty="0"/>
                </a:p>
              </p:txBody>
            </p:sp>
          </mc:Choice>
          <mc:Fallback xmlns="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13D7940B-4AE8-1466-A01A-CD8FE0D78F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538" y="3625377"/>
                  <a:ext cx="944218" cy="92433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2A1FAFE-2412-DEE6-FA3F-B2AA384B34ED}"/>
                    </a:ext>
                  </a:extLst>
                </p:cNvPr>
                <p:cNvSpPr txBox="1"/>
                <p:nvPr/>
              </p:nvSpPr>
              <p:spPr>
                <a:xfrm>
                  <a:off x="2626661" y="1610216"/>
                  <a:ext cx="648444" cy="408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sz="10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2A1FAFE-2412-DEE6-FA3F-B2AA384B3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661" y="1610216"/>
                  <a:ext cx="648444" cy="408353"/>
                </a:xfrm>
                <a:prstGeom prst="rect">
                  <a:avLst/>
                </a:prstGeom>
                <a:blipFill>
                  <a:blip r:embed="rId16"/>
                  <a:stretch>
                    <a:fillRect r="-25714" b="-5652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FC6350E1-06BD-492F-98C1-38BD1A946315}"/>
                    </a:ext>
                  </a:extLst>
                </p:cNvPr>
                <p:cNvSpPr txBox="1"/>
                <p:nvPr/>
              </p:nvSpPr>
              <p:spPr>
                <a:xfrm>
                  <a:off x="2510849" y="2374544"/>
                  <a:ext cx="653745" cy="408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sz="10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FC6350E1-06BD-492F-98C1-38BD1A9463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849" y="2374544"/>
                  <a:ext cx="653745" cy="408353"/>
                </a:xfrm>
                <a:prstGeom prst="rect">
                  <a:avLst/>
                </a:prstGeom>
                <a:blipFill>
                  <a:blip r:embed="rId25"/>
                  <a:stretch>
                    <a:fillRect r="-25714" b="-50000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0FF6375-8514-2237-922B-1E93E492BD5F}"/>
                    </a:ext>
                  </a:extLst>
                </p:cNvPr>
                <p:cNvSpPr txBox="1"/>
                <p:nvPr/>
              </p:nvSpPr>
              <p:spPr>
                <a:xfrm>
                  <a:off x="2877306" y="3746936"/>
                  <a:ext cx="1081708" cy="408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IL" sz="10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0FF6375-8514-2237-922B-1E93E492B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306" y="3746936"/>
                  <a:ext cx="1081708" cy="408353"/>
                </a:xfrm>
                <a:prstGeom prst="rect">
                  <a:avLst/>
                </a:prstGeom>
                <a:blipFill>
                  <a:blip r:embed="rId10"/>
                  <a:stretch>
                    <a:fillRect b="-52174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647BCA31-E3B5-6429-514E-8FF2DA04B82B}"/>
                  </a:ext>
                </a:extLst>
              </p:cNvPr>
              <p:cNvSpPr/>
              <p:nvPr/>
            </p:nvSpPr>
            <p:spPr>
              <a:xfrm>
                <a:off x="3401137" y="889682"/>
                <a:ext cx="1333500" cy="4306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647BCA31-E3B5-6429-514E-8FF2DA04B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137" y="889682"/>
                <a:ext cx="1333500" cy="430648"/>
              </a:xfrm>
              <a:prstGeom prst="round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D31575B2-7C8E-B7F5-E914-9E66E1809B10}"/>
                  </a:ext>
                </a:extLst>
              </p:cNvPr>
              <p:cNvSpPr/>
              <p:nvPr/>
            </p:nvSpPr>
            <p:spPr>
              <a:xfrm>
                <a:off x="3401137" y="2394136"/>
                <a:ext cx="1333500" cy="4306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D31575B2-7C8E-B7F5-E914-9E66E1809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137" y="2394136"/>
                <a:ext cx="1333500" cy="430648"/>
              </a:xfrm>
              <a:prstGeom prst="round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F34567A6-0B86-3710-F630-BADE2E585059}"/>
                  </a:ext>
                </a:extLst>
              </p:cNvPr>
              <p:cNvSpPr/>
              <p:nvPr/>
            </p:nvSpPr>
            <p:spPr>
              <a:xfrm>
                <a:off x="3401137" y="3847370"/>
                <a:ext cx="1333500" cy="4306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F34567A6-0B86-3710-F630-BADE2E585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137" y="3847370"/>
                <a:ext cx="1333500" cy="430648"/>
              </a:xfrm>
              <a:prstGeom prst="round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D57B19E7-981B-5C81-74CF-DD179E978310}"/>
                  </a:ext>
                </a:extLst>
              </p:cNvPr>
              <p:cNvSpPr/>
              <p:nvPr/>
            </p:nvSpPr>
            <p:spPr>
              <a:xfrm>
                <a:off x="3401137" y="5484239"/>
                <a:ext cx="1333500" cy="4306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D57B19E7-981B-5C81-74CF-DD179E978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137" y="5484239"/>
                <a:ext cx="1333500" cy="430648"/>
              </a:xfrm>
              <a:prstGeom prst="round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ight Brace 108">
            <a:extLst>
              <a:ext uri="{FF2B5EF4-FFF2-40B4-BE49-F238E27FC236}">
                <a16:creationId xmlns:a16="http://schemas.microsoft.com/office/drawing/2014/main" id="{FC0EB667-C889-3EC7-D27B-DFBA2867D069}"/>
              </a:ext>
            </a:extLst>
          </p:cNvPr>
          <p:cNvSpPr/>
          <p:nvPr/>
        </p:nvSpPr>
        <p:spPr>
          <a:xfrm>
            <a:off x="4937663" y="883075"/>
            <a:ext cx="419459" cy="50801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CBAEFA82-D6FA-85B1-34F0-BBD5806006C9}"/>
              </a:ext>
            </a:extLst>
          </p:cNvPr>
          <p:cNvSpPr/>
          <p:nvPr/>
        </p:nvSpPr>
        <p:spPr>
          <a:xfrm>
            <a:off x="5388917" y="3165337"/>
            <a:ext cx="1176811" cy="59830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epoch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3C7DC126-4795-AB7B-89FC-64084B33E5B8}"/>
                  </a:ext>
                </a:extLst>
              </p:cNvPr>
              <p:cNvSpPr/>
              <p:nvPr/>
            </p:nvSpPr>
            <p:spPr>
              <a:xfrm>
                <a:off x="7296990" y="3588859"/>
                <a:ext cx="3550997" cy="1817241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Upon getting the predictions on all the data in the dataset, we calculate the cost function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IL" b="1" dirty="0"/>
              </a:p>
            </p:txBody>
          </p:sp>
        </mc:Choice>
        <mc:Fallback xmlns=""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3C7DC126-4795-AB7B-89FC-64084B33E5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990" y="3588859"/>
                <a:ext cx="3550997" cy="1817241"/>
              </a:xfrm>
              <a:prstGeom prst="roundRect">
                <a:avLst/>
              </a:prstGeom>
              <a:blipFill>
                <a:blip r:embed="rId30"/>
                <a:stretch>
                  <a:fillRect b="-20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10BF7ED-3332-CCC3-85DB-F7283E8AF17E}"/>
              </a:ext>
            </a:extLst>
          </p:cNvPr>
          <p:cNvCxnSpPr>
            <a:cxnSpLocks/>
          </p:cNvCxnSpPr>
          <p:nvPr/>
        </p:nvCxnSpPr>
        <p:spPr>
          <a:xfrm flipH="1">
            <a:off x="7622371" y="5806441"/>
            <a:ext cx="3110632" cy="1251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DCF8BAC6-0E02-7127-AF8E-7745B2337112}"/>
              </a:ext>
            </a:extLst>
          </p:cNvPr>
          <p:cNvSpPr/>
          <p:nvPr/>
        </p:nvSpPr>
        <p:spPr>
          <a:xfrm>
            <a:off x="8059789" y="5912591"/>
            <a:ext cx="2340468" cy="5983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Adjust the weights</a:t>
            </a:r>
            <a:endParaRPr lang="en-IL" dirty="0"/>
          </a:p>
        </p:txBody>
      </p:sp>
      <p:sp>
        <p:nvSpPr>
          <p:cNvPr id="115" name="Speech Bubble: Rectangle with Corners Rounded 114">
            <a:extLst>
              <a:ext uri="{FF2B5EF4-FFF2-40B4-BE49-F238E27FC236}">
                <a16:creationId xmlns:a16="http://schemas.microsoft.com/office/drawing/2014/main" id="{3171F63E-4560-8827-ABBE-B4E0166C8BCC}"/>
              </a:ext>
            </a:extLst>
          </p:cNvPr>
          <p:cNvSpPr/>
          <p:nvPr/>
        </p:nvSpPr>
        <p:spPr>
          <a:xfrm>
            <a:off x="10040005" y="5052519"/>
            <a:ext cx="1996440" cy="838597"/>
          </a:xfrm>
          <a:prstGeom prst="wedgeRoundRectCallout">
            <a:avLst>
              <a:gd name="adj1" fmla="val -79925"/>
              <a:gd name="adj2" fmla="val 5704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Backpropagation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4211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511</Words>
  <Application>Microsoft Office PowerPoint</Application>
  <PresentationFormat>Widescreen</PresentationFormat>
  <Paragraphs>201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How Neural Networks train: The perceptron use case</vt:lpstr>
      <vt:lpstr>Learning algorithm vs. Regular algorithms</vt:lpstr>
      <vt:lpstr>PowerPoint Presentation</vt:lpstr>
      <vt:lpstr>Training set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Networks: The Neuron</dc:title>
  <dc:creator>Catherine Haddad</dc:creator>
  <cp:lastModifiedBy>Catherine Haddad</cp:lastModifiedBy>
  <cp:revision>7</cp:revision>
  <dcterms:created xsi:type="dcterms:W3CDTF">2023-08-22T17:14:57Z</dcterms:created>
  <dcterms:modified xsi:type="dcterms:W3CDTF">2023-08-23T19:00:20Z</dcterms:modified>
</cp:coreProperties>
</file>