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8" r:id="rId11"/>
    <p:sldId id="259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57" r:id="rId2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7C4A-84E3-0A40-41A0-ACFA0DF5B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12C95-7679-FF45-FF6B-D520CE4F0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7F523-D5D0-F196-489E-2FD1A75C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119D-8BC6-4E12-A081-7B6D0C6DB97E}" type="datetimeFigureOut">
              <a:rPr lang="en-IL" smtClean="0"/>
              <a:t>24/08/2023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22532-C408-20B5-5691-7BAB325B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1B106-992B-BFFD-69FA-107A9A9D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19AA-FDE8-4BB8-B891-0B5B2EBA926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296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DDA4-157B-F8BC-034F-8AF52D24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AA95A-E2F2-0EDC-C901-7DB770CBD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CF0CF-0E51-EC35-CC93-585BA271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119D-8BC6-4E12-A081-7B6D0C6DB97E}" type="datetimeFigureOut">
              <a:rPr lang="en-IL" smtClean="0"/>
              <a:t>24/08/2023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80260-C4E6-9614-9FA5-8BAB24C6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0A962-F006-F2C0-E56E-25A7E52B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19AA-FDE8-4BB8-B891-0B5B2EBA926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282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C12BE-DBE5-C699-A8CF-854C0DB1F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A5227-878E-0353-6E6D-D60216250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913F3-253A-4617-B7AA-411C7AB1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119D-8BC6-4E12-A081-7B6D0C6DB97E}" type="datetimeFigureOut">
              <a:rPr lang="en-IL" smtClean="0"/>
              <a:t>24/08/2023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1C95-148F-D9DE-B48A-59E8F0E2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5BE8F-753B-8D1A-52AA-B1FEED2D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19AA-FDE8-4BB8-B891-0B5B2EBA926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856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FFA0-B646-A154-4034-EC0C6A8B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59CC8-A555-5295-F15C-D4C64C9A1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0357F-5C1F-6669-61A3-98C0DF39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119D-8BC6-4E12-A081-7B6D0C6DB97E}" type="datetimeFigureOut">
              <a:rPr lang="en-IL" smtClean="0"/>
              <a:t>24/08/2023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5E4B2-42B1-04E3-E60D-4C8A8530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2DD5B-588F-9A25-519F-6E569218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19AA-FDE8-4BB8-B891-0B5B2EBA926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6205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62F8-CD52-803C-1C3A-9E4E37A5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A982F-F058-F409-FE6F-18F1375CC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D5EA8-D630-C2BC-F128-24554E1A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119D-8BC6-4E12-A081-7B6D0C6DB97E}" type="datetimeFigureOut">
              <a:rPr lang="en-IL" smtClean="0"/>
              <a:t>24/08/2023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6A4AC-73A3-B37A-62DD-571332A12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806E6-33C6-69CD-7DA5-277102BE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19AA-FDE8-4BB8-B891-0B5B2EBA926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840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41D4-E886-4C3A-3225-FB330CC5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FABD1-8115-A9F6-AC0E-9B8EDAFFF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42B6B-B1EA-1DC5-9440-207D45E6D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ED33D-010F-97AE-B074-ACD7EDFA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119D-8BC6-4E12-A081-7B6D0C6DB97E}" type="datetimeFigureOut">
              <a:rPr lang="en-IL" smtClean="0"/>
              <a:t>24/08/2023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E0AC7-0AB6-F89F-A98B-71BA9FAA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88631-E267-C958-77C8-8CD9784B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19AA-FDE8-4BB8-B891-0B5B2EBA926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3839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3B4A-273D-E668-C4A7-DA09251B9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37901-2462-9C2B-92C7-89B47B967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606D5-C0B7-2EB1-8405-805D1F42C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0E675-235A-CD60-203C-426E4B6F6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EE7C6-7160-E060-895C-A6AE46481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256E7E-7B57-CC62-FD70-522FAEE6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119D-8BC6-4E12-A081-7B6D0C6DB97E}" type="datetimeFigureOut">
              <a:rPr lang="en-IL" smtClean="0"/>
              <a:t>24/08/2023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ADFE4-51B0-F6F6-12F4-7A11C7E5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E51467-B11F-5702-3F17-983071C5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19AA-FDE8-4BB8-B891-0B5B2EBA926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61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91DD-B8AA-46E6-FD0E-96274526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CFDC9-8112-5366-68AF-E2DD3B4A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119D-8BC6-4E12-A081-7B6D0C6DB97E}" type="datetimeFigureOut">
              <a:rPr lang="en-IL" smtClean="0"/>
              <a:t>24/08/2023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0AFE9-B5B5-5801-B36C-D41B3385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57BED-FA7A-2C02-B91C-2F58E2F3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19AA-FDE8-4BB8-B891-0B5B2EBA926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731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F16DF-31C2-E949-03DE-8FC2FBC8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119D-8BC6-4E12-A081-7B6D0C6DB97E}" type="datetimeFigureOut">
              <a:rPr lang="en-IL" smtClean="0"/>
              <a:t>24/08/2023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4E748-0802-4C5F-8FF0-18408347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317B2-020B-6A58-AEBB-8A400C96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19AA-FDE8-4BB8-B891-0B5B2EBA926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974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8D9E-E066-6029-8903-A8C840710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D24D-4072-86C2-C811-9AFEC4C0F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51ED9-227D-59DA-4371-BD6FE4AC4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D78F0-2CD8-CFA5-DB74-855CE969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119D-8BC6-4E12-A081-7B6D0C6DB97E}" type="datetimeFigureOut">
              <a:rPr lang="en-IL" smtClean="0"/>
              <a:t>24/08/2023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AC4AB-2C46-DC0B-FC02-47301799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44064-F967-0230-5384-C04DB38A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19AA-FDE8-4BB8-B891-0B5B2EBA926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043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FC30-4A11-1E44-3D19-5B2508553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9D752C-4E82-8140-933A-CE19A9138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21348-D930-E68A-6802-343634998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A9078-5989-74FA-B903-1123CF27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119D-8BC6-4E12-A081-7B6D0C6DB97E}" type="datetimeFigureOut">
              <a:rPr lang="en-IL" smtClean="0"/>
              <a:t>24/08/2023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29488-50B5-81A9-57B2-1BD1330A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0AEBC-FC6F-AA02-FF9B-E9017342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19AA-FDE8-4BB8-B891-0B5B2EBA926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9489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4D67E-D5AA-FDA4-B131-5A01EDF46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22638-4AC1-2027-0D90-8AC176EFE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ECA6A-8288-BB48-BD1A-0BE3499DE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F119D-8BC6-4E12-A081-7B6D0C6DB97E}" type="datetimeFigureOut">
              <a:rPr lang="en-IL" smtClean="0"/>
              <a:t>24/08/2023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EA38A-4ED9-6426-DAD8-2EFF102C5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D237-DA8F-5483-C4C6-A3CC0EAD6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C19AA-FDE8-4BB8-B891-0B5B2EBA926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5157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26791" TargetMode="External"/><Relationship Id="rId2" Type="http://schemas.openxmlformats.org/officeDocument/2006/relationships/hyperlink" Target="https://www.superdatascience.com/the-ultimate-guide-to-convolutional-neural-networks-cn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609.04112" TargetMode="External"/><Relationship Id="rId4" Type="http://schemas.openxmlformats.org/officeDocument/2006/relationships/hyperlink" Target="https://cs.nju.edu.cn/wujx/paper/CNN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08C1-1734-6080-C34F-E740B4933E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CNN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42620D-9E66-8BF7-1A1A-92801CCA5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D468EED-FEA5-0058-3359-532F56BC6FB4}"/>
              </a:ext>
            </a:extLst>
          </p:cNvPr>
          <p:cNvSpPr txBox="1">
            <a:spLocks/>
          </p:cNvSpPr>
          <p:nvPr/>
        </p:nvSpPr>
        <p:spPr>
          <a:xfrm>
            <a:off x="1390049" y="6218906"/>
            <a:ext cx="9144000" cy="367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Slides are based on the course: Deep Learning A to Z by Kirill Eremenko AND Hadelin de Ponteves</a:t>
            </a:r>
            <a:endParaRPr lang="en-IL" sz="1800" dirty="0"/>
          </a:p>
        </p:txBody>
      </p:sp>
    </p:spTree>
    <p:extLst>
      <p:ext uri="{BB962C8B-B14F-4D97-AF65-F5344CB8AC3E}">
        <p14:creationId xmlns:p14="http://schemas.microsoft.com/office/powerpoint/2010/main" val="2579526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1E3C-4DEE-F238-CFB5-B266D2A9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#1 - Convolution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0A54B-3F3A-42B6-42F5-7CEFA4CAE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451" y="2513087"/>
            <a:ext cx="7257156" cy="290579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FDCC96-06C4-DB75-C204-5C6BE9BDF977}"/>
              </a:ext>
            </a:extLst>
          </p:cNvPr>
          <p:cNvSpPr/>
          <p:nvPr/>
        </p:nvSpPr>
        <p:spPr>
          <a:xfrm>
            <a:off x="738787" y="1931746"/>
            <a:ext cx="2882479" cy="6903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Convolution function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8719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B701-1CA8-555B-DE38-9B8AF5C3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Convolution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EC9B0-648B-2FD3-C772-19F9C779A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617"/>
            <a:ext cx="8829675" cy="4183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E502D1-EA5D-0790-622E-45A9C4BEE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89" y="1406525"/>
            <a:ext cx="1204629" cy="120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08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7366-DBEA-6970-72F3-9CC00E8F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7" y="387746"/>
            <a:ext cx="10515600" cy="1325563"/>
          </a:xfrm>
        </p:spPr>
        <p:txBody>
          <a:bodyPr/>
          <a:lstStyle/>
          <a:p>
            <a:r>
              <a:rPr lang="en-US" dirty="0"/>
              <a:t>Step 1: Convolution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8E8A-2482-0511-8B45-A6B3C6FFD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750A2-EFC8-BAAB-7C15-608A9DECF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58" y="1600994"/>
            <a:ext cx="11210925" cy="4800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373B00-AD87-7971-05FF-25E4750DD5AD}"/>
              </a:ext>
            </a:extLst>
          </p:cNvPr>
          <p:cNvSpPr/>
          <p:nvPr/>
        </p:nvSpPr>
        <p:spPr>
          <a:xfrm>
            <a:off x="714818" y="1873193"/>
            <a:ext cx="1477321" cy="1452803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3635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E21D-F72E-FBC0-8FDC-A34A63064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38" y="165099"/>
            <a:ext cx="10515600" cy="1325563"/>
          </a:xfrm>
        </p:spPr>
        <p:txBody>
          <a:bodyPr/>
          <a:lstStyle/>
          <a:p>
            <a:r>
              <a:rPr lang="en-US" dirty="0"/>
              <a:t>Step 1: Convolution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C2E45-2B46-3270-1E36-E4232B1F4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75F9B-6829-1DD2-E65B-5A8DDC520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78" y="1490663"/>
            <a:ext cx="11001375" cy="4686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F71A54-2E29-3F8D-3030-9BEE9B9F3EBA}"/>
              </a:ext>
            </a:extLst>
          </p:cNvPr>
          <p:cNvSpPr/>
          <p:nvPr/>
        </p:nvSpPr>
        <p:spPr>
          <a:xfrm>
            <a:off x="1677663" y="1703968"/>
            <a:ext cx="1477321" cy="14528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E03555-5484-4BE0-DEDB-E90E3A193682}"/>
              </a:ext>
            </a:extLst>
          </p:cNvPr>
          <p:cNvCxnSpPr/>
          <p:nvPr/>
        </p:nvCxnSpPr>
        <p:spPr>
          <a:xfrm>
            <a:off x="1152338" y="1515863"/>
            <a:ext cx="60304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60D5B677-F503-3735-A9C2-6600B93EAC48}"/>
              </a:ext>
            </a:extLst>
          </p:cNvPr>
          <p:cNvSpPr/>
          <p:nvPr/>
        </p:nvSpPr>
        <p:spPr>
          <a:xfrm>
            <a:off x="4681001" y="1280074"/>
            <a:ext cx="1059735" cy="423894"/>
          </a:xfrm>
          <a:prstGeom prst="wedgeRoundRectCallout">
            <a:avLst>
              <a:gd name="adj1" fmla="val -325072"/>
              <a:gd name="adj2" fmla="val 59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Stride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3923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F353-859B-DACB-5317-8C2DF5F2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Convolution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C357-1E08-4D46-872E-A2A6C169F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765D4-81EC-4288-E31E-7387410C6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36" y="1690688"/>
            <a:ext cx="11287125" cy="4914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3B5057-0670-B760-F707-37B62AF6AE07}"/>
              </a:ext>
            </a:extLst>
          </p:cNvPr>
          <p:cNvSpPr/>
          <p:nvPr/>
        </p:nvSpPr>
        <p:spPr>
          <a:xfrm>
            <a:off x="1689773" y="1976197"/>
            <a:ext cx="1477321" cy="1452803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4324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F353-859B-DACB-5317-8C2DF5F2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Convolution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C357-1E08-4D46-872E-A2A6C169F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0511F-E462-A39A-8DC2-42978B5DF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553369"/>
            <a:ext cx="10963275" cy="4895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3B5057-0670-B760-F707-37B62AF6AE07}"/>
              </a:ext>
            </a:extLst>
          </p:cNvPr>
          <p:cNvSpPr/>
          <p:nvPr/>
        </p:nvSpPr>
        <p:spPr>
          <a:xfrm>
            <a:off x="2010720" y="1766534"/>
            <a:ext cx="1477321" cy="1452803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4736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0C45-30A7-012C-4BE9-F5AF7B37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Convolution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3DF62-FFC5-B16C-945C-2D28229B0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2F064-9E02-AA89-A9FB-57E09CC9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21" y="1510154"/>
            <a:ext cx="11144250" cy="47339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0931E7-BE0C-789B-2D73-1F1E8DE7B84A}"/>
              </a:ext>
            </a:extLst>
          </p:cNvPr>
          <p:cNvSpPr/>
          <p:nvPr/>
        </p:nvSpPr>
        <p:spPr>
          <a:xfrm>
            <a:off x="2943287" y="1758509"/>
            <a:ext cx="1477321" cy="145280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31080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FB7D-875C-4FCC-FFCD-9B7C4421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Convolution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65463-2E8F-48E9-B303-0B15BBE76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965DC-22C5-EC11-9D64-35F126532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825625"/>
            <a:ext cx="11382375" cy="4838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EF29E9-11A1-21EA-17C0-CC8B047638DA}"/>
              </a:ext>
            </a:extLst>
          </p:cNvPr>
          <p:cNvSpPr/>
          <p:nvPr/>
        </p:nvSpPr>
        <p:spPr>
          <a:xfrm>
            <a:off x="708759" y="2596155"/>
            <a:ext cx="1477321" cy="14528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0935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52F4-6AB3-D628-A9EA-9C6E779D1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Convolution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F91CD-A910-373B-5397-E07181967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04B15-5472-C049-B4C8-9114CB307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508769"/>
            <a:ext cx="11334750" cy="4838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648AEC-709A-B5AE-7E0A-0952F1AF6305}"/>
              </a:ext>
            </a:extLst>
          </p:cNvPr>
          <p:cNvSpPr/>
          <p:nvPr/>
        </p:nvSpPr>
        <p:spPr>
          <a:xfrm>
            <a:off x="2723112" y="3718553"/>
            <a:ext cx="1477321" cy="1452803"/>
          </a:xfrm>
          <a:prstGeom prst="rect">
            <a:avLst/>
          </a:prstGeom>
          <a:noFill/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5356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B2F9-417F-8E36-6AC1-BCE7C43D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Map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814C-96AB-69EC-EDD3-EF59B339E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A796C-AE8F-F6EF-7894-665BAF036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530308"/>
            <a:ext cx="116205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139D-3B18-5DCC-090D-0637B39F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9539B1-016A-030B-D9A6-47B8D4B40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9722" y="1746901"/>
            <a:ext cx="4870531" cy="4351338"/>
          </a:xfrm>
        </p:spPr>
      </p:pic>
    </p:spTree>
    <p:extLst>
      <p:ext uri="{BB962C8B-B14F-4D97-AF65-F5344CB8AC3E}">
        <p14:creationId xmlns:p14="http://schemas.microsoft.com/office/powerpoint/2010/main" val="99916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3E077-B98F-CE73-5A1B-82A2C99D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examples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CDFC16-B458-50AB-FBCC-CDD5896E6B48}"/>
              </a:ext>
            </a:extLst>
          </p:cNvPr>
          <p:cNvSpPr txBox="1"/>
          <p:nvPr/>
        </p:nvSpPr>
        <p:spPr>
          <a:xfrm>
            <a:off x="5979695" y="451184"/>
            <a:ext cx="5612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GIMP.org documentation:</a:t>
            </a:r>
          </a:p>
          <a:p>
            <a:r>
              <a:rPr lang="en-US" dirty="0"/>
              <a:t>https://docs.gimp.org/2.10/en/gimp-filter-convolution-matrix.html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C7C222-6906-7ED4-76E4-B9FDDF51C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06967"/>
            <a:ext cx="5705475" cy="5172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AF4F83-11C8-7E61-B2C7-F5ED5B7C7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899" y="1606967"/>
            <a:ext cx="29622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78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8A58-84E2-1E49-629E-941166CF7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126850-7C72-1D92-38F3-4F7EBC4C2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58" y="1582404"/>
            <a:ext cx="101060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33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C9F842-BC8F-649A-2C1B-EB203962F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47" y="1037557"/>
            <a:ext cx="103536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83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EDE5-BE55-67E9-5CB9-0A47A283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enhance filter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6B3FE0-87AF-ED8E-D3C2-330DEEB56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0271"/>
            <a:ext cx="99726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75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D888-A9FD-5F08-32D4-914A432B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1(b) – </a:t>
            </a:r>
            <a:r>
              <a:rPr lang="en-US" dirty="0" err="1"/>
              <a:t>ReLU</a:t>
            </a:r>
            <a:r>
              <a:rPr lang="en-US" dirty="0"/>
              <a:t> layer (Rectifier Linear units)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F1B4A-0FC9-1624-CB57-24302A09E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41" y="1892502"/>
            <a:ext cx="11716753" cy="496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21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0F34-04BE-884F-9C85-24461CCB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 tasks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B9385-1EB1-7395-84E4-1DA69E4D0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sng" dirty="0">
                <a:solidFill>
                  <a:srgbClr val="5624D0"/>
                </a:solidFill>
                <a:effectLst/>
                <a:latin typeface="Udemy Sans"/>
                <a:hlinkClick r:id="rId2"/>
              </a:rPr>
              <a:t>The Ultimate Guide to Convolutional Neural Networks</a:t>
            </a:r>
            <a:endParaRPr lang="en-GB" b="0" i="0" dirty="0">
              <a:solidFill>
                <a:srgbClr val="2D2F31"/>
              </a:solidFill>
              <a:effectLst/>
              <a:latin typeface="Udemy Sans"/>
            </a:endParaRPr>
          </a:p>
          <a:p>
            <a:r>
              <a:rPr lang="en-US" dirty="0">
                <a:hlinkClick r:id="rId3"/>
              </a:rPr>
              <a:t>https://ieeexplore.ieee.org/document/726791</a:t>
            </a:r>
            <a:r>
              <a:rPr lang="en-US" dirty="0"/>
              <a:t> (By Yann </a:t>
            </a:r>
            <a:r>
              <a:rPr lang="en-US" dirty="0" err="1"/>
              <a:t>Lecun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Yann </a:t>
            </a:r>
            <a:r>
              <a:rPr lang="en-US" dirty="0" err="1"/>
              <a:t>Lecun</a:t>
            </a:r>
            <a:r>
              <a:rPr lang="en-US" dirty="0"/>
              <a:t> – The father of CNNs</a:t>
            </a:r>
          </a:p>
          <a:p>
            <a:r>
              <a:rPr lang="en-US" dirty="0"/>
              <a:t>Introduction to Convolutional Neural Networks (</a:t>
            </a:r>
            <a:r>
              <a:rPr lang="en-US" dirty="0" err="1"/>
              <a:t>Jianxin</a:t>
            </a:r>
            <a:r>
              <a:rPr lang="en-US" dirty="0"/>
              <a:t> Wu) </a:t>
            </a:r>
            <a:r>
              <a:rPr lang="en-US" dirty="0">
                <a:hlinkClick r:id="rId4"/>
              </a:rPr>
              <a:t>https://cs.nju.edu.cn/wujx/paper/CNN.pdf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Description and simplification of the math behind CNNs.</a:t>
            </a:r>
          </a:p>
          <a:p>
            <a:r>
              <a:rPr lang="en-GB" dirty="0"/>
              <a:t>Understanding Convolutional Neural Networks with A Mathematical Model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https://arxiv.org/abs/1609.04112</a:t>
            </a:r>
            <a:endParaRPr lang="en-US" dirty="0"/>
          </a:p>
          <a:p>
            <a:pPr lvl="1"/>
            <a:r>
              <a:rPr lang="en-US" dirty="0"/>
              <a:t>More about </a:t>
            </a:r>
            <a:r>
              <a:rPr lang="en-US" dirty="0" err="1"/>
              <a:t>ReLU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5624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F28FD-EEC1-EB54-90BA-FB251F3D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3EDA9-3E96-F706-919A-5792F023B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953229"/>
            <a:ext cx="4875728" cy="404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2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196E-7921-F276-C8E3-4A46100E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BC555-AC85-7F77-9404-3D38B1FB4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295400"/>
            <a:ext cx="81248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9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B84A-3D5E-8D27-BCC0-EA1CEAA3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B3739-7B38-379E-D8E8-7C058E64C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79" y="2086230"/>
            <a:ext cx="9456085" cy="370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1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5DFB-4826-63C6-E9DC-C2C56EFB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Emotion detectors </a:t>
            </a:r>
            <a:r>
              <a:rPr lang="en-US" dirty="0">
                <a:sym typeface="Wingdings" panose="05000000000000000000" pitchFamily="2" charset="2"/>
              </a:rPr>
              <a:t>  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73F9E-7D73-F389-172F-14BF8CE70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94" y="1895082"/>
            <a:ext cx="9032034" cy="450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2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F86C-F836-7045-737F-83A8A86F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representation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06BC1-F0B5-4576-257B-AC676913D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12" y="2103518"/>
            <a:ext cx="8680902" cy="395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49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9847-31FC-1616-3346-573E9205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representation: simplified example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5D163-8C33-F60B-FA2F-6022143C5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45ECA-632D-B4FD-A7CD-63F030CC4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25" y="1631845"/>
            <a:ext cx="10515600" cy="415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93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AC09-377E-9DFE-7792-62344217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– general structure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97D8F-C15F-8FCB-3606-32DC7C889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268" y="1690688"/>
            <a:ext cx="50196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66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4634</TotalTime>
  <Words>207</Words>
  <Application>Microsoft Office PowerPoint</Application>
  <PresentationFormat>Widescreen</PresentationFormat>
  <Paragraphs>36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Udemy Sans</vt:lpstr>
      <vt:lpstr>Office Theme</vt:lpstr>
      <vt:lpstr>CNN</vt:lpstr>
      <vt:lpstr>Motivation</vt:lpstr>
      <vt:lpstr>Motivation</vt:lpstr>
      <vt:lpstr>Motivation</vt:lpstr>
      <vt:lpstr>CNN</vt:lpstr>
      <vt:lpstr>Emotion detectors   </vt:lpstr>
      <vt:lpstr>Image representation</vt:lpstr>
      <vt:lpstr>Image representation: simplified example </vt:lpstr>
      <vt:lpstr>CNN – general structure</vt:lpstr>
      <vt:lpstr>Step #1 - Convolution</vt:lpstr>
      <vt:lpstr>Step 1: Convolution</vt:lpstr>
      <vt:lpstr>Step 1: Convolution</vt:lpstr>
      <vt:lpstr>Step 1: Convolution</vt:lpstr>
      <vt:lpstr>Step 1: Convolution</vt:lpstr>
      <vt:lpstr>Step 1: Convolution</vt:lpstr>
      <vt:lpstr>Step 1: Convolution</vt:lpstr>
      <vt:lpstr>Step 1: Convolution</vt:lpstr>
      <vt:lpstr>Step 1: Convolution</vt:lpstr>
      <vt:lpstr>Feature Map</vt:lpstr>
      <vt:lpstr>Filter examples</vt:lpstr>
      <vt:lpstr>PowerPoint Presentation</vt:lpstr>
      <vt:lpstr>PowerPoint Presentation</vt:lpstr>
      <vt:lpstr>Edge enhance filter</vt:lpstr>
      <vt:lpstr>Step 1(b) – ReLU layer (Rectifier Linear units)</vt:lpstr>
      <vt:lpstr>Further reading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</dc:title>
  <dc:creator>Catherine Haddad</dc:creator>
  <cp:lastModifiedBy>Catherine Haddad</cp:lastModifiedBy>
  <cp:revision>6</cp:revision>
  <dcterms:created xsi:type="dcterms:W3CDTF">2023-08-23T15:31:35Z</dcterms:created>
  <dcterms:modified xsi:type="dcterms:W3CDTF">2023-08-27T09:47:09Z</dcterms:modified>
</cp:coreProperties>
</file>