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69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918" autoAdjust="0"/>
  </p:normalViewPr>
  <p:slideViewPr>
    <p:cSldViewPr snapToGrid="0" showGuides="1">
      <p:cViewPr varScale="1">
        <p:scale>
          <a:sx n="126" d="100"/>
          <a:sy n="126" d="100"/>
        </p:scale>
        <p:origin x="142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0DDD6-CA4D-4931-89CE-18E050304DEF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01B8-0BCB-4923-9D73-D3C4CF958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32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01B8-0BCB-4923-9D73-D3C4CF95897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02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Threshold function (it is either 0 or 1)</a:t>
            </a:r>
          </a:p>
          <a:p>
            <a:pPr marL="342900" indent="-342900">
              <a:buAutoNum type="arabicPeriod"/>
            </a:pPr>
            <a:r>
              <a:rPr lang="en-US" dirty="0"/>
              <a:t>Sigmoid function (</a:t>
            </a:r>
            <a:r>
              <a:rPr lang="en-US" dirty="0" err="1"/>
              <a:t>Pr</a:t>
            </a:r>
            <a:r>
              <a:rPr lang="en-US" dirty="0"/>
              <a:t>(y=1))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01B8-0BCB-4923-9D73-D3C4CF95897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477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E93B-2948-DEA8-4CB1-B9F91B27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D9069-71CC-479F-AABC-1A527A1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D776-CD77-822C-7F43-5F0E43FC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FFD-1222-2DBE-31AE-EF23AF27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CFAF-18BA-0C12-C889-45FD86D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08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BE83-F8D1-37DB-A31E-FE213A0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0784-06C0-D8CB-58F5-7963B95C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62AE-DAB0-9AAA-3EBE-119B53F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520-E044-228A-3797-8EE7186F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21E9-21F8-23ED-F0D3-A53B029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9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EE0F-E0B6-F0E1-567F-3E0CDDB5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D744D-C270-0B67-E20D-8B58E876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FD2E-BC2D-B3EA-88E9-177EF97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ED6A-26D9-DAF6-123A-2BCFF391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4EE2-4CF0-09C7-27B5-D813009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3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DC6B-7AAD-AF51-CD52-59B45A7B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98AD-0463-B543-D6AA-29CEA355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6287-88A2-8C56-2A93-37D9BC92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3D23-5BC9-C731-46E7-FD256F18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A73F-080F-3968-FE39-1DC68EA4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539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A17D-E959-A764-71E5-5D42F1A6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3D23-91B8-9667-F229-5046A7D7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2342-5541-497D-79D8-0008F99A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841D-1712-D208-577D-0A95C653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1F28-9241-D80C-F7BF-AB87A155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0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332-F97E-9C76-9925-043E688A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EDBD-4C33-6156-9700-FD541D33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C1BAA-4BEF-6BD8-6B95-5D0913DD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9391-43CA-B17B-DF7C-BD4FF52F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73A6-D33E-C9D2-C439-C1AB6E92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268A-4C81-A8DF-3CCC-99BB736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93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1B2A-70F1-0901-C2B9-D777881A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BC7-EB78-DC71-0DB1-BD08EA01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AED1-CD8B-E955-B493-49BB4F13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66EB-FA9A-9584-986F-CF2ED9FF8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09AAB-C96C-9767-643C-DC4BB9CAC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2CF0D-2C52-EFC0-C773-C8C34A23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AD941-4F27-2B96-DD2E-951B232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E7C30-7E73-B55C-000F-C4BBBE94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28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C183-45F8-3055-00D1-B9173269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8406B-89CB-0287-381E-50F52EF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01D5-D82B-66C9-E1C2-A206A947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A33F-DF89-2FB2-2472-D946BF9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2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F091-8742-0BBA-4B22-3D1B1E0E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4B21-6A38-A349-5695-5B41E03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5D14-77FD-A527-A95F-2DA8BA30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190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EE9-446F-60A5-13AD-3E973B2E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ABAF-95FF-EF98-7A28-2D2ED90A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07EE2-DE0F-039A-C287-63A000E9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18822-8EFD-DC1F-0CE6-7C1E98AC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16F0-C63F-FD37-D7E7-FDF9C19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BD4D-8745-B2AF-B662-AE874D59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2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DDCE-76E4-ED15-EA3F-1943A53F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4372-B45B-D576-A3AA-F869F1C6F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453E-700A-A82E-8E1E-7139DD66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A7BF-2D06-CFE4-3BEA-105661A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ECEC-A596-2ADB-E5AA-DF7F9886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E1E6-3F92-25A4-9F13-1CCD5D3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9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BE1D5-71C2-E114-6F89-691CB88B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0B91-6F11-CD1D-CC76-B66A6CF4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2206-42DC-55DA-3BE7-6868EABE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210A-6643-4835-8526-271030E78995}" type="datetimeFigureOut">
              <a:rPr lang="en-IL" smtClean="0"/>
              <a:t>22/08/2023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139F-D17C-F0F8-D8A8-5AFA41B7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4BFF-2882-9414-BC7F-F132D079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152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v7labs.com/blog/neural-networks-activation-fun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46D-E742-D930-EA0D-27F9C770B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Neural Networks: The Neuron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87E4-FDDF-982F-07AD-8706F086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980" y="6230938"/>
            <a:ext cx="9144000" cy="36798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Slides are based on the course: Deep Learning A to Z by Kirill Eremenko AND </a:t>
            </a:r>
            <a:r>
              <a:rPr lang="en-US" sz="1800" dirty="0" err="1"/>
              <a:t>Hadelin</a:t>
            </a:r>
            <a:r>
              <a:rPr lang="en-US" sz="1800" dirty="0"/>
              <a:t> de </a:t>
            </a:r>
            <a:r>
              <a:rPr lang="en-US" sz="1800" dirty="0" err="1"/>
              <a:t>Ponteves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61350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8B9912BD-9614-10EC-0A17-0E946FFD6C26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 – what happens inside the neuron?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/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/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/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/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3D96016-71F6-0509-4B09-F9131F2D0255}"/>
              </a:ext>
            </a:extLst>
          </p:cNvPr>
          <p:cNvSpPr/>
          <p:nvPr/>
        </p:nvSpPr>
        <p:spPr>
          <a:xfrm>
            <a:off x="4152882" y="2791150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87603F-C52A-6516-D5DC-64813B74DB0E}"/>
              </a:ext>
            </a:extLst>
          </p:cNvPr>
          <p:cNvSpPr/>
          <p:nvPr/>
        </p:nvSpPr>
        <p:spPr>
          <a:xfrm>
            <a:off x="9160912" y="3362649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5A2E6-E262-A001-0819-6853D2C9AE33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071000" y="2586030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E733E-056E-F530-656C-03666678BC0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115969" y="3824820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016A8-7438-5D29-CC3D-F25D4EF3DE2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185298" y="3839729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B4451A-2DA8-9D41-E085-587C3749A69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13596" y="3824818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5899C-95EC-6578-62B0-1ABCFC91CA8B}"/>
              </a:ext>
            </a:extLst>
          </p:cNvPr>
          <p:cNvSpPr txBox="1"/>
          <p:nvPr/>
        </p:nvSpPr>
        <p:spPr>
          <a:xfrm>
            <a:off x="10128374" y="3640152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/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/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/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25F53FB-D664-7801-4BA4-BF04728DB1C1}"/>
              </a:ext>
            </a:extLst>
          </p:cNvPr>
          <p:cNvSpPr txBox="1"/>
          <p:nvPr/>
        </p:nvSpPr>
        <p:spPr>
          <a:xfrm>
            <a:off x="4903840" y="3329335"/>
            <a:ext cx="5405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  <a:endParaRPr lang="en-IL" sz="6000" dirty="0"/>
          </a:p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0875CE-11F4-9192-6A50-27A0AAFBE487}"/>
                  </a:ext>
                </a:extLst>
              </p:cNvPr>
              <p:cNvSpPr/>
              <p:nvPr/>
            </p:nvSpPr>
            <p:spPr>
              <a:xfrm>
                <a:off x="4147276" y="2791150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Step 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0875CE-11F4-9192-6A50-27A0AAFB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76" y="2791150"/>
                <a:ext cx="2166730" cy="20673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/>
              <p:nvPr/>
            </p:nvSpPr>
            <p:spPr>
              <a:xfrm>
                <a:off x="4150079" y="2787982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Step 2:apply activation function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79" y="2787982"/>
                <a:ext cx="2166730" cy="2067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8B9912BD-9614-10EC-0A17-0E946FFD6C26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happens inside the neuron: the activation function</a:t>
            </a:r>
            <a:endParaRPr lang="en-I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B0E0EE-247B-A341-DDBE-A767676C01FB}"/>
              </a:ext>
            </a:extLst>
          </p:cNvPr>
          <p:cNvGrpSpPr/>
          <p:nvPr/>
        </p:nvGrpSpPr>
        <p:grpSpPr>
          <a:xfrm>
            <a:off x="2132099" y="2315586"/>
            <a:ext cx="7182854" cy="3280985"/>
            <a:chOff x="379999" y="1853831"/>
            <a:chExt cx="10325100" cy="532096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BF4524E-BFE8-EAED-4862-5F94225F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99" y="2317047"/>
              <a:ext cx="10325100" cy="485775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C1BD21-A9CB-9875-2797-E527A57CC4E6}"/>
                </a:ext>
              </a:extLst>
            </p:cNvPr>
            <p:cNvSpPr/>
            <p:nvPr/>
          </p:nvSpPr>
          <p:spPr>
            <a:xfrm>
              <a:off x="2504075" y="1853831"/>
              <a:ext cx="5167562" cy="9264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Threshold Function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1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29DEF-FBFC-A9CF-1877-1672168E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37" y="2487540"/>
            <a:ext cx="7554829" cy="3668868"/>
          </a:xfrm>
          <a:prstGeom prst="rect">
            <a:avLst/>
          </a:prstGeom>
        </p:spPr>
      </p:pic>
      <p:sp>
        <p:nvSpPr>
          <p:cNvPr id="4" name="Title 37">
            <a:extLst>
              <a:ext uri="{FF2B5EF4-FFF2-40B4-BE49-F238E27FC236}">
                <a16:creationId xmlns:a16="http://schemas.microsoft.com/office/drawing/2014/main" id="{7DDD5F81-9B55-62CB-E1AD-ABD64CC2F6DB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happens inside the neuron: the activation function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C3BD0-DECF-7B89-BBC1-B16D0179635E}"/>
              </a:ext>
            </a:extLst>
          </p:cNvPr>
          <p:cNvSpPr/>
          <p:nvPr/>
        </p:nvSpPr>
        <p:spPr>
          <a:xfrm>
            <a:off x="2737462" y="2198723"/>
            <a:ext cx="4066395" cy="772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 function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1859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56D48-C46F-7E87-27AE-1602F820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90" y="2472489"/>
            <a:ext cx="8154460" cy="3901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F822E9-1402-B034-E1C7-D0B2AF3B7A05}"/>
              </a:ext>
            </a:extLst>
          </p:cNvPr>
          <p:cNvSpPr/>
          <p:nvPr/>
        </p:nvSpPr>
        <p:spPr>
          <a:xfrm>
            <a:off x="3690328" y="2086350"/>
            <a:ext cx="4066395" cy="772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Rectifier function</a:t>
            </a:r>
            <a:endParaRPr lang="en-IL" dirty="0"/>
          </a:p>
        </p:txBody>
      </p:sp>
      <p:sp>
        <p:nvSpPr>
          <p:cNvPr id="5" name="Title 37">
            <a:extLst>
              <a:ext uri="{FF2B5EF4-FFF2-40B4-BE49-F238E27FC236}">
                <a16:creationId xmlns:a16="http://schemas.microsoft.com/office/drawing/2014/main" id="{6B5A1F2D-C8F9-27D2-6F67-5878872440EC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happens inside the neuron: the activation function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366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7">
            <a:extLst>
              <a:ext uri="{FF2B5EF4-FFF2-40B4-BE49-F238E27FC236}">
                <a16:creationId xmlns:a16="http://schemas.microsoft.com/office/drawing/2014/main" id="{3D213DC4-8665-A1C0-FD48-161F683845F1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happens inside the neuron: the activation function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410BF-8D0B-1379-DF9A-65B42C7C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68" y="2628880"/>
            <a:ext cx="7155284" cy="3503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AD270C-772C-93DF-A2EF-3E58AA7B7823}"/>
              </a:ext>
            </a:extLst>
          </p:cNvPr>
          <p:cNvSpPr/>
          <p:nvPr/>
        </p:nvSpPr>
        <p:spPr>
          <a:xfrm>
            <a:off x="3497823" y="2164536"/>
            <a:ext cx="4066395" cy="772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Hyperbolic tangent (tanh)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602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8B9912BD-9614-10EC-0A17-0E946FFD6C26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 – what happens inside the neuron?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/>
              <p:nvPr/>
            </p:nvSpPr>
            <p:spPr>
              <a:xfrm>
                <a:off x="314652" y="154901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2" y="1549018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/>
              <p:nvPr/>
            </p:nvSpPr>
            <p:spPr>
              <a:xfrm>
                <a:off x="359621" y="2787809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1" y="2787809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/>
              <p:nvPr/>
            </p:nvSpPr>
            <p:spPr>
              <a:xfrm>
                <a:off x="428950" y="4419484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0" y="4419484"/>
                <a:ext cx="944217" cy="924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/>
              <p:nvPr/>
            </p:nvSpPr>
            <p:spPr>
              <a:xfrm>
                <a:off x="643131" y="3957314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31" y="3957314"/>
                <a:ext cx="3771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687603F-C52A-6516-D5DC-64813B74DB0E}"/>
              </a:ext>
            </a:extLst>
          </p:cNvPr>
          <p:cNvSpPr/>
          <p:nvPr/>
        </p:nvSpPr>
        <p:spPr>
          <a:xfrm>
            <a:off x="8348781" y="2787807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5A2E6-E262-A001-0819-6853D2C9AE3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258869" y="2011188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E733E-056E-F530-656C-03666678BC0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303838" y="3249978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016A8-7438-5D29-CC3D-F25D4EF3DE2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373167" y="3264887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B4451A-2DA8-9D41-E085-587C3749A69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501465" y="3249976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5899C-95EC-6578-62B0-1ABCFC91CA8B}"/>
              </a:ext>
            </a:extLst>
          </p:cNvPr>
          <p:cNvSpPr txBox="1"/>
          <p:nvPr/>
        </p:nvSpPr>
        <p:spPr>
          <a:xfrm>
            <a:off x="9316243" y="3065310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/>
              <p:nvPr/>
            </p:nvSpPr>
            <p:spPr>
              <a:xfrm>
                <a:off x="2100563" y="2174405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63" y="2174405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/>
              <p:nvPr/>
            </p:nvSpPr>
            <p:spPr>
              <a:xfrm>
                <a:off x="1958385" y="2834228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85" y="2834228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/>
              <p:nvPr/>
            </p:nvSpPr>
            <p:spPr>
              <a:xfrm>
                <a:off x="2095240" y="4135260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40" y="4135260"/>
                <a:ext cx="572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/>
              <p:nvPr/>
            </p:nvSpPr>
            <p:spPr>
              <a:xfrm>
                <a:off x="3348355" y="2213140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55" y="2213140"/>
                <a:ext cx="2166730" cy="2067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D306C6-F98C-D8C0-FCE3-1747FCB7823E}"/>
              </a:ext>
            </a:extLst>
          </p:cNvPr>
          <p:cNvSpPr/>
          <p:nvPr/>
        </p:nvSpPr>
        <p:spPr>
          <a:xfrm>
            <a:off x="2099013" y="4980706"/>
            <a:ext cx="7249026" cy="118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 is binary (0,1) value, what activation function suit your problem?</a:t>
            </a:r>
          </a:p>
        </p:txBody>
      </p:sp>
    </p:spTree>
    <p:extLst>
      <p:ext uri="{BB962C8B-B14F-4D97-AF65-F5344CB8AC3E}">
        <p14:creationId xmlns:p14="http://schemas.microsoft.com/office/powerpoint/2010/main" val="367423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4FDF5-F5A1-4504-27D7-923ACD33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299210"/>
            <a:ext cx="11477625" cy="5372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18AF97-D24B-A350-2E77-37A4BEE3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311785"/>
            <a:ext cx="10515600" cy="1325563"/>
          </a:xfrm>
        </p:spPr>
        <p:txBody>
          <a:bodyPr/>
          <a:lstStyle/>
          <a:p>
            <a:r>
              <a:rPr lang="en-US" dirty="0"/>
              <a:t>Common choices</a:t>
            </a:r>
            <a:endParaRPr lang="en-I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FEC3F8D-D43F-60BB-05DE-F64D3D21BDE0}"/>
              </a:ext>
            </a:extLst>
          </p:cNvPr>
          <p:cNvSpPr/>
          <p:nvPr/>
        </p:nvSpPr>
        <p:spPr>
          <a:xfrm>
            <a:off x="3840480" y="5985510"/>
            <a:ext cx="1242060" cy="781050"/>
          </a:xfrm>
          <a:prstGeom prst="wedgeRoundRectCallout">
            <a:avLst>
              <a:gd name="adj1" fmla="val 146173"/>
              <a:gd name="adj2" fmla="val -863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Rectifier function</a:t>
            </a:r>
            <a:endParaRPr lang="en-I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87B2D-29C5-A1C4-A382-2ACCACB2B809}"/>
              </a:ext>
            </a:extLst>
          </p:cNvPr>
          <p:cNvSpPr/>
          <p:nvPr/>
        </p:nvSpPr>
        <p:spPr>
          <a:xfrm>
            <a:off x="9631680" y="4888230"/>
            <a:ext cx="1242060" cy="781050"/>
          </a:xfrm>
          <a:prstGeom prst="wedgeRoundRectCallout">
            <a:avLst>
              <a:gd name="adj1" fmla="val -96158"/>
              <a:gd name="adj2" fmla="val -19660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493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D396-0FDE-29A0-8201-B9447883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activation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1A19-A907-1756-61AA-8FAA08A0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" y="1609057"/>
            <a:ext cx="412482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For mode information and examples of other activation functions, please visit: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https://www.v7labs.com/blog/neural-networks-activation-functions</a:t>
            </a:r>
            <a:endParaRPr lang="en-US" dirty="0"/>
          </a:p>
          <a:p>
            <a:r>
              <a:rPr lang="en-US" dirty="0"/>
              <a:t>A good read about rectifier functions: Deep sparse rectifier neural networks. By </a:t>
            </a:r>
            <a:r>
              <a:rPr lang="en-US" dirty="0" err="1"/>
              <a:t>Xafier</a:t>
            </a:r>
            <a:r>
              <a:rPr lang="en-US" dirty="0"/>
              <a:t> </a:t>
            </a:r>
            <a:r>
              <a:rPr lang="en-US" dirty="0" err="1"/>
              <a:t>Glorot</a:t>
            </a:r>
            <a:r>
              <a:rPr lang="en-US" dirty="0"/>
              <a:t> et.al.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5DCC7-0F22-024C-4A16-EE976A1D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1505800"/>
            <a:ext cx="6606540" cy="51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AE072-A6EF-6563-B890-14EC8B24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0512"/>
            <a:ext cx="117538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01131-115E-9B8A-33DD-F4E2AF7A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47"/>
            <a:ext cx="12192000" cy="6225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1627B-F121-22F0-EF86-4CBA4869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0" y="1552575"/>
            <a:ext cx="4429125" cy="421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C0C19-8A28-B3E9-D4DB-262FB788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52" y="3119437"/>
            <a:ext cx="3810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841F0-AE8D-7FB2-196E-B1CA0DC8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85750"/>
            <a:ext cx="119919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/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/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/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/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04A216F-ACB7-5BC4-8D07-563EF4BC4231}"/>
              </a:ext>
            </a:extLst>
          </p:cNvPr>
          <p:cNvSpPr/>
          <p:nvPr/>
        </p:nvSpPr>
        <p:spPr>
          <a:xfrm>
            <a:off x="4640161" y="1810577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5FFEB1-CF75-99BC-7D66-D44094622E30}"/>
              </a:ext>
            </a:extLst>
          </p:cNvPr>
          <p:cNvSpPr/>
          <p:nvPr/>
        </p:nvSpPr>
        <p:spPr>
          <a:xfrm>
            <a:off x="9654207" y="2382076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44AB1-CC92-E495-BB76-6882FA7AFA0E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2564295" y="1605457"/>
            <a:ext cx="2075866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8046A-4751-D941-2DEC-6870707A7B9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2609264" y="2844247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0B5B0-86E9-2692-3CBF-AC95C3E978F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678593" y="2859156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F7D4E4-A6DB-7EC8-FBDA-52C4F5185088}"/>
              </a:ext>
            </a:extLst>
          </p:cNvPr>
          <p:cNvSpPr/>
          <p:nvPr/>
        </p:nvSpPr>
        <p:spPr>
          <a:xfrm>
            <a:off x="88089" y="1027795"/>
            <a:ext cx="3010973" cy="4340553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4CDCD-D93D-B2EA-4924-3709E2C65D57}"/>
              </a:ext>
            </a:extLst>
          </p:cNvPr>
          <p:cNvSpPr txBox="1"/>
          <p:nvPr/>
        </p:nvSpPr>
        <p:spPr>
          <a:xfrm>
            <a:off x="147965" y="1166225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1</a:t>
            </a:r>
          </a:p>
          <a:p>
            <a:r>
              <a:rPr lang="en-US" dirty="0"/>
              <a:t>Independent variable 2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CE6FD-210E-B832-9946-D92A57CD5BB5}"/>
              </a:ext>
            </a:extLst>
          </p:cNvPr>
          <p:cNvSpPr txBox="1"/>
          <p:nvPr/>
        </p:nvSpPr>
        <p:spPr>
          <a:xfrm>
            <a:off x="172935" y="2484279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2</a:t>
            </a:r>
          </a:p>
          <a:p>
            <a:r>
              <a:rPr lang="en-US" dirty="0"/>
              <a:t>Independent variable 2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B52ED3-1191-F944-341C-6214A1C7306A}"/>
              </a:ext>
            </a:extLst>
          </p:cNvPr>
          <p:cNvSpPr txBox="1"/>
          <p:nvPr/>
        </p:nvSpPr>
        <p:spPr>
          <a:xfrm>
            <a:off x="172935" y="4099496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m</a:t>
            </a:r>
          </a:p>
          <a:p>
            <a:r>
              <a:rPr lang="en-US" dirty="0"/>
              <a:t>Independent variable m</a:t>
            </a:r>
            <a:endParaRPr lang="en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7A875-0630-9AEF-787F-C50B5D60C8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06891" y="2844245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D01468-8C58-592A-A062-2C39EA2FC615}"/>
              </a:ext>
            </a:extLst>
          </p:cNvPr>
          <p:cNvSpPr txBox="1"/>
          <p:nvPr/>
        </p:nvSpPr>
        <p:spPr>
          <a:xfrm>
            <a:off x="10621669" y="2659579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5C93A7-F26A-1F15-EA25-6D325CF6BACB}"/>
              </a:ext>
            </a:extLst>
          </p:cNvPr>
          <p:cNvSpPr/>
          <p:nvPr/>
        </p:nvSpPr>
        <p:spPr>
          <a:xfrm>
            <a:off x="3830540" y="5022826"/>
            <a:ext cx="5277683" cy="1616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Standardize these values</a:t>
            </a:r>
          </a:p>
          <a:p>
            <a:pPr algn="ctr"/>
            <a:r>
              <a:rPr lang="en-US" dirty="0"/>
              <a:t>Make sure they have the mean 0 and variance 1 / Normalize them  (so you get them between 0 and 1)</a:t>
            </a:r>
            <a:endParaRPr lang="en-I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21B2EC-10B0-7C47-7432-3245295F92C5}"/>
              </a:ext>
            </a:extLst>
          </p:cNvPr>
          <p:cNvCxnSpPr>
            <a:cxnSpLocks/>
            <a:stCxn id="24" idx="1"/>
            <a:endCxn id="4" idx="5"/>
          </p:cNvCxnSpPr>
          <p:nvPr/>
        </p:nvCxnSpPr>
        <p:spPr>
          <a:xfrm flipH="1" flipV="1">
            <a:off x="2540316" y="4802726"/>
            <a:ext cx="1290224" cy="10284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5B9EA-8ABA-5AB6-61F3-D3F56B973801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470987" y="3171051"/>
            <a:ext cx="1497830" cy="275666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D5309-38A4-D0A1-D73C-B449B7378A7E}"/>
              </a:ext>
            </a:extLst>
          </p:cNvPr>
          <p:cNvCxnSpPr>
            <a:cxnSpLocks/>
          </p:cNvCxnSpPr>
          <p:nvPr/>
        </p:nvCxnSpPr>
        <p:spPr>
          <a:xfrm flipH="1" flipV="1">
            <a:off x="2563921" y="1587166"/>
            <a:ext cx="1404896" cy="434055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7">
            <a:extLst>
              <a:ext uri="{FF2B5EF4-FFF2-40B4-BE49-F238E27FC236}">
                <a16:creationId xmlns:a16="http://schemas.microsoft.com/office/drawing/2014/main" id="{A545036D-AB0A-4232-989D-DAA8E4D0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6" y="-755"/>
            <a:ext cx="10515600" cy="1325563"/>
          </a:xfrm>
        </p:spPr>
        <p:txBody>
          <a:bodyPr/>
          <a:lstStyle/>
          <a:p>
            <a:r>
              <a:rPr lang="en-US" dirty="0"/>
              <a:t>The Neuron - input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3395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/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/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/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/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04A216F-ACB7-5BC4-8D07-563EF4BC4231}"/>
              </a:ext>
            </a:extLst>
          </p:cNvPr>
          <p:cNvSpPr/>
          <p:nvPr/>
        </p:nvSpPr>
        <p:spPr>
          <a:xfrm>
            <a:off x="4640161" y="1810577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5FFEB1-CF75-99BC-7D66-D44094622E30}"/>
              </a:ext>
            </a:extLst>
          </p:cNvPr>
          <p:cNvSpPr/>
          <p:nvPr/>
        </p:nvSpPr>
        <p:spPr>
          <a:xfrm>
            <a:off x="9654207" y="2382076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44AB1-CC92-E495-BB76-6882FA7AFA0E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2564295" y="1605457"/>
            <a:ext cx="2075866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8046A-4751-D941-2DEC-6870707A7B9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2609264" y="2844247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0B5B0-86E9-2692-3CBF-AC95C3E978F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678593" y="2859156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7A875-0630-9AEF-787F-C50B5D60C8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06891" y="2844245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D01468-8C58-592A-A062-2C39EA2FC615}"/>
              </a:ext>
            </a:extLst>
          </p:cNvPr>
          <p:cNvSpPr txBox="1"/>
          <p:nvPr/>
        </p:nvSpPr>
        <p:spPr>
          <a:xfrm>
            <a:off x="10621669" y="2659579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6CAF02-F4A9-5A41-A884-8BE15BA4504E}"/>
              </a:ext>
            </a:extLst>
          </p:cNvPr>
          <p:cNvSpPr/>
          <p:nvPr/>
        </p:nvSpPr>
        <p:spPr>
          <a:xfrm>
            <a:off x="8882757" y="1605456"/>
            <a:ext cx="3149683" cy="2717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B4C270-BF5E-BCF7-E7A4-7E4594C50267}"/>
              </a:ext>
            </a:extLst>
          </p:cNvPr>
          <p:cNvSpPr/>
          <p:nvPr/>
        </p:nvSpPr>
        <p:spPr>
          <a:xfrm>
            <a:off x="3031430" y="4340085"/>
            <a:ext cx="4120133" cy="20673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(Spam/Non-spam)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(fish/cat/dog)</a:t>
            </a:r>
            <a:endParaRPr lang="en-IL" dirty="0"/>
          </a:p>
        </p:txBody>
      </p:sp>
      <p:sp>
        <p:nvSpPr>
          <p:cNvPr id="13" name="Title 37">
            <a:extLst>
              <a:ext uri="{FF2B5EF4-FFF2-40B4-BE49-F238E27FC236}">
                <a16:creationId xmlns:a16="http://schemas.microsoft.com/office/drawing/2014/main" id="{F1443474-349C-0DF0-9BC5-894B5237B890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 - output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41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378E016-312E-ED37-8F6B-D0C7A424858E}"/>
                  </a:ext>
                </a:extLst>
              </p:cNvPr>
              <p:cNvSpPr/>
              <p:nvPr/>
            </p:nvSpPr>
            <p:spPr>
              <a:xfrm>
                <a:off x="9930299" y="1305984"/>
                <a:ext cx="880075" cy="817590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378E016-312E-ED37-8F6B-D0C7A4248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99" y="1305984"/>
                <a:ext cx="880075" cy="8175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5630C2-A26F-8A67-7120-ADFF78BA8466}"/>
              </a:ext>
            </a:extLst>
          </p:cNvPr>
          <p:cNvSpPr/>
          <p:nvPr/>
        </p:nvSpPr>
        <p:spPr>
          <a:xfrm>
            <a:off x="8837788" y="1143287"/>
            <a:ext cx="3149683" cy="34527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C4FBCB-A97F-BD8D-3BD8-9D7899869CBC}"/>
                  </a:ext>
                </a:extLst>
              </p:cNvPr>
              <p:cNvSpPr/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C4FBCB-A97F-BD8D-3BD8-9D7899869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BD12EA-32EA-B261-D26C-593530DA1E0D}"/>
                  </a:ext>
                </a:extLst>
              </p:cNvPr>
              <p:cNvSpPr/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BD12EA-32EA-B261-D26C-593530DA1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74EA57-A29C-7448-A800-DC8DF7B1362D}"/>
                  </a:ext>
                </a:extLst>
              </p:cNvPr>
              <p:cNvSpPr/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74EA57-A29C-7448-A800-DC8DF7B1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F3BC9-EEF9-154A-9403-17250A146F5A}"/>
                  </a:ext>
                </a:extLst>
              </p:cNvPr>
              <p:cNvSpPr txBox="1"/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BF3BC9-EEF9-154A-9403-17250A14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5195D6F-4B68-F105-352F-9A9C1FABCCDD}"/>
              </a:ext>
            </a:extLst>
          </p:cNvPr>
          <p:cNvSpPr/>
          <p:nvPr/>
        </p:nvSpPr>
        <p:spPr>
          <a:xfrm>
            <a:off x="4640161" y="1810577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50D0C7-798D-7347-F174-F932182F678E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564295" y="1605457"/>
            <a:ext cx="2075866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06E7C-8808-9C68-ADBF-9D1000ADE7F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609264" y="2844247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05C119-9F4A-E008-96BB-23094FC32C49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678593" y="2859156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E2B4A1-0671-65CD-49C5-CA8B90A813BF}"/>
              </a:ext>
            </a:extLst>
          </p:cNvPr>
          <p:cNvCxnSpPr>
            <a:cxnSpLocks/>
          </p:cNvCxnSpPr>
          <p:nvPr/>
        </p:nvCxnSpPr>
        <p:spPr>
          <a:xfrm>
            <a:off x="6806891" y="2844245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1C589F-079F-672F-31AA-8645FDAB4102}"/>
              </a:ext>
            </a:extLst>
          </p:cNvPr>
          <p:cNvSpPr/>
          <p:nvPr/>
        </p:nvSpPr>
        <p:spPr>
          <a:xfrm>
            <a:off x="7822339" y="4758757"/>
            <a:ext cx="4120133" cy="1660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(Price)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(Spam/Non-spam)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</a:rPr>
              <a:t>Categorical (fish/cat/dog)</a:t>
            </a:r>
            <a:endParaRPr lang="en-IL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83C8D1B-B1E7-E7BD-267E-01126467E662}"/>
                  </a:ext>
                </a:extLst>
              </p:cNvPr>
              <p:cNvSpPr/>
              <p:nvPr/>
            </p:nvSpPr>
            <p:spPr>
              <a:xfrm>
                <a:off x="10028608" y="2435450"/>
                <a:ext cx="880075" cy="817590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83C8D1B-B1E7-E7BD-267E-01126467E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608" y="2435450"/>
                <a:ext cx="880075" cy="8175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B2550D-E097-FAC6-8C30-5DC7B6DF6CCE}"/>
                  </a:ext>
                </a:extLst>
              </p:cNvPr>
              <p:cNvSpPr/>
              <p:nvPr/>
            </p:nvSpPr>
            <p:spPr>
              <a:xfrm>
                <a:off x="10124443" y="3515755"/>
                <a:ext cx="880075" cy="817590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B2550D-E097-FAC6-8C30-5DC7B6DF6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43" y="3515755"/>
                <a:ext cx="880075" cy="81759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F21C92-BA3D-CCB5-6872-F1FD5C8A151E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8837788" y="1714780"/>
            <a:ext cx="1092511" cy="1154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004871-FB4D-AC93-7D4F-99F1FA51493A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8837788" y="2869674"/>
            <a:ext cx="1286655" cy="105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A52BE9-4580-769A-9C5C-0F75704A2A33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8837788" y="2863636"/>
            <a:ext cx="1216209" cy="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37">
            <a:extLst>
              <a:ext uri="{FF2B5EF4-FFF2-40B4-BE49-F238E27FC236}">
                <a16:creationId xmlns:a16="http://schemas.microsoft.com/office/drawing/2014/main" id="{5C78B57F-8EC7-6901-9900-C010495E4436}"/>
              </a:ext>
            </a:extLst>
          </p:cNvPr>
          <p:cNvSpPr txBox="1">
            <a:spLocks/>
          </p:cNvSpPr>
          <p:nvPr/>
        </p:nvSpPr>
        <p:spPr>
          <a:xfrm>
            <a:off x="393083" y="2106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 – categorical output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79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/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/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/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/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04A216F-ACB7-5BC4-8D07-563EF4BC4231}"/>
              </a:ext>
            </a:extLst>
          </p:cNvPr>
          <p:cNvSpPr/>
          <p:nvPr/>
        </p:nvSpPr>
        <p:spPr>
          <a:xfrm>
            <a:off x="4640161" y="1810577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5FFEB1-CF75-99BC-7D66-D44094622E30}"/>
              </a:ext>
            </a:extLst>
          </p:cNvPr>
          <p:cNvSpPr/>
          <p:nvPr/>
        </p:nvSpPr>
        <p:spPr>
          <a:xfrm>
            <a:off x="9654207" y="2382076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44AB1-CC92-E495-BB76-6882FA7AFA0E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2564295" y="1605457"/>
            <a:ext cx="2075866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8046A-4751-D941-2DEC-6870707A7B9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2609264" y="2844247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0B5B0-86E9-2692-3CBF-AC95C3E978F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678593" y="2859156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F7D4E4-A6DB-7EC8-FBDA-52C4F5185088}"/>
              </a:ext>
            </a:extLst>
          </p:cNvPr>
          <p:cNvSpPr/>
          <p:nvPr/>
        </p:nvSpPr>
        <p:spPr>
          <a:xfrm>
            <a:off x="159560" y="930281"/>
            <a:ext cx="3010973" cy="4784432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4CDCD-D93D-B2EA-4924-3709E2C65D57}"/>
              </a:ext>
            </a:extLst>
          </p:cNvPr>
          <p:cNvSpPr txBox="1"/>
          <p:nvPr/>
        </p:nvSpPr>
        <p:spPr>
          <a:xfrm>
            <a:off x="147965" y="1166225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1</a:t>
            </a:r>
          </a:p>
          <a:p>
            <a:r>
              <a:rPr lang="en-US" dirty="0"/>
              <a:t>Independent variable 2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CE6FD-210E-B832-9946-D92A57CD5BB5}"/>
              </a:ext>
            </a:extLst>
          </p:cNvPr>
          <p:cNvSpPr txBox="1"/>
          <p:nvPr/>
        </p:nvSpPr>
        <p:spPr>
          <a:xfrm>
            <a:off x="172935" y="2484279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2</a:t>
            </a:r>
          </a:p>
          <a:p>
            <a:r>
              <a:rPr lang="en-US" dirty="0"/>
              <a:t>Independent variable 2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B52ED3-1191-F944-341C-6214A1C7306A}"/>
              </a:ext>
            </a:extLst>
          </p:cNvPr>
          <p:cNvSpPr txBox="1"/>
          <p:nvPr/>
        </p:nvSpPr>
        <p:spPr>
          <a:xfrm>
            <a:off x="172935" y="4099496"/>
            <a:ext cx="146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value m</a:t>
            </a:r>
          </a:p>
          <a:p>
            <a:r>
              <a:rPr lang="en-US" dirty="0"/>
              <a:t>Independent variable m</a:t>
            </a:r>
            <a:endParaRPr lang="en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7A875-0630-9AEF-787F-C50B5D60C8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06891" y="2844245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D01468-8C58-592A-A062-2C39EA2FC615}"/>
              </a:ext>
            </a:extLst>
          </p:cNvPr>
          <p:cNvSpPr txBox="1"/>
          <p:nvPr/>
        </p:nvSpPr>
        <p:spPr>
          <a:xfrm>
            <a:off x="10621669" y="2659579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6CAF02-F4A9-5A41-A884-8BE15BA4504E}"/>
              </a:ext>
            </a:extLst>
          </p:cNvPr>
          <p:cNvSpPr/>
          <p:nvPr/>
        </p:nvSpPr>
        <p:spPr>
          <a:xfrm>
            <a:off x="9363904" y="1143287"/>
            <a:ext cx="2655161" cy="39653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61719C-5230-261A-6153-E309D1DF662E}"/>
              </a:ext>
            </a:extLst>
          </p:cNvPr>
          <p:cNvSpPr/>
          <p:nvPr/>
        </p:nvSpPr>
        <p:spPr>
          <a:xfrm>
            <a:off x="434859" y="5927719"/>
            <a:ext cx="2599033" cy="727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observation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1B16C7-01A2-07E5-858C-9191369EDB9A}"/>
              </a:ext>
            </a:extLst>
          </p:cNvPr>
          <p:cNvSpPr/>
          <p:nvPr/>
        </p:nvSpPr>
        <p:spPr>
          <a:xfrm>
            <a:off x="9420032" y="5876809"/>
            <a:ext cx="2599033" cy="830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observation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760877-9513-48BE-F7CA-0C829A588334}"/>
              </a:ext>
            </a:extLst>
          </p:cNvPr>
          <p:cNvCxnSpPr/>
          <p:nvPr/>
        </p:nvCxnSpPr>
        <p:spPr>
          <a:xfrm>
            <a:off x="3795963" y="6347381"/>
            <a:ext cx="4908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FE5D5A-C208-A4F8-3DE1-A421B3FC88DE}"/>
              </a:ext>
            </a:extLst>
          </p:cNvPr>
          <p:cNvSpPr txBox="1"/>
          <p:nvPr/>
        </p:nvSpPr>
        <p:spPr>
          <a:xfrm>
            <a:off x="5029200" y="5927719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 to the same observation</a:t>
            </a:r>
            <a:endParaRPr lang="en-IL" dirty="0"/>
          </a:p>
        </p:txBody>
      </p:sp>
      <p:sp>
        <p:nvSpPr>
          <p:cNvPr id="16" name="Title 37">
            <a:extLst>
              <a:ext uri="{FF2B5EF4-FFF2-40B4-BE49-F238E27FC236}">
                <a16:creationId xmlns:a16="http://schemas.microsoft.com/office/drawing/2014/main" id="{B56B2356-BB2D-4849-50E3-316AC7C319FD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91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/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BF061E6-4D33-27EA-7F56-E6AFDFB0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78" y="1143287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/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CE5239-C9C1-3C60-3107-95A9F95F8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2382078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/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6BA301-B420-2CE4-ED32-2A81086C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76" y="4013753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/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C97C6-142C-F696-F3B6-82C1B851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57" y="3551583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04A216F-ACB7-5BC4-8D07-563EF4BC4231}"/>
              </a:ext>
            </a:extLst>
          </p:cNvPr>
          <p:cNvSpPr/>
          <p:nvPr/>
        </p:nvSpPr>
        <p:spPr>
          <a:xfrm>
            <a:off x="4640161" y="1810577"/>
            <a:ext cx="2166730" cy="206733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5FFEB1-CF75-99BC-7D66-D44094622E30}"/>
              </a:ext>
            </a:extLst>
          </p:cNvPr>
          <p:cNvSpPr/>
          <p:nvPr/>
        </p:nvSpPr>
        <p:spPr>
          <a:xfrm>
            <a:off x="9654207" y="2382076"/>
            <a:ext cx="944217" cy="92433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B44AB1-CC92-E495-BB76-6882FA7AFA0E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2564295" y="1605457"/>
            <a:ext cx="2075866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8046A-4751-D941-2DEC-6870707A7B9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2609264" y="2844247"/>
            <a:ext cx="20308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60B5B0-86E9-2692-3CBF-AC95C3E978F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678593" y="2859156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F7D4E4-A6DB-7EC8-FBDA-52C4F5185088}"/>
              </a:ext>
            </a:extLst>
          </p:cNvPr>
          <p:cNvSpPr/>
          <p:nvPr/>
        </p:nvSpPr>
        <p:spPr>
          <a:xfrm>
            <a:off x="2356185" y="1009434"/>
            <a:ext cx="2438197" cy="396479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7A875-0630-9AEF-787F-C50B5D60C8F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06891" y="2844245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D01468-8C58-592A-A062-2C39EA2FC615}"/>
              </a:ext>
            </a:extLst>
          </p:cNvPr>
          <p:cNvSpPr txBox="1"/>
          <p:nvPr/>
        </p:nvSpPr>
        <p:spPr>
          <a:xfrm>
            <a:off x="10621669" y="2659579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p:sp>
        <p:nvSpPr>
          <p:cNvPr id="16" name="Title 37">
            <a:extLst>
              <a:ext uri="{FF2B5EF4-FFF2-40B4-BE49-F238E27FC236}">
                <a16:creationId xmlns:a16="http://schemas.microsoft.com/office/drawing/2014/main" id="{B56B2356-BB2D-4849-50E3-316AC7C319FD}"/>
              </a:ext>
            </a:extLst>
          </p:cNvPr>
          <p:cNvSpPr txBox="1">
            <a:spLocks/>
          </p:cNvSpPr>
          <p:nvPr/>
        </p:nvSpPr>
        <p:spPr>
          <a:xfrm>
            <a:off x="399553" y="2090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Neuron – the synapsis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480F5-DA3B-69AB-4FF7-F8F7F3712C81}"/>
              </a:ext>
            </a:extLst>
          </p:cNvPr>
          <p:cNvSpPr/>
          <p:nvPr/>
        </p:nvSpPr>
        <p:spPr>
          <a:xfrm>
            <a:off x="2137155" y="5082604"/>
            <a:ext cx="7667621" cy="1676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synopsis line have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are crucial for NN –those weights is how the model learns.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those weights, the network decides what signal passes through and who is not..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process is all about adjusting those weight – so they are determined after the training phase of the model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8C8977-2209-696D-A2D5-40DD63731B03}"/>
                  </a:ext>
                </a:extLst>
              </p:cNvPr>
              <p:cNvSpPr txBox="1"/>
              <p:nvPr/>
            </p:nvSpPr>
            <p:spPr>
              <a:xfrm>
                <a:off x="3405989" y="1768674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8C8977-2209-696D-A2D5-40DD6373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89" y="1768674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AC9AA4-603F-C057-E397-2AEEC76F0074}"/>
                  </a:ext>
                </a:extLst>
              </p:cNvPr>
              <p:cNvSpPr txBox="1"/>
              <p:nvPr/>
            </p:nvSpPr>
            <p:spPr>
              <a:xfrm>
                <a:off x="3263811" y="2428497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AC9AA4-603F-C057-E397-2AEEC76F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11" y="242849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841E62-AC47-3377-39CA-5016102F21C7}"/>
                  </a:ext>
                </a:extLst>
              </p:cNvPr>
              <p:cNvSpPr txBox="1"/>
              <p:nvPr/>
            </p:nvSpPr>
            <p:spPr>
              <a:xfrm>
                <a:off x="3400666" y="3729529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841E62-AC47-3377-39CA-5016102F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66" y="3729529"/>
                <a:ext cx="5725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5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449</Words>
  <Application>Microsoft Office PowerPoint</Application>
  <PresentationFormat>Widescreen</PresentationFormat>
  <Paragraphs>121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Introduction to Neural Networks: The Neuron</vt:lpstr>
      <vt:lpstr>PowerPoint Presentation</vt:lpstr>
      <vt:lpstr>PowerPoint Presentation</vt:lpstr>
      <vt:lpstr>PowerPoint Presentation</vt:lpstr>
      <vt:lpstr>The Neuron -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choices</vt:lpstr>
      <vt:lpstr>More about 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Networks: The Neuron</dc:title>
  <dc:creator>Catherine Haddad</dc:creator>
  <cp:lastModifiedBy>Catherine Haddad</cp:lastModifiedBy>
  <cp:revision>3</cp:revision>
  <dcterms:created xsi:type="dcterms:W3CDTF">2023-08-22T17:14:57Z</dcterms:created>
  <dcterms:modified xsi:type="dcterms:W3CDTF">2023-08-23T19:01:24Z</dcterms:modified>
</cp:coreProperties>
</file>