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Zkgq47Nw7DoQhmbFaW8RVhLw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7312F0-9BDB-474F-AD18-37954AB0B61F}">
  <a:tblStyle styleId="{6A7312F0-9BDB-474F-AD18-37954AB0B6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2F4"/>
          </a:solidFill>
        </a:fill>
      </a:tcStyle>
    </a:wholeTbl>
    <a:band1H>
      <a:tcTxStyle b="off" i="off"/>
      <a:tcStyle>
        <a:fill>
          <a:solidFill>
            <a:srgbClr val="E0E4E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4E9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914401" y="3243267"/>
            <a:ext cx="103632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>
            <a:gsLst>
              <a:gs pos="0">
                <a:srgbClr val="5E0000"/>
              </a:gs>
              <a:gs pos="50000">
                <a:schemeClr val="accent2"/>
              </a:gs>
              <a:gs pos="100000">
                <a:srgbClr val="5E0000"/>
              </a:gs>
            </a:gsLst>
            <a:lin ang="5400000" scaled="0"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1"/>
              <a:buFont typeface="Arial"/>
              <a:buNone/>
            </a:pPr>
            <a:r>
              <a:t/>
            </a:r>
            <a:endParaRPr b="0" i="0" sz="240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914401" y="1905000"/>
            <a:ext cx="10363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914400" y="3733800"/>
            <a:ext cx="9347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1"/>
              <a:buChar char="●"/>
              <a:defRPr sz="2101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✔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 rot="5400000">
            <a:off x="3302000" y="-1981200"/>
            <a:ext cx="5486400" cy="11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 rot="5400000">
            <a:off x="7150100" y="1866900"/>
            <a:ext cx="6248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 rot="5400000">
            <a:off x="1409700" y="-850900"/>
            <a:ext cx="6248400" cy="8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406400" y="914400"/>
            <a:ext cx="11277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1"/>
              <a:buNone/>
              <a:defRPr sz="2001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1"/>
              <a:buNone/>
              <a:defRPr sz="1801"/>
            </a:lvl2pPr>
            <a:lvl3pPr indent="-228600" lvl="2" marL="1371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406400" y="914400"/>
            <a:ext cx="553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63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1"/>
              <a:buChar char="●"/>
              <a:defRPr sz="2801"/>
            </a:lvl1pPr>
            <a:lvl2pPr indent="-342963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1"/>
              <a:buChar char="●"/>
              <a:defRPr sz="2401"/>
            </a:lvl2pPr>
            <a:lvl3pPr indent="-355663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1"/>
              <a:buChar char="✔"/>
              <a:defRPr sz="2001"/>
            </a:lvl3pPr>
            <a:lvl4pPr indent="-342963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1"/>
              <a:buChar char="■"/>
              <a:defRPr sz="1801"/>
            </a:lvl4pPr>
            <a:lvl5pPr indent="-342963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5pPr>
            <a:lvl6pPr indent="-342963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6pPr>
            <a:lvl7pPr indent="-342963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7pPr>
            <a:lvl8pPr indent="-342963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8pPr>
            <a:lvl9pPr indent="-342963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6146800" y="914400"/>
            <a:ext cx="553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63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1"/>
              <a:buChar char="●"/>
              <a:defRPr sz="2801"/>
            </a:lvl1pPr>
            <a:lvl2pPr indent="-342963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1"/>
              <a:buChar char="●"/>
              <a:defRPr sz="2401"/>
            </a:lvl2pPr>
            <a:lvl3pPr indent="-355663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1"/>
              <a:buChar char="✔"/>
              <a:defRPr sz="2001"/>
            </a:lvl3pPr>
            <a:lvl4pPr indent="-342963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1"/>
              <a:buChar char="■"/>
              <a:defRPr sz="1801"/>
            </a:lvl4pPr>
            <a:lvl5pPr indent="-342963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5pPr>
            <a:lvl6pPr indent="-342963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6pPr>
            <a:lvl7pPr indent="-342963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7pPr>
            <a:lvl8pPr indent="-342963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8pPr>
            <a:lvl9pPr indent="-342963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1"/>
              <a:buChar char="▪"/>
              <a:defRPr sz="1801"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609600" y="1535115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1"/>
              <a:buNone/>
              <a:defRPr b="1" sz="2401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1"/>
              <a:buNone/>
              <a:defRPr b="1" sz="2001"/>
            </a:lvl2pPr>
            <a:lvl3pPr indent="-2286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1"/>
              <a:buNone/>
              <a:defRPr b="1" sz="1801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63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1"/>
              <a:buChar char="●"/>
              <a:defRPr sz="2401"/>
            </a:lvl1pPr>
            <a:lvl2pPr indent="-323913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1"/>
              <a:buChar char="●"/>
              <a:defRPr sz="2001"/>
            </a:lvl2pPr>
            <a:lvl3pPr indent="-342963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1"/>
              <a:buChar char="✔"/>
              <a:defRPr sz="1801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3" type="body"/>
          </p:nvPr>
        </p:nvSpPr>
        <p:spPr>
          <a:xfrm>
            <a:off x="6193370" y="1535115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1"/>
              <a:buNone/>
              <a:defRPr b="1" sz="2401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1"/>
              <a:buNone/>
              <a:defRPr b="1" sz="2001"/>
            </a:lvl2pPr>
            <a:lvl3pPr indent="-2286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1"/>
              <a:buNone/>
              <a:defRPr b="1" sz="1801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63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1"/>
              <a:buChar char="●"/>
              <a:defRPr sz="2401"/>
            </a:lvl1pPr>
            <a:lvl2pPr indent="-323913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1"/>
              <a:buChar char="●"/>
              <a:defRPr sz="2001"/>
            </a:lvl2pPr>
            <a:lvl3pPr indent="-342963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1"/>
              <a:buChar char="✔"/>
              <a:defRPr sz="1801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3"/>
          <p:cNvSpPr txBox="1"/>
          <p:nvPr>
            <p:ph type="title"/>
          </p:nvPr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609604" y="273051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1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63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1"/>
              <a:buChar char="●"/>
              <a:defRPr sz="3200"/>
            </a:lvl1pPr>
            <a:lvl2pPr indent="-362013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1"/>
              <a:buChar char="●"/>
              <a:defRPr sz="2801"/>
            </a:lvl2pPr>
            <a:lvl3pPr indent="-381063" lvl="2" marL="1371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1"/>
              <a:buChar char="✔"/>
              <a:defRPr sz="2401"/>
            </a:lvl3pPr>
            <a:lvl4pPr indent="-355663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1"/>
              <a:buChar char="■"/>
              <a:defRPr sz="2001"/>
            </a:lvl4pPr>
            <a:lvl5pPr indent="-355663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1"/>
              <a:buChar char="▪"/>
              <a:defRPr sz="2001"/>
            </a:lvl5pPr>
            <a:lvl6pPr indent="-355663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1"/>
              <a:buChar char="▪"/>
              <a:defRPr sz="2001"/>
            </a:lvl6pPr>
            <a:lvl7pPr indent="-355663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1"/>
              <a:buChar char="▪"/>
              <a:defRPr sz="2001"/>
            </a:lvl7pPr>
            <a:lvl8pPr indent="-355663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1"/>
              <a:buChar char="▪"/>
              <a:defRPr sz="2001"/>
            </a:lvl8pPr>
            <a:lvl9pPr indent="-355663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1"/>
              <a:buChar char="▪"/>
              <a:defRPr sz="2001"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2389718" y="4800602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1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/>
          <p:nvPr>
            <p:ph idx="2" type="pic"/>
          </p:nvPr>
        </p:nvSpPr>
        <p:spPr>
          <a:xfrm>
            <a:off x="2389718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2389718" y="5367340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>
            <a:off x="406400" y="6477004"/>
            <a:ext cx="9760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1716315" y="6473827"/>
            <a:ext cx="60343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 flipH="1">
            <a:off x="508003" y="762000"/>
            <a:ext cx="11188700" cy="76200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>
            <a:gsLst>
              <a:gs pos="0">
                <a:srgbClr val="5E0000"/>
              </a:gs>
              <a:gs pos="50000">
                <a:schemeClr val="accent2"/>
              </a:gs>
              <a:gs pos="100000">
                <a:srgbClr val="5E0000"/>
              </a:gs>
            </a:gsLst>
            <a:lin ang="5400000" scaled="0"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1"/>
              <a:buFont typeface="Arial"/>
              <a:buNone/>
            </a:pPr>
            <a:r>
              <a:t/>
            </a:r>
            <a:endParaRPr b="0" i="0" sz="240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" name="Google Shape;15;p8"/>
          <p:cNvCxnSpPr/>
          <p:nvPr/>
        </p:nvCxnSpPr>
        <p:spPr>
          <a:xfrm>
            <a:off x="406400" y="6438900"/>
            <a:ext cx="11277600" cy="0"/>
          </a:xfrm>
          <a:prstGeom prst="straightConnector1">
            <a:avLst/>
          </a:prstGeom>
          <a:noFill/>
          <a:ln cap="flat" cmpd="sng" w="25400">
            <a:solidFill>
              <a:srgbClr val="7E061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8"/>
          <p:cNvSpPr/>
          <p:nvPr/>
        </p:nvSpPr>
        <p:spPr>
          <a:xfrm>
            <a:off x="5767920" y="1897063"/>
            <a:ext cx="1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1"/>
              <a:buFont typeface="Arial"/>
              <a:buNone/>
            </a:pPr>
            <a:r>
              <a:t/>
            </a:r>
            <a:endParaRPr b="1" baseline="-25000" i="0" sz="24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406400" y="914400"/>
            <a:ext cx="11277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A0101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2555" y="6400800"/>
            <a:ext cx="1764148" cy="4890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Relationship Id="rId6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831649" y="1021339"/>
            <a:ext cx="10112189" cy="18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Robot Navigation by Reinforcement Learning</a:t>
            </a:r>
            <a:endParaRPr sz="3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Final project 1 by Team 10</a:t>
            </a:r>
            <a:endParaRPr sz="2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27899" y="3818025"/>
            <a:ext cx="106110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Kannak Sharma, Lili Ye, and Zeming Zhou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School of Electrical, Computer, and Energy Engineering</a:t>
            </a:r>
            <a:r>
              <a:rPr lang="en-US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Arizona State University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Contacts: [ksharm88, liliye, zzhou157]@asu.edu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0946" y="5927225"/>
            <a:ext cx="2574321" cy="7136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528424" y="445725"/>
            <a:ext cx="3154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EEE 598, Fall 2024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6760079" y="4176204"/>
            <a:ext cx="21210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271200" y="871650"/>
            <a:ext cx="8110800" cy="5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Objective</a:t>
            </a:r>
            <a:endParaRPr b="1" sz="16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Develop adaptable, collision-free navigation for robots in unstructured settings using RL and PPO algorithms.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Key Challenges</a:t>
            </a:r>
            <a:endParaRPr b="1" sz="16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Obstacle Avoidance</a:t>
            </a:r>
            <a:r>
              <a:rPr lang="en-US" sz="1500">
                <a:solidFill>
                  <a:schemeClr val="dk1"/>
                </a:solidFill>
              </a:rPr>
              <a:t>: Navigate around static (e.g., walls) and dynamic obstacles (e.g., people, other robots).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Real-Time Decision Making</a:t>
            </a:r>
            <a:r>
              <a:rPr lang="en-US" sz="1500">
                <a:solidFill>
                  <a:schemeClr val="dk1"/>
                </a:solidFill>
              </a:rPr>
              <a:t>: Rapidly process continuous data for immediate response.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Limited Sensory Data</a:t>
            </a:r>
            <a:r>
              <a:rPr lang="en-US" sz="1500">
                <a:solidFill>
                  <a:schemeClr val="dk1"/>
                </a:solidFill>
              </a:rPr>
              <a:t>: Operate with incomplete view of surroundings using local sensors (e.g., LiDAR).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Adaptability</a:t>
            </a:r>
            <a:r>
              <a:rPr lang="en-US" sz="1500">
                <a:solidFill>
                  <a:schemeClr val="dk1"/>
                </a:solidFill>
              </a:rPr>
              <a:t>: Generalize navigation strategies across various environments without reprogramming.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Our Approach</a:t>
            </a:r>
            <a:endParaRPr b="1" sz="16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Proximal Policy Optimization (PPO)</a:t>
            </a:r>
            <a:r>
              <a:rPr lang="en-US" sz="1500">
                <a:solidFill>
                  <a:schemeClr val="dk1"/>
                </a:solidFill>
              </a:rPr>
              <a:t>: Reliable for continuous action spaces, ideal for dynamic navigation.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Actor-Critic Model</a:t>
            </a:r>
            <a:r>
              <a:rPr lang="en-US" sz="1500">
                <a:solidFill>
                  <a:schemeClr val="dk1"/>
                </a:solidFill>
              </a:rPr>
              <a:t>: Enhances decision-making by evaluating actions for a balanced, adaptive response.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LiDAR Integration</a:t>
            </a:r>
            <a:r>
              <a:rPr lang="en-US" sz="1500">
                <a:solidFill>
                  <a:schemeClr val="dk1"/>
                </a:solidFill>
              </a:rPr>
              <a:t>: Enables real-time adjustments without reliance on pre-defined maps.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437990" y="151822"/>
            <a:ext cx="11468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0000FF"/>
                </a:solidFill>
              </a:rPr>
              <a:t>What is the issue/prompt under discussion</a:t>
            </a:r>
            <a:endParaRPr b="1" sz="2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0" y="1778322"/>
            <a:ext cx="3505201" cy="239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8540850" y="4397500"/>
            <a:ext cx="3194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Fig. </a:t>
            </a:r>
            <a:r>
              <a:rPr lang="en-US" sz="1000">
                <a:solidFill>
                  <a:schemeClr val="dk1"/>
                </a:solidFill>
              </a:rPr>
              <a:t>LiDAR-based obstacle detection: minimum distance in sector used as input for PPO network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8196942" y="6484882"/>
            <a:ext cx="489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437990" y="151822"/>
            <a:ext cx="11468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PPO Algorithm - Key Components and Formulas</a:t>
            </a:r>
            <a:endParaRPr b="1" sz="2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38000" y="849100"/>
            <a:ext cx="99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Generalized Advantage Estimation (GAE)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50" y="1341700"/>
            <a:ext cx="5282450" cy="15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438000" y="2752600"/>
            <a:ext cx="99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 Return Calculation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350" y="3151288"/>
            <a:ext cx="4749600" cy="9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438000" y="4116650"/>
            <a:ext cx="99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 Clipped Surrogate Objective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49" y="4480737"/>
            <a:ext cx="6602562" cy="7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438000" y="5054463"/>
            <a:ext cx="99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 Value Function Loss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3350" y="5676275"/>
            <a:ext cx="6755650" cy="6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17100" y="144375"/>
            <a:ext cx="12504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Problem Setup</a:t>
            </a:r>
            <a:endParaRPr b="1" i="0" sz="3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diagram of a diagram&#10;&#10;Description automatically generated"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39" y="876047"/>
            <a:ext cx="5592855" cy="1842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508376" y="1071052"/>
            <a:ext cx="5341585" cy="11695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166" l="-341" r="0" t="-10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A diagram of a diagram&#10;&#10;Description automatically generated" id="127" name="Google Shape;12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1580" y="2669795"/>
            <a:ext cx="4543034" cy="2794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robot with wheels and wires&#10;&#10;Description automatically generated" id="128" name="Google Shape;12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0068" y="3211264"/>
            <a:ext cx="2830360" cy="258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>
            <a:stCxn id="130" idx="0"/>
          </p:cNvCxnSpPr>
          <p:nvPr/>
        </p:nvCxnSpPr>
        <p:spPr>
          <a:xfrm rot="10800000">
            <a:off x="1758397" y="2374892"/>
            <a:ext cx="947700" cy="714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20"/>
          <p:cNvSpPr/>
          <p:nvPr/>
        </p:nvSpPr>
        <p:spPr>
          <a:xfrm>
            <a:off x="1290917" y="3089192"/>
            <a:ext cx="2830360" cy="28295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8302353" y="4703123"/>
            <a:ext cx="373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PPO algorithm’s neural network architecture. This setup uses an actor-critic framework where both networks apply ResBlocks, retaining key features by adding the input back to the output of two layers, enhancing stability and performance with a final ReLU activation.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417100" y="144375"/>
            <a:ext cx="12504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Experimental Results</a:t>
            </a:r>
            <a:endParaRPr b="1" i="0" sz="3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graph with red lines&#10;&#10;Description automatically generated"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129" y="1914579"/>
            <a:ext cx="4215803" cy="3212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diagram&#10;&#10;Description automatically generated with medium confidence" id="140" name="Google Shape;14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433" y="1107954"/>
            <a:ext cx="2498714" cy="23715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 txBox="1"/>
          <p:nvPr/>
        </p:nvSpPr>
        <p:spPr>
          <a:xfrm>
            <a:off x="690269" y="3161439"/>
            <a:ext cx="6460794" cy="11861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092" l="0" r="0" t="-10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A math equations on a white background&#10;&#10;Description automatically generated" id="142" name="Google Shape;14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70" y="1234314"/>
            <a:ext cx="4014882" cy="1318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 txBox="1"/>
          <p:nvPr/>
        </p:nvSpPr>
        <p:spPr>
          <a:xfrm>
            <a:off x="690269" y="4564249"/>
            <a:ext cx="6460794" cy="16004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052" l="-282" r="-847" t="-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44" name="Google Shape;144;p2"/>
          <p:cNvCxnSpPr/>
          <p:nvPr/>
        </p:nvCxnSpPr>
        <p:spPr>
          <a:xfrm flipH="1" rot="10800000">
            <a:off x="8883334" y="4240995"/>
            <a:ext cx="1170928" cy="1266093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2"/>
          <p:cNvSpPr txBox="1"/>
          <p:nvPr/>
        </p:nvSpPr>
        <p:spPr>
          <a:xfrm>
            <a:off x="7551040" y="5488370"/>
            <a:ext cx="37196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The converged learning curve of the episode cumulative reward for PPO, plotted over the number of episodes in the 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b="1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51828" y="1355756"/>
            <a:ext cx="10688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Following insights from Taheri et al.[1], we focus on the challenge of safe and efficient robot navigation using reinforcement learning (RL) in the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Gazebo simulation with LiDAR data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. Our approach uses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Proximal Policy Optimization (PPO)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to enhance navigation by detailing observations, rewards, actions, and training methods, aiming to optimize decision-making across various scenarios. </a:t>
            </a:r>
            <a:endParaRPr sz="1800"/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Key challenges in deep reinforcement learning (DRL) for robotics include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limited state information, low sample efficiency, safety in unpredictable environments, and the lack of standardized benchmarks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. Overcoming these requires technical improvements and collaborative efforts to ensure reliable deployment of autonomous robots in real-world tasks like industrial automation and search and rescue.</a:t>
            </a:r>
            <a:endParaRPr sz="1800"/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For our next step, we plan to learn the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Deep Deterministic Policy Gradient (DDPG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) method and compare its performance with PPO across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different reward structures and varying environment complexities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aiming to gain a deeper understanding of this work. </a:t>
            </a:r>
            <a:endParaRPr sz="1800"/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196942" y="6473827"/>
            <a:ext cx="48985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558800" y="14489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{6A7312F0-9BDB-474F-AD18-37954AB0B61F}</a:tableStyleId>
              </a:tblPr>
              <a:tblGrid>
                <a:gridCol w="6258275"/>
                <a:gridCol w="3691075"/>
                <a:gridCol w="1052475"/>
              </a:tblGrid>
              <a:tr h="113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[1] </a:t>
                      </a:r>
                      <a:r>
                        <a:rPr b="0" lang="en-US">
                          <a:solidFill>
                            <a:schemeClr val="dk1"/>
                          </a:solidFill>
                        </a:rPr>
                        <a:t> H. Taheri and S. R. Hosseini, “Deep reinforcement learning with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enhanced PPO for safe mobile robot navigation,” arXiv preprint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arXiv:2405.16266, 2024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We relied extensively on this paper across Sections I through V to develop the PPO agent for robot navigation.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[2] </a:t>
                      </a:r>
                      <a:r>
                        <a:rPr lang="en-US"/>
                        <a:t>Z. Liu, Y. Zhai, J. Li, G. Wang, Y. Miao, and H. Wang, “Graph relational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reinforcement learning for mobile robot navigation in large-scale crowded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environments,” IEEE Transactions on Intelligent Transportation Systems,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2023.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We use this paper to introduce Graph Relational Reinforcement Learning (GRRL) for robot navigation in Section I.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[3] Z. Wang, Y. Wang, Z. Wang, H. Yan, Z. Xu, and Z. Wu, “Research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on autonomous robots navigation based on reinforcement learning,” 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2024 3rd International Conference on Robotics, Artificial Intelligence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and Intelligent Control (RAIIC). IEEE, 2024.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We use this paper to introduce Deep Q-Networks for robot navigation in Section I.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23"/>
          <p:cNvGraphicFramePr/>
          <p:nvPr/>
        </p:nvGraphicFramePr>
        <p:xfrm>
          <a:off x="558799" y="9047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{6A7312F0-9BDB-474F-AD18-37954AB0B61F}</a:tableStyleId>
              </a:tblPr>
              <a:tblGrid>
                <a:gridCol w="6258275"/>
                <a:gridCol w="3691075"/>
                <a:gridCol w="1052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</a:rPr>
                        <a:t>Papers cited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FF"/>
                          </a:solidFill>
                        </a:rPr>
                        <a:t>How is the paper used (specifics)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FF"/>
                          </a:solidFill>
                        </a:rPr>
                        <a:t>Remarks (if any)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2" name="Google Shape;162;p23"/>
          <p:cNvSpPr txBox="1"/>
          <p:nvPr/>
        </p:nvSpPr>
        <p:spPr>
          <a:xfrm>
            <a:off x="406400" y="152400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b="1" i="0" lang="en-US" sz="2801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 i="0" sz="2801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U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8C1D4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C1D4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2020-06-03T04:09:49Z</dcterms:created>
  <dc:creator>Ruofan Wu</dc:creator>
</cp:coreProperties>
</file>