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handoutMasterIdLst>
    <p:handoutMasterId r:id="rId99"/>
  </p:handoutMasterIdLst>
  <p:sldIdLst>
    <p:sldId id="256" r:id="rId2"/>
    <p:sldId id="258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9" r:id="rId13"/>
    <p:sldId id="290" r:id="rId14"/>
    <p:sldId id="291" r:id="rId15"/>
    <p:sldId id="292" r:id="rId16"/>
    <p:sldId id="293" r:id="rId17"/>
    <p:sldId id="294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295" r:id="rId31"/>
    <p:sldId id="296" r:id="rId32"/>
    <p:sldId id="297" r:id="rId33"/>
    <p:sldId id="315" r:id="rId34"/>
    <p:sldId id="316" r:id="rId35"/>
    <p:sldId id="317" r:id="rId36"/>
    <p:sldId id="320" r:id="rId37"/>
    <p:sldId id="318" r:id="rId38"/>
    <p:sldId id="319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333" r:id="rId52"/>
    <p:sldId id="334" r:id="rId53"/>
    <p:sldId id="335" r:id="rId54"/>
    <p:sldId id="336" r:id="rId55"/>
    <p:sldId id="337" r:id="rId56"/>
    <p:sldId id="338" r:id="rId57"/>
    <p:sldId id="340" r:id="rId58"/>
    <p:sldId id="341" r:id="rId59"/>
    <p:sldId id="342" r:id="rId60"/>
    <p:sldId id="343" r:id="rId61"/>
    <p:sldId id="344" r:id="rId62"/>
    <p:sldId id="345" r:id="rId63"/>
    <p:sldId id="346" r:id="rId64"/>
    <p:sldId id="347" r:id="rId65"/>
    <p:sldId id="348" r:id="rId66"/>
    <p:sldId id="349" r:id="rId67"/>
    <p:sldId id="350" r:id="rId68"/>
    <p:sldId id="351" r:id="rId69"/>
    <p:sldId id="352" r:id="rId70"/>
    <p:sldId id="353" r:id="rId71"/>
    <p:sldId id="354" r:id="rId72"/>
    <p:sldId id="355" r:id="rId73"/>
    <p:sldId id="361" r:id="rId74"/>
    <p:sldId id="362" r:id="rId75"/>
    <p:sldId id="363" r:id="rId76"/>
    <p:sldId id="364" r:id="rId77"/>
    <p:sldId id="365" r:id="rId78"/>
    <p:sldId id="366" r:id="rId79"/>
    <p:sldId id="367" r:id="rId80"/>
    <p:sldId id="368" r:id="rId81"/>
    <p:sldId id="369" r:id="rId82"/>
    <p:sldId id="370" r:id="rId83"/>
    <p:sldId id="371" r:id="rId84"/>
    <p:sldId id="372" r:id="rId85"/>
    <p:sldId id="373" r:id="rId86"/>
    <p:sldId id="374" r:id="rId87"/>
    <p:sldId id="375" r:id="rId88"/>
    <p:sldId id="376" r:id="rId89"/>
    <p:sldId id="377" r:id="rId90"/>
    <p:sldId id="378" r:id="rId91"/>
    <p:sldId id="379" r:id="rId92"/>
    <p:sldId id="380" r:id="rId93"/>
    <p:sldId id="381" r:id="rId94"/>
    <p:sldId id="382" r:id="rId95"/>
    <p:sldId id="383" r:id="rId96"/>
    <p:sldId id="384" r:id="rId97"/>
    <p:sldId id="385" r:id="rId9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3333CC"/>
    <a:srgbClr val="000099"/>
    <a:srgbClr val="376092"/>
    <a:srgbClr val="000000"/>
    <a:srgbClr val="4F81BD"/>
    <a:srgbClr val="17375E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 autoAdjust="0"/>
  </p:normalViewPr>
  <p:slideViewPr>
    <p:cSldViewPr>
      <p:cViewPr>
        <p:scale>
          <a:sx n="70" d="100"/>
          <a:sy n="70" d="100"/>
        </p:scale>
        <p:origin x="-116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48CFF-D11D-4026-AFB7-3994FE61E284}" type="datetimeFigureOut">
              <a:rPr lang="zh-CN" altLang="en-US" smtClean="0"/>
              <a:t>2014/11/18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E6E13-46A6-41A6-8F86-FA93F81AE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688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00034" y="714357"/>
            <a:ext cx="7772400" cy="554404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32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00034" y="2573362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77C0167-68DF-4A9E-9A03-B5AD3DEA485C}" type="datetimeFigureOut">
              <a:rPr lang="zh-CN" altLang="en-US" smtClean="0"/>
              <a:pPr/>
              <a:t>2014/11/18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0F0E199-D652-453A-A5BA-7595D664B3B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25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976" y="548680"/>
            <a:ext cx="9143875" cy="93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7" y="6419701"/>
            <a:ext cx="9143999" cy="245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7C0167-68DF-4A9E-9A03-B5AD3DEA485C}" type="datetimeFigureOut">
              <a:rPr lang="zh-CN" altLang="en-US" smtClean="0"/>
              <a:pPr/>
              <a:t>2014/11/18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F0E199-D652-453A-A5BA-7595D664B3B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32393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heme" Target="../theme/them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1357290" y="357166"/>
            <a:ext cx="7329510" cy="1060472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77C0167-68DF-4A9E-9A03-B5AD3DEA485C}" type="datetimeFigureOut">
              <a:rPr lang="zh-CN" altLang="en-US" smtClean="0"/>
              <a:pPr/>
              <a:t>2014/11/18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0F0E199-D652-453A-A5BA-7595D664B3B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pic>
        <p:nvPicPr>
          <p:cNvPr id="27" name="Picture 3"/>
          <p:cNvPicPr>
            <a:picLocks noChangeAspect="1" noChangeArrowheads="1"/>
          </p:cNvPicPr>
          <p:nvPr userDrawn="1"/>
        </p:nvPicPr>
        <p:blipFill rotWithShape="1">
          <a:blip r:embed="rId4"/>
          <a:srcRect l="28040" t="54866" b="17923"/>
          <a:stretch/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6746"/>
            <a:ext cx="9143999" cy="245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组合 19"/>
          <p:cNvGrpSpPr/>
          <p:nvPr userDrawn="1"/>
        </p:nvGrpSpPr>
        <p:grpSpPr>
          <a:xfrm>
            <a:off x="1055244" y="1546115"/>
            <a:ext cx="7481912" cy="4547181"/>
            <a:chOff x="1116076" y="1389823"/>
            <a:chExt cx="8166100" cy="5590414"/>
          </a:xfrm>
        </p:grpSpPr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6076" y="1389823"/>
              <a:ext cx="8153400" cy="695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776" y="2085148"/>
              <a:ext cx="8153400" cy="4895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6" name="图片 15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28"/>
          <a:stretch/>
        </p:blipFill>
        <p:spPr>
          <a:xfrm>
            <a:off x="234674" y="451070"/>
            <a:ext cx="1168974" cy="889698"/>
          </a:xfrm>
          <a:prstGeom prst="rect">
            <a:avLst/>
          </a:prstGeom>
        </p:spPr>
      </p:pic>
      <p:pic>
        <p:nvPicPr>
          <p:cNvPr id="17" name="Picture 3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" y="1353902"/>
            <a:ext cx="9143875" cy="93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52536" y="0"/>
            <a:ext cx="9396536" cy="693939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/>
          <a:srcRect l="28040" t="54866" b="17923"/>
          <a:stretch/>
        </p:blipFill>
        <p:spPr bwMode="auto">
          <a:xfrm>
            <a:off x="-252536" y="3645024"/>
            <a:ext cx="9393932" cy="2160240"/>
          </a:xfrm>
          <a:prstGeom prst="rect">
            <a:avLst/>
          </a:prstGeom>
          <a:noFill/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365104"/>
            <a:ext cx="2959774" cy="660550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27784" y="1772816"/>
            <a:ext cx="4968552" cy="1071570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4400" b="1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面向对象实现三层</a:t>
            </a:r>
            <a:r>
              <a:rPr lang="zh-CN" altLang="en-US" sz="4400" b="1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架构</a:t>
            </a:r>
            <a:endParaRPr lang="zh-CN" altLang="en-US" sz="4400" b="1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5185267" y="4681880"/>
            <a:ext cx="3923237" cy="112338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4200"/>
              </a:lnSpc>
              <a:tabLst/>
            </a:pPr>
            <a:r>
              <a:rPr lang="zh-CN" altLang="en-US" sz="2400" b="1" dirty="0" smtClean="0">
                <a:solidFill>
                  <a:srgbClr val="3333CC"/>
                </a:solidFill>
                <a:latin typeface="微软雅黑" pitchFamily="18" charset="0"/>
                <a:cs typeface="微软雅黑" pitchFamily="18" charset="0"/>
              </a:rPr>
              <a:t>任课教师： 肖 斌</a:t>
            </a:r>
            <a:endParaRPr lang="en-US" altLang="zh-CN" sz="2400" b="1" dirty="0" smtClean="0">
              <a:solidFill>
                <a:srgbClr val="3333CC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4200"/>
              </a:lnSpc>
              <a:tabLst/>
            </a:pPr>
            <a:r>
              <a:rPr lang="zh-CN" altLang="en-US" sz="2400" b="1" dirty="0" smtClean="0">
                <a:solidFill>
                  <a:srgbClr val="3333CC"/>
                </a:solidFill>
                <a:latin typeface="微软雅黑" pitchFamily="18" charset="0"/>
                <a:cs typeface="微软雅黑" pitchFamily="18" charset="0"/>
              </a:rPr>
              <a:t>        电话：</a:t>
            </a:r>
            <a:r>
              <a:rPr lang="en-US" altLang="zh-CN" sz="2400" b="1" dirty="0" smtClean="0">
                <a:solidFill>
                  <a:srgbClr val="3333CC"/>
                </a:solidFill>
                <a:latin typeface="微软雅黑" pitchFamily="18" charset="0"/>
                <a:cs typeface="微软雅黑" pitchFamily="18" charset="0"/>
              </a:rPr>
              <a:t>18782468306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0" y="-3340"/>
            <a:ext cx="7772400" cy="554404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实体层与其他层之间的关系</a:t>
            </a:r>
            <a:endParaRPr lang="zh-CN" altLang="en-US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690712" y="1188371"/>
            <a:ext cx="5543550" cy="5032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zh-CN" altLang="en-US" dirty="0" smtClean="0">
                <a:ea typeface="黑体" pitchFamily="2" charset="-122"/>
                <a:sym typeface="Wingdings" pitchFamily="2" charset="2"/>
              </a:rPr>
              <a:t>实现</a:t>
            </a:r>
            <a:r>
              <a:rPr lang="zh-CN" altLang="en-US" dirty="0">
                <a:solidFill>
                  <a:srgbClr val="FF0000"/>
                </a:solidFill>
                <a:ea typeface="黑体" pitchFamily="2" charset="-122"/>
                <a:sym typeface="Wingdings" pitchFamily="2" charset="2"/>
              </a:rPr>
              <a:t>三层</a:t>
            </a:r>
            <a:r>
              <a:rPr lang="zh-CN" altLang="en-US" dirty="0">
                <a:ea typeface="黑体" pitchFamily="2" charset="-122"/>
                <a:sym typeface="Wingdings" pitchFamily="2" charset="2"/>
              </a:rPr>
              <a:t>对业务实体的依赖</a:t>
            </a:r>
            <a:r>
              <a:rPr lang="zh-CN" altLang="en-US" b="0" dirty="0">
                <a:ea typeface="黑体" pitchFamily="2" charset="-122"/>
                <a:sym typeface="Wingdings" pitchFamily="2" charset="2"/>
              </a:rPr>
              <a:t>             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gray">
          <a:xfrm>
            <a:off x="1833587" y="1978946"/>
            <a:ext cx="5473700" cy="720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zh-CN" altLang="en-US">
                <a:ea typeface="黑体" pitchFamily="2" charset="-122"/>
              </a:rPr>
              <a:t>表示层</a:t>
            </a: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gray">
          <a:xfrm>
            <a:off x="1833587" y="3274346"/>
            <a:ext cx="2449513" cy="720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zh-CN" altLang="en-US">
                <a:ea typeface="黑体" pitchFamily="2" charset="-122"/>
              </a:rPr>
              <a:t>业务实体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gray">
          <a:xfrm>
            <a:off x="4857775" y="3274346"/>
            <a:ext cx="2449512" cy="720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zh-CN" altLang="en-US">
                <a:ea typeface="黑体" pitchFamily="2" charset="-122"/>
              </a:rPr>
              <a:t>业务逻辑</a:t>
            </a: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1906612" y="4571333"/>
            <a:ext cx="5473700" cy="720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zh-CN" altLang="en-US">
                <a:ea typeface="黑体" pitchFamily="2" charset="-122"/>
              </a:rPr>
              <a:t>数据访问层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4283100" y="3707733"/>
            <a:ext cx="5746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3130575" y="2771108"/>
            <a:ext cx="0" cy="5032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flipV="1">
            <a:off x="3130575" y="4066508"/>
            <a:ext cx="0" cy="5048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6010300" y="2771108"/>
            <a:ext cx="0" cy="503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6010300" y="4005064"/>
            <a:ext cx="0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18"/>
          <p:cNvSpPr>
            <a:spLocks noChangeArrowheads="1"/>
          </p:cNvSpPr>
          <p:nvPr/>
        </p:nvSpPr>
        <p:spPr bwMode="auto">
          <a:xfrm>
            <a:off x="1833587" y="3274346"/>
            <a:ext cx="2449513" cy="7207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68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5595" y="10308"/>
            <a:ext cx="7772400" cy="554404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添加实体层与各层的引用</a:t>
            </a:r>
            <a:endParaRPr lang="zh-CN" altLang="en-US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7704" y="980728"/>
            <a:ext cx="4790336" cy="4862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792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52536" y="0"/>
            <a:ext cx="9396536" cy="693939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/>
          <a:srcRect l="28040" t="54866" b="17923"/>
          <a:stretch/>
        </p:blipFill>
        <p:spPr bwMode="auto">
          <a:xfrm>
            <a:off x="-252536" y="3645024"/>
            <a:ext cx="9393932" cy="2160240"/>
          </a:xfrm>
          <a:prstGeom prst="rect">
            <a:avLst/>
          </a:prstGeom>
          <a:noFill/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365104"/>
            <a:ext cx="2959774" cy="660550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27784" y="1772816"/>
            <a:ext cx="4968552" cy="1071570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4400" b="1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面向对象实现三层</a:t>
            </a:r>
            <a:r>
              <a:rPr lang="zh-CN" altLang="en-US" sz="4400" b="1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架构</a:t>
            </a:r>
            <a:endParaRPr lang="zh-CN" altLang="en-US" sz="4400" b="1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5185267" y="4681880"/>
            <a:ext cx="3923237" cy="112338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4200"/>
              </a:lnSpc>
              <a:tabLst/>
            </a:pPr>
            <a:r>
              <a:rPr lang="zh-CN" altLang="en-US" sz="2400" b="1" dirty="0" smtClean="0">
                <a:solidFill>
                  <a:srgbClr val="3333CC"/>
                </a:solidFill>
                <a:latin typeface="微软雅黑" pitchFamily="18" charset="0"/>
                <a:cs typeface="微软雅黑" pitchFamily="18" charset="0"/>
              </a:rPr>
              <a:t>任课教师： 肖 斌</a:t>
            </a:r>
            <a:endParaRPr lang="en-US" altLang="zh-CN" sz="2400" b="1" dirty="0" smtClean="0">
              <a:solidFill>
                <a:srgbClr val="3333CC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4200"/>
              </a:lnSpc>
              <a:tabLst/>
            </a:pPr>
            <a:r>
              <a:rPr lang="zh-CN" altLang="en-US" sz="2400" b="1" dirty="0" smtClean="0">
                <a:solidFill>
                  <a:srgbClr val="3333CC"/>
                </a:solidFill>
                <a:latin typeface="微软雅黑" pitchFamily="18" charset="0"/>
                <a:cs typeface="微软雅黑" pitchFamily="18" charset="0"/>
              </a:rPr>
              <a:t>        电话：</a:t>
            </a:r>
            <a:r>
              <a:rPr lang="en-US" altLang="zh-CN" sz="2400" b="1" dirty="0" smtClean="0">
                <a:solidFill>
                  <a:srgbClr val="3333CC"/>
                </a:solidFill>
                <a:latin typeface="微软雅黑" pitchFamily="18" charset="0"/>
                <a:cs typeface="微软雅黑" pitchFamily="18" charset="0"/>
              </a:rPr>
              <a:t>18782468306</a:t>
            </a:r>
          </a:p>
        </p:txBody>
      </p:sp>
    </p:spTree>
    <p:extLst>
      <p:ext uri="{BB962C8B-B14F-4D97-AF65-F5344CB8AC3E}">
        <p14:creationId xmlns:p14="http://schemas.microsoft.com/office/powerpoint/2010/main" val="87164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存储过程</a:t>
            </a:r>
            <a:endParaRPr lang="zh-CN" altLang="en-US" dirty="0"/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1259632" y="2852936"/>
            <a:ext cx="7090707" cy="1336238"/>
          </a:xfrm>
          <a:prstGeom prst="roundRect">
            <a:avLst>
              <a:gd name="adj" fmla="val 3190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create procedure </a:t>
            </a:r>
            <a:r>
              <a:rPr lang="en-US" sz="2000" dirty="0" smtClean="0"/>
              <a:t>  </a:t>
            </a:r>
            <a:r>
              <a:rPr lang="en-US" sz="2000" b="1" dirty="0" err="1" smtClean="0">
                <a:solidFill>
                  <a:srgbClr val="0033CC"/>
                </a:solidFill>
              </a:rPr>
              <a:t>prcName</a:t>
            </a:r>
            <a:endParaRPr lang="zh-CN" altLang="en-US" sz="2000" b="1" dirty="0" smtClean="0">
              <a:solidFill>
                <a:srgbClr val="0033CC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@</a:t>
            </a:r>
            <a:r>
              <a:rPr lang="en-US" sz="2000" b="1" dirty="0" err="1" smtClean="0">
                <a:solidFill>
                  <a:srgbClr val="0033CC"/>
                </a:solidFill>
              </a:rPr>
              <a:t>paraName</a:t>
            </a:r>
            <a:r>
              <a:rPr lang="en-US" sz="2000" b="1" dirty="0" smtClean="0">
                <a:solidFill>
                  <a:srgbClr val="0033CC"/>
                </a:solidFill>
              </a:rPr>
              <a:t>  </a:t>
            </a:r>
            <a:r>
              <a:rPr lang="en-US" sz="2000" b="1" dirty="0" err="1" smtClean="0">
                <a:solidFill>
                  <a:srgbClr val="0033CC"/>
                </a:solidFill>
              </a:rPr>
              <a:t>paraType</a:t>
            </a:r>
            <a:endParaRPr lang="zh-CN" altLang="en-US" sz="2000" b="1" dirty="0" smtClean="0">
              <a:solidFill>
                <a:srgbClr val="0033CC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As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  </a:t>
            </a:r>
            <a:r>
              <a:rPr lang="en-US" altLang="zh-CN" sz="2000" b="1" dirty="0" err="1" smtClean="0"/>
              <a:t>sql</a:t>
            </a:r>
            <a:r>
              <a:rPr lang="zh-CN" altLang="en-US" sz="2000" b="1" dirty="0" smtClean="0"/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46796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酒店管理系统</a:t>
            </a:r>
            <a:endParaRPr lang="zh-CN" altLang="en-US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92896"/>
            <a:ext cx="32480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160152"/>
            <a:ext cx="3038496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86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创建存储过程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2492896"/>
            <a:ext cx="53054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54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创建存储过程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2564904"/>
            <a:ext cx="589597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30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47" y="0"/>
            <a:ext cx="7772400" cy="554404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创建存储过程</a:t>
            </a:r>
            <a:endParaRPr lang="zh-CN" altLang="en-US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408" y="1005805"/>
            <a:ext cx="390525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605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47" y="0"/>
            <a:ext cx="7772400" cy="554404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创建存储过程</a:t>
            </a:r>
            <a:endParaRPr lang="zh-CN" altLang="en-US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1033463"/>
            <a:ext cx="431482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28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47" y="0"/>
            <a:ext cx="7772400" cy="554404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创建存储过程</a:t>
            </a:r>
            <a:endParaRPr lang="zh-CN" altLang="en-US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395413"/>
            <a:ext cx="468630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389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333CC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本章目标</a:t>
            </a:r>
            <a:endParaRPr lang="zh-CN" altLang="en-US" dirty="0">
              <a:solidFill>
                <a:srgbClr val="3333CC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07704" y="2852936"/>
            <a:ext cx="4968552" cy="1512168"/>
          </a:xfrm>
        </p:spPr>
        <p:txBody>
          <a:bodyPr>
            <a:normAutofit/>
          </a:bodyPr>
          <a:lstStyle/>
          <a:p>
            <a:pPr lvl="0"/>
            <a:r>
              <a:rPr lang="zh-CN" altLang="en-US" sz="2400" b="1" dirty="0">
                <a:solidFill>
                  <a:srgbClr val="0033CC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理解实体类</a:t>
            </a:r>
          </a:p>
          <a:p>
            <a:pPr lvl="0"/>
            <a:r>
              <a:rPr lang="zh-CN" altLang="en-US" sz="2400" b="1" dirty="0">
                <a:solidFill>
                  <a:srgbClr val="0033CC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实体类在三层中的作用</a:t>
            </a:r>
          </a:p>
          <a:p>
            <a:pPr lvl="0"/>
            <a:r>
              <a:rPr lang="zh-CN" altLang="en-US" sz="2400" b="1" dirty="0">
                <a:solidFill>
                  <a:srgbClr val="0033CC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调用存储过程实现数据库访问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47" y="0"/>
            <a:ext cx="7772400" cy="554404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创建存储过程</a:t>
            </a:r>
            <a:endParaRPr lang="zh-CN" altLang="en-US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263" y="1412776"/>
            <a:ext cx="49149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03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47" y="0"/>
            <a:ext cx="7772400" cy="554404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创建存储过程</a:t>
            </a:r>
            <a:endParaRPr lang="zh-CN" altLang="en-US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12776"/>
            <a:ext cx="460057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03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47" y="0"/>
            <a:ext cx="7772400" cy="554404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创建存储过程</a:t>
            </a:r>
            <a:endParaRPr lang="zh-CN" altLang="en-US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443038"/>
            <a:ext cx="51435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03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47" y="0"/>
            <a:ext cx="7772400" cy="554404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创建存储过程</a:t>
            </a:r>
            <a:endParaRPr lang="zh-CN" altLang="en-US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1543050"/>
            <a:ext cx="460057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03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47" y="0"/>
            <a:ext cx="7772400" cy="554404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创建存储过程</a:t>
            </a:r>
            <a:endParaRPr lang="zh-CN" altLang="en-US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2" y="1700808"/>
            <a:ext cx="543877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03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47" y="0"/>
            <a:ext cx="7772400" cy="554404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创建存储过程</a:t>
            </a:r>
            <a:endParaRPr lang="zh-CN" altLang="en-US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1504950"/>
            <a:ext cx="566737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83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47" y="0"/>
            <a:ext cx="7772400" cy="554404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创建存储过程</a:t>
            </a:r>
            <a:endParaRPr lang="zh-CN" altLang="en-US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1819275"/>
            <a:ext cx="486727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83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47" y="0"/>
            <a:ext cx="7772400" cy="554404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创建存储过程</a:t>
            </a:r>
            <a:endParaRPr lang="zh-CN" altLang="en-US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8" y="2014538"/>
            <a:ext cx="541972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83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47" y="0"/>
            <a:ext cx="7772400" cy="554404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创建存储过程</a:t>
            </a:r>
            <a:endParaRPr lang="zh-CN" altLang="en-US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1200150"/>
            <a:ext cx="394335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83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47" y="0"/>
            <a:ext cx="7772400" cy="554404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创建存储过程</a:t>
            </a:r>
            <a:endParaRPr lang="zh-CN" altLang="en-US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1423988"/>
            <a:ext cx="431482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83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0" y="0"/>
            <a:ext cx="7772400" cy="554404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rgbClr val="0033CC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为什么需要实体类</a:t>
            </a:r>
            <a:endParaRPr lang="zh-CN" altLang="en-US" dirty="0">
              <a:solidFill>
                <a:srgbClr val="0033CC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90872" y="908720"/>
            <a:ext cx="8229600" cy="45259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学员信息列表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7" descr="图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1472" y="1486570"/>
            <a:ext cx="6124575" cy="143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AutoShape 13"/>
          <p:cNvSpPr>
            <a:spLocks noChangeArrowheads="1"/>
          </p:cNvSpPr>
          <p:nvPr/>
        </p:nvSpPr>
        <p:spPr bwMode="auto">
          <a:xfrm rot="11003242">
            <a:off x="971872" y="2132682"/>
            <a:ext cx="576262" cy="1081088"/>
          </a:xfrm>
          <a:prstGeom prst="curvedLeftArrow">
            <a:avLst>
              <a:gd name="adj1" fmla="val 37521"/>
              <a:gd name="adj2" fmla="val 75041"/>
              <a:gd name="adj3" fmla="val 33333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14"/>
          <p:cNvSpPr>
            <a:spLocks noChangeArrowheads="1"/>
          </p:cNvSpPr>
          <p:nvPr/>
        </p:nvSpPr>
        <p:spPr bwMode="auto">
          <a:xfrm>
            <a:off x="1691009" y="4291682"/>
            <a:ext cx="1439863" cy="1223963"/>
          </a:xfrm>
          <a:prstGeom prst="can">
            <a:avLst>
              <a:gd name="adj" fmla="val 31102"/>
            </a:avLst>
          </a:prstGeom>
          <a:gradFill rotWithShape="0">
            <a:gsLst>
              <a:gs pos="0">
                <a:schemeClr val="tx2"/>
              </a:gs>
              <a:gs pos="50000">
                <a:srgbClr val="0066FF"/>
              </a:gs>
              <a:gs pos="100000">
                <a:schemeClr val="tx2"/>
              </a:gs>
            </a:gsLst>
            <a:lin ang="0" scaled="1"/>
          </a:gradFill>
          <a:ln w="19050" cap="rnd">
            <a:solidFill>
              <a:srgbClr val="33CCCC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eaLnBrk="0" hangingPunct="0"/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数 据 库</a:t>
            </a:r>
          </a:p>
        </p:txBody>
      </p:sp>
      <p:sp>
        <p:nvSpPr>
          <p:cNvPr id="8" name="AutoShape 15"/>
          <p:cNvSpPr>
            <a:spLocks noChangeArrowheads="1"/>
          </p:cNvSpPr>
          <p:nvPr/>
        </p:nvSpPr>
        <p:spPr bwMode="auto">
          <a:xfrm rot="10800000">
            <a:off x="971872" y="3643982"/>
            <a:ext cx="576262" cy="1368425"/>
          </a:xfrm>
          <a:prstGeom prst="curvedLeftArrow">
            <a:avLst>
              <a:gd name="adj1" fmla="val 47493"/>
              <a:gd name="adj2" fmla="val 94986"/>
              <a:gd name="adj3" fmla="val 33333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18"/>
          <p:cNvSpPr>
            <a:spLocks noChangeArrowheads="1"/>
          </p:cNvSpPr>
          <p:nvPr/>
        </p:nvSpPr>
        <p:spPr bwMode="auto">
          <a:xfrm>
            <a:off x="3375347" y="4247232"/>
            <a:ext cx="4552950" cy="10144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l"/>
            <a:r>
              <a:rPr lang="zh-CN" altLang="en-US" dirty="0">
                <a:ea typeface="黑体" pitchFamily="2" charset="-122"/>
              </a:rPr>
              <a:t>它不具备</a:t>
            </a:r>
            <a:r>
              <a:rPr lang="en-US" altLang="zh-CN" dirty="0">
                <a:ea typeface="黑体" pitchFamily="2" charset="-122"/>
              </a:rPr>
              <a:t>OO</a:t>
            </a:r>
            <a:r>
              <a:rPr lang="zh-CN" altLang="en-US" dirty="0">
                <a:ea typeface="黑体" pitchFamily="2" charset="-122"/>
              </a:rPr>
              <a:t>的优点</a:t>
            </a:r>
          </a:p>
          <a:p>
            <a:pPr algn="l"/>
            <a:r>
              <a:rPr lang="zh-CN" altLang="en-US" dirty="0">
                <a:ea typeface="黑体" pitchFamily="2" charset="-122"/>
              </a:rPr>
              <a:t>实现数据检索比较繁琐、易出错</a:t>
            </a:r>
          </a:p>
          <a:p>
            <a:pPr algn="l"/>
            <a:r>
              <a:rPr lang="zh-CN" altLang="en-US" b="1" dirty="0">
                <a:solidFill>
                  <a:srgbClr val="0033CC"/>
                </a:solidFill>
                <a:ea typeface="黑体" pitchFamily="2" charset="-122"/>
              </a:rPr>
              <a:t>它使数据结构暴露在业务逻辑层和表示层</a:t>
            </a:r>
          </a:p>
        </p:txBody>
      </p:sp>
      <p:sp>
        <p:nvSpPr>
          <p:cNvPr id="10" name="AutoShape 19"/>
          <p:cNvSpPr>
            <a:spLocks noChangeArrowheads="1"/>
          </p:cNvSpPr>
          <p:nvPr/>
        </p:nvSpPr>
        <p:spPr bwMode="auto">
          <a:xfrm rot="19319907">
            <a:off x="4951734" y="3350295"/>
            <a:ext cx="576263" cy="933450"/>
          </a:xfrm>
          <a:prstGeom prst="curvedLeftArrow">
            <a:avLst>
              <a:gd name="adj1" fmla="val 32397"/>
              <a:gd name="adj2" fmla="val 64793"/>
              <a:gd name="adj3" fmla="val 33333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21"/>
          <p:cNvSpPr>
            <a:spLocks noChangeArrowheads="1"/>
          </p:cNvSpPr>
          <p:nvPr/>
        </p:nvSpPr>
        <p:spPr bwMode="gray">
          <a:xfrm>
            <a:off x="1475109" y="5660107"/>
            <a:ext cx="6408738" cy="3603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zh-CN" altLang="en-US" sz="2000">
                <a:ea typeface="黑体" pitchFamily="2" charset="-122"/>
              </a:rPr>
              <a:t>为了消除以上局限性我们需要使用实体类</a:t>
            </a:r>
          </a:p>
        </p:txBody>
      </p:sp>
      <p:sp>
        <p:nvSpPr>
          <p:cNvPr id="12" name="AutoShape 22"/>
          <p:cNvSpPr>
            <a:spLocks noChangeArrowheads="1"/>
          </p:cNvSpPr>
          <p:nvPr/>
        </p:nvSpPr>
        <p:spPr bwMode="gray">
          <a:xfrm>
            <a:off x="1619572" y="3067720"/>
            <a:ext cx="3095625" cy="10810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zh-CN">
                <a:ea typeface="黑体" pitchFamily="2" charset="-122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115594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创建存储过程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59514"/>
            <a:ext cx="341947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76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访问</a:t>
            </a:r>
            <a:r>
              <a:rPr lang="zh-CN" altLang="en-US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存储过程</a:t>
            </a:r>
            <a:endParaRPr lang="zh-CN" altLang="en-US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5616" y="2564904"/>
            <a:ext cx="7416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b="1" dirty="0">
                <a:solidFill>
                  <a:srgbClr val="0033CC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设置</a:t>
            </a:r>
            <a:r>
              <a:rPr lang="en-US" altLang="zh-CN" sz="2400" b="1" dirty="0" err="1">
                <a:solidFill>
                  <a:srgbClr val="0033CC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SqlCommand</a:t>
            </a:r>
            <a:r>
              <a:rPr lang="zh-CN" altLang="en-US" sz="2400" b="1" dirty="0">
                <a:solidFill>
                  <a:srgbClr val="0033CC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对象的</a:t>
            </a:r>
            <a:r>
              <a:rPr lang="en-US" altLang="zh-CN" sz="2400" b="1" dirty="0" err="1">
                <a:solidFill>
                  <a:srgbClr val="0033CC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CommandType</a:t>
            </a:r>
            <a:r>
              <a:rPr lang="zh-CN" altLang="en-US" sz="2400" b="1" dirty="0">
                <a:solidFill>
                  <a:srgbClr val="0033CC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属性调用存储</a:t>
            </a:r>
            <a:r>
              <a:rPr lang="zh-CN" altLang="en-US" sz="2400" b="1" dirty="0" smtClean="0">
                <a:solidFill>
                  <a:srgbClr val="0033CC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过程</a:t>
            </a:r>
            <a:endParaRPr lang="en-US" altLang="zh-CN" sz="2400" b="1" dirty="0">
              <a:solidFill>
                <a:srgbClr val="0033CC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03648" y="3789040"/>
            <a:ext cx="6696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33CC"/>
                </a:solidFill>
              </a:rPr>
              <a:t>SqlCommand</a:t>
            </a:r>
            <a:r>
              <a:rPr lang="en-US" altLang="zh-CN" b="1" dirty="0">
                <a:solidFill>
                  <a:srgbClr val="0033CC"/>
                </a:solidFill>
              </a:rPr>
              <a:t> </a:t>
            </a:r>
            <a:r>
              <a:rPr lang="en-US" altLang="zh-CN" b="1" dirty="0" err="1">
                <a:solidFill>
                  <a:srgbClr val="0033CC"/>
                </a:solidFill>
              </a:rPr>
              <a:t>cmd</a:t>
            </a:r>
            <a:r>
              <a:rPr lang="en-US" altLang="zh-CN" b="1" dirty="0">
                <a:solidFill>
                  <a:srgbClr val="0033CC"/>
                </a:solidFill>
              </a:rPr>
              <a:t> = new </a:t>
            </a:r>
            <a:endParaRPr lang="en-US" altLang="zh-CN" b="1" dirty="0" smtClean="0">
              <a:solidFill>
                <a:srgbClr val="0033CC"/>
              </a:solidFill>
            </a:endParaRPr>
          </a:p>
          <a:p>
            <a:r>
              <a:rPr lang="en-US" altLang="zh-CN" b="1" dirty="0" err="1" smtClean="0">
                <a:solidFill>
                  <a:srgbClr val="0033CC"/>
                </a:solidFill>
              </a:rPr>
              <a:t>SqlCommand</a:t>
            </a:r>
            <a:r>
              <a:rPr lang="en-US" altLang="zh-CN" b="1" dirty="0">
                <a:solidFill>
                  <a:srgbClr val="0033CC"/>
                </a:solidFill>
              </a:rPr>
              <a:t>("proc_</a:t>
            </a:r>
            <a:r>
              <a:rPr lang="en-US" altLang="zh-CN" b="1" dirty="0" err="1">
                <a:solidFill>
                  <a:srgbClr val="0033CC"/>
                </a:solidFill>
              </a:rPr>
              <a:t>GetStudentByName</a:t>
            </a:r>
            <a:r>
              <a:rPr lang="en-US" altLang="zh-CN" b="1" dirty="0">
                <a:solidFill>
                  <a:srgbClr val="0033CC"/>
                </a:solidFill>
              </a:rPr>
              <a:t>",conn</a:t>
            </a:r>
            <a:r>
              <a:rPr lang="en-US" altLang="zh-CN" b="1" dirty="0" smtClean="0">
                <a:solidFill>
                  <a:srgbClr val="0033CC"/>
                </a:solidFill>
              </a:rPr>
              <a:t>);</a:t>
            </a:r>
          </a:p>
          <a:p>
            <a:endParaRPr lang="zh-CN" altLang="en-US" b="1" dirty="0">
              <a:solidFill>
                <a:srgbClr val="0033CC"/>
              </a:solidFill>
            </a:endParaRPr>
          </a:p>
          <a:p>
            <a:r>
              <a:rPr lang="en-US" altLang="zh-CN" b="1" dirty="0" err="1" smtClean="0">
                <a:solidFill>
                  <a:srgbClr val="0033CC"/>
                </a:solidFill>
              </a:rPr>
              <a:t>cmd.CommandType</a:t>
            </a:r>
            <a:r>
              <a:rPr lang="en-US" altLang="zh-CN" b="1" dirty="0" smtClean="0">
                <a:solidFill>
                  <a:srgbClr val="0033CC"/>
                </a:solidFill>
              </a:rPr>
              <a:t> </a:t>
            </a:r>
            <a:r>
              <a:rPr lang="en-US" altLang="zh-CN" b="1" dirty="0">
                <a:solidFill>
                  <a:srgbClr val="0033CC"/>
                </a:solidFill>
              </a:rPr>
              <a:t>= </a:t>
            </a:r>
            <a:r>
              <a:rPr lang="en-US" altLang="zh-CN" b="1" dirty="0" err="1">
                <a:solidFill>
                  <a:srgbClr val="0033CC"/>
                </a:solidFill>
              </a:rPr>
              <a:t>CommandType.StoredProcedure</a:t>
            </a:r>
            <a:r>
              <a:rPr lang="en-US" altLang="zh-CN" b="1" dirty="0">
                <a:solidFill>
                  <a:srgbClr val="0033CC"/>
                </a:solidFill>
              </a:rPr>
              <a:t>;</a:t>
            </a:r>
            <a:endParaRPr lang="zh-CN" altLang="en-US" b="1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76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创建存储过程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31640" y="2420888"/>
            <a:ext cx="7128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b="1" dirty="0">
                <a:solidFill>
                  <a:srgbClr val="0033CC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调用带参数的存储过程时，实例化</a:t>
            </a:r>
            <a:r>
              <a:rPr lang="en-US" altLang="zh-CN" sz="2400" b="1" dirty="0" err="1">
                <a:solidFill>
                  <a:srgbClr val="0033CC"/>
                </a:solidFill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rPr>
              <a:t>SqlParameter</a:t>
            </a:r>
            <a:r>
              <a:rPr lang="zh-CN" altLang="en-US" sz="2400" b="1" dirty="0">
                <a:solidFill>
                  <a:srgbClr val="0033CC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138476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0" y="-16988"/>
            <a:ext cx="7772400" cy="554404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调用带参存储过程</a:t>
            </a:r>
            <a:endParaRPr lang="zh-CN" altLang="en-US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467544" y="1412776"/>
            <a:ext cx="8676456" cy="2050971"/>
          </a:xfrm>
          <a:prstGeom prst="roundRect">
            <a:avLst>
              <a:gd name="adj" fmla="val 3190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/>
              <a:t> </a:t>
            </a:r>
            <a:endParaRPr lang="zh-CN" altLang="en-US" dirty="0" smtClean="0"/>
          </a:p>
          <a:p>
            <a:r>
              <a:rPr lang="en-US" b="1" dirty="0" smtClean="0"/>
              <a:t>//</a:t>
            </a:r>
            <a:r>
              <a:rPr lang="zh-CN" altLang="en-US" b="1" dirty="0" smtClean="0"/>
              <a:t>该对象构造方法需要三个参数，存储过程中参数名称、参数数据类型和长度</a:t>
            </a:r>
            <a:endParaRPr lang="zh-CN" altLang="en-US" dirty="0" smtClean="0"/>
          </a:p>
          <a:p>
            <a:r>
              <a:rPr lang="en-US" b="1" dirty="0" smtClean="0"/>
              <a:t>            </a:t>
            </a:r>
            <a:r>
              <a:rPr lang="en-US" b="1" dirty="0" err="1" smtClean="0">
                <a:solidFill>
                  <a:srgbClr val="0033CC"/>
                </a:solidFill>
              </a:rPr>
              <a:t>SqlParameter</a:t>
            </a:r>
            <a:r>
              <a:rPr lang="en-US" b="1" dirty="0" smtClean="0">
                <a:solidFill>
                  <a:srgbClr val="0033CC"/>
                </a:solidFill>
              </a:rPr>
              <a:t> </a:t>
            </a:r>
            <a:r>
              <a:rPr lang="en-US" b="1" dirty="0" smtClean="0"/>
              <a:t>sp = new    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                      </a:t>
            </a:r>
            <a:r>
              <a:rPr lang="en-US" b="1" dirty="0" err="1" smtClean="0">
                <a:solidFill>
                  <a:srgbClr val="0033CC"/>
                </a:solidFill>
              </a:rPr>
              <a:t>SqlParameter</a:t>
            </a:r>
            <a:r>
              <a:rPr lang="en-US" b="1" dirty="0" smtClean="0"/>
              <a:t>("@name",</a:t>
            </a:r>
            <a:r>
              <a:rPr lang="en-US" b="1" dirty="0" smtClean="0">
                <a:solidFill>
                  <a:srgbClr val="0033CC"/>
                </a:solidFill>
              </a:rPr>
              <a:t>SqlDbType.NChar</a:t>
            </a:r>
            <a:r>
              <a:rPr lang="en-US" b="1" dirty="0" smtClean="0"/>
              <a:t>,10);</a:t>
            </a:r>
            <a:endParaRPr lang="zh-CN" altLang="en-US" dirty="0" smtClean="0"/>
          </a:p>
          <a:p>
            <a:r>
              <a:rPr lang="en-US" b="1" dirty="0" smtClean="0"/>
              <a:t>           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</a:t>
            </a:r>
            <a:r>
              <a:rPr lang="en-US" b="1" dirty="0" err="1" smtClean="0"/>
              <a:t>sp.Value</a:t>
            </a:r>
            <a:r>
              <a:rPr lang="en-US" b="1" dirty="0" smtClean="0"/>
              <a:t> = </a:t>
            </a:r>
            <a:r>
              <a:rPr lang="en-US" b="1" dirty="0" err="1" smtClean="0"/>
              <a:t>student.StuName</a:t>
            </a:r>
            <a:r>
              <a:rPr lang="en-US" b="1" dirty="0" smtClean="0"/>
              <a:t>;</a:t>
            </a:r>
            <a:endParaRPr lang="zh-CN" altLang="en-US" dirty="0" smtClean="0"/>
          </a:p>
          <a:p>
            <a:r>
              <a:rPr lang="en-US" b="1" dirty="0" smtClean="0"/>
              <a:t>            </a:t>
            </a:r>
            <a:r>
              <a:rPr lang="en-US" b="1" dirty="0" err="1" smtClean="0">
                <a:solidFill>
                  <a:srgbClr val="0033CC"/>
                </a:solidFill>
              </a:rPr>
              <a:t>cmd.Parameters.Add</a:t>
            </a:r>
            <a:r>
              <a:rPr lang="en-US" b="1" dirty="0" smtClean="0">
                <a:solidFill>
                  <a:srgbClr val="0033CC"/>
                </a:solidFill>
              </a:rPr>
              <a:t>(sp</a:t>
            </a:r>
            <a:r>
              <a:rPr lang="en-US" b="1" dirty="0" smtClean="0"/>
              <a:t>);</a:t>
            </a:r>
            <a:endParaRPr lang="en-US" altLang="zh-CN" dirty="0">
              <a:ea typeface="黑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45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52536" y="0"/>
            <a:ext cx="9396536" cy="693939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/>
          <a:srcRect l="28040" t="54866" b="17923"/>
          <a:stretch/>
        </p:blipFill>
        <p:spPr bwMode="auto">
          <a:xfrm>
            <a:off x="-252536" y="3645024"/>
            <a:ext cx="9393932" cy="2160240"/>
          </a:xfrm>
          <a:prstGeom prst="rect">
            <a:avLst/>
          </a:prstGeom>
          <a:noFill/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365104"/>
            <a:ext cx="2959774" cy="660550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27784" y="1772816"/>
            <a:ext cx="4968552" cy="1071570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4400" b="1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面向对象实现三层</a:t>
            </a:r>
            <a:r>
              <a:rPr lang="zh-CN" altLang="en-US" sz="4400" b="1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架构</a:t>
            </a:r>
            <a:endParaRPr lang="zh-CN" altLang="en-US" sz="4400" b="1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5185267" y="4681880"/>
            <a:ext cx="3923237" cy="112338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4200"/>
              </a:lnSpc>
              <a:tabLst/>
            </a:pPr>
            <a:r>
              <a:rPr lang="zh-CN" altLang="en-US" sz="2400" b="1" dirty="0" smtClean="0">
                <a:solidFill>
                  <a:srgbClr val="3333CC"/>
                </a:solidFill>
                <a:latin typeface="微软雅黑" pitchFamily="18" charset="0"/>
                <a:cs typeface="微软雅黑" pitchFamily="18" charset="0"/>
              </a:rPr>
              <a:t>任课教师： 肖 斌</a:t>
            </a:r>
            <a:endParaRPr lang="en-US" altLang="zh-CN" sz="2400" b="1" dirty="0" smtClean="0">
              <a:solidFill>
                <a:srgbClr val="3333CC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4200"/>
              </a:lnSpc>
              <a:tabLst/>
            </a:pPr>
            <a:r>
              <a:rPr lang="zh-CN" altLang="en-US" sz="2400" b="1" dirty="0" smtClean="0">
                <a:solidFill>
                  <a:srgbClr val="3333CC"/>
                </a:solidFill>
                <a:latin typeface="微软雅黑" pitchFamily="18" charset="0"/>
                <a:cs typeface="微软雅黑" pitchFamily="18" charset="0"/>
              </a:rPr>
              <a:t>        电话：</a:t>
            </a:r>
            <a:r>
              <a:rPr lang="en-US" altLang="zh-CN" sz="2400" b="1" dirty="0" smtClean="0">
                <a:solidFill>
                  <a:srgbClr val="3333CC"/>
                </a:solidFill>
                <a:latin typeface="微软雅黑" pitchFamily="18" charset="0"/>
                <a:cs typeface="微软雅黑" pitchFamily="18" charset="0"/>
              </a:rPr>
              <a:t>18782468306</a:t>
            </a:r>
          </a:p>
        </p:txBody>
      </p:sp>
    </p:spTree>
    <p:extLst>
      <p:ext uri="{BB962C8B-B14F-4D97-AF65-F5344CB8AC3E}">
        <p14:creationId xmlns:p14="http://schemas.microsoft.com/office/powerpoint/2010/main" val="342695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805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752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" y="-482"/>
            <a:ext cx="9141658" cy="6858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30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5" y="1412776"/>
            <a:ext cx="751664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71" y="2165251"/>
            <a:ext cx="12192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76" y="2852936"/>
            <a:ext cx="45815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823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7704856" cy="4652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357290" y="357166"/>
            <a:ext cx="7329510" cy="1060472"/>
          </a:xfrm>
        </p:spPr>
        <p:txBody>
          <a:bodyPr/>
          <a:lstStyle/>
          <a:p>
            <a:r>
              <a:rPr lang="en-US" altLang="zh-CN" dirty="0" smtClean="0"/>
              <a:t>UI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7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实体层</a:t>
            </a:r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708920"/>
            <a:ext cx="4096582" cy="2275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78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0" y="0"/>
            <a:ext cx="7772400" cy="554404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rgbClr val="0033CC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为什么需要实体类</a:t>
            </a:r>
            <a:endParaRPr lang="zh-CN" altLang="en-US" dirty="0">
              <a:solidFill>
                <a:srgbClr val="0033CC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3081318" y="5445919"/>
            <a:ext cx="1655763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解析实体对象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3225781" y="3572669"/>
            <a:ext cx="1152525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构建实体对象</a:t>
            </a: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6394431" y="4221956"/>
            <a:ext cx="1008062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返回行集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gray">
          <a:xfrm>
            <a:off x="1641456" y="1485106"/>
            <a:ext cx="144462" cy="4248150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gray">
          <a:xfrm>
            <a:off x="2936856" y="1916906"/>
            <a:ext cx="144462" cy="3816350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gray">
          <a:xfrm>
            <a:off x="4594206" y="2275681"/>
            <a:ext cx="144462" cy="3384550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gray">
          <a:xfrm>
            <a:off x="6034068" y="2564606"/>
            <a:ext cx="144463" cy="292417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gray">
          <a:xfrm>
            <a:off x="7762856" y="3572669"/>
            <a:ext cx="142875" cy="1296987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1785918" y="2709069"/>
            <a:ext cx="1079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857356" y="2204244"/>
            <a:ext cx="863600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处理窗体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354118" y="1124744"/>
            <a:ext cx="1079500" cy="2873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表示层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362181" y="1556544"/>
            <a:ext cx="1366837" cy="2873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表示层后台代码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090968" y="1845469"/>
            <a:ext cx="1079500" cy="2873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业务逻辑层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530831" y="2132806"/>
            <a:ext cx="1079500" cy="2873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数据访问层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7331056" y="3213894"/>
            <a:ext cx="1079500" cy="2873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数据库</a:t>
            </a: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633393" y="2420144"/>
            <a:ext cx="9350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777856" y="2061369"/>
            <a:ext cx="719137" cy="3603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用户请求</a:t>
            </a: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V="1">
            <a:off x="3081318" y="3067844"/>
            <a:ext cx="15128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154343" y="2637631"/>
            <a:ext cx="1152525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传递参数</a:t>
            </a: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H="1">
            <a:off x="1785918" y="5588794"/>
            <a:ext cx="1150938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1712893" y="4869656"/>
            <a:ext cx="1116013" cy="8636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展示数据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3297218" y="4436269"/>
            <a:ext cx="1150938" cy="8636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返回</a:t>
            </a:r>
          </a:p>
          <a:p>
            <a:endParaRPr lang="zh-CN" altLang="en-US" sz="1600" b="0">
              <a:latin typeface="黑体" pitchFamily="2" charset="-122"/>
              <a:ea typeface="黑体" pitchFamily="2" charset="-122"/>
            </a:endParaRPr>
          </a:p>
          <a:p>
            <a:endParaRPr lang="en-US" altLang="zh-CN" sz="1600" b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>
            <a:off x="3081318" y="4941094"/>
            <a:ext cx="1439863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4738668" y="3213894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4810106" y="2709069"/>
            <a:ext cx="1081087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请求数</a:t>
            </a:r>
          </a:p>
          <a:p>
            <a:r>
              <a:rPr lang="zh-CN" altLang="en-US">
                <a:latin typeface="黑体" pitchFamily="2" charset="-122"/>
                <a:ea typeface="黑体" pitchFamily="2" charset="-122"/>
              </a:rPr>
              <a:t>据操作</a:t>
            </a: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6178531" y="3933031"/>
            <a:ext cx="1584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6251556" y="3572669"/>
            <a:ext cx="1366837" cy="2873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调用存储过程</a:t>
            </a:r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H="1">
            <a:off x="6178531" y="4653756"/>
            <a:ext cx="13684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Freeform 35"/>
          <p:cNvSpPr>
            <a:spLocks/>
          </p:cNvSpPr>
          <p:nvPr/>
        </p:nvSpPr>
        <p:spPr bwMode="auto">
          <a:xfrm rot="21139157">
            <a:off x="6165831" y="4725194"/>
            <a:ext cx="649287" cy="647700"/>
          </a:xfrm>
          <a:custGeom>
            <a:avLst/>
            <a:gdLst/>
            <a:ahLst/>
            <a:cxnLst>
              <a:cxn ang="0">
                <a:pos x="46" y="0"/>
              </a:cxn>
              <a:cxn ang="0">
                <a:pos x="318" y="136"/>
              </a:cxn>
              <a:cxn ang="0">
                <a:pos x="363" y="272"/>
              </a:cxn>
              <a:cxn ang="0">
                <a:pos x="227" y="408"/>
              </a:cxn>
              <a:cxn ang="0">
                <a:pos x="0" y="453"/>
              </a:cxn>
            </a:cxnLst>
            <a:rect l="0" t="0" r="r" b="b"/>
            <a:pathLst>
              <a:path w="378" h="453">
                <a:moveTo>
                  <a:pt x="46" y="0"/>
                </a:moveTo>
                <a:cubicBezTo>
                  <a:pt x="155" y="45"/>
                  <a:pt x="265" y="91"/>
                  <a:pt x="318" y="136"/>
                </a:cubicBezTo>
                <a:cubicBezTo>
                  <a:pt x="371" y="181"/>
                  <a:pt x="378" y="227"/>
                  <a:pt x="363" y="272"/>
                </a:cubicBezTo>
                <a:cubicBezTo>
                  <a:pt x="348" y="317"/>
                  <a:pt x="287" y="378"/>
                  <a:pt x="227" y="408"/>
                </a:cubicBezTo>
                <a:cubicBezTo>
                  <a:pt x="167" y="438"/>
                  <a:pt x="45" y="446"/>
                  <a:pt x="0" y="453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 flipH="1">
            <a:off x="4738668" y="4725194"/>
            <a:ext cx="1223963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Rectangle 39"/>
          <p:cNvSpPr>
            <a:spLocks noChangeArrowheads="1"/>
          </p:cNvSpPr>
          <p:nvPr/>
        </p:nvSpPr>
        <p:spPr bwMode="auto">
          <a:xfrm>
            <a:off x="4665643" y="4220369"/>
            <a:ext cx="1439863" cy="576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返回</a:t>
            </a:r>
          </a:p>
        </p:txBody>
      </p:sp>
      <p:sp>
        <p:nvSpPr>
          <p:cNvPr id="35" name="Freeform 42"/>
          <p:cNvSpPr>
            <a:spLocks/>
          </p:cNvSpPr>
          <p:nvPr/>
        </p:nvSpPr>
        <p:spPr bwMode="auto">
          <a:xfrm rot="21139157">
            <a:off x="3009881" y="3069431"/>
            <a:ext cx="649287" cy="504825"/>
          </a:xfrm>
          <a:custGeom>
            <a:avLst/>
            <a:gdLst/>
            <a:ahLst/>
            <a:cxnLst>
              <a:cxn ang="0">
                <a:pos x="46" y="0"/>
              </a:cxn>
              <a:cxn ang="0">
                <a:pos x="318" y="136"/>
              </a:cxn>
              <a:cxn ang="0">
                <a:pos x="363" y="272"/>
              </a:cxn>
              <a:cxn ang="0">
                <a:pos x="227" y="408"/>
              </a:cxn>
              <a:cxn ang="0">
                <a:pos x="0" y="453"/>
              </a:cxn>
            </a:cxnLst>
            <a:rect l="0" t="0" r="r" b="b"/>
            <a:pathLst>
              <a:path w="378" h="453">
                <a:moveTo>
                  <a:pt x="46" y="0"/>
                </a:moveTo>
                <a:cubicBezTo>
                  <a:pt x="155" y="45"/>
                  <a:pt x="265" y="91"/>
                  <a:pt x="318" y="136"/>
                </a:cubicBezTo>
                <a:cubicBezTo>
                  <a:pt x="371" y="181"/>
                  <a:pt x="378" y="227"/>
                  <a:pt x="363" y="272"/>
                </a:cubicBezTo>
                <a:cubicBezTo>
                  <a:pt x="348" y="317"/>
                  <a:pt x="287" y="378"/>
                  <a:pt x="227" y="408"/>
                </a:cubicBezTo>
                <a:cubicBezTo>
                  <a:pt x="167" y="438"/>
                  <a:pt x="45" y="446"/>
                  <a:pt x="0" y="453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Freeform 43"/>
          <p:cNvSpPr>
            <a:spLocks/>
          </p:cNvSpPr>
          <p:nvPr/>
        </p:nvSpPr>
        <p:spPr bwMode="auto">
          <a:xfrm rot="21427239">
            <a:off x="3079731" y="5014119"/>
            <a:ext cx="649287" cy="503237"/>
          </a:xfrm>
          <a:custGeom>
            <a:avLst/>
            <a:gdLst/>
            <a:ahLst/>
            <a:cxnLst>
              <a:cxn ang="0">
                <a:pos x="46" y="0"/>
              </a:cxn>
              <a:cxn ang="0">
                <a:pos x="318" y="136"/>
              </a:cxn>
              <a:cxn ang="0">
                <a:pos x="363" y="272"/>
              </a:cxn>
              <a:cxn ang="0">
                <a:pos x="227" y="408"/>
              </a:cxn>
              <a:cxn ang="0">
                <a:pos x="0" y="453"/>
              </a:cxn>
            </a:cxnLst>
            <a:rect l="0" t="0" r="r" b="b"/>
            <a:pathLst>
              <a:path w="378" h="453">
                <a:moveTo>
                  <a:pt x="46" y="0"/>
                </a:moveTo>
                <a:cubicBezTo>
                  <a:pt x="155" y="45"/>
                  <a:pt x="265" y="91"/>
                  <a:pt x="318" y="136"/>
                </a:cubicBezTo>
                <a:cubicBezTo>
                  <a:pt x="371" y="181"/>
                  <a:pt x="378" y="227"/>
                  <a:pt x="363" y="272"/>
                </a:cubicBezTo>
                <a:cubicBezTo>
                  <a:pt x="348" y="317"/>
                  <a:pt x="287" y="378"/>
                  <a:pt x="227" y="408"/>
                </a:cubicBezTo>
                <a:cubicBezTo>
                  <a:pt x="167" y="438"/>
                  <a:pt x="45" y="446"/>
                  <a:pt x="0" y="453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Rectangle 46"/>
          <p:cNvSpPr>
            <a:spLocks noChangeArrowheads="1"/>
          </p:cNvSpPr>
          <p:nvPr/>
        </p:nvSpPr>
        <p:spPr bwMode="auto">
          <a:xfrm>
            <a:off x="6322993" y="2493169"/>
            <a:ext cx="1295400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解析实体对象</a:t>
            </a:r>
          </a:p>
        </p:txBody>
      </p:sp>
      <p:sp>
        <p:nvSpPr>
          <p:cNvPr id="38" name="Freeform 47"/>
          <p:cNvSpPr>
            <a:spLocks/>
          </p:cNvSpPr>
          <p:nvPr/>
        </p:nvSpPr>
        <p:spPr bwMode="auto">
          <a:xfrm rot="21139157">
            <a:off x="6178531" y="2853531"/>
            <a:ext cx="649287" cy="504825"/>
          </a:xfrm>
          <a:custGeom>
            <a:avLst/>
            <a:gdLst/>
            <a:ahLst/>
            <a:cxnLst>
              <a:cxn ang="0">
                <a:pos x="46" y="0"/>
              </a:cxn>
              <a:cxn ang="0">
                <a:pos x="318" y="136"/>
              </a:cxn>
              <a:cxn ang="0">
                <a:pos x="363" y="272"/>
              </a:cxn>
              <a:cxn ang="0">
                <a:pos x="227" y="408"/>
              </a:cxn>
              <a:cxn ang="0">
                <a:pos x="0" y="453"/>
              </a:cxn>
            </a:cxnLst>
            <a:rect l="0" t="0" r="r" b="b"/>
            <a:pathLst>
              <a:path w="378" h="453">
                <a:moveTo>
                  <a:pt x="46" y="0"/>
                </a:moveTo>
                <a:cubicBezTo>
                  <a:pt x="155" y="45"/>
                  <a:pt x="265" y="91"/>
                  <a:pt x="318" y="136"/>
                </a:cubicBezTo>
                <a:cubicBezTo>
                  <a:pt x="371" y="181"/>
                  <a:pt x="378" y="227"/>
                  <a:pt x="363" y="272"/>
                </a:cubicBezTo>
                <a:cubicBezTo>
                  <a:pt x="348" y="317"/>
                  <a:pt x="287" y="378"/>
                  <a:pt x="227" y="408"/>
                </a:cubicBezTo>
                <a:cubicBezTo>
                  <a:pt x="167" y="438"/>
                  <a:pt x="45" y="446"/>
                  <a:pt x="0" y="453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Rectangle 48"/>
          <p:cNvSpPr>
            <a:spLocks noChangeArrowheads="1"/>
          </p:cNvSpPr>
          <p:nvPr/>
        </p:nvSpPr>
        <p:spPr bwMode="auto">
          <a:xfrm>
            <a:off x="6683356" y="5374481"/>
            <a:ext cx="1295400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构建实体对象或集合</a:t>
            </a:r>
          </a:p>
        </p:txBody>
      </p:sp>
    </p:spTree>
    <p:extLst>
      <p:ext uri="{BB962C8B-B14F-4D97-AF65-F5344CB8AC3E}">
        <p14:creationId xmlns:p14="http://schemas.microsoft.com/office/powerpoint/2010/main" val="374617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实体层</a:t>
            </a:r>
            <a:r>
              <a:rPr lang="en-US" altLang="zh-CN" dirty="0" smtClean="0"/>
              <a:t>-Room</a:t>
            </a:r>
            <a:endParaRPr lang="zh-CN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76872"/>
            <a:ext cx="39624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683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实体层</a:t>
            </a:r>
            <a:r>
              <a:rPr lang="en-US" altLang="zh-CN" dirty="0"/>
              <a:t>-Room</a:t>
            </a:r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04864"/>
            <a:ext cx="242887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609676"/>
            <a:ext cx="256222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683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实体层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RoomType</a:t>
            </a:r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348880"/>
            <a:ext cx="379095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683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实体层</a:t>
            </a:r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526327"/>
            <a:ext cx="270510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559571"/>
            <a:ext cx="26479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683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数据访问层</a:t>
            </a:r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452688"/>
            <a:ext cx="3758530" cy="2963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683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数据访问层所需配置文件</a:t>
            </a:r>
            <a:endParaRPr lang="zh-CN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204864"/>
            <a:ext cx="3896299" cy="359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683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数据访问层所需配置文件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64904"/>
            <a:ext cx="73914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92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数据访问层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RoomService</a:t>
            </a:r>
            <a:endParaRPr lang="zh-CN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2312"/>
            <a:ext cx="756084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92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7290" y="357166"/>
            <a:ext cx="7463182" cy="106047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数据访问层</a:t>
            </a:r>
            <a:r>
              <a:rPr lang="en-US" altLang="zh-CN" dirty="0" err="1" smtClean="0"/>
              <a:t>RoomService</a:t>
            </a:r>
            <a:r>
              <a:rPr lang="en-US" altLang="zh-CN" dirty="0" smtClean="0"/>
              <a:t>-</a:t>
            </a:r>
            <a:r>
              <a:rPr lang="zh-CN" altLang="en-US" dirty="0"/>
              <a:t>新增客房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68" y="2136623"/>
            <a:ext cx="7422022" cy="402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92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717206"/>
            <a:ext cx="8136904" cy="839586"/>
          </a:xfrm>
        </p:spPr>
        <p:txBody>
          <a:bodyPr>
            <a:normAutofit fontScale="90000"/>
          </a:bodyPr>
          <a:lstStyle/>
          <a:p>
            <a:r>
              <a:rPr lang="zh-CN" altLang="en-US" sz="3100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数据访问层</a:t>
            </a:r>
            <a:r>
              <a:rPr lang="en-US" altLang="zh-CN" sz="3100" dirty="0" err="1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RoomService</a:t>
            </a:r>
            <a:r>
              <a:rPr lang="zh-CN" altLang="en-US" sz="3100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根据客房号</a:t>
            </a:r>
            <a:r>
              <a:rPr lang="zh-CN" altLang="en-US" sz="3100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得到客房</a:t>
            </a:r>
            <a:r>
              <a:rPr lang="zh-CN" altLang="en-US" sz="3100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ＩＤ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29" y="1556792"/>
            <a:ext cx="781050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92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为什么需要实体类</a:t>
            </a:r>
            <a:endParaRPr lang="zh-CN" altLang="en-US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22920" y="16002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</a:rPr>
              <a:t>从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</a:rPr>
              <a:t>OOP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</a:rPr>
              <a:t>思想考虑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109728" marR="0" lvl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kumimoji="0" lang="zh-CN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zh-CN" altLang="en-US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它是完全受控制的对象 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zh-CN" altLang="en-US" sz="2300" b="1" i="0" u="none" strike="noStrike" kern="120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zh-CN" altLang="en-US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它具有面向对象的基本特征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zh-CN" altLang="en-US" sz="2300" b="1" i="0" u="none" strike="noStrike" kern="120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zh-CN" altLang="en-US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它可以自定义行为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zh-CN" altLang="en-US" sz="2300" b="1" i="0" u="none" strike="noStrike" kern="120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zh-CN" altLang="en-US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它消除了关系数据和对象之间的差异 </a:t>
            </a:r>
            <a:endParaRPr kumimoji="0" lang="zh-CN" altLang="en-US" sz="23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1475657" y="5516463"/>
            <a:ext cx="5256584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zh-CN" altLang="en-US">
                <a:ea typeface="黑体" pitchFamily="2" charset="-122"/>
              </a:rPr>
              <a:t>它为我们在关系数据库和对象之间架起一座桥梁    </a:t>
            </a:r>
          </a:p>
        </p:txBody>
      </p:sp>
    </p:spTree>
    <p:extLst>
      <p:ext uri="{BB962C8B-B14F-4D97-AF65-F5344CB8AC3E}">
        <p14:creationId xmlns:p14="http://schemas.microsoft.com/office/powerpoint/2010/main" val="389929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数据访问层</a:t>
            </a:r>
            <a:r>
              <a:rPr lang="en-US" altLang="zh-CN" dirty="0" err="1" smtClean="0"/>
              <a:t>RoomService</a:t>
            </a:r>
            <a:r>
              <a:rPr lang="zh-CN" altLang="en-US" dirty="0"/>
              <a:t>得到客房信息</a:t>
            </a:r>
            <a:r>
              <a:rPr lang="zh-CN" altLang="en-US" dirty="0" smtClean="0"/>
              <a:t>列表</a:t>
            </a:r>
            <a:endParaRPr lang="zh-CN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15" y="1412776"/>
            <a:ext cx="7743825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92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数据访问层</a:t>
            </a:r>
            <a:r>
              <a:rPr lang="en-US" altLang="zh-CN" dirty="0" err="1" smtClean="0"/>
              <a:t>RoomService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通过</a:t>
            </a:r>
            <a:r>
              <a:rPr lang="zh-CN" altLang="en-US" dirty="0"/>
              <a:t>客房ＩＤ得到客房信息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07" y="1461095"/>
            <a:ext cx="781050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92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数据访问层</a:t>
            </a:r>
            <a:r>
              <a:rPr lang="en-US" altLang="zh-CN" dirty="0" err="1" smtClean="0"/>
              <a:t>RoomService</a:t>
            </a:r>
            <a:r>
              <a:rPr lang="zh-CN" altLang="en-US" dirty="0"/>
              <a:t>修改客房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7385582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92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7290" y="357166"/>
            <a:ext cx="7786710" cy="106047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数据访问层</a:t>
            </a:r>
            <a:r>
              <a:rPr lang="en-US" altLang="zh-CN" dirty="0" err="1" smtClean="0"/>
              <a:t>RoomService</a:t>
            </a:r>
            <a:r>
              <a:rPr lang="zh-CN" altLang="en-US" dirty="0"/>
              <a:t>删除客房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36912"/>
            <a:ext cx="64960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32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数据访问层</a:t>
            </a:r>
            <a:r>
              <a:rPr lang="en-US" altLang="zh-CN" dirty="0" err="1"/>
              <a:t>RoomService</a:t>
            </a:r>
            <a:endParaRPr lang="zh-CN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67458"/>
            <a:ext cx="7848872" cy="4669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32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数据访问层</a:t>
            </a:r>
            <a:r>
              <a:rPr lang="en-US" altLang="zh-CN" dirty="0" err="1"/>
              <a:t>RoomTypeService</a:t>
            </a:r>
            <a:endParaRPr lang="en-US" altLang="zh-CN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7574657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32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数据访问层</a:t>
            </a:r>
            <a:r>
              <a:rPr lang="en-US" altLang="zh-CN" dirty="0" err="1" smtClean="0"/>
              <a:t>RoomTypeService</a:t>
            </a:r>
            <a:r>
              <a:rPr lang="zh-CN" altLang="en-US" dirty="0"/>
              <a:t>通过客房类型名称得到客房类型ＩＤ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775335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32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数据访问层</a:t>
            </a:r>
            <a:r>
              <a:rPr lang="en-US" altLang="zh-CN" dirty="0" err="1" smtClean="0"/>
              <a:t>RoomTypeService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得到</a:t>
            </a:r>
            <a:r>
              <a:rPr lang="zh-CN" altLang="en-US" dirty="0"/>
              <a:t>客房类型名称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15968"/>
            <a:ext cx="7488832" cy="407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032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数据访问层</a:t>
            </a:r>
            <a:r>
              <a:rPr lang="en-US" altLang="zh-CN" dirty="0" err="1" smtClean="0"/>
              <a:t>RoomTypeService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通过客房类型名称得到客房价格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7488832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032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数据访问层</a:t>
            </a:r>
            <a:r>
              <a:rPr lang="en-US" altLang="zh-CN" dirty="0" err="1" smtClean="0"/>
              <a:t>RoomTypeService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通过客房类型ＩＤ得到客房类型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24708"/>
            <a:ext cx="7632848" cy="4730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032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-100018" y="-4839"/>
            <a:ext cx="7772400" cy="554404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什么是实体类？</a:t>
            </a:r>
            <a:endParaRPr lang="zh-CN" altLang="en-US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3929058" y="3714752"/>
            <a:ext cx="1223962" cy="576262"/>
          </a:xfrm>
          <a:prstGeom prst="leftRightArrow">
            <a:avLst>
              <a:gd name="adj1" fmla="val 50000"/>
              <a:gd name="adj2" fmla="val 42479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857224" y="2214554"/>
            <a:ext cx="1731962" cy="715089"/>
          </a:xfrm>
          <a:prstGeom prst="wedgeRoundRectCallout">
            <a:avLst>
              <a:gd name="adj1" fmla="val 73177"/>
              <a:gd name="adj2" fmla="val 19469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l"/>
            <a:r>
              <a:rPr lang="zh-CN" altLang="en-US" dirty="0" smtClean="0">
                <a:ea typeface="黑体" pitchFamily="2" charset="-122"/>
              </a:rPr>
              <a:t>学员</a:t>
            </a:r>
            <a:endParaRPr lang="zh-CN" altLang="en-US" dirty="0">
              <a:ea typeface="黑体" pitchFamily="2" charset="-122"/>
            </a:endParaRPr>
          </a:p>
          <a:p>
            <a:pPr algn="l"/>
            <a:r>
              <a:rPr lang="zh-CN" altLang="en-US" dirty="0">
                <a:ea typeface="黑体" pitchFamily="2" charset="-122"/>
              </a:rPr>
              <a:t>数据表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1967572" y="928670"/>
            <a:ext cx="1833562" cy="715089"/>
          </a:xfrm>
          <a:prstGeom prst="wedgeRoundRectCallout">
            <a:avLst>
              <a:gd name="adj1" fmla="val 88204"/>
              <a:gd name="adj2" fmla="val 9696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l"/>
            <a:r>
              <a:rPr lang="zh-CN" altLang="en-US" dirty="0" smtClean="0">
                <a:ea typeface="黑体" pitchFamily="2" charset="-122"/>
              </a:rPr>
              <a:t>学员信息</a:t>
            </a:r>
            <a:endParaRPr lang="zh-CN" altLang="en-US" dirty="0">
              <a:ea typeface="黑体" pitchFamily="2" charset="-122"/>
            </a:endParaRPr>
          </a:p>
          <a:p>
            <a:pPr algn="l"/>
            <a:r>
              <a:rPr lang="zh-CN" altLang="en-US" dirty="0">
                <a:ea typeface="黑体" pitchFamily="2" charset="-122"/>
              </a:rPr>
              <a:t>对应的实体类</a:t>
            </a:r>
          </a:p>
        </p:txBody>
      </p:sp>
      <p:pic>
        <p:nvPicPr>
          <p:cNvPr id="10" name="图片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286124"/>
            <a:ext cx="2714644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4329108" y="928670"/>
            <a:ext cx="4814892" cy="5686782"/>
          </a:xfrm>
          <a:prstGeom prst="roundRect">
            <a:avLst>
              <a:gd name="adj" fmla="val 3190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dirty="0" smtClean="0"/>
              <a:t>public class Student</a:t>
            </a:r>
            <a:endParaRPr lang="zh-CN" altLang="en-US" sz="1200" dirty="0" smtClean="0"/>
          </a:p>
          <a:p>
            <a:r>
              <a:rPr lang="en-US" sz="1200" dirty="0" smtClean="0"/>
              <a:t>    {</a:t>
            </a:r>
            <a:endParaRPr lang="zh-CN" altLang="en-US" sz="1200" dirty="0" smtClean="0"/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stuNo</a:t>
            </a:r>
            <a:r>
              <a:rPr lang="en-US" sz="1200" dirty="0" smtClean="0"/>
              <a:t>;</a:t>
            </a:r>
            <a:endParaRPr lang="zh-CN" altLang="en-US" sz="1200" dirty="0" smtClean="0"/>
          </a:p>
          <a:p>
            <a:r>
              <a:rPr lang="en-US" sz="1200" dirty="0" smtClean="0"/>
              <a:t>        public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StuNo</a:t>
            </a:r>
            <a:endParaRPr lang="zh-CN" altLang="en-US" sz="1200" dirty="0" smtClean="0"/>
          </a:p>
          <a:p>
            <a:r>
              <a:rPr lang="en-US" sz="1200" dirty="0" smtClean="0"/>
              <a:t>        {</a:t>
            </a:r>
            <a:endParaRPr lang="zh-CN" altLang="en-US" sz="1200" dirty="0" smtClean="0"/>
          </a:p>
          <a:p>
            <a:r>
              <a:rPr lang="en-US" sz="1200" dirty="0" smtClean="0"/>
              <a:t>            get { return </a:t>
            </a:r>
            <a:r>
              <a:rPr lang="en-US" sz="1200" dirty="0" err="1" smtClean="0"/>
              <a:t>stuNo</a:t>
            </a:r>
            <a:r>
              <a:rPr lang="en-US" sz="1200" dirty="0" smtClean="0"/>
              <a:t>; }</a:t>
            </a:r>
            <a:endParaRPr lang="zh-CN" altLang="en-US" sz="1200" dirty="0" smtClean="0"/>
          </a:p>
          <a:p>
            <a:r>
              <a:rPr lang="en-US" sz="1200" dirty="0" smtClean="0"/>
              <a:t>            set { </a:t>
            </a:r>
            <a:r>
              <a:rPr lang="en-US" sz="1200" dirty="0" err="1" smtClean="0"/>
              <a:t>stuNo</a:t>
            </a:r>
            <a:r>
              <a:rPr lang="en-US" sz="1200" dirty="0" smtClean="0"/>
              <a:t> = value; }</a:t>
            </a:r>
            <a:endParaRPr lang="zh-CN" altLang="en-US" sz="1200" dirty="0" smtClean="0"/>
          </a:p>
          <a:p>
            <a:r>
              <a:rPr lang="en-US" sz="1200" dirty="0" smtClean="0"/>
              <a:t>        }</a:t>
            </a:r>
            <a:endParaRPr lang="zh-CN" altLang="en-US" sz="1200" dirty="0" smtClean="0"/>
          </a:p>
          <a:p>
            <a:r>
              <a:rPr lang="en-US" sz="1200" dirty="0" smtClean="0"/>
              <a:t> </a:t>
            </a:r>
            <a:endParaRPr lang="zh-CN" altLang="en-US" sz="1200" dirty="0" smtClean="0"/>
          </a:p>
          <a:p>
            <a:r>
              <a:rPr lang="en-US" sz="1200" dirty="0" smtClean="0"/>
              <a:t>        string </a:t>
            </a:r>
            <a:r>
              <a:rPr lang="en-US" sz="1200" dirty="0" err="1" smtClean="0"/>
              <a:t>stuName</a:t>
            </a:r>
            <a:r>
              <a:rPr lang="en-US" sz="1200" dirty="0" smtClean="0"/>
              <a:t>;</a:t>
            </a:r>
            <a:endParaRPr lang="zh-CN" altLang="en-US" sz="1200" dirty="0" smtClean="0"/>
          </a:p>
          <a:p>
            <a:r>
              <a:rPr lang="en-US" sz="1200" dirty="0" smtClean="0"/>
              <a:t>        public string </a:t>
            </a:r>
            <a:r>
              <a:rPr lang="en-US" sz="1200" dirty="0" err="1" smtClean="0"/>
              <a:t>StuName</a:t>
            </a:r>
            <a:endParaRPr lang="zh-CN" altLang="en-US" sz="1200" dirty="0" smtClean="0"/>
          </a:p>
          <a:p>
            <a:r>
              <a:rPr lang="en-US" sz="1200" dirty="0" smtClean="0"/>
              <a:t>        {</a:t>
            </a:r>
            <a:endParaRPr lang="zh-CN" altLang="en-US" sz="1200" dirty="0" smtClean="0"/>
          </a:p>
          <a:p>
            <a:r>
              <a:rPr lang="en-US" sz="1200" dirty="0" smtClean="0"/>
              <a:t>            get { return </a:t>
            </a:r>
            <a:r>
              <a:rPr lang="en-US" sz="1200" dirty="0" err="1" smtClean="0"/>
              <a:t>stuName</a:t>
            </a:r>
            <a:r>
              <a:rPr lang="en-US" sz="1200" dirty="0" smtClean="0"/>
              <a:t>; }</a:t>
            </a:r>
            <a:endParaRPr lang="zh-CN" altLang="en-US" sz="1200" dirty="0" smtClean="0"/>
          </a:p>
          <a:p>
            <a:r>
              <a:rPr lang="en-US" sz="1200" dirty="0" smtClean="0"/>
              <a:t>            set { </a:t>
            </a:r>
            <a:r>
              <a:rPr lang="en-US" sz="1200" dirty="0" err="1" smtClean="0"/>
              <a:t>stuName</a:t>
            </a:r>
            <a:r>
              <a:rPr lang="en-US" sz="1200" dirty="0" smtClean="0"/>
              <a:t> = value; }</a:t>
            </a:r>
            <a:endParaRPr lang="zh-CN" altLang="en-US" sz="1200" dirty="0" smtClean="0"/>
          </a:p>
          <a:p>
            <a:r>
              <a:rPr lang="en-US" sz="1200" dirty="0" smtClean="0"/>
              <a:t>        }</a:t>
            </a:r>
            <a:endParaRPr lang="zh-CN" altLang="en-US" sz="1200" dirty="0" smtClean="0"/>
          </a:p>
          <a:p>
            <a:r>
              <a:rPr lang="en-US" sz="1200" dirty="0" smtClean="0"/>
              <a:t> </a:t>
            </a:r>
            <a:endParaRPr lang="zh-CN" altLang="en-US" sz="1200" dirty="0" smtClean="0"/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bool</a:t>
            </a:r>
            <a:r>
              <a:rPr lang="en-US" sz="1200" dirty="0" smtClean="0"/>
              <a:t> </a:t>
            </a:r>
            <a:r>
              <a:rPr lang="en-US" sz="1200" dirty="0" err="1" smtClean="0"/>
              <a:t>stuSex</a:t>
            </a:r>
            <a:r>
              <a:rPr lang="en-US" sz="1200" dirty="0" smtClean="0"/>
              <a:t>;</a:t>
            </a:r>
            <a:endParaRPr lang="zh-CN" altLang="en-US" sz="1200" dirty="0" smtClean="0"/>
          </a:p>
          <a:p>
            <a:r>
              <a:rPr lang="en-US" sz="1200" dirty="0" smtClean="0"/>
              <a:t>        public </a:t>
            </a:r>
            <a:r>
              <a:rPr lang="en-US" sz="1200" dirty="0" err="1" smtClean="0"/>
              <a:t>bool</a:t>
            </a:r>
            <a:r>
              <a:rPr lang="en-US" sz="1200" dirty="0" smtClean="0"/>
              <a:t> </a:t>
            </a:r>
            <a:r>
              <a:rPr lang="en-US" sz="1200" dirty="0" err="1" smtClean="0"/>
              <a:t>StuSex</a:t>
            </a:r>
            <a:endParaRPr lang="zh-CN" altLang="en-US" sz="1200" dirty="0" smtClean="0"/>
          </a:p>
          <a:p>
            <a:r>
              <a:rPr lang="en-US" sz="1200" dirty="0" smtClean="0"/>
              <a:t>        {</a:t>
            </a:r>
            <a:endParaRPr lang="zh-CN" altLang="en-US" sz="1200" dirty="0" smtClean="0"/>
          </a:p>
          <a:p>
            <a:r>
              <a:rPr lang="en-US" sz="1200" dirty="0" smtClean="0"/>
              <a:t>            get { return </a:t>
            </a:r>
            <a:r>
              <a:rPr lang="en-US" sz="1200" dirty="0" err="1" smtClean="0"/>
              <a:t>stuSex</a:t>
            </a:r>
            <a:r>
              <a:rPr lang="en-US" sz="1200" dirty="0" smtClean="0"/>
              <a:t>; }</a:t>
            </a:r>
            <a:endParaRPr lang="zh-CN" altLang="en-US" sz="1200" dirty="0" smtClean="0"/>
          </a:p>
          <a:p>
            <a:r>
              <a:rPr lang="en-US" sz="1200" dirty="0" smtClean="0"/>
              <a:t>            set { </a:t>
            </a:r>
            <a:r>
              <a:rPr lang="en-US" sz="1200" dirty="0" err="1" smtClean="0"/>
              <a:t>stuSex</a:t>
            </a:r>
            <a:r>
              <a:rPr lang="en-US" sz="1200" dirty="0" smtClean="0"/>
              <a:t> = value; }</a:t>
            </a:r>
            <a:endParaRPr lang="zh-CN" altLang="en-US" sz="1200" dirty="0" smtClean="0"/>
          </a:p>
          <a:p>
            <a:r>
              <a:rPr lang="en-US" sz="1200" dirty="0" smtClean="0"/>
              <a:t>        }</a:t>
            </a:r>
            <a:endParaRPr lang="zh-CN" altLang="en-US" sz="1200" dirty="0" smtClean="0"/>
          </a:p>
          <a:p>
            <a:r>
              <a:rPr lang="en-US" sz="1200" dirty="0" smtClean="0"/>
              <a:t> </a:t>
            </a:r>
            <a:endParaRPr lang="zh-CN" altLang="en-US" sz="1200" dirty="0" smtClean="0"/>
          </a:p>
          <a:p>
            <a:r>
              <a:rPr lang="en-US" sz="1200" dirty="0" smtClean="0"/>
              <a:t>        string </a:t>
            </a:r>
            <a:r>
              <a:rPr lang="en-US" sz="1200" dirty="0" err="1" smtClean="0"/>
              <a:t>stuBir</a:t>
            </a:r>
            <a:r>
              <a:rPr lang="en-US" sz="1200" dirty="0" smtClean="0"/>
              <a:t>;</a:t>
            </a:r>
            <a:endParaRPr lang="zh-CN" altLang="en-US" sz="1200" dirty="0" smtClean="0"/>
          </a:p>
          <a:p>
            <a:r>
              <a:rPr lang="en-US" sz="1200" dirty="0" smtClean="0"/>
              <a:t>        public string </a:t>
            </a:r>
            <a:r>
              <a:rPr lang="en-US" sz="1200" dirty="0" err="1" smtClean="0"/>
              <a:t>StuBir</a:t>
            </a:r>
            <a:endParaRPr lang="zh-CN" altLang="en-US" sz="1200" dirty="0" smtClean="0"/>
          </a:p>
          <a:p>
            <a:r>
              <a:rPr lang="en-US" sz="1200" dirty="0" smtClean="0"/>
              <a:t>        {</a:t>
            </a:r>
            <a:endParaRPr lang="zh-CN" altLang="en-US" sz="1200" dirty="0" smtClean="0"/>
          </a:p>
          <a:p>
            <a:r>
              <a:rPr lang="en-US" sz="1200" dirty="0" smtClean="0"/>
              <a:t>            get { return </a:t>
            </a:r>
            <a:r>
              <a:rPr lang="en-US" sz="1200" dirty="0" err="1" smtClean="0"/>
              <a:t>stuBir</a:t>
            </a:r>
            <a:r>
              <a:rPr lang="en-US" sz="1200" dirty="0" smtClean="0"/>
              <a:t>; }</a:t>
            </a:r>
            <a:endParaRPr lang="zh-CN" altLang="en-US" sz="1200" dirty="0" smtClean="0"/>
          </a:p>
          <a:p>
            <a:r>
              <a:rPr lang="en-US" sz="1200" dirty="0" smtClean="0"/>
              <a:t>            set { </a:t>
            </a:r>
            <a:r>
              <a:rPr lang="en-US" sz="1200" dirty="0" err="1" smtClean="0"/>
              <a:t>stuBir</a:t>
            </a:r>
            <a:r>
              <a:rPr lang="en-US" sz="1200" dirty="0" smtClean="0"/>
              <a:t> = value; }</a:t>
            </a:r>
            <a:endParaRPr lang="zh-CN" altLang="en-US" sz="1200" dirty="0" smtClean="0"/>
          </a:p>
          <a:p>
            <a:r>
              <a:rPr lang="en-US" sz="1200" dirty="0" smtClean="0"/>
              <a:t>        }</a:t>
            </a:r>
            <a:endParaRPr lang="zh-CN" altLang="en-US" sz="1200" dirty="0" smtClean="0"/>
          </a:p>
          <a:p>
            <a:r>
              <a:rPr lang="en-US" sz="1200" dirty="0" smtClean="0"/>
              <a:t>    }</a:t>
            </a:r>
            <a:endParaRPr lang="en-US" altLang="zh-CN" sz="1200" dirty="0">
              <a:ea typeface="黑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51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数据访问层</a:t>
            </a:r>
            <a:r>
              <a:rPr lang="en-US" altLang="zh-CN" dirty="0" err="1" smtClean="0"/>
              <a:t>RoomTypeService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得到</a:t>
            </a:r>
            <a:r>
              <a:rPr lang="zh-CN" altLang="en-US" dirty="0"/>
              <a:t>客房类型</a:t>
            </a:r>
            <a:r>
              <a:rPr lang="zh-CN" altLang="en-US" dirty="0" smtClean="0"/>
              <a:t>列表</a:t>
            </a:r>
            <a:endParaRPr lang="zh-CN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7632848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032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数据访问层</a:t>
            </a:r>
            <a:r>
              <a:rPr lang="en-US" altLang="zh-CN" dirty="0" err="1" smtClean="0"/>
              <a:t>RoomTypeService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通过客房类型名称得到客房类型</a:t>
            </a:r>
            <a:r>
              <a:rPr lang="zh-CN" altLang="en-US" dirty="0" smtClean="0"/>
              <a:t>列表</a:t>
            </a:r>
            <a:endParaRPr lang="zh-CN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44000" cy="5342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032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数据访问层</a:t>
            </a:r>
            <a:r>
              <a:rPr lang="en-US" altLang="zh-CN" dirty="0" err="1" smtClean="0"/>
              <a:t>RoomTypeService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新增客房类型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6872"/>
            <a:ext cx="757237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032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数据访问层</a:t>
            </a:r>
            <a:r>
              <a:rPr lang="en-US" altLang="zh-CN" dirty="0" err="1" smtClean="0"/>
              <a:t>RoomTypeService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修改客房类型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422" y="2371687"/>
            <a:ext cx="7279010" cy="310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032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数据访问</a:t>
            </a:r>
            <a:r>
              <a:rPr lang="zh-CN" altLang="en-US" smtClean="0"/>
              <a:t>层</a:t>
            </a:r>
            <a:r>
              <a:rPr lang="en-US" altLang="zh-CN" dirty="0" err="1" smtClean="0"/>
              <a:t>RoomTypeService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删除客房类型信息</a:t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64904"/>
            <a:ext cx="70008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032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业务逻辑层</a:t>
            </a:r>
            <a:endParaRPr lang="zh-CN" alt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349231"/>
            <a:ext cx="4534392" cy="3443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032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业务逻辑层</a:t>
            </a:r>
            <a:r>
              <a:rPr lang="en-US" altLang="zh-CN" dirty="0" err="1"/>
              <a:t>RoomManager</a:t>
            </a:r>
            <a:endParaRPr lang="en-US" altLang="zh-CN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348880"/>
            <a:ext cx="4491385" cy="341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032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业务逻辑层</a:t>
            </a:r>
            <a:r>
              <a:rPr lang="en-US" altLang="zh-CN" dirty="0" err="1"/>
              <a:t>RoomManager</a:t>
            </a:r>
            <a:endParaRPr lang="en-US" altLang="zh-CN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2124"/>
            <a:ext cx="7632848" cy="475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95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业务逻辑层</a:t>
            </a:r>
            <a:r>
              <a:rPr lang="en-US" altLang="zh-CN" dirty="0" err="1"/>
              <a:t>RoomManager</a:t>
            </a:r>
            <a:endParaRPr lang="en-US" altLang="zh-CN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64904"/>
            <a:ext cx="4859873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9588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业务逻辑层</a:t>
            </a:r>
            <a:r>
              <a:rPr lang="en-US" altLang="zh-CN" dirty="0" err="1"/>
              <a:t>RoomManager</a:t>
            </a:r>
            <a:endParaRPr lang="en-US" altLang="zh-CN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36912"/>
            <a:ext cx="7140514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95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0" y="0"/>
            <a:ext cx="7772400" cy="554404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三层结构中的实体类</a:t>
            </a:r>
            <a:endParaRPr lang="zh-CN" altLang="en-US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978844" y="1485107"/>
            <a:ext cx="5329237" cy="3587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2000" b="1" dirty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业务逻辑层如何使用实体类         </a:t>
            </a:r>
          </a:p>
        </p:txBody>
      </p:sp>
      <p:sp>
        <p:nvSpPr>
          <p:cNvPr id="5" name="AutoShape 13"/>
          <p:cNvSpPr>
            <a:spLocks noChangeArrowheads="1"/>
          </p:cNvSpPr>
          <p:nvPr/>
        </p:nvSpPr>
        <p:spPr bwMode="gray">
          <a:xfrm>
            <a:off x="2986906" y="3788569"/>
            <a:ext cx="3240088" cy="11525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solidFill>
                  <a:srgbClr val="FF0000"/>
                </a:solidFill>
                <a:ea typeface="黑体" pitchFamily="2" charset="-122"/>
              </a:rPr>
              <a:t>           业务</a:t>
            </a:r>
            <a:r>
              <a:rPr lang="zh-CN" altLang="en-US" b="1" dirty="0">
                <a:solidFill>
                  <a:srgbClr val="FF0000"/>
                </a:solidFill>
                <a:ea typeface="黑体" pitchFamily="2" charset="-122"/>
              </a:rPr>
              <a:t>逻辑层   </a:t>
            </a:r>
          </a:p>
        </p:txBody>
      </p:sp>
      <p:sp>
        <p:nvSpPr>
          <p:cNvPr id="6" name="AutoShape 15"/>
          <p:cNvSpPr>
            <a:spLocks noChangeArrowheads="1"/>
          </p:cNvSpPr>
          <p:nvPr/>
        </p:nvSpPr>
        <p:spPr bwMode="auto">
          <a:xfrm>
            <a:off x="1475606" y="3933032"/>
            <a:ext cx="1295400" cy="831850"/>
          </a:xfrm>
          <a:prstGeom prst="leftRightArrow">
            <a:avLst>
              <a:gd name="adj1" fmla="val 50000"/>
              <a:gd name="adj2" fmla="val 20000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zh-CN" altLang="en-US" sz="1400" b="1" dirty="0">
                <a:solidFill>
                  <a:srgbClr val="FF0000"/>
                </a:solidFill>
                <a:ea typeface="黑体" pitchFamily="2" charset="-122"/>
              </a:rPr>
              <a:t>实体对象</a:t>
            </a:r>
          </a:p>
        </p:txBody>
      </p:sp>
      <p:sp>
        <p:nvSpPr>
          <p:cNvPr id="7" name="AutoShape 16"/>
          <p:cNvSpPr>
            <a:spLocks noChangeArrowheads="1"/>
          </p:cNvSpPr>
          <p:nvPr/>
        </p:nvSpPr>
        <p:spPr bwMode="auto">
          <a:xfrm>
            <a:off x="6298430" y="3896519"/>
            <a:ext cx="1153889" cy="831850"/>
          </a:xfrm>
          <a:prstGeom prst="leftRightArrow">
            <a:avLst>
              <a:gd name="adj1" fmla="val 50000"/>
              <a:gd name="adj2" fmla="val 20000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zh-CN" altLang="en-US" sz="1400" b="1" dirty="0">
                <a:solidFill>
                  <a:srgbClr val="3333CC"/>
                </a:solidFill>
                <a:ea typeface="黑体" pitchFamily="2" charset="-122"/>
              </a:rPr>
              <a:t>实体对象</a:t>
            </a:r>
          </a:p>
        </p:txBody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3131369" y="2851944"/>
            <a:ext cx="3095625" cy="865188"/>
            <a:chOff x="1927" y="1615"/>
            <a:chExt cx="2132" cy="681"/>
          </a:xfrm>
        </p:grpSpPr>
        <p:sp>
          <p:nvSpPr>
            <p:cNvPr id="9" name="Oval 24"/>
            <p:cNvSpPr>
              <a:spLocks noChangeArrowheads="1"/>
            </p:cNvSpPr>
            <p:nvPr/>
          </p:nvSpPr>
          <p:spPr bwMode="auto">
            <a:xfrm>
              <a:off x="2744" y="1707"/>
              <a:ext cx="317" cy="272"/>
            </a:xfrm>
            <a:prstGeom prst="ellipse">
              <a:avLst/>
            </a:prstGeom>
            <a:solidFill>
              <a:srgbClr val="00CCFF"/>
            </a:solidFill>
            <a:ln w="2857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400">
                  <a:solidFill>
                    <a:schemeClr val="bg1"/>
                  </a:solidFill>
                  <a:ea typeface="黑体" pitchFamily="2" charset="-122"/>
                </a:rPr>
                <a:t>1</a:t>
              </a:r>
            </a:p>
          </p:txBody>
        </p:sp>
        <p:sp>
          <p:nvSpPr>
            <p:cNvPr id="10" name="AutoShape 28"/>
            <p:cNvSpPr>
              <a:spLocks noChangeArrowheads="1"/>
            </p:cNvSpPr>
            <p:nvPr/>
          </p:nvSpPr>
          <p:spPr bwMode="auto">
            <a:xfrm>
              <a:off x="1927" y="1615"/>
              <a:ext cx="2132" cy="681"/>
            </a:xfrm>
            <a:prstGeom prst="curvedDownArrow">
              <a:avLst>
                <a:gd name="adj1" fmla="val 62614"/>
                <a:gd name="adj2" fmla="val 125228"/>
                <a:gd name="adj3" fmla="val 33333"/>
              </a:avLst>
            </a:prstGeom>
            <a:gradFill rotWithShape="1">
              <a:gsLst>
                <a:gs pos="0">
                  <a:srgbClr val="B563CF"/>
                </a:gs>
                <a:gs pos="100000">
                  <a:srgbClr val="B563CF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2986906" y="5012532"/>
            <a:ext cx="3024188" cy="865187"/>
            <a:chOff x="1837" y="3067"/>
            <a:chExt cx="2132" cy="635"/>
          </a:xfrm>
        </p:grpSpPr>
        <p:sp>
          <p:nvSpPr>
            <p:cNvPr id="12" name="Oval 27"/>
            <p:cNvSpPr>
              <a:spLocks noChangeArrowheads="1"/>
            </p:cNvSpPr>
            <p:nvPr/>
          </p:nvSpPr>
          <p:spPr bwMode="auto">
            <a:xfrm>
              <a:off x="2881" y="3385"/>
              <a:ext cx="317" cy="272"/>
            </a:xfrm>
            <a:prstGeom prst="ellipse">
              <a:avLst/>
            </a:prstGeom>
            <a:solidFill>
              <a:srgbClr val="00CCFF"/>
            </a:solidFill>
            <a:ln w="2857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400">
                  <a:solidFill>
                    <a:schemeClr val="bg1"/>
                  </a:solidFill>
                  <a:ea typeface="黑体" pitchFamily="2" charset="-122"/>
                </a:rPr>
                <a:t>2</a:t>
              </a:r>
            </a:p>
          </p:txBody>
        </p:sp>
        <p:sp>
          <p:nvSpPr>
            <p:cNvPr id="13" name="AutoShape 29"/>
            <p:cNvSpPr>
              <a:spLocks noChangeArrowheads="1"/>
            </p:cNvSpPr>
            <p:nvPr/>
          </p:nvSpPr>
          <p:spPr bwMode="auto">
            <a:xfrm rot="10800000">
              <a:off x="1837" y="3067"/>
              <a:ext cx="2132" cy="635"/>
            </a:xfrm>
            <a:prstGeom prst="curvedDownArrow">
              <a:avLst>
                <a:gd name="adj1" fmla="val 67150"/>
                <a:gd name="adj2" fmla="val 134299"/>
                <a:gd name="adj3" fmla="val 32014"/>
              </a:avLst>
            </a:prstGeom>
            <a:gradFill rotWithShape="1">
              <a:gsLst>
                <a:gs pos="0">
                  <a:srgbClr val="B563CF"/>
                </a:gs>
                <a:gs pos="100000">
                  <a:srgbClr val="B563CF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" name="AutoShape 32"/>
          <p:cNvSpPr>
            <a:spLocks noChangeArrowheads="1"/>
          </p:cNvSpPr>
          <p:nvPr/>
        </p:nvSpPr>
        <p:spPr bwMode="gray">
          <a:xfrm>
            <a:off x="35496" y="3860007"/>
            <a:ext cx="1511300" cy="1081087"/>
          </a:xfrm>
          <a:prstGeom prst="flowChartMultidocumen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b="1" dirty="0">
                <a:solidFill>
                  <a:srgbClr val="FF0000"/>
                </a:solidFill>
                <a:ea typeface="黑体" pitchFamily="2" charset="-122"/>
              </a:rPr>
              <a:t>表示层 </a:t>
            </a:r>
          </a:p>
        </p:txBody>
      </p:sp>
      <p:sp>
        <p:nvSpPr>
          <p:cNvPr id="15" name="AutoShape 33"/>
          <p:cNvSpPr>
            <a:spLocks noChangeArrowheads="1"/>
          </p:cNvSpPr>
          <p:nvPr/>
        </p:nvSpPr>
        <p:spPr bwMode="gray">
          <a:xfrm>
            <a:off x="7524179" y="3788569"/>
            <a:ext cx="1584325" cy="1079500"/>
          </a:xfrm>
          <a:prstGeom prst="flowChartMultidocumen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solidFill>
                  <a:srgbClr val="FF0000"/>
                </a:solidFill>
                <a:ea typeface="黑体" pitchFamily="2" charset="-122"/>
              </a:rPr>
              <a:t>数据访问层   </a:t>
            </a:r>
          </a:p>
        </p:txBody>
      </p:sp>
      <p:pic>
        <p:nvPicPr>
          <p:cNvPr id="16" name="Picture 34" descr="问题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0781" y="1124744"/>
            <a:ext cx="1079500" cy="977900"/>
          </a:xfrm>
          <a:prstGeom prst="rect">
            <a:avLst/>
          </a:prstGeom>
          <a:noFill/>
        </p:spPr>
      </p:pic>
      <p:pic>
        <p:nvPicPr>
          <p:cNvPr id="17" name="Picture 35" descr="分析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9344" y="2132807"/>
            <a:ext cx="1152525" cy="10461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177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14" grpId="0" animBg="1"/>
      <p:bldP spid="1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业务逻辑层</a:t>
            </a:r>
            <a:r>
              <a:rPr lang="en-US" altLang="zh-CN" dirty="0" err="1"/>
              <a:t>RoomManager</a:t>
            </a:r>
            <a:endParaRPr lang="en-US" altLang="zh-CN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47684"/>
            <a:ext cx="5365757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9588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业务逻辑层</a:t>
            </a:r>
            <a:r>
              <a:rPr lang="en-US" altLang="zh-CN" dirty="0" err="1"/>
              <a:t>RoomManager</a:t>
            </a:r>
            <a:endParaRPr lang="en-US" altLang="zh-CN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30464"/>
            <a:ext cx="5443792" cy="301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9588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业务逻辑层</a:t>
            </a:r>
            <a:r>
              <a:rPr lang="en-US" altLang="zh-CN" dirty="0" err="1"/>
              <a:t>RoomTypeManager</a:t>
            </a:r>
            <a:endParaRPr lang="en-US" altLang="zh-CN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276872"/>
            <a:ext cx="511492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9588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业务逻辑层</a:t>
            </a:r>
            <a:r>
              <a:rPr lang="en-US" altLang="zh-CN" dirty="0" err="1"/>
              <a:t>RoomTypeManager</a:t>
            </a:r>
            <a:endParaRPr lang="en-US" altLang="zh-CN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20888"/>
            <a:ext cx="52959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5160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业务逻辑层</a:t>
            </a:r>
            <a:r>
              <a:rPr lang="en-US" altLang="zh-CN" dirty="0" err="1"/>
              <a:t>RoomTypeManager</a:t>
            </a:r>
            <a:endParaRPr lang="en-US" altLang="zh-CN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761" y="2708920"/>
            <a:ext cx="39243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12562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业务逻辑层</a:t>
            </a:r>
            <a:r>
              <a:rPr lang="en-US" altLang="zh-CN" dirty="0" err="1"/>
              <a:t>RoomTypeManager</a:t>
            </a:r>
            <a:endParaRPr lang="en-US" altLang="zh-CN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1" y="2276872"/>
            <a:ext cx="516255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12562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业务逻辑层</a:t>
            </a:r>
            <a:r>
              <a:rPr lang="en-US" altLang="zh-CN" dirty="0" err="1"/>
              <a:t>RoomTypeManager</a:t>
            </a:r>
            <a:endParaRPr lang="en-US" altLang="zh-CN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564904"/>
            <a:ext cx="462915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12562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业务逻辑层</a:t>
            </a:r>
            <a:r>
              <a:rPr lang="en-US" altLang="zh-CN" dirty="0" err="1"/>
              <a:t>RoomTypeManager</a:t>
            </a:r>
            <a:endParaRPr lang="en-US" altLang="zh-CN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92896"/>
            <a:ext cx="40386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125624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业务逻辑层</a:t>
            </a:r>
            <a:r>
              <a:rPr lang="en-US" altLang="zh-CN" dirty="0" err="1"/>
              <a:t>RoomTypeManager</a:t>
            </a:r>
            <a:endParaRPr lang="en-US" altLang="zh-CN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6305"/>
            <a:ext cx="7632848" cy="4751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125624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业务逻辑层</a:t>
            </a:r>
            <a:r>
              <a:rPr lang="en-US" altLang="zh-CN" dirty="0" err="1"/>
              <a:t>RoomTypeManager</a:t>
            </a:r>
            <a:endParaRPr lang="en-US" altLang="zh-CN" dirty="0"/>
          </a:p>
        </p:txBody>
      </p:sp>
      <p:pic>
        <p:nvPicPr>
          <p:cNvPr id="614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2636912"/>
            <a:ext cx="37338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125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新建实体类项目</a:t>
            </a:r>
            <a:endParaRPr lang="zh-CN" altLang="en-US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712" y="2132856"/>
            <a:ext cx="5072098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2477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业务逻辑层</a:t>
            </a:r>
            <a:r>
              <a:rPr lang="en-US" altLang="zh-CN" dirty="0" err="1"/>
              <a:t>RoomTypeManager</a:t>
            </a:r>
            <a:endParaRPr lang="en-US" altLang="zh-CN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20888"/>
            <a:ext cx="524827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8927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endParaRPr lang="en-US" altLang="zh-CN" dirty="0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412777"/>
            <a:ext cx="723900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89274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38" y="2132856"/>
            <a:ext cx="24574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89274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840" y="2492896"/>
            <a:ext cx="36004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89274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75" y="2067115"/>
            <a:ext cx="37909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208585"/>
            <a:ext cx="36480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50" y="3861048"/>
            <a:ext cx="37338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37642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2643188"/>
            <a:ext cx="45529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37642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872" y="2636912"/>
            <a:ext cx="338137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37642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697" y="2564904"/>
            <a:ext cx="335280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37642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924944"/>
            <a:ext cx="29337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37642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08574"/>
            <a:ext cx="7367786" cy="27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354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33798" y="26296"/>
            <a:ext cx="7772400" cy="554404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新建实体类项目</a:t>
            </a:r>
            <a:endParaRPr lang="zh-CN" altLang="en-US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2699792" y="692696"/>
            <a:ext cx="2808312" cy="5686782"/>
          </a:xfrm>
          <a:prstGeom prst="roundRect">
            <a:avLst>
              <a:gd name="adj" fmla="val 3190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dirty="0" smtClean="0"/>
              <a:t>public class Student</a:t>
            </a:r>
            <a:endParaRPr lang="zh-CN" altLang="en-US" sz="1200" dirty="0" smtClean="0"/>
          </a:p>
          <a:p>
            <a:r>
              <a:rPr lang="en-US" sz="1200" dirty="0" smtClean="0"/>
              <a:t>    {</a:t>
            </a:r>
            <a:endParaRPr lang="zh-CN" altLang="en-US" sz="1200" dirty="0" smtClean="0"/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stuNo</a:t>
            </a:r>
            <a:r>
              <a:rPr lang="en-US" sz="1200" dirty="0" smtClean="0"/>
              <a:t>;</a:t>
            </a:r>
            <a:endParaRPr lang="zh-CN" altLang="en-US" sz="1200" dirty="0" smtClean="0"/>
          </a:p>
          <a:p>
            <a:r>
              <a:rPr lang="en-US" sz="1200" dirty="0" smtClean="0"/>
              <a:t>        public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StuNo</a:t>
            </a:r>
            <a:endParaRPr lang="zh-CN" altLang="en-US" sz="1200" dirty="0" smtClean="0"/>
          </a:p>
          <a:p>
            <a:r>
              <a:rPr lang="en-US" sz="1200" dirty="0" smtClean="0"/>
              <a:t>        {</a:t>
            </a:r>
            <a:endParaRPr lang="zh-CN" altLang="en-US" sz="1200" dirty="0" smtClean="0"/>
          </a:p>
          <a:p>
            <a:r>
              <a:rPr lang="en-US" sz="1200" dirty="0" smtClean="0"/>
              <a:t>            get { return </a:t>
            </a:r>
            <a:r>
              <a:rPr lang="en-US" sz="1200" dirty="0" err="1" smtClean="0"/>
              <a:t>stuNo</a:t>
            </a:r>
            <a:r>
              <a:rPr lang="en-US" sz="1200" dirty="0" smtClean="0"/>
              <a:t>; }</a:t>
            </a:r>
            <a:endParaRPr lang="zh-CN" altLang="en-US" sz="1200" dirty="0" smtClean="0"/>
          </a:p>
          <a:p>
            <a:r>
              <a:rPr lang="en-US" sz="1200" dirty="0" smtClean="0"/>
              <a:t>            set { </a:t>
            </a:r>
            <a:r>
              <a:rPr lang="en-US" sz="1200" dirty="0" err="1" smtClean="0"/>
              <a:t>stuNo</a:t>
            </a:r>
            <a:r>
              <a:rPr lang="en-US" sz="1200" dirty="0" smtClean="0"/>
              <a:t> = value; }</a:t>
            </a:r>
            <a:endParaRPr lang="zh-CN" altLang="en-US" sz="1200" dirty="0" smtClean="0"/>
          </a:p>
          <a:p>
            <a:r>
              <a:rPr lang="en-US" sz="1200" dirty="0" smtClean="0"/>
              <a:t>        }</a:t>
            </a:r>
            <a:endParaRPr lang="zh-CN" altLang="en-US" sz="1200" dirty="0" smtClean="0"/>
          </a:p>
          <a:p>
            <a:r>
              <a:rPr lang="en-US" sz="1200" dirty="0" smtClean="0"/>
              <a:t> </a:t>
            </a:r>
            <a:endParaRPr lang="zh-CN" altLang="en-US" sz="1200" dirty="0" smtClean="0"/>
          </a:p>
          <a:p>
            <a:r>
              <a:rPr lang="en-US" sz="1200" dirty="0" smtClean="0"/>
              <a:t>        string </a:t>
            </a:r>
            <a:r>
              <a:rPr lang="en-US" sz="1200" dirty="0" err="1" smtClean="0"/>
              <a:t>stuName</a:t>
            </a:r>
            <a:r>
              <a:rPr lang="en-US" sz="1200" dirty="0" smtClean="0"/>
              <a:t>;</a:t>
            </a:r>
            <a:endParaRPr lang="zh-CN" altLang="en-US" sz="1200" dirty="0" smtClean="0"/>
          </a:p>
          <a:p>
            <a:r>
              <a:rPr lang="en-US" sz="1200" dirty="0" smtClean="0"/>
              <a:t>        public string </a:t>
            </a:r>
            <a:r>
              <a:rPr lang="en-US" sz="1200" dirty="0" err="1" smtClean="0"/>
              <a:t>StuName</a:t>
            </a:r>
            <a:endParaRPr lang="zh-CN" altLang="en-US" sz="1200" dirty="0" smtClean="0"/>
          </a:p>
          <a:p>
            <a:r>
              <a:rPr lang="en-US" sz="1200" dirty="0" smtClean="0"/>
              <a:t>        {</a:t>
            </a:r>
            <a:endParaRPr lang="zh-CN" altLang="en-US" sz="1200" dirty="0" smtClean="0"/>
          </a:p>
          <a:p>
            <a:r>
              <a:rPr lang="en-US" sz="1200" dirty="0" smtClean="0"/>
              <a:t>            get { return </a:t>
            </a:r>
            <a:r>
              <a:rPr lang="en-US" sz="1200" dirty="0" err="1" smtClean="0"/>
              <a:t>stuName</a:t>
            </a:r>
            <a:r>
              <a:rPr lang="en-US" sz="1200" dirty="0" smtClean="0"/>
              <a:t>; }</a:t>
            </a:r>
            <a:endParaRPr lang="zh-CN" altLang="en-US" sz="1200" dirty="0" smtClean="0"/>
          </a:p>
          <a:p>
            <a:r>
              <a:rPr lang="en-US" sz="1200" dirty="0" smtClean="0"/>
              <a:t>            set { </a:t>
            </a:r>
            <a:r>
              <a:rPr lang="en-US" sz="1200" dirty="0" err="1" smtClean="0"/>
              <a:t>stuName</a:t>
            </a:r>
            <a:r>
              <a:rPr lang="en-US" sz="1200" dirty="0" smtClean="0"/>
              <a:t> = value; }</a:t>
            </a:r>
            <a:endParaRPr lang="zh-CN" altLang="en-US" sz="1200" dirty="0" smtClean="0"/>
          </a:p>
          <a:p>
            <a:r>
              <a:rPr lang="en-US" sz="1200" dirty="0" smtClean="0"/>
              <a:t>        }</a:t>
            </a:r>
            <a:endParaRPr lang="zh-CN" altLang="en-US" sz="1200" dirty="0" smtClean="0"/>
          </a:p>
          <a:p>
            <a:r>
              <a:rPr lang="en-US" sz="1200" dirty="0" smtClean="0"/>
              <a:t> </a:t>
            </a:r>
            <a:endParaRPr lang="zh-CN" altLang="en-US" sz="1200" dirty="0" smtClean="0"/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bool</a:t>
            </a:r>
            <a:r>
              <a:rPr lang="en-US" sz="1200" dirty="0" smtClean="0"/>
              <a:t> </a:t>
            </a:r>
            <a:r>
              <a:rPr lang="en-US" sz="1200" dirty="0" err="1" smtClean="0"/>
              <a:t>stuSex</a:t>
            </a:r>
            <a:r>
              <a:rPr lang="en-US" sz="1200" dirty="0" smtClean="0"/>
              <a:t>;</a:t>
            </a:r>
            <a:endParaRPr lang="zh-CN" altLang="en-US" sz="1200" dirty="0" smtClean="0"/>
          </a:p>
          <a:p>
            <a:r>
              <a:rPr lang="en-US" sz="1200" dirty="0" smtClean="0"/>
              <a:t>        public </a:t>
            </a:r>
            <a:r>
              <a:rPr lang="en-US" sz="1200" dirty="0" err="1" smtClean="0"/>
              <a:t>bool</a:t>
            </a:r>
            <a:r>
              <a:rPr lang="en-US" sz="1200" dirty="0" smtClean="0"/>
              <a:t> </a:t>
            </a:r>
            <a:r>
              <a:rPr lang="en-US" sz="1200" dirty="0" err="1" smtClean="0"/>
              <a:t>StuSex</a:t>
            </a:r>
            <a:endParaRPr lang="zh-CN" altLang="en-US" sz="1200" dirty="0" smtClean="0"/>
          </a:p>
          <a:p>
            <a:r>
              <a:rPr lang="en-US" sz="1200" dirty="0" smtClean="0"/>
              <a:t>        {</a:t>
            </a:r>
            <a:endParaRPr lang="zh-CN" altLang="en-US" sz="1200" dirty="0" smtClean="0"/>
          </a:p>
          <a:p>
            <a:r>
              <a:rPr lang="en-US" sz="1200" dirty="0" smtClean="0"/>
              <a:t>            get { return </a:t>
            </a:r>
            <a:r>
              <a:rPr lang="en-US" sz="1200" dirty="0" err="1" smtClean="0"/>
              <a:t>stuSex</a:t>
            </a:r>
            <a:r>
              <a:rPr lang="en-US" sz="1200" dirty="0" smtClean="0"/>
              <a:t>; }</a:t>
            </a:r>
            <a:endParaRPr lang="zh-CN" altLang="en-US" sz="1200" dirty="0" smtClean="0"/>
          </a:p>
          <a:p>
            <a:r>
              <a:rPr lang="en-US" sz="1200" dirty="0" smtClean="0"/>
              <a:t>            set { </a:t>
            </a:r>
            <a:r>
              <a:rPr lang="en-US" sz="1200" dirty="0" err="1" smtClean="0"/>
              <a:t>stuSex</a:t>
            </a:r>
            <a:r>
              <a:rPr lang="en-US" sz="1200" dirty="0" smtClean="0"/>
              <a:t> = value; }</a:t>
            </a:r>
            <a:endParaRPr lang="zh-CN" altLang="en-US" sz="1200" dirty="0" smtClean="0"/>
          </a:p>
          <a:p>
            <a:r>
              <a:rPr lang="en-US" sz="1200" dirty="0" smtClean="0"/>
              <a:t>        }</a:t>
            </a:r>
            <a:endParaRPr lang="zh-CN" altLang="en-US" sz="1200" dirty="0" smtClean="0"/>
          </a:p>
          <a:p>
            <a:r>
              <a:rPr lang="en-US" sz="1200" dirty="0" smtClean="0"/>
              <a:t> </a:t>
            </a:r>
            <a:endParaRPr lang="zh-CN" altLang="en-US" sz="1200" dirty="0" smtClean="0"/>
          </a:p>
          <a:p>
            <a:r>
              <a:rPr lang="en-US" sz="1200" dirty="0" smtClean="0"/>
              <a:t>        string </a:t>
            </a:r>
            <a:r>
              <a:rPr lang="en-US" sz="1200" dirty="0" err="1" smtClean="0"/>
              <a:t>stuBir</a:t>
            </a:r>
            <a:r>
              <a:rPr lang="en-US" sz="1200" dirty="0" smtClean="0"/>
              <a:t>;</a:t>
            </a:r>
            <a:endParaRPr lang="zh-CN" altLang="en-US" sz="1200" dirty="0" smtClean="0"/>
          </a:p>
          <a:p>
            <a:r>
              <a:rPr lang="en-US" sz="1200" dirty="0" smtClean="0"/>
              <a:t>        public string </a:t>
            </a:r>
            <a:r>
              <a:rPr lang="en-US" sz="1200" dirty="0" err="1" smtClean="0"/>
              <a:t>StuBir</a:t>
            </a:r>
            <a:endParaRPr lang="zh-CN" altLang="en-US" sz="1200" dirty="0" smtClean="0"/>
          </a:p>
          <a:p>
            <a:r>
              <a:rPr lang="en-US" sz="1200" dirty="0" smtClean="0"/>
              <a:t>        {</a:t>
            </a:r>
            <a:endParaRPr lang="zh-CN" altLang="en-US" sz="1200" dirty="0" smtClean="0"/>
          </a:p>
          <a:p>
            <a:r>
              <a:rPr lang="en-US" sz="1200" dirty="0" smtClean="0"/>
              <a:t>            get { return </a:t>
            </a:r>
            <a:r>
              <a:rPr lang="en-US" sz="1200" dirty="0" err="1" smtClean="0"/>
              <a:t>stuBir</a:t>
            </a:r>
            <a:r>
              <a:rPr lang="en-US" sz="1200" dirty="0" smtClean="0"/>
              <a:t>; }</a:t>
            </a:r>
            <a:endParaRPr lang="zh-CN" altLang="en-US" sz="1200" dirty="0" smtClean="0"/>
          </a:p>
          <a:p>
            <a:r>
              <a:rPr lang="en-US" sz="1200" dirty="0" smtClean="0"/>
              <a:t>            set { </a:t>
            </a:r>
            <a:r>
              <a:rPr lang="en-US" sz="1200" dirty="0" err="1" smtClean="0"/>
              <a:t>stuBir</a:t>
            </a:r>
            <a:r>
              <a:rPr lang="en-US" sz="1200" dirty="0" smtClean="0"/>
              <a:t> = value; }</a:t>
            </a:r>
            <a:endParaRPr lang="zh-CN" altLang="en-US" sz="1200" dirty="0" smtClean="0"/>
          </a:p>
          <a:p>
            <a:r>
              <a:rPr lang="en-US" sz="1200" dirty="0" smtClean="0"/>
              <a:t>        }</a:t>
            </a:r>
            <a:endParaRPr lang="zh-CN" altLang="en-US" sz="1200" dirty="0" smtClean="0"/>
          </a:p>
          <a:p>
            <a:r>
              <a:rPr lang="en-US" sz="1200" dirty="0" smtClean="0"/>
              <a:t>    }</a:t>
            </a:r>
            <a:endParaRPr lang="en-US" altLang="zh-CN" sz="1200" dirty="0">
              <a:ea typeface="黑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52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765810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35406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60830"/>
            <a:ext cx="778192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35406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77240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35406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92896"/>
            <a:ext cx="71437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35406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852936"/>
            <a:ext cx="49053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35406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39767"/>
            <a:ext cx="7530852" cy="2873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35406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8878"/>
            <a:ext cx="7526441" cy="362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35406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656" y="1916832"/>
            <a:ext cx="612457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354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VSE7.0课程体系S2阶段2型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SVSE7.0课程体系S2阶段2型</Template>
  <TotalTime>587</TotalTime>
  <Words>667</Words>
  <Application>Microsoft Office PowerPoint</Application>
  <PresentationFormat>全屏显示(4:3)</PresentationFormat>
  <Paragraphs>234</Paragraphs>
  <Slides>97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97</vt:i4>
      </vt:variant>
    </vt:vector>
  </HeadingPairs>
  <TitlesOfParts>
    <vt:vector size="98" baseType="lpstr">
      <vt:lpstr>SVSE7.0课程体系S2阶段2型</vt:lpstr>
      <vt:lpstr>PowerPoint 演示文稿</vt:lpstr>
      <vt:lpstr>本章目标</vt:lpstr>
      <vt:lpstr>为什么需要实体类</vt:lpstr>
      <vt:lpstr>为什么需要实体类</vt:lpstr>
      <vt:lpstr>为什么需要实体类</vt:lpstr>
      <vt:lpstr>什么是实体类？</vt:lpstr>
      <vt:lpstr>三层结构中的实体类</vt:lpstr>
      <vt:lpstr>新建实体类项目</vt:lpstr>
      <vt:lpstr>新建实体类项目</vt:lpstr>
      <vt:lpstr>实体层与其他层之间的关系</vt:lpstr>
      <vt:lpstr>添加实体层与各层的引用</vt:lpstr>
      <vt:lpstr>PowerPoint 演示文稿</vt:lpstr>
      <vt:lpstr>存储过程</vt:lpstr>
      <vt:lpstr>酒店管理系统</vt:lpstr>
      <vt:lpstr>创建存储过程</vt:lpstr>
      <vt:lpstr>创建存储过程</vt:lpstr>
      <vt:lpstr>创建存储过程</vt:lpstr>
      <vt:lpstr>创建存储过程</vt:lpstr>
      <vt:lpstr>创建存储过程</vt:lpstr>
      <vt:lpstr>创建存储过程</vt:lpstr>
      <vt:lpstr>创建存储过程</vt:lpstr>
      <vt:lpstr>创建存储过程</vt:lpstr>
      <vt:lpstr>创建存储过程</vt:lpstr>
      <vt:lpstr>创建存储过程</vt:lpstr>
      <vt:lpstr>创建存储过程</vt:lpstr>
      <vt:lpstr>创建存储过程</vt:lpstr>
      <vt:lpstr>创建存储过程</vt:lpstr>
      <vt:lpstr>创建存储过程</vt:lpstr>
      <vt:lpstr>创建存储过程</vt:lpstr>
      <vt:lpstr>创建存储过程</vt:lpstr>
      <vt:lpstr>访问存储过程</vt:lpstr>
      <vt:lpstr>创建存储过程</vt:lpstr>
      <vt:lpstr>调用带参存储过程</vt:lpstr>
      <vt:lpstr>PowerPoint 演示文稿</vt:lpstr>
      <vt:lpstr>PowerPoint 演示文稿</vt:lpstr>
      <vt:lpstr>PowerPoint 演示文稿</vt:lpstr>
      <vt:lpstr>UI</vt:lpstr>
      <vt:lpstr>UI</vt:lpstr>
      <vt:lpstr>实体层</vt:lpstr>
      <vt:lpstr>实体层-Room</vt:lpstr>
      <vt:lpstr>实体层-Room</vt:lpstr>
      <vt:lpstr>实体层-RoomType</vt:lpstr>
      <vt:lpstr>实体层</vt:lpstr>
      <vt:lpstr>数据访问层</vt:lpstr>
      <vt:lpstr>数据访问层所需配置文件</vt:lpstr>
      <vt:lpstr>数据访问层所需配置文件</vt:lpstr>
      <vt:lpstr>数据访问层-RoomService</vt:lpstr>
      <vt:lpstr>数据访问层RoomService-新增客房信息</vt:lpstr>
      <vt:lpstr>数据访问层RoomService根据客房号得到客房ＩＤ </vt:lpstr>
      <vt:lpstr>数据访问层RoomService得到客房信息列表</vt:lpstr>
      <vt:lpstr>数据访问层RoomService 通过客房ＩＤ得到客房信息 </vt:lpstr>
      <vt:lpstr>数据访问层RoomService修改客房信息</vt:lpstr>
      <vt:lpstr>数据访问层RoomService删除客房信息</vt:lpstr>
      <vt:lpstr>数据访问层RoomService</vt:lpstr>
      <vt:lpstr>数据访问层RoomTypeService</vt:lpstr>
      <vt:lpstr>数据访问层RoomTypeService通过客房类型名称得到客房类型ＩＤ </vt:lpstr>
      <vt:lpstr>数据访问层RoomTypeService 得到客房类型名称 </vt:lpstr>
      <vt:lpstr>数据访问层RoomTypeService 通过客房类型名称得到客房价格 </vt:lpstr>
      <vt:lpstr>数据访问层RoomTypeService 通过客房类型ＩＤ得到客房类型信息</vt:lpstr>
      <vt:lpstr>数据访问层RoomTypeService   得到客房类型列表</vt:lpstr>
      <vt:lpstr>数据访问层RoomTypeService 通过客房类型名称得到客房类型列表</vt:lpstr>
      <vt:lpstr>数据访问层RoomTypeService 新增客房类型信息</vt:lpstr>
      <vt:lpstr>数据访问层RoomTypeService 修改客房类型信息</vt:lpstr>
      <vt:lpstr>数据访问层RoomTypeService 删除客房类型信息 </vt:lpstr>
      <vt:lpstr>业务逻辑层</vt:lpstr>
      <vt:lpstr>业务逻辑层RoomManager</vt:lpstr>
      <vt:lpstr>业务逻辑层RoomManager</vt:lpstr>
      <vt:lpstr>业务逻辑层RoomManager</vt:lpstr>
      <vt:lpstr>业务逻辑层RoomManager</vt:lpstr>
      <vt:lpstr>业务逻辑层RoomManager</vt:lpstr>
      <vt:lpstr>业务逻辑层RoomManager</vt:lpstr>
      <vt:lpstr>业务逻辑层RoomTypeManager</vt:lpstr>
      <vt:lpstr>业务逻辑层RoomTypeManager</vt:lpstr>
      <vt:lpstr>业务逻辑层RoomTypeManager</vt:lpstr>
      <vt:lpstr>业务逻辑层RoomTypeManager</vt:lpstr>
      <vt:lpstr>业务逻辑层RoomTypeManager</vt:lpstr>
      <vt:lpstr>业务逻辑层RoomTypeManager</vt:lpstr>
      <vt:lpstr>业务逻辑层RoomTypeManager</vt:lpstr>
      <vt:lpstr>业务逻辑层RoomTypeManager</vt:lpstr>
      <vt:lpstr>业务逻辑层RoomTypeManager</vt:lpstr>
      <vt:lpstr>UI</vt:lpstr>
      <vt:lpstr>UI</vt:lpstr>
      <vt:lpstr>UI</vt:lpstr>
      <vt:lpstr>UI</vt:lpstr>
      <vt:lpstr>UI</vt:lpstr>
      <vt:lpstr>UI</vt:lpstr>
      <vt:lpstr>UI</vt:lpstr>
      <vt:lpstr>UI</vt:lpstr>
      <vt:lpstr>UI</vt:lpstr>
      <vt:lpstr>UI</vt:lpstr>
      <vt:lpstr>UI</vt:lpstr>
      <vt:lpstr>UI</vt:lpstr>
      <vt:lpstr>UI</vt:lpstr>
      <vt:lpstr>UI</vt:lpstr>
      <vt:lpstr>UI</vt:lpstr>
      <vt:lpstr>UI</vt:lpstr>
      <vt:lpstr>UI</vt:lpstr>
    </vt:vector>
  </TitlesOfParts>
  <Company>HOUPU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SVSE</dc:creator>
  <cp:lastModifiedBy>肖斌</cp:lastModifiedBy>
  <cp:revision>78</cp:revision>
  <dcterms:created xsi:type="dcterms:W3CDTF">2009-06-23T06:23:55Z</dcterms:created>
  <dcterms:modified xsi:type="dcterms:W3CDTF">2014-11-18T07:52:07Z</dcterms:modified>
</cp:coreProperties>
</file>