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0" r:id="rId9"/>
    <p:sldId id="267" r:id="rId10"/>
    <p:sldId id="272" r:id="rId11"/>
    <p:sldId id="268" r:id="rId12"/>
    <p:sldId id="269" r:id="rId13"/>
    <p:sldId id="273" r:id="rId14"/>
    <p:sldId id="274" r:id="rId15"/>
    <p:sldId id="275" r:id="rId16"/>
    <p:sldId id="277" r:id="rId17"/>
    <p:sldId id="262" r:id="rId18"/>
    <p:sldId id="263" r:id="rId19"/>
    <p:sldId id="264" r:id="rId20"/>
  </p:sldIdLst>
  <p:sldSz cx="9144000" cy="5143500" type="screen16x9"/>
  <p:notesSz cx="6858000" cy="9144000"/>
  <p:embeddedFontLst>
    <p:embeddedFont>
      <p:font typeface="Copperplate Gothic Bold" panose="020E0705020206020404" pitchFamily="34" charset="0"/>
      <p:regular r:id="rId22"/>
    </p:embeddedFont>
    <p:embeddedFont>
      <p:font typeface="Catamaran" panose="020B0604020202020204" charset="0"/>
      <p:regular r:id="rId23"/>
      <p:bold r:id="rId24"/>
    </p:embeddedFont>
    <p:embeddedFont>
      <p:font typeface="Catamaran 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60" autoAdjust="0"/>
  </p:normalViewPr>
  <p:slideViewPr>
    <p:cSldViewPr>
      <p:cViewPr varScale="1">
        <p:scale>
          <a:sx n="107" d="100"/>
          <a:sy n="107" d="100"/>
        </p:scale>
        <p:origin x="13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4679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Title </a:t>
            </a:r>
            <a:r>
              <a:rPr lang="en-US" dirty="0" smtClean="0"/>
              <a:t>ë</a:t>
            </a:r>
            <a:r>
              <a:rPr lang="en" dirty="0" smtClean="0"/>
              <a:t>lide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487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6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11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5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5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2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ë</a:t>
            </a:r>
            <a:r>
              <a:rPr lang="en" dirty="0" smtClean="0"/>
              <a:t>creen</a:t>
            </a:r>
            <a:r>
              <a:rPr lang="en-US" dirty="0" smtClean="0"/>
              <a:t>ë</a:t>
            </a:r>
            <a:r>
              <a:rPr lang="en" dirty="0" smtClean="0"/>
              <a:t>hot</a:t>
            </a:r>
            <a:r>
              <a:rPr lang="en" dirty="0"/>
              <a:t>, mockup, or photo of your final </a:t>
            </a:r>
            <a:r>
              <a:rPr lang="en-US" dirty="0" smtClean="0"/>
              <a:t>ë</a:t>
            </a:r>
            <a:r>
              <a:rPr lang="en" dirty="0" smtClean="0"/>
              <a:t>olution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2782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9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OPTIONAL: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If you want to explain different </a:t>
            </a:r>
            <a:r>
              <a:rPr lang="en" dirty="0" smtClean="0"/>
              <a:t>component</a:t>
            </a:r>
            <a:r>
              <a:rPr lang="en-US" dirty="0" smtClean="0"/>
              <a:t>ë</a:t>
            </a:r>
            <a:r>
              <a:rPr lang="en" dirty="0" smtClean="0"/>
              <a:t> </a:t>
            </a:r>
            <a:r>
              <a:rPr lang="en" dirty="0"/>
              <a:t>of your </a:t>
            </a:r>
            <a:r>
              <a:rPr lang="en-US" dirty="0" smtClean="0"/>
              <a:t>ë</a:t>
            </a:r>
            <a:r>
              <a:rPr lang="en" dirty="0" smtClean="0"/>
              <a:t>olution </a:t>
            </a:r>
            <a:r>
              <a:rPr lang="en" dirty="0"/>
              <a:t>(maybe there </a:t>
            </a:r>
            <a:r>
              <a:rPr lang="en" dirty="0" smtClean="0"/>
              <a:t>i</a:t>
            </a:r>
            <a:r>
              <a:rPr lang="en-US" dirty="0" smtClean="0"/>
              <a:t>ë</a:t>
            </a:r>
            <a:r>
              <a:rPr lang="en" dirty="0" smtClean="0"/>
              <a:t> </a:t>
            </a:r>
            <a:r>
              <a:rPr lang="en" dirty="0"/>
              <a:t>a digital part, </a:t>
            </a:r>
            <a:r>
              <a:rPr lang="en" dirty="0" smtClean="0"/>
              <a:t>a</a:t>
            </a:r>
            <a:r>
              <a:rPr lang="en-US" dirty="0" smtClean="0"/>
              <a:t>ë</a:t>
            </a:r>
            <a:r>
              <a:rPr lang="en" dirty="0" smtClean="0"/>
              <a:t> </a:t>
            </a:r>
            <a:r>
              <a:rPr lang="en" dirty="0"/>
              <a:t>well </a:t>
            </a:r>
            <a:r>
              <a:rPr lang="en" dirty="0" smtClean="0"/>
              <a:t>a</a:t>
            </a:r>
            <a:r>
              <a:rPr lang="en-US" dirty="0" smtClean="0"/>
              <a:t>ë</a:t>
            </a:r>
            <a:r>
              <a:rPr lang="en" dirty="0" smtClean="0"/>
              <a:t> </a:t>
            </a:r>
            <a:r>
              <a:rPr lang="en" dirty="0"/>
              <a:t>part that </a:t>
            </a:r>
            <a:r>
              <a:rPr lang="en" dirty="0" smtClean="0"/>
              <a:t>i</a:t>
            </a:r>
            <a:r>
              <a:rPr lang="en-US" dirty="0" smtClean="0"/>
              <a:t>ë</a:t>
            </a:r>
            <a:r>
              <a:rPr lang="en" dirty="0" smtClean="0"/>
              <a:t> </a:t>
            </a:r>
            <a:r>
              <a:rPr lang="en" dirty="0"/>
              <a:t>going to be implemented in </a:t>
            </a:r>
            <a:r>
              <a:rPr lang="en" dirty="0" smtClean="0"/>
              <a:t>per</a:t>
            </a:r>
            <a:r>
              <a:rPr lang="en-US" dirty="0" smtClean="0"/>
              <a:t>ë</a:t>
            </a:r>
            <a:r>
              <a:rPr lang="en" dirty="0" smtClean="0"/>
              <a:t>on </a:t>
            </a:r>
            <a:r>
              <a:rPr lang="en" dirty="0"/>
              <a:t>in the municipality)</a:t>
            </a:r>
          </a:p>
        </p:txBody>
      </p:sp>
    </p:spTree>
    <p:extLst>
      <p:ext uri="{BB962C8B-B14F-4D97-AF65-F5344CB8AC3E}">
        <p14:creationId xmlns:p14="http://schemas.microsoft.com/office/powerpoint/2010/main" val="29661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12500"/>
            <a:ext cx="9144000" cy="43530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620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Catamaran"/>
              <a:defRPr sz="5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24200" y="29717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tamaran Light"/>
              <a:buNone/>
              <a:defRPr sz="2800"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14" name="Shape 14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F0E93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8089" y="4552049"/>
            <a:ext cx="110565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225" y="4509523"/>
            <a:ext cx="857111" cy="4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943" y="4532886"/>
            <a:ext cx="1161069" cy="4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 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EDE744"/>
              </a:buClr>
              <a:buSzPct val="100000"/>
              <a:buFont typeface="Catamaran"/>
              <a:defRPr sz="4200">
                <a:solidFill>
                  <a:srgbClr val="EDE744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None/>
              <a:defRPr sz="2100">
                <a:solidFill>
                  <a:srgbClr val="282D3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1pPr>
            <a:lvl2pPr lvl="1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2pPr>
            <a:lvl3pPr lvl="2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3pPr>
            <a:lvl4pPr lvl="3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4pPr>
            <a:lvl5pPr lvl="4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5pPr>
            <a:lvl6pPr lvl="5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6pPr>
            <a:lvl7pPr lvl="6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7pPr>
            <a:lvl8pPr lvl="7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8pPr>
            <a:lvl9pPr lvl="8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EC4BE"/>
              </a:buClr>
              <a:buSzPct val="100000"/>
              <a:buFont typeface="Catamaran"/>
              <a:defRPr sz="1200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1pPr>
            <a:lvl2pPr lvl="1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2pPr>
            <a:lvl3pPr lvl="2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3pPr>
            <a:lvl4pPr lvl="3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4pPr>
            <a:lvl5pPr lvl="4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5pPr>
            <a:lvl6pPr lvl="5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6pPr>
            <a:lvl7pPr lvl="6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7pPr>
            <a:lvl8pPr lvl="7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8pPr>
            <a:lvl9pPr lvl="8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78" name="Shape 78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EDE744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F0E93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282D33"/>
              </a:buClr>
              <a:buSzPct val="100000"/>
              <a:buFont typeface="Catamaran"/>
              <a:defRPr sz="3600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21" name="Shape 21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5EC4BE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25" name="Shape 25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6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F9F9F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31" name="Shape 31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ste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12931" y="453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312931" y="1161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36" name="Shape 36"/>
          <p:cNvSpPr/>
          <p:nvPr/>
        </p:nvSpPr>
        <p:spPr>
          <a:xfrm>
            <a:off x="0" y="-4350"/>
            <a:ext cx="992400" cy="51522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726600" cy="4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 sz="3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 sz="3000"/>
            </a:lvl2pPr>
            <a:lvl3pPr lvl="2">
              <a:spcBef>
                <a:spcPts val="0"/>
              </a:spcBef>
              <a:buNone/>
              <a:defRPr sz="3000"/>
            </a:lvl3pPr>
            <a:lvl4pPr lvl="3">
              <a:spcBef>
                <a:spcPts val="0"/>
              </a:spcBef>
              <a:buNone/>
              <a:defRPr sz="3000"/>
            </a:lvl4pPr>
            <a:lvl5pPr lvl="4">
              <a:spcBef>
                <a:spcPts val="0"/>
              </a:spcBef>
              <a:buNone/>
              <a:defRPr sz="3000"/>
            </a:lvl5pPr>
            <a:lvl6pPr lvl="5">
              <a:spcBef>
                <a:spcPts val="0"/>
              </a:spcBef>
              <a:buNone/>
              <a:defRPr sz="3000"/>
            </a:lvl6pPr>
            <a:lvl7pPr lvl="6">
              <a:spcBef>
                <a:spcPts val="0"/>
              </a:spcBef>
              <a:buNone/>
              <a:defRPr sz="3000"/>
            </a:lvl7pPr>
            <a:lvl8pPr lvl="7">
              <a:spcBef>
                <a:spcPts val="0"/>
              </a:spcBef>
              <a:buNone/>
              <a:defRPr sz="3000"/>
            </a:lvl8pPr>
            <a:lvl9pPr lvl="8">
              <a:spcBef>
                <a:spcPts val="0"/>
              </a:spcBef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428150" y="-12500"/>
            <a:ext cx="4715700" cy="51561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664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44950" y="15652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82D33"/>
              </a:buClr>
              <a:buSzPct val="100000"/>
              <a:defRPr sz="1400"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2pPr>
            <a:lvl3pPr lvl="2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3pPr>
            <a:lvl4pPr lvl="3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4pPr>
            <a:lvl5pPr lvl="4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5pPr>
            <a:lvl6pPr lvl="5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6pPr>
            <a:lvl7pPr lvl="6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7pPr>
            <a:lvl8pPr lvl="7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8pPr>
            <a:lvl9pPr lvl="8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786050" y="15652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82D33"/>
              </a:buClr>
              <a:buSzPct val="100000"/>
              <a:defRPr sz="1400"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2pPr>
            <a:lvl3pPr lvl="2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3pPr>
            <a:lvl4pPr lvl="3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4pPr>
            <a:lvl5pPr lvl="4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5pPr>
            <a:lvl6pPr lvl="5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6pPr>
            <a:lvl7pPr lvl="6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7pPr>
            <a:lvl8pPr lvl="7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8pPr>
            <a:lvl9pPr lvl="8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44" name="Shape 44"/>
          <p:cNvSpPr txBox="1"/>
          <p:nvPr/>
        </p:nvSpPr>
        <p:spPr>
          <a:xfrm>
            <a:off x="8283900" y="-12500"/>
            <a:ext cx="925800" cy="8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DE744"/>
                </a:solidFill>
              </a:rPr>
              <a:t>&lt;/&gt;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-12500"/>
            <a:ext cx="9144000" cy="3952800"/>
          </a:xfrm>
          <a:prstGeom prst="rect">
            <a:avLst/>
          </a:prstGeom>
          <a:solidFill>
            <a:srgbClr val="F0E9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202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282D33"/>
              </a:buClr>
              <a:buSzPct val="100000"/>
              <a:defRPr sz="4800"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56" name="Shape 56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0E9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EC4BE"/>
              </a:buClr>
              <a:buSzPct val="100000"/>
              <a:buFont typeface="Catamaran"/>
              <a:defRPr sz="420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None/>
              <a:defRPr sz="2100">
                <a:solidFill>
                  <a:srgbClr val="282D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2pPr>
            <a:lvl3pPr lvl="2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3pPr>
            <a:lvl4pPr lvl="3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4pPr>
            <a:lvl5pPr lvl="4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5pPr>
            <a:lvl6pPr lvl="5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6pPr>
            <a:lvl7pPr lvl="6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7pPr>
            <a:lvl8pPr lvl="7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8pPr>
            <a:lvl9pPr lvl="8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5EC4BE"/>
              </a:buClr>
              <a:buSzPct val="100000"/>
              <a:buFont typeface="Catamaran"/>
              <a:buNone/>
              <a:defRPr sz="280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SzPct val="100000"/>
              <a:buFont typeface="Catamaran"/>
              <a:defRPr sz="1800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048000" y="819150"/>
            <a:ext cx="4260292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 smtClean="0">
                <a:latin typeface="Copperplate Gothic Bold" panose="020E0705020206020404" pitchFamily="34" charset="0"/>
              </a:rPr>
              <a:t>E-</a:t>
            </a:r>
            <a:r>
              <a:rPr lang="en-US" sz="4000" dirty="0" err="1" smtClean="0">
                <a:latin typeface="Copperplate Gothic Bold" panose="020E0705020206020404" pitchFamily="34" charset="0"/>
              </a:rPr>
              <a:t>Spitali</a:t>
            </a:r>
            <a:endParaRPr sz="4000" dirty="0">
              <a:latin typeface="Copperplate Gothic Bold" panose="020E07050202060204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79223" y="438150"/>
            <a:ext cx="1538288" cy="1588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4019550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Punuar</a:t>
            </a: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US" sz="1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nga</a:t>
            </a: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: </a:t>
            </a:r>
            <a:r>
              <a:rPr lang="en-US" sz="1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CodersMirror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17" y="1038011"/>
            <a:ext cx="548716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233"/>
            <a:ext cx="9144000" cy="44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353"/>
            <a:ext cx="9144000" cy="3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5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7" y="0"/>
            <a:ext cx="75811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4" y="0"/>
            <a:ext cx="76567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1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" y="0"/>
            <a:ext cx="90783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5469"/>
            <a:ext cx="3694701" cy="48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0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Pjesë të zgjedhjes së projektit </a:t>
            </a:r>
            <a:endParaRPr lang="en" dirty="0"/>
          </a:p>
        </p:txBody>
      </p:sp>
      <p:sp>
        <p:nvSpPr>
          <p:cNvPr id="127" name="Shape 127"/>
          <p:cNvSpPr/>
          <p:nvPr/>
        </p:nvSpPr>
        <p:spPr>
          <a:xfrm>
            <a:off x="2049525" y="1066450"/>
            <a:ext cx="7094700" cy="799200"/>
          </a:xfrm>
          <a:prstGeom prst="rect">
            <a:avLst/>
          </a:prstGeom>
          <a:solidFill>
            <a:srgbClr val="EDE7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049300" y="2038350"/>
            <a:ext cx="7094700" cy="799200"/>
          </a:xfrm>
          <a:prstGeom prst="rect">
            <a:avLst/>
          </a:prstGeom>
          <a:solidFill>
            <a:srgbClr val="65D8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049550" y="3051850"/>
            <a:ext cx="7094700" cy="7992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49425" y="4054475"/>
            <a:ext cx="7094700" cy="799200"/>
          </a:xfrm>
          <a:prstGeom prst="rect">
            <a:avLst/>
          </a:prstGeom>
          <a:solidFill>
            <a:srgbClr val="2A669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838113" y="1203312"/>
            <a:ext cx="5924470" cy="5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1  Paraqitja e problemit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852049" y="2175975"/>
            <a:ext cx="821699" cy="5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38112" y="3051850"/>
            <a:ext cx="6153488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3   Hulumtimi per zgjidhjen digjitale, me         ane te programeve kompjuterike.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 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861684" y="4181237"/>
            <a:ext cx="821700" cy="5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</a:rPr>
              <a:t>4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262898" y="2165100"/>
            <a:ext cx="5290500" cy="5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Mbledhja</a:t>
            </a:r>
            <a:r>
              <a:rPr lang="en-US" sz="2400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e </a:t>
            </a:r>
            <a:r>
              <a:rPr lang="en-US" sz="2400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informatave</a:t>
            </a:r>
            <a:r>
              <a:rPr lang="en-US" sz="2400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lidhur</a:t>
            </a:r>
            <a:r>
              <a:rPr lang="en-US" sz="2400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me </a:t>
            </a:r>
            <a:r>
              <a:rPr lang="en-US" sz="2400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problemin</a:t>
            </a:r>
            <a:endParaRPr lang="en" sz="2400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352800" y="4171298"/>
            <a:ext cx="5479500" cy="5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Implementimi neper spitalet e komunave</a:t>
            </a:r>
            <a:endParaRPr lang="en" sz="2400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Aspektet</a:t>
            </a:r>
            <a:r>
              <a:rPr lang="en-US" dirty="0" smtClean="0"/>
              <a:t> e </a:t>
            </a:r>
            <a:r>
              <a:rPr lang="en-US" dirty="0" err="1" smtClean="0"/>
              <a:t>ardhshme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Regjistrim dixhital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Admini 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Doktorët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Historiku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Diagnoza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Recepti</a:t>
            </a:r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312931" y="453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Platforma e projektit </a:t>
            </a:r>
            <a:endParaRPr lang="en"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295400" y="1352550"/>
            <a:ext cx="7512494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Përfshin stafin e spitalit. Pacienti regjistrohet dhe nuk ka nevoj ta përsëris regjistrimin, historiku </a:t>
            </a:r>
            <a:r>
              <a:rPr lang="en-US" dirty="0" smtClean="0"/>
              <a:t>i</a:t>
            </a:r>
            <a:r>
              <a:rPr lang="en" dirty="0" smtClean="0"/>
              <a:t> tij do të jetë gjithnjë në web-aplikacion. </a:t>
            </a:r>
          </a:p>
          <a:p>
            <a:pPr marL="514350" indent="-285750">
              <a:buFont typeface="Arial" pitchFamily="34" charset="0"/>
              <a:buChar char="•"/>
            </a:pPr>
            <a:r>
              <a:rPr lang="en" dirty="0"/>
              <a:t>Pacienti paiset me një ID-kartel</a:t>
            </a:r>
            <a:r>
              <a:rPr lang="en" dirty="0" smtClean="0"/>
              <a:t>.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" dirty="0"/>
              <a:t>Diagnoza dhe udhëzimet nga mjeku printohen</a:t>
            </a:r>
            <a:r>
              <a:rPr lang="en" dirty="0" smtClean="0"/>
              <a:t>.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" dirty="0" smtClean="0"/>
              <a:t>Vetem nj</a:t>
            </a:r>
            <a:r>
              <a:rPr lang="en-US" dirty="0" err="1" smtClean="0"/>
              <a:t>ëhere</a:t>
            </a:r>
            <a:r>
              <a:rPr lang="en-US" dirty="0" smtClean="0"/>
              <a:t> </a:t>
            </a:r>
            <a:r>
              <a:rPr lang="en-US" dirty="0" err="1" smtClean="0"/>
              <a:t>identifikohen</a:t>
            </a:r>
            <a:r>
              <a:rPr lang="en-US" dirty="0" smtClean="0"/>
              <a:t> </a:t>
            </a:r>
            <a:r>
              <a:rPr lang="en-US" dirty="0" err="1" smtClean="0"/>
              <a:t>njerezit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jane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liruar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pagesat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me </a:t>
            </a:r>
            <a:r>
              <a:rPr lang="en-US" dirty="0" err="1" smtClean="0"/>
              <a:t>gjendej</a:t>
            </a:r>
            <a:r>
              <a:rPr lang="en-US" dirty="0" smtClean="0"/>
              <a:t> </a:t>
            </a:r>
            <a:r>
              <a:rPr lang="en-US" dirty="0" err="1" smtClean="0"/>
              <a:t>sociale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veteranet</a:t>
            </a:r>
            <a:r>
              <a:rPr lang="en-US" dirty="0"/>
              <a:t> </a:t>
            </a:r>
            <a:r>
              <a:rPr lang="en-US" dirty="0" err="1" smtClean="0"/>
              <a:t>etj</a:t>
            </a:r>
            <a:r>
              <a:rPr lang="en-US" dirty="0" smtClean="0"/>
              <a:t>,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kane</a:t>
            </a:r>
            <a:r>
              <a:rPr lang="en-US" dirty="0" smtClean="0"/>
              <a:t> </a:t>
            </a:r>
            <a:r>
              <a:rPr lang="en-US" dirty="0" err="1" smtClean="0"/>
              <a:t>nevoje</a:t>
            </a:r>
            <a:r>
              <a:rPr lang="en-US" dirty="0" smtClean="0"/>
              <a:t> </a:t>
            </a:r>
            <a:r>
              <a:rPr lang="en-US" dirty="0" err="1"/>
              <a:t>ç</a:t>
            </a:r>
            <a:r>
              <a:rPr lang="en-US" dirty="0" err="1" smtClean="0"/>
              <a:t>dohere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kene</a:t>
            </a:r>
            <a:r>
              <a:rPr lang="en-US" dirty="0" smtClean="0"/>
              <a:t> </a:t>
            </a:r>
            <a:r>
              <a:rPr lang="en-US" dirty="0" err="1" smtClean="0"/>
              <a:t>dokumentet</a:t>
            </a:r>
            <a:r>
              <a:rPr lang="en-US" dirty="0" smtClean="0"/>
              <a:t> </a:t>
            </a:r>
            <a:r>
              <a:rPr lang="en-US" dirty="0" err="1" smtClean="0"/>
              <a:t>vertetuese</a:t>
            </a:r>
            <a:r>
              <a:rPr lang="en-US" dirty="0" smtClean="0"/>
              <a:t>.</a:t>
            </a:r>
            <a:endParaRPr lang="en" dirty="0"/>
          </a:p>
          <a:p>
            <a:pPr marL="228600"/>
            <a:endParaRPr lang="en" dirty="0"/>
          </a:p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endParaRPr lang="en" dirty="0" smtClean="0"/>
          </a:p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endParaRPr lang="en" dirty="0" smtClean="0"/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726600" cy="4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/>
                </a:solidFill>
              </a:rPr>
              <a:t>Problemet e paraqitura: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90600" y="1200150"/>
            <a:ext cx="7455450" cy="3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solidFill>
                  <a:srgbClr val="5EC4BE"/>
                </a:solidFill>
              </a:rPr>
              <a:t>Pritja e gjat</a:t>
            </a:r>
            <a:r>
              <a:rPr lang="en-US" sz="2400" dirty="0" smtClean="0">
                <a:solidFill>
                  <a:srgbClr val="5EC4BE"/>
                </a:solidFill>
              </a:rPr>
              <a:t>ë</a:t>
            </a:r>
            <a:endParaRPr lang="en" sz="2400" dirty="0" smtClean="0">
              <a:solidFill>
                <a:srgbClr val="5EC4BE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solidFill>
                  <a:srgbClr val="5EC4BE"/>
                </a:solidFill>
              </a:rPr>
              <a:t>Regji</a:t>
            </a:r>
            <a:r>
              <a:rPr lang="en-US" sz="2400" dirty="0">
                <a:solidFill>
                  <a:srgbClr val="5EC4BE"/>
                </a:solidFill>
              </a:rPr>
              <a:t>s</a:t>
            </a:r>
            <a:r>
              <a:rPr lang="en" sz="2400" dirty="0" smtClean="0">
                <a:solidFill>
                  <a:srgbClr val="5EC4BE"/>
                </a:solidFill>
              </a:rPr>
              <a:t>trimi p</a:t>
            </a:r>
            <a:r>
              <a:rPr lang="en-US" sz="2400" dirty="0" err="1" smtClean="0">
                <a:solidFill>
                  <a:srgbClr val="5EC4BE"/>
                </a:solidFill>
              </a:rPr>
              <a:t>ër</a:t>
            </a:r>
            <a:r>
              <a:rPr lang="en" sz="2400" dirty="0" smtClean="0">
                <a:solidFill>
                  <a:srgbClr val="5EC4BE"/>
                </a:solidFill>
              </a:rPr>
              <a:t> </a:t>
            </a:r>
            <a:r>
              <a:rPr lang="en-US" sz="2400" dirty="0" smtClean="0">
                <a:solidFill>
                  <a:srgbClr val="5EC4BE"/>
                </a:solidFill>
              </a:rPr>
              <a:t>ç</a:t>
            </a:r>
            <a:r>
              <a:rPr lang="en" sz="2400" dirty="0" smtClean="0">
                <a:solidFill>
                  <a:srgbClr val="5EC4BE"/>
                </a:solidFill>
              </a:rPr>
              <a:t>do vizit</a:t>
            </a:r>
            <a:r>
              <a:rPr lang="en-US" sz="2400" dirty="0" smtClean="0">
                <a:solidFill>
                  <a:srgbClr val="5EC4BE"/>
                </a:solidFill>
              </a:rPr>
              <a:t>ë</a:t>
            </a:r>
            <a:endParaRPr lang="en" sz="2400" dirty="0" smtClean="0">
              <a:solidFill>
                <a:srgbClr val="5EC4BE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solidFill>
                  <a:srgbClr val="5EC4BE"/>
                </a:solidFill>
              </a:rPr>
              <a:t>Gjetja e ngadalt t</a:t>
            </a:r>
            <a:r>
              <a:rPr lang="en-US" sz="2400" dirty="0" smtClean="0">
                <a:solidFill>
                  <a:srgbClr val="5EC4BE"/>
                </a:solidFill>
              </a:rPr>
              <a:t>ë</a:t>
            </a:r>
            <a:r>
              <a:rPr lang="en" sz="2400" dirty="0" smtClean="0">
                <a:solidFill>
                  <a:srgbClr val="5EC4BE"/>
                </a:solidFill>
              </a:rPr>
              <a:t> dh</a:t>
            </a:r>
            <a:r>
              <a:rPr lang="en-US" sz="2400" dirty="0" smtClean="0">
                <a:solidFill>
                  <a:srgbClr val="5EC4BE"/>
                </a:solidFill>
              </a:rPr>
              <a:t>ë</a:t>
            </a:r>
            <a:r>
              <a:rPr lang="en" sz="2400" dirty="0" smtClean="0">
                <a:solidFill>
                  <a:srgbClr val="5EC4BE"/>
                </a:solidFill>
              </a:rPr>
              <a:t>nave 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solidFill>
                  <a:srgbClr val="5EC4BE"/>
                </a:solidFill>
              </a:rPr>
              <a:t>Ngatrrimi </a:t>
            </a:r>
            <a:r>
              <a:rPr lang="sq-AL" sz="2400" dirty="0" smtClean="0">
                <a:solidFill>
                  <a:srgbClr val="5EC4BE"/>
                </a:solidFill>
              </a:rPr>
              <a:t>i</a:t>
            </a:r>
            <a:r>
              <a:rPr lang="en" sz="2400" dirty="0" smtClean="0">
                <a:solidFill>
                  <a:srgbClr val="5EC4BE"/>
                </a:solidFill>
              </a:rPr>
              <a:t> të dhënave</a:t>
            </a:r>
          </a:p>
          <a:p>
            <a:pPr lvl="0">
              <a:spcBef>
                <a:spcPts val="0"/>
              </a:spcBef>
            </a:pPr>
            <a:endParaRPr lang="en-US" sz="2400" dirty="0">
              <a:solidFill>
                <a:srgbClr val="5EC4BE"/>
              </a:solidFill>
            </a:endParaRPr>
          </a:p>
          <a:p>
            <a:pPr lvl="0">
              <a:spcBef>
                <a:spcPts val="0"/>
              </a:spcBef>
            </a:pPr>
            <a:endParaRPr lang="en" sz="2400" dirty="0">
              <a:solidFill>
                <a:srgbClr val="5EC4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4"/>
                </a:solidFill>
              </a:rPr>
              <a:t>Shqyrtimi </a:t>
            </a:r>
            <a:r>
              <a:rPr lang="en-US" b="1" dirty="0" err="1" smtClean="0">
                <a:solidFill>
                  <a:schemeClr val="accent4"/>
                </a:solidFill>
              </a:rPr>
              <a:t>i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problemit</a:t>
            </a:r>
            <a:r>
              <a:rPr lang="en" b="1" dirty="0" smtClean="0">
                <a:solidFill>
                  <a:schemeClr val="accent4"/>
                </a:solidFill>
              </a:rPr>
              <a:t>:</a:t>
            </a:r>
            <a:endParaRPr lang="en" b="1" dirty="0">
              <a:solidFill>
                <a:schemeClr val="accent4"/>
              </a:solidFill>
            </a:endParaRPr>
          </a:p>
        </p:txBody>
      </p:sp>
      <p:cxnSp>
        <p:nvCxnSpPr>
          <p:cNvPr id="96" name="Shape 96"/>
          <p:cNvCxnSpPr/>
          <p:nvPr/>
        </p:nvCxnSpPr>
        <p:spPr>
          <a:xfrm rot="10800000" flipH="1">
            <a:off x="533400" y="2190750"/>
            <a:ext cx="16038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97"/>
          <p:cNvSpPr txBox="1"/>
          <p:nvPr/>
        </p:nvSpPr>
        <p:spPr>
          <a:xfrm>
            <a:off x="304800" y="1379368"/>
            <a:ext cx="8153400" cy="30019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Përdoruesit duhet të regjistrohen vetëm një herë, në mënyrë që të evitohet pritja dhe regjistrimi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pacientit sa herë që vjen.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Recepsionisti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duhet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të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përdor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databazen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dixhitale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në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menyr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që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të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shpejtohet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gjetja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të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dhënave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apo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të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eleminohet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ngatërrimi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 I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tyre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>
              <a:spcBef>
                <a:spcPts val="0"/>
              </a:spcBef>
              <a:buNone/>
            </a:pPr>
            <a:endParaRPr lang="en" sz="2400" dirty="0">
              <a:solidFill>
                <a:schemeClr val="accent5">
                  <a:lumMod val="40000"/>
                  <a:lumOff val="60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Përdoruesit e web-aplikacionit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/>
              <a:t>Pacientët</a:t>
            </a:r>
            <a:endParaRPr lang="en-US" dirty="0" smtClean="0"/>
          </a:p>
          <a:p>
            <a:pPr marL="571500" lvl="0" indent="-34290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/>
              <a:t>Recepsionistët</a:t>
            </a:r>
            <a:endParaRPr lang="en-US" dirty="0" smtClean="0"/>
          </a:p>
          <a:p>
            <a:pPr marL="571500" lvl="0" indent="-34290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/>
              <a:t>Doktorrët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04800" y="1428750"/>
            <a:ext cx="8527500" cy="1563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Digjitalizimi </a:t>
            </a:r>
            <a:r>
              <a:rPr lang="en-US" dirty="0" smtClean="0"/>
              <a:t>i </a:t>
            </a:r>
            <a:r>
              <a:rPr lang="en-US" dirty="0" err="1" smtClean="0"/>
              <a:t>sistemit</a:t>
            </a:r>
            <a:r>
              <a:rPr lang="en-US" dirty="0" smtClean="0"/>
              <a:t>, </a:t>
            </a:r>
            <a:r>
              <a:rPr lang="en-US" dirty="0" err="1" smtClean="0"/>
              <a:t>regjistrimi</a:t>
            </a:r>
            <a:r>
              <a:rPr lang="en-US" dirty="0" smtClean="0"/>
              <a:t> </a:t>
            </a:r>
            <a:r>
              <a:rPr lang="en-US" dirty="0" err="1" smtClean="0"/>
              <a:t>digjital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Largimi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dosjeve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zëvendësimi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 me </a:t>
            </a:r>
            <a:r>
              <a:rPr lang="en-US" dirty="0" err="1" smtClean="0"/>
              <a:t>dosje</a:t>
            </a:r>
            <a:r>
              <a:rPr lang="en-US" dirty="0" smtClean="0"/>
              <a:t> </a:t>
            </a:r>
            <a:r>
              <a:rPr lang="en-US" dirty="0" err="1" smtClean="0"/>
              <a:t>digjitale</a:t>
            </a:r>
            <a:r>
              <a:rPr lang="en-US" dirty="0" smtClean="0"/>
              <a:t>. 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73826"/>
            <a:ext cx="3154983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73826"/>
            <a:ext cx="3048000" cy="4260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21"/>
            <a:ext cx="9144000" cy="46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25"/>
            <a:ext cx="9144000" cy="43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818"/>
            <a:ext cx="9144000" cy="43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67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273</Words>
  <Application>Microsoft Office PowerPoint</Application>
  <PresentationFormat>On-screen Show (16:9)</PresentationFormat>
  <Paragraphs>44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Copperplate Gothic Bold</vt:lpstr>
      <vt:lpstr>Arial</vt:lpstr>
      <vt:lpstr>Catamaran</vt:lpstr>
      <vt:lpstr>Catamaran Light</vt:lpstr>
      <vt:lpstr>simple-light-2</vt:lpstr>
      <vt:lpstr>E-Spitali</vt:lpstr>
      <vt:lpstr>Problemet e paraqitura:</vt:lpstr>
      <vt:lpstr>Shqyrtimi i problemit:</vt:lpstr>
      <vt:lpstr>Përdoruesit e web-aplikacionit</vt:lpstr>
      <vt:lpstr>Digjitalizimi i sistemit, regjistrimi digjital. Largimi i dosjeve dhe zëvendësimi i tyre me dosje digjitale.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Pjesë të zgjedhjes së projektit </vt:lpstr>
      <vt:lpstr>Aspektet e ardhshme</vt:lpstr>
      <vt:lpstr>Platforma e projektit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-ëpitali</dc:title>
  <cp:lastModifiedBy>Saranda Rama</cp:lastModifiedBy>
  <cp:revision>28</cp:revision>
  <dcterms:modified xsi:type="dcterms:W3CDTF">2017-07-28T21:57:50Z</dcterms:modified>
</cp:coreProperties>
</file>