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18"/>
  </p:notes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EA8FEA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/>
    <p:restoredTop sz="94507"/>
  </p:normalViewPr>
  <p:slideViewPr>
    <p:cSldViewPr snapToGrid="0" snapToObjects="1">
      <p:cViewPr varScale="1">
        <p:scale>
          <a:sx n="116" d="100"/>
          <a:sy n="116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2ADA0-96CD-2741-A933-D58A23A392A0}" type="datetimeFigureOut">
              <a:rPr lang="nb-NO" smtClean="0"/>
              <a:t>13.11.2023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01C8D-F00A-0348-8913-5F09CB063F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071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01C8D-F00A-0348-8913-5F09CB063F09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871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01C8D-F00A-0348-8913-5F09CB063F09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0454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01C8D-F00A-0348-8913-5F09CB063F09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167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C26A-65FA-E54E-9DF5-AA5BE37169B3}" type="datetime1">
              <a:rPr lang="nb-NO" smtClean="0"/>
              <a:t>13.11.2023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liljacs@uio.ifi.no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16D-970C-6A4D-8793-3B4CEF42C5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1362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82DD-99EC-0C4B-A8C3-FF734F89FF71}" type="datetime1">
              <a:rPr lang="nb-NO" smtClean="0"/>
              <a:t>13.11.2023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liljacs@uio.ifi.no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16D-970C-6A4D-8793-3B4CEF42C5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3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9849-3258-0247-96A5-2256A22714DB}" type="datetime1">
              <a:rPr lang="nb-NO" smtClean="0"/>
              <a:t>13.11.2023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liljacs@uio.ifi.no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16D-970C-6A4D-8793-3B4CEF42C5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448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0F9C-A0E8-DC4D-B0AD-3B458D294374}" type="datetime1">
              <a:rPr lang="nb-NO" smtClean="0"/>
              <a:t>13.11.2023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liljacs@uio.ifi.no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16D-970C-6A4D-8793-3B4CEF42C5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761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9269-7EAE-B14B-97DB-239E283DEAAD}" type="datetime1">
              <a:rPr lang="nb-NO" smtClean="0"/>
              <a:t>13.11.2023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liljacs@uio.ifi.no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16D-970C-6A4D-8793-3B4CEF42C5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4375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8173-A102-BE44-A8B7-1B4FAD3D145F}" type="datetime1">
              <a:rPr lang="nb-NO" smtClean="0"/>
              <a:t>13.11.2023</a:t>
            </a:fld>
            <a:endParaRPr lang="nb-N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liljacs@uio.ifi.no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16D-970C-6A4D-8793-3B4CEF42C5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906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4D41-1191-5E46-A306-B3FB0802C842}" type="datetime1">
              <a:rPr lang="nb-NO" smtClean="0"/>
              <a:t>13.11.2023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liljacs@uio.ifi.no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16D-970C-6A4D-8793-3B4CEF42C506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5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7637-A2F7-F44F-B502-C1D54A070969}" type="datetime1">
              <a:rPr lang="nb-NO" smtClean="0"/>
              <a:t>13.11.2023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liljacs@uio.ifi.no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16D-970C-6A4D-8793-3B4CEF42C5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400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4481-55C2-004E-891F-4238626F1281}" type="datetime1">
              <a:rPr lang="nb-NO" smtClean="0"/>
              <a:t>13.11.2023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liljacs@uio.ifi.no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16D-970C-6A4D-8793-3B4CEF42C5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567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FC2F-91C3-CE45-B05B-1658629E0BCB}" type="datetime1">
              <a:rPr lang="nb-NO" smtClean="0"/>
              <a:t>13.11.2023</a:t>
            </a:fld>
            <a:endParaRPr lang="nb-N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nb-NO"/>
              <a:t>liljacs@uio.ifi.no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16D-970C-6A4D-8793-3B4CEF42C5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3273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BEB8948-9653-644B-AFC3-5C4955697A32}" type="datetime1">
              <a:rPr lang="nb-NO" smtClean="0"/>
              <a:t>13.11.2023</a:t>
            </a:fld>
            <a:endParaRPr lang="nb-N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nb-NO"/>
              <a:t>liljacs@uio.ifi.no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16D-970C-6A4D-8793-3B4CEF42C5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844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alpha val="7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1D6C491A-763E-994F-BCF6-247F56D7472D}" type="datetime1">
              <a:rPr lang="nb-NO" smtClean="0"/>
              <a:pPr/>
              <a:t>13.11.2023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alpha val="7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nb-NO" dirty="0" err="1"/>
              <a:t>liljacs@uio.ifi.no</a:t>
            </a:r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0" i="0" spc="0" baseline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E17FA16D-970C-6A4D-8793-3B4CEF42C506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7206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200" baseline="0">
          <a:solidFill>
            <a:srgbClr val="262626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b="0" i="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b="0" i="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b="0" i="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b="0" i="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FACEDFC-2254-F047-BF15-140B293BB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8743"/>
            <a:ext cx="9144000" cy="881063"/>
          </a:xfrm>
        </p:spPr>
        <p:txBody>
          <a:bodyPr>
            <a:noAutofit/>
          </a:bodyPr>
          <a:lstStyle/>
          <a:p>
            <a:r>
              <a:rPr lang="nb-NO" sz="2800" dirty="0">
                <a:latin typeface="Helvetica" pitchFamily="2" charset="0"/>
              </a:rPr>
              <a:t>Semantikk (og litt pragmatikk)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C496F6E-F4DD-6F45-8ED8-A39B49EF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85ECC59-4DD1-1443-B5C6-09798A3CDB28}" type="datetime1">
              <a:rPr lang="nb-NO" smtClean="0"/>
              <a:t>13.11.2023</a:t>
            </a:fld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BB45841-997C-AF4B-ADAD-49DCC9BC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b-NO"/>
              <a:t>liljacs@uio.ifi.no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6A71386-1669-224C-AADD-42145644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fld id="{E17FA16D-970C-6A4D-8793-3B4CEF42C506}" type="slidenum">
              <a:rPr lang="nb-NO" smtClean="0"/>
              <a:pPr>
                <a:spcAft>
                  <a:spcPts val="600"/>
                </a:spcAft>
              </a:pPr>
              <a:t>1</a:t>
            </a:fld>
            <a:endParaRPr lang="nb-NO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5082CD47-37A7-A64F-9BB6-A9A658F59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51" b="94173" l="9871" r="89968">
                        <a14:foregroundMark x1="50647" y1="6955" x2="50647" y2="6955"/>
                        <a14:foregroundMark x1="43366" y1="5639" x2="43366" y2="5639"/>
                        <a14:foregroundMark x1="53236" y1="94173" x2="53236" y2="94173"/>
                        <a14:foregroundMark x1="89159" y1="45489" x2="89159" y2="45489"/>
                        <a14:foregroundMark x1="89482" y1="45677" x2="89482" y2="45677"/>
                        <a14:foregroundMark x1="89806" y1="46805" x2="89806" y2="46805"/>
                        <a14:foregroundMark x1="37217" y1="5451" x2="37217" y2="5451"/>
                        <a14:foregroundMark x1="62136" y1="5451" x2="62136" y2="5451"/>
                        <a14:foregroundMark x1="37379" y1="5451" x2="37379" y2="54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20662" y="1703914"/>
            <a:ext cx="4750675" cy="4085579"/>
          </a:xfrm>
          <a:prstGeom prst="rect">
            <a:avLst/>
          </a:prstGeom>
        </p:spPr>
      </p:pic>
      <p:cxnSp>
        <p:nvCxnSpPr>
          <p:cNvPr id="11" name="Rett pil 10">
            <a:extLst>
              <a:ext uri="{FF2B5EF4-FFF2-40B4-BE49-F238E27FC236}">
                <a16:creationId xmlns:a16="http://schemas.microsoft.com/office/drawing/2014/main" id="{E37ACA11-FB34-5548-99C2-FE890AE69714}"/>
              </a:ext>
            </a:extLst>
          </p:cNvPr>
          <p:cNvCxnSpPr>
            <a:cxnSpLocks/>
          </p:cNvCxnSpPr>
          <p:nvPr/>
        </p:nvCxnSpPr>
        <p:spPr>
          <a:xfrm>
            <a:off x="3720662" y="3516754"/>
            <a:ext cx="816800" cy="0"/>
          </a:xfrm>
          <a:prstGeom prst="straightConnector1">
            <a:avLst/>
          </a:prstGeom>
          <a:ln w="47625">
            <a:solidFill>
              <a:schemeClr val="bg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Rett pil 2">
            <a:extLst>
              <a:ext uri="{FF2B5EF4-FFF2-40B4-BE49-F238E27FC236}">
                <a16:creationId xmlns:a16="http://schemas.microsoft.com/office/drawing/2014/main" id="{0A855A45-8385-508D-D1E1-104051AF8646}"/>
              </a:ext>
            </a:extLst>
          </p:cNvPr>
          <p:cNvCxnSpPr>
            <a:cxnSpLocks/>
          </p:cNvCxnSpPr>
          <p:nvPr/>
        </p:nvCxnSpPr>
        <p:spPr>
          <a:xfrm>
            <a:off x="3559946" y="3840791"/>
            <a:ext cx="724503" cy="0"/>
          </a:xfrm>
          <a:prstGeom prst="straightConnector1">
            <a:avLst/>
          </a:prstGeom>
          <a:ln w="44450">
            <a:solidFill>
              <a:schemeClr val="bg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228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FB4BD46-A3CA-5843-AFD0-B29E113F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886"/>
          </a:xfrm>
        </p:spPr>
        <p:txBody>
          <a:bodyPr/>
          <a:lstStyle/>
          <a:p>
            <a:pPr algn="ctr"/>
            <a:r>
              <a:rPr lang="nb-NO" dirty="0"/>
              <a:t>WSD (</a:t>
            </a:r>
            <a:r>
              <a:rPr lang="nb-NO" dirty="0" err="1"/>
              <a:t>betydningsdisambiguering</a:t>
            </a:r>
            <a:r>
              <a:rPr lang="nb-NO" dirty="0"/>
              <a:t>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894862F-9106-A04F-9181-AF2392541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063"/>
            <a:ext cx="10515600" cy="40279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sz="2000" dirty="0" err="1">
                <a:solidFill>
                  <a:schemeClr val="accent2"/>
                </a:solidFill>
              </a:rPr>
              <a:t>Disambiguering</a:t>
            </a:r>
            <a:r>
              <a:rPr lang="nb-NO" sz="2000" dirty="0"/>
              <a:t>: Analyse av </a:t>
            </a:r>
            <a:r>
              <a:rPr lang="nb-NO" sz="2000" dirty="0">
                <a:solidFill>
                  <a:schemeClr val="accent2"/>
                </a:solidFill>
              </a:rPr>
              <a:t>flertydighet</a:t>
            </a:r>
          </a:p>
          <a:p>
            <a:pPr marL="0" indent="0" algn="ctr">
              <a:buNone/>
            </a:pPr>
            <a:r>
              <a:rPr lang="nb-NO" sz="2000" dirty="0"/>
              <a:t>Gitt en setning med et spesifikt </a:t>
            </a:r>
            <a:r>
              <a:rPr lang="nb-NO" sz="2000" dirty="0" err="1"/>
              <a:t>målord</a:t>
            </a:r>
            <a:r>
              <a:rPr lang="nb-NO" sz="2000" dirty="0"/>
              <a:t> og en liste med betydninger, angi korrekt betydning for målordet i setningen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D4C73060-4CBC-A44C-AD78-783CFB77E3F2}"/>
              </a:ext>
            </a:extLst>
          </p:cNvPr>
          <p:cNvSpPr txBox="1"/>
          <p:nvPr/>
        </p:nvSpPr>
        <p:spPr>
          <a:xfrm>
            <a:off x="3372400" y="5066488"/>
            <a:ext cx="544719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000" dirty="0">
                <a:latin typeface="Calibri" panose="020F0502020204030204" pitchFamily="34" charset="0"/>
              </a:rPr>
              <a:t>Klassifisering basert på et annotert datasett</a:t>
            </a:r>
          </a:p>
          <a:p>
            <a:endParaRPr lang="nb-NO" dirty="0">
              <a:latin typeface="Calibri" panose="020F0502020204030204" pitchFamily="34" charset="0"/>
            </a:endParaRP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573D05E7-BF7E-6547-86F7-3D30F0AF89C8}"/>
              </a:ext>
            </a:extLst>
          </p:cNvPr>
          <p:cNvSpPr txBox="1"/>
          <p:nvPr/>
        </p:nvSpPr>
        <p:spPr>
          <a:xfrm>
            <a:off x="1669026" y="3108583"/>
            <a:ext cx="3429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latin typeface="Calibri" panose="020F0502020204030204" pitchFamily="34" charset="0"/>
              </a:rPr>
              <a:t>«Jeg dro til en </a:t>
            </a:r>
            <a:r>
              <a:rPr lang="nb-NO" sz="2400" dirty="0">
                <a:solidFill>
                  <a:srgbClr val="00B0F0"/>
                </a:solidFill>
                <a:latin typeface="Calibri" panose="020F0502020204030204" pitchFamily="34" charset="0"/>
              </a:rPr>
              <a:t>bank</a:t>
            </a:r>
            <a:r>
              <a:rPr lang="nb-NO" sz="2400" dirty="0">
                <a:latin typeface="Calibri" panose="020F0502020204030204" pitchFamily="34" charset="0"/>
              </a:rPr>
              <a:t> i dag»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CF89E90F-A484-6F43-AE6A-88872D25B8BE}"/>
              </a:ext>
            </a:extLst>
          </p:cNvPr>
          <p:cNvSpPr txBox="1"/>
          <p:nvPr/>
        </p:nvSpPr>
        <p:spPr>
          <a:xfrm>
            <a:off x="6873904" y="3139361"/>
            <a:ext cx="4547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>
                <a:solidFill>
                  <a:srgbClr val="00B0F0"/>
                </a:solidFill>
                <a:latin typeface="Calibri" panose="020F0502020204030204" pitchFamily="34" charset="0"/>
              </a:rPr>
              <a:t>✅ Bank</a:t>
            </a:r>
            <a:r>
              <a:rPr lang="nb-NO" sz="2000" dirty="0">
                <a:latin typeface="Calibri" panose="020F0502020204030204" pitchFamily="34" charset="0"/>
              </a:rPr>
              <a:t>: </a:t>
            </a:r>
            <a:r>
              <a:rPr lang="nb-NO" sz="2000" u="sng" dirty="0">
                <a:latin typeface="Calibri" panose="020F0502020204030204" pitchFamily="34" charset="0"/>
              </a:rPr>
              <a:t>substantiv</a:t>
            </a:r>
            <a:r>
              <a:rPr lang="nb-NO" sz="2000" dirty="0">
                <a:latin typeface="Calibri" panose="020F0502020204030204" pitchFamily="34" charset="0"/>
              </a:rPr>
              <a:t>, forretningsinstitusjon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7AB72359-AA8C-2A46-9D35-19BC105FAB88}"/>
              </a:ext>
            </a:extLst>
          </p:cNvPr>
          <p:cNvSpPr txBox="1"/>
          <p:nvPr/>
        </p:nvSpPr>
        <p:spPr>
          <a:xfrm>
            <a:off x="6873904" y="3623945"/>
            <a:ext cx="3716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>
                <a:solidFill>
                  <a:srgbClr val="00B0F0"/>
                </a:solidFill>
                <a:latin typeface="Calibri" panose="020F0502020204030204" pitchFamily="34" charset="0"/>
              </a:rPr>
              <a:t>❌ Bank</a:t>
            </a:r>
            <a:r>
              <a:rPr lang="nb-NO" sz="2000" dirty="0">
                <a:latin typeface="Calibri" panose="020F0502020204030204" pitchFamily="34" charset="0"/>
              </a:rPr>
              <a:t>: </a:t>
            </a:r>
            <a:r>
              <a:rPr lang="nb-NO" sz="2000" u="sng" dirty="0">
                <a:latin typeface="Calibri" panose="020F0502020204030204" pitchFamily="34" charset="0"/>
              </a:rPr>
              <a:t>substantiv</a:t>
            </a:r>
            <a:r>
              <a:rPr lang="nb-NO" sz="2000" dirty="0">
                <a:latin typeface="Calibri" panose="020F0502020204030204" pitchFamily="34" charset="0"/>
              </a:rPr>
              <a:t>, banking, pryl 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14A0558E-0304-4047-98A3-A301503D9898}"/>
              </a:ext>
            </a:extLst>
          </p:cNvPr>
          <p:cNvSpPr txBox="1"/>
          <p:nvPr/>
        </p:nvSpPr>
        <p:spPr>
          <a:xfrm>
            <a:off x="6873904" y="4183440"/>
            <a:ext cx="301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>
                <a:solidFill>
                  <a:srgbClr val="00B0F0"/>
                </a:solidFill>
                <a:latin typeface="Calibri" panose="020F0502020204030204" pitchFamily="34" charset="0"/>
              </a:rPr>
              <a:t>❌ Bank</a:t>
            </a:r>
            <a:r>
              <a:rPr lang="nb-NO" sz="2000" dirty="0">
                <a:latin typeface="Calibri" panose="020F0502020204030204" pitchFamily="34" charset="0"/>
              </a:rPr>
              <a:t>: </a:t>
            </a:r>
            <a:r>
              <a:rPr lang="nb-NO" sz="2000" u="sng" dirty="0">
                <a:latin typeface="Calibri" panose="020F0502020204030204" pitchFamily="34" charset="0"/>
              </a:rPr>
              <a:t>verb</a:t>
            </a:r>
            <a:r>
              <a:rPr lang="nb-NO" sz="2000" dirty="0">
                <a:latin typeface="Calibri" panose="020F0502020204030204" pitchFamily="34" charset="0"/>
              </a:rPr>
              <a:t>, å banke (på)</a:t>
            </a:r>
          </a:p>
        </p:txBody>
      </p:sp>
      <p:sp>
        <p:nvSpPr>
          <p:cNvPr id="10" name="Plassholder for dato 9">
            <a:extLst>
              <a:ext uri="{FF2B5EF4-FFF2-40B4-BE49-F238E27FC236}">
                <a16:creationId xmlns:a16="http://schemas.microsoft.com/office/drawing/2014/main" id="{8C9C4C99-89CA-3B47-964E-4DBA6D2B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D15B-3170-224F-B0EA-17B266F99598}" type="datetime1">
              <a:rPr lang="nb-NO" smtClean="0"/>
              <a:t>13.11.2023</a:t>
            </a:fld>
            <a:endParaRPr lang="nb-NO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2F686798-14A0-8843-AB29-203E0782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liljacs@uio.ifi.no</a:t>
            </a:r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D03DA3FB-E154-B24C-AB85-66C10820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DCE1-8EF2-FC40-965C-B5359FE58911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94157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5457CC8-D80F-C340-B460-00C991042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/>
          <a:lstStyle/>
          <a:p>
            <a:pPr algn="ctr"/>
            <a:r>
              <a:rPr lang="nb-NO" dirty="0" err="1"/>
              <a:t>Named</a:t>
            </a:r>
            <a:r>
              <a:rPr lang="nb-NO" dirty="0"/>
              <a:t> </a:t>
            </a:r>
            <a:r>
              <a:rPr lang="nb-NO" dirty="0" err="1"/>
              <a:t>Entity</a:t>
            </a:r>
            <a:r>
              <a:rPr lang="nb-NO" dirty="0"/>
              <a:t> </a:t>
            </a:r>
            <a:r>
              <a:rPr lang="nb-NO" dirty="0" err="1"/>
              <a:t>Recognition</a:t>
            </a:r>
            <a:r>
              <a:rPr lang="nb-NO" dirty="0"/>
              <a:t> (NER)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B2CEE1A-8E58-B749-9AF6-90981EBA0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61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sz="2000" dirty="0"/>
              <a:t>Automatisk gjenkjenning og kategorisering av navngitte entiteter</a:t>
            </a:r>
          </a:p>
        </p:txBody>
      </p:sp>
      <p:pic>
        <p:nvPicPr>
          <p:cNvPr id="5" name="Bilde 4" descr="Et bilde som inneholder bord&#10;&#10;Automatisk generert beskrivelse">
            <a:extLst>
              <a:ext uri="{FF2B5EF4-FFF2-40B4-BE49-F238E27FC236}">
                <a16:creationId xmlns:a16="http://schemas.microsoft.com/office/drawing/2014/main" id="{9B7DF02E-2979-7141-83F3-3280514B3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414" y="3505564"/>
            <a:ext cx="5169807" cy="2248578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B2164F0C-6BD1-FD4B-B6FB-941A42F81088}"/>
              </a:ext>
            </a:extLst>
          </p:cNvPr>
          <p:cNvSpPr txBox="1"/>
          <p:nvPr/>
        </p:nvSpPr>
        <p:spPr>
          <a:xfrm>
            <a:off x="3010314" y="2729032"/>
            <a:ext cx="6820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>
                <a:solidFill>
                  <a:srgbClr val="00B050"/>
                </a:solidFill>
                <a:latin typeface="Calibri" panose="020F0502020204030204" pitchFamily="34" charset="0"/>
              </a:rPr>
              <a:t>Jonas Gahr Støre </a:t>
            </a:r>
            <a:r>
              <a:rPr lang="nb-NO" sz="2000" dirty="0">
                <a:latin typeface="Calibri" panose="020F0502020204030204" pitchFamily="34" charset="0"/>
              </a:rPr>
              <a:t>er statsminister i </a:t>
            </a:r>
            <a:r>
              <a:rPr lang="nb-NO" sz="2000" dirty="0">
                <a:solidFill>
                  <a:schemeClr val="accent2"/>
                </a:solidFill>
                <a:latin typeface="Calibri" panose="020F0502020204030204" pitchFamily="34" charset="0"/>
              </a:rPr>
              <a:t>Norge</a:t>
            </a:r>
            <a:r>
              <a:rPr lang="nb-NO" sz="2000" dirty="0">
                <a:latin typeface="Calibri" panose="020F0502020204030204" pitchFamily="34" charset="0"/>
              </a:rPr>
              <a:t>, og sitter på </a:t>
            </a:r>
            <a:r>
              <a:rPr lang="nb-NO" sz="2000" dirty="0">
                <a:solidFill>
                  <a:srgbClr val="00B0F0"/>
                </a:solidFill>
                <a:latin typeface="Calibri" panose="020F0502020204030204" pitchFamily="34" charset="0"/>
              </a:rPr>
              <a:t>Stortinget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D34BD954-B4AC-1A45-9E8A-D4B1A9059675}"/>
              </a:ext>
            </a:extLst>
          </p:cNvPr>
          <p:cNvSpPr txBox="1"/>
          <p:nvPr/>
        </p:nvSpPr>
        <p:spPr>
          <a:xfrm>
            <a:off x="3531476" y="2359680"/>
            <a:ext cx="1032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>
                <a:solidFill>
                  <a:srgbClr val="00B050"/>
                </a:solidFill>
                <a:latin typeface="Calibri" panose="020F0502020204030204" pitchFamily="34" charset="0"/>
              </a:rPr>
              <a:t>PERSON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069E77CF-4E43-934F-9B7F-5D92135DBC5C}"/>
              </a:ext>
            </a:extLst>
          </p:cNvPr>
          <p:cNvSpPr txBox="1"/>
          <p:nvPr/>
        </p:nvSpPr>
        <p:spPr>
          <a:xfrm>
            <a:off x="6652561" y="2359680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>
                <a:solidFill>
                  <a:schemeClr val="accent2"/>
                </a:solidFill>
                <a:latin typeface="Calibri" panose="020F0502020204030204" pitchFamily="34" charset="0"/>
              </a:rPr>
              <a:t>GPE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55E08AE5-9AC4-1B4C-9140-B644F1B16025}"/>
              </a:ext>
            </a:extLst>
          </p:cNvPr>
          <p:cNvSpPr txBox="1"/>
          <p:nvPr/>
        </p:nvSpPr>
        <p:spPr>
          <a:xfrm>
            <a:off x="8854897" y="2359612"/>
            <a:ext cx="653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>
                <a:solidFill>
                  <a:srgbClr val="00B0F0"/>
                </a:solidFill>
                <a:latin typeface="Calibri" panose="020F0502020204030204" pitchFamily="34" charset="0"/>
              </a:rPr>
              <a:t>ORG</a:t>
            </a:r>
          </a:p>
        </p:txBody>
      </p:sp>
      <p:sp>
        <p:nvSpPr>
          <p:cNvPr id="10" name="Plassholder for dato 9">
            <a:extLst>
              <a:ext uri="{FF2B5EF4-FFF2-40B4-BE49-F238E27FC236}">
                <a16:creationId xmlns:a16="http://schemas.microsoft.com/office/drawing/2014/main" id="{E617646C-DF88-1643-92F2-B8ED3A7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7C78-BA9E-E14B-BD84-DEC743427105}" type="datetime1">
              <a:rPr lang="nb-NO" smtClean="0"/>
              <a:t>13.11.2023</a:t>
            </a:fld>
            <a:endParaRPr lang="nb-NO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590C3724-5297-8241-95AD-E3412F65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liljacs@uio.ifi.no</a:t>
            </a:r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DE801DF2-1AD1-BB47-8B98-C7E8972E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DCE1-8EF2-FC40-965C-B5359FE58911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62496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1F8A851-1A8C-5C4D-B562-D571A9C1D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4615"/>
            <a:ext cx="7729728" cy="784250"/>
          </a:xfrm>
        </p:spPr>
        <p:txBody>
          <a:bodyPr/>
          <a:lstStyle/>
          <a:p>
            <a:pPr algn="ctr"/>
            <a:r>
              <a:rPr lang="nb-NO" dirty="0" err="1"/>
              <a:t>Semantic</a:t>
            </a:r>
            <a:r>
              <a:rPr lang="nb-NO" dirty="0"/>
              <a:t> </a:t>
            </a:r>
            <a:r>
              <a:rPr lang="nb-NO" dirty="0" err="1"/>
              <a:t>Role</a:t>
            </a:r>
            <a:r>
              <a:rPr lang="nb-NO" dirty="0"/>
              <a:t> </a:t>
            </a:r>
            <a:r>
              <a:rPr lang="nb-NO" dirty="0" err="1"/>
              <a:t>Labeling</a:t>
            </a:r>
            <a:r>
              <a:rPr lang="nb-NO" dirty="0"/>
              <a:t> (SRL)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464EC56-B346-E043-82F1-60416A910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83134"/>
            <a:ext cx="7729728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sz="2000" dirty="0"/>
              <a:t>Gitt et predikat i en setning, finn dets semantiske roller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0C965C4A-3582-C844-82E6-8D7E3725113D}"/>
              </a:ext>
            </a:extLst>
          </p:cNvPr>
          <p:cNvSpPr txBox="1"/>
          <p:nvPr/>
        </p:nvSpPr>
        <p:spPr>
          <a:xfrm>
            <a:off x="3855063" y="2464367"/>
            <a:ext cx="448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solidFill>
                  <a:srgbClr val="00B0F0"/>
                </a:solidFill>
                <a:latin typeface="Calibri" panose="020F0502020204030204" pitchFamily="34" charset="0"/>
              </a:rPr>
              <a:t>[arg0 </a:t>
            </a:r>
            <a:r>
              <a:rPr lang="nb-NO" sz="2400" dirty="0">
                <a:latin typeface="Calibri" panose="020F0502020204030204" pitchFamily="34" charset="0"/>
              </a:rPr>
              <a:t>Læreren</a:t>
            </a:r>
            <a:r>
              <a:rPr lang="nb-NO" sz="2400" dirty="0">
                <a:solidFill>
                  <a:srgbClr val="00B0F0"/>
                </a:solidFill>
                <a:latin typeface="Calibri" panose="020F0502020204030204" pitchFamily="34" charset="0"/>
              </a:rPr>
              <a:t>]</a:t>
            </a:r>
            <a:r>
              <a:rPr lang="nb-NO" sz="2400" dirty="0">
                <a:latin typeface="Calibri" panose="020F0502020204030204" pitchFamily="34" charset="0"/>
              </a:rPr>
              <a:t> leste </a:t>
            </a:r>
            <a:r>
              <a:rPr lang="nb-NO" sz="2400" dirty="0">
                <a:solidFill>
                  <a:srgbClr val="00B050"/>
                </a:solidFill>
                <a:latin typeface="Calibri" panose="020F0502020204030204" pitchFamily="34" charset="0"/>
              </a:rPr>
              <a:t>[</a:t>
            </a:r>
            <a:r>
              <a:rPr lang="nb-NO" sz="2400" dirty="0">
                <a:solidFill>
                  <a:schemeClr val="accent6"/>
                </a:solidFill>
                <a:latin typeface="Calibri" panose="020F0502020204030204" pitchFamily="34" charset="0"/>
              </a:rPr>
              <a:t>arg1 </a:t>
            </a:r>
            <a:r>
              <a:rPr lang="nb-NO" sz="2400" dirty="0">
                <a:latin typeface="Calibri" panose="020F0502020204030204" pitchFamily="34" charset="0"/>
              </a:rPr>
              <a:t>en bok</a:t>
            </a:r>
            <a:r>
              <a:rPr lang="nb-NO" sz="2400" dirty="0">
                <a:solidFill>
                  <a:srgbClr val="00B050"/>
                </a:solidFill>
                <a:latin typeface="Calibri" panose="020F0502020204030204" pitchFamily="34" charset="0"/>
              </a:rPr>
              <a:t>]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4E14B47D-AD41-FC40-9635-89C421408737}"/>
              </a:ext>
            </a:extLst>
          </p:cNvPr>
          <p:cNvSpPr txBox="1"/>
          <p:nvPr/>
        </p:nvSpPr>
        <p:spPr>
          <a:xfrm>
            <a:off x="3675848" y="3198167"/>
            <a:ext cx="4840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solidFill>
                  <a:srgbClr val="00B050"/>
                </a:solidFill>
                <a:latin typeface="Calibri" panose="020F0502020204030204" pitchFamily="34" charset="0"/>
              </a:rPr>
              <a:t>[arg1 </a:t>
            </a:r>
            <a:r>
              <a:rPr lang="nb-NO" sz="2400" dirty="0">
                <a:latin typeface="Calibri" panose="020F0502020204030204" pitchFamily="34" charset="0"/>
              </a:rPr>
              <a:t>Boka</a:t>
            </a:r>
            <a:r>
              <a:rPr lang="nb-NO" sz="2400" dirty="0">
                <a:solidFill>
                  <a:srgbClr val="00B050"/>
                </a:solidFill>
                <a:latin typeface="Calibri" panose="020F0502020204030204" pitchFamily="34" charset="0"/>
              </a:rPr>
              <a:t>]</a:t>
            </a:r>
            <a:r>
              <a:rPr lang="nb-NO" sz="2400" dirty="0">
                <a:latin typeface="Calibri" panose="020F0502020204030204" pitchFamily="34" charset="0"/>
              </a:rPr>
              <a:t> ble lest av </a:t>
            </a:r>
            <a:r>
              <a:rPr lang="nb-NO" sz="2400" dirty="0">
                <a:solidFill>
                  <a:srgbClr val="00B0F0"/>
                </a:solidFill>
                <a:latin typeface="Calibri" panose="020F0502020204030204" pitchFamily="34" charset="0"/>
              </a:rPr>
              <a:t>[arg0 </a:t>
            </a:r>
            <a:r>
              <a:rPr lang="nb-NO" sz="2400" dirty="0">
                <a:latin typeface="Calibri" panose="020F0502020204030204" pitchFamily="34" charset="0"/>
              </a:rPr>
              <a:t>læreren</a:t>
            </a:r>
            <a:r>
              <a:rPr lang="nb-NO" sz="2400" dirty="0">
                <a:solidFill>
                  <a:srgbClr val="00B0F0"/>
                </a:solidFill>
                <a:latin typeface="Calibri" panose="020F0502020204030204" pitchFamily="34" charset="0"/>
              </a:rPr>
              <a:t>]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B1CBDC5A-522F-7E49-89C6-D5B9C89C32CA}"/>
              </a:ext>
            </a:extLst>
          </p:cNvPr>
          <p:cNvSpPr txBox="1"/>
          <p:nvPr/>
        </p:nvSpPr>
        <p:spPr>
          <a:xfrm>
            <a:off x="3345117" y="4009602"/>
            <a:ext cx="5501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>
                <a:latin typeface="Calibri" panose="020F0502020204030204" pitchFamily="34" charset="0"/>
              </a:rPr>
              <a:t>Læreren er alltid agent og boka er alltid instrument</a:t>
            </a:r>
          </a:p>
        </p:txBody>
      </p:sp>
      <p:sp>
        <p:nvSpPr>
          <p:cNvPr id="9" name="Plassholder for dato 8">
            <a:extLst>
              <a:ext uri="{FF2B5EF4-FFF2-40B4-BE49-F238E27FC236}">
                <a16:creationId xmlns:a16="http://schemas.microsoft.com/office/drawing/2014/main" id="{54378F30-EE84-074A-95C9-F1F47F41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38AF-C049-1B44-B9E3-1CDA7E2F2E7D}" type="datetime1">
              <a:rPr lang="nb-NO" smtClean="0"/>
              <a:t>13.11.2023</a:t>
            </a:fld>
            <a:endParaRPr lang="nb-NO"/>
          </a:p>
        </p:txBody>
      </p:sp>
      <p:sp>
        <p:nvSpPr>
          <p:cNvPr id="10" name="Plassholder for bunntekst 9">
            <a:extLst>
              <a:ext uri="{FF2B5EF4-FFF2-40B4-BE49-F238E27FC236}">
                <a16:creationId xmlns:a16="http://schemas.microsoft.com/office/drawing/2014/main" id="{054265BE-FEC3-504F-A84F-1ADBC8CC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liljacs@uio.ifi.no</a:t>
            </a:r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5CC72AE5-29DB-3C47-B6AF-EAACA79E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DCE1-8EF2-FC40-965C-B5359FE58911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007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9C09274-74E8-1E40-960A-8A5899649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6458"/>
            <a:ext cx="10515600" cy="14083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sz="2400" dirty="0"/>
              <a:t>Disse oppgavene har noe til felles:  </a:t>
            </a:r>
            <a:r>
              <a:rPr lang="nb-NO" sz="2400" dirty="0">
                <a:solidFill>
                  <a:schemeClr val="accent1"/>
                </a:solidFill>
              </a:rPr>
              <a:t>Veiledet klassifisering</a:t>
            </a:r>
          </a:p>
          <a:p>
            <a:pPr algn="ctr">
              <a:buFontTx/>
              <a:buChar char="-"/>
            </a:pPr>
            <a:r>
              <a:rPr lang="nb-NO" sz="2400" dirty="0"/>
              <a:t>Maskinen får se ferdigannotert data (treningsdata) før den klassifiserer på egenhånd</a:t>
            </a:r>
            <a:endParaRPr lang="nb-NO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C1FDE281-E200-4449-8CF7-206170487EC0}"/>
              </a:ext>
            </a:extLst>
          </p:cNvPr>
          <p:cNvSpPr txBox="1"/>
          <p:nvPr/>
        </p:nvSpPr>
        <p:spPr>
          <a:xfrm>
            <a:off x="1066047" y="1984856"/>
            <a:ext cx="6663189" cy="347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b-NO" sz="2400" dirty="0">
                <a:latin typeface="Calibri" panose="020F0502020204030204" pitchFamily="34" charset="0"/>
              </a:rPr>
              <a:t>Bruker </a:t>
            </a:r>
            <a:r>
              <a:rPr lang="nb-NO" sz="2400" dirty="0">
                <a:solidFill>
                  <a:schemeClr val="accent2"/>
                </a:solidFill>
                <a:latin typeface="Calibri" panose="020F0502020204030204" pitchFamily="34" charset="0"/>
              </a:rPr>
              <a:t>trekk</a:t>
            </a:r>
            <a:r>
              <a:rPr lang="nb-NO" sz="2400" dirty="0">
                <a:latin typeface="Calibri" panose="020F0502020204030204" pitchFamily="34" charset="0"/>
              </a:rPr>
              <a:t> for å representere </a:t>
            </a:r>
            <a:r>
              <a:rPr lang="nb-NO" sz="2400" dirty="0">
                <a:solidFill>
                  <a:schemeClr val="accent2"/>
                </a:solidFill>
                <a:latin typeface="Calibri" panose="020F0502020204030204" pitchFamily="34" charset="0"/>
              </a:rPr>
              <a:t>treningsdataen</a:t>
            </a:r>
            <a:r>
              <a:rPr lang="nb-NO" sz="2400" dirty="0">
                <a:latin typeface="Calibri" panose="020F0502020204030204" pitchFamily="34" charset="0"/>
              </a:rPr>
              <a:t>: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nb-NO" sz="2400" dirty="0">
                <a:latin typeface="Calibri" panose="020F0502020204030204" pitchFamily="34" charset="0"/>
              </a:rPr>
              <a:t>Ord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nb-NO" sz="2400" dirty="0">
                <a:latin typeface="Calibri" panose="020F0502020204030204" pitchFamily="34" charset="0"/>
              </a:rPr>
              <a:t>Lemma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nb-NO" sz="2400" dirty="0">
                <a:latin typeface="Calibri" panose="020F0502020204030204" pitchFamily="34" charset="0"/>
              </a:rPr>
              <a:t>ordklasse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nb-NO" sz="2400" dirty="0">
                <a:latin typeface="Calibri" panose="020F0502020204030204" pitchFamily="34" charset="0"/>
              </a:rPr>
              <a:t>NE-klasse 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nb-NO" sz="2400" dirty="0">
                <a:latin typeface="Calibri" panose="020F0502020204030204" pitchFamily="34" charset="0"/>
              </a:rPr>
              <a:t>Syntaktisk kategori </a:t>
            </a:r>
          </a:p>
          <a:p>
            <a:pPr>
              <a:lnSpc>
                <a:spcPct val="120000"/>
              </a:lnSpc>
            </a:pPr>
            <a:r>
              <a:rPr lang="nb-NO" sz="2400" dirty="0">
                <a:latin typeface="Calibri" panose="020F0502020204030204" pitchFamily="34" charset="0"/>
              </a:rPr>
              <a:t>..osv..</a:t>
            </a:r>
          </a:p>
          <a:p>
            <a:endParaRPr lang="nb-NO" dirty="0">
              <a:latin typeface="Calibri" panose="020F0502020204030204" pitchFamily="34" charset="0"/>
            </a:endParaRP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8DF64249-BA4E-7546-AB4C-6516A2D0E791}"/>
              </a:ext>
            </a:extLst>
          </p:cNvPr>
          <p:cNvSpPr txBox="1"/>
          <p:nvPr/>
        </p:nvSpPr>
        <p:spPr>
          <a:xfrm>
            <a:off x="838200" y="5456576"/>
            <a:ext cx="1028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solidFill>
                  <a:schemeClr val="accent1"/>
                </a:solidFill>
                <a:latin typeface="Calibri" panose="020F0502020204030204" pitchFamily="34" charset="0"/>
              </a:rPr>
              <a:t>Ikke-veiledet klassifisering</a:t>
            </a:r>
            <a:r>
              <a:rPr lang="nb-NO" sz="2400" dirty="0">
                <a:latin typeface="Calibri" panose="020F0502020204030204" pitchFamily="34" charset="0"/>
              </a:rPr>
              <a:t>: Maskinen finner mønster uten forhåndsannotert data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5EF67B1D-8DC9-804C-9AE3-3D1D18651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9E9B-5AA9-6B4C-99BB-1F45EDEA72F2}" type="datetime1">
              <a:rPr lang="nb-NO" smtClean="0"/>
              <a:t>13.11.2023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2E55DEE-35F4-3A4F-B54A-C7233E0C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liljacs@uio.ifi.no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1DAEB10-CC70-D248-912C-5E1F6952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DCE1-8EF2-FC40-965C-B5359FE58911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1681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05B5D16-D001-2C4A-A53F-7CD1EF9E1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3554"/>
            <a:ext cx="7729728" cy="910430"/>
          </a:xfrm>
        </p:spPr>
        <p:txBody>
          <a:bodyPr/>
          <a:lstStyle/>
          <a:p>
            <a:pPr algn="ctr"/>
            <a:r>
              <a:rPr lang="nb-NO" dirty="0"/>
              <a:t>Naive </a:t>
            </a:r>
            <a:r>
              <a:rPr lang="nb-NO" dirty="0" err="1"/>
              <a:t>Bayes</a:t>
            </a:r>
            <a:r>
              <a:rPr lang="nb-NO" dirty="0"/>
              <a:t>-klassifisering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BC21D33-16EC-EA4C-A728-E7BCC9B3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289"/>
            <a:ext cx="10515600" cy="1055871"/>
          </a:xfrm>
        </p:spPr>
        <p:txBody>
          <a:bodyPr/>
          <a:lstStyle/>
          <a:p>
            <a:pPr marL="0" indent="0" algn="ctr">
              <a:buNone/>
            </a:pPr>
            <a:r>
              <a:rPr lang="nb-NO" sz="2000" dirty="0"/>
              <a:t>Populær metode for klassifisering innenfor </a:t>
            </a:r>
            <a:r>
              <a:rPr lang="nb-NO" sz="2000" dirty="0">
                <a:solidFill>
                  <a:schemeClr val="accent2"/>
                </a:solidFill>
              </a:rPr>
              <a:t>WSD</a:t>
            </a:r>
            <a:r>
              <a:rPr lang="nb-NO" sz="2000" dirty="0"/>
              <a:t> (men også innen mye annet)</a:t>
            </a:r>
          </a:p>
          <a:p>
            <a:pPr marL="0" indent="0" algn="ctr">
              <a:buNone/>
            </a:pPr>
            <a:r>
              <a:rPr lang="nb-NO" sz="2000" dirty="0"/>
              <a:t>Bruker informasjon om ord i konteksten for </a:t>
            </a:r>
            <a:r>
              <a:rPr lang="nb-NO" sz="2000" dirty="0" err="1"/>
              <a:t>disambiguering</a:t>
            </a:r>
            <a:r>
              <a:rPr lang="nb-NO" sz="2000" dirty="0"/>
              <a:t> av betydning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9850358D-7D3E-544D-A8DA-2C192C6B6EBA}"/>
              </a:ext>
            </a:extLst>
          </p:cNvPr>
          <p:cNvSpPr txBox="1"/>
          <p:nvPr/>
        </p:nvSpPr>
        <p:spPr>
          <a:xfrm>
            <a:off x="1033447" y="2901479"/>
            <a:ext cx="4605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>
                <a:latin typeface="Calibri" panose="020F0502020204030204" pitchFamily="34" charset="0"/>
              </a:rPr>
              <a:t>1. Prior-sannsynlighet for betydningen P(s)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3EB153DA-9A03-5540-BA0F-3DA16D1B236E}"/>
              </a:ext>
            </a:extLst>
          </p:cNvPr>
          <p:cNvSpPr txBox="1"/>
          <p:nvPr/>
        </p:nvSpPr>
        <p:spPr>
          <a:xfrm>
            <a:off x="6552806" y="2901479"/>
            <a:ext cx="4800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>
                <a:latin typeface="Calibri" panose="020F0502020204030204" pitchFamily="34" charset="0"/>
              </a:rPr>
              <a:t>2. Sannsynlighet for individuelle trekk P(</a:t>
            </a:r>
            <a:r>
              <a:rPr lang="nb-NO" sz="2000" dirty="0" err="1">
                <a:latin typeface="Calibri" panose="020F0502020204030204" pitchFamily="34" charset="0"/>
              </a:rPr>
              <a:t>fj|s</a:t>
            </a:r>
            <a:r>
              <a:rPr lang="nb-NO" sz="2000" dirty="0">
                <a:latin typeface="Calibri" panose="020F0502020204030204" pitchFamily="34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Sylinder 6">
                <a:extLst>
                  <a:ext uri="{FF2B5EF4-FFF2-40B4-BE49-F238E27FC236}">
                    <a16:creationId xmlns:a16="http://schemas.microsoft.com/office/drawing/2014/main" id="{198EDD5E-E19A-CB47-95FA-065EFEB0EF80}"/>
                  </a:ext>
                </a:extLst>
              </p:cNvPr>
              <p:cNvSpPr txBox="1"/>
              <p:nvPr/>
            </p:nvSpPr>
            <p:spPr>
              <a:xfrm>
                <a:off x="1999191" y="3447123"/>
                <a:ext cx="2441630" cy="1025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nb-NO" dirty="0">
                  <a:latin typeface="Calibri" panose="020F0502020204030204" pitchFamily="34" charset="0"/>
                </a:endParaRPr>
              </a:p>
              <a:p>
                <a:endParaRPr lang="nb-NO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TekstSylinder 6">
                <a:extLst>
                  <a:ext uri="{FF2B5EF4-FFF2-40B4-BE49-F238E27FC236}">
                    <a16:creationId xmlns:a16="http://schemas.microsoft.com/office/drawing/2014/main" id="{198EDD5E-E19A-CB47-95FA-065EFEB0E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191" y="3447123"/>
                <a:ext cx="2441630" cy="10254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kstSylinder 7">
                <a:extLst>
                  <a:ext uri="{FF2B5EF4-FFF2-40B4-BE49-F238E27FC236}">
                    <a16:creationId xmlns:a16="http://schemas.microsoft.com/office/drawing/2014/main" id="{83764FE3-2A6D-1141-ADCE-965E73E2EFE5}"/>
                  </a:ext>
                </a:extLst>
              </p:cNvPr>
              <p:cNvSpPr txBox="1"/>
              <p:nvPr/>
            </p:nvSpPr>
            <p:spPr>
              <a:xfrm>
                <a:off x="7713797" y="3442193"/>
                <a:ext cx="2479012" cy="9964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nb-N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nb-N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b-N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nb-NO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endParaRPr lang="nb-NO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TekstSylinder 7">
                <a:extLst>
                  <a:ext uri="{FF2B5EF4-FFF2-40B4-BE49-F238E27FC236}">
                    <a16:creationId xmlns:a16="http://schemas.microsoft.com/office/drawing/2014/main" id="{83764FE3-2A6D-1141-ADCE-965E73E2E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797" y="3442193"/>
                <a:ext cx="2479012" cy="9964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4AAA4AB-2544-3C47-94DB-050CABC5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E508-EF75-044D-BA01-0420D775241B}" type="datetime1">
              <a:rPr lang="nb-NO" smtClean="0"/>
              <a:t>13.11.2023</a:t>
            </a:fld>
            <a:endParaRPr lang="nb-NO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B441FEEE-031C-3340-83E2-CD88ABC4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liljacs@uio.ifi.no</a:t>
            </a:r>
          </a:p>
        </p:txBody>
      </p:sp>
      <p:sp>
        <p:nvSpPr>
          <p:cNvPr id="13" name="Plassholder for lysbildenummer 12">
            <a:extLst>
              <a:ext uri="{FF2B5EF4-FFF2-40B4-BE49-F238E27FC236}">
                <a16:creationId xmlns:a16="http://schemas.microsoft.com/office/drawing/2014/main" id="{0FBF4E62-2050-9543-9C4B-FC60050E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DCE1-8EF2-FC40-965C-B5359FE58911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5858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64E573-7E54-E144-9DAC-3F86A2AD9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632"/>
          </a:xfrm>
        </p:spPr>
        <p:txBody>
          <a:bodyPr>
            <a:normAutofit fontScale="90000"/>
          </a:bodyPr>
          <a:lstStyle/>
          <a:p>
            <a:pPr algn="ctr"/>
            <a:r>
              <a:rPr lang="nb-NO" dirty="0"/>
              <a:t>BIO-klassifisering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DC4EA5E-F762-1F40-AF55-EA1F2FC33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79" y="1305156"/>
            <a:ext cx="11235813" cy="4705350"/>
          </a:xfrm>
        </p:spPr>
        <p:txBody>
          <a:bodyPr/>
          <a:lstStyle/>
          <a:p>
            <a:pPr marL="0" indent="0" algn="ctr">
              <a:buNone/>
            </a:pPr>
            <a:r>
              <a:rPr lang="nb-NO" sz="2000" dirty="0"/>
              <a:t>Metode for klassifisering innenfor </a:t>
            </a:r>
            <a:r>
              <a:rPr lang="nb-NO" sz="2000" dirty="0">
                <a:solidFill>
                  <a:schemeClr val="accent2"/>
                </a:solidFill>
              </a:rPr>
              <a:t>NER</a:t>
            </a:r>
            <a:r>
              <a:rPr lang="nb-NO" sz="2000" dirty="0"/>
              <a:t>. Ord-for-ord klassifisering.</a:t>
            </a:r>
          </a:p>
          <a:p>
            <a:pPr marL="0" indent="0" algn="ctr">
              <a:buNone/>
            </a:pPr>
            <a:r>
              <a:rPr lang="nb-NO" dirty="0">
                <a:solidFill>
                  <a:schemeClr val="accent1"/>
                </a:solidFill>
              </a:rPr>
              <a:t>B</a:t>
            </a:r>
            <a:r>
              <a:rPr lang="nb-NO" dirty="0"/>
              <a:t>: begynnelsen av egennavn, </a:t>
            </a:r>
            <a:r>
              <a:rPr lang="nb-NO" dirty="0">
                <a:solidFill>
                  <a:schemeClr val="accent1"/>
                </a:solidFill>
              </a:rPr>
              <a:t>I</a:t>
            </a:r>
            <a:r>
              <a:rPr lang="nb-NO" dirty="0"/>
              <a:t>: Innenfor egennavn, </a:t>
            </a:r>
            <a:r>
              <a:rPr lang="nb-NO" dirty="0">
                <a:solidFill>
                  <a:schemeClr val="accent1"/>
                </a:solidFill>
              </a:rPr>
              <a:t>O</a:t>
            </a:r>
            <a:r>
              <a:rPr lang="nb-NO" dirty="0"/>
              <a:t>: Utenfor (</a:t>
            </a:r>
            <a:r>
              <a:rPr lang="nb-NO" dirty="0" err="1"/>
              <a:t>outside</a:t>
            </a:r>
            <a:r>
              <a:rPr lang="nb-NO" dirty="0"/>
              <a:t>) egennavn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36EA1A9D-F2A8-914B-B4AC-5165781BE351}"/>
              </a:ext>
            </a:extLst>
          </p:cNvPr>
          <p:cNvSpPr txBox="1"/>
          <p:nvPr/>
        </p:nvSpPr>
        <p:spPr>
          <a:xfrm>
            <a:off x="478093" y="3626290"/>
            <a:ext cx="112358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>
                <a:solidFill>
                  <a:srgbClr val="00B050"/>
                </a:solidFill>
                <a:latin typeface="Calibri" panose="020F0502020204030204" pitchFamily="34" charset="0"/>
              </a:rPr>
              <a:t>Jonas    Gahr    Støre    </a:t>
            </a:r>
            <a:r>
              <a:rPr lang="nb-NO" sz="2400" dirty="0">
                <a:latin typeface="Calibri" panose="020F0502020204030204" pitchFamily="34" charset="0"/>
              </a:rPr>
              <a:t>er    statsminister    i    </a:t>
            </a:r>
            <a:r>
              <a:rPr lang="nb-NO" sz="2400" dirty="0">
                <a:solidFill>
                  <a:schemeClr val="accent2"/>
                </a:solidFill>
                <a:latin typeface="Calibri" panose="020F0502020204030204" pitchFamily="34" charset="0"/>
              </a:rPr>
              <a:t>Norge</a:t>
            </a:r>
            <a:r>
              <a:rPr lang="nb-NO" sz="2400" dirty="0">
                <a:latin typeface="Calibri" panose="020F0502020204030204" pitchFamily="34" charset="0"/>
              </a:rPr>
              <a:t>    og    sitter   på     </a:t>
            </a:r>
            <a:r>
              <a:rPr lang="nb-NO" sz="2400" dirty="0">
                <a:solidFill>
                  <a:srgbClr val="00B0F0"/>
                </a:solidFill>
                <a:latin typeface="Calibri" panose="020F0502020204030204" pitchFamily="34" charset="0"/>
              </a:rPr>
              <a:t>Stortinget</a:t>
            </a:r>
          </a:p>
          <a:p>
            <a:endParaRPr lang="nb-NO" dirty="0">
              <a:latin typeface="Calibri" panose="020F0502020204030204" pitchFamily="34" charset="0"/>
            </a:endParaRP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7BAD2A1B-1CDA-3A4F-BD7B-72E939F98393}"/>
              </a:ext>
            </a:extLst>
          </p:cNvPr>
          <p:cNvSpPr txBox="1"/>
          <p:nvPr/>
        </p:nvSpPr>
        <p:spPr>
          <a:xfrm>
            <a:off x="1121120" y="3145949"/>
            <a:ext cx="902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latin typeface="Calibri" panose="020F0502020204030204" pitchFamily="34" charset="0"/>
              </a:rPr>
              <a:t>B_PERS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BBBF95E3-A68C-0141-A7CE-02011038D7AA}"/>
              </a:ext>
            </a:extLst>
          </p:cNvPr>
          <p:cNvSpPr txBox="1"/>
          <p:nvPr/>
        </p:nvSpPr>
        <p:spPr>
          <a:xfrm>
            <a:off x="2068175" y="3151943"/>
            <a:ext cx="83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latin typeface="Calibri" panose="020F0502020204030204" pitchFamily="34" charset="0"/>
              </a:rPr>
              <a:t>I_PERS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92E335ED-AD3A-9B41-A07B-EAA6862179A7}"/>
              </a:ext>
            </a:extLst>
          </p:cNvPr>
          <p:cNvSpPr txBox="1"/>
          <p:nvPr/>
        </p:nvSpPr>
        <p:spPr>
          <a:xfrm>
            <a:off x="2926141" y="3142598"/>
            <a:ext cx="83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latin typeface="Calibri" panose="020F0502020204030204" pitchFamily="34" charset="0"/>
              </a:rPr>
              <a:t>I_PERS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44CCA616-D0A1-3443-ACC2-00460745DE59}"/>
              </a:ext>
            </a:extLst>
          </p:cNvPr>
          <p:cNvSpPr txBox="1"/>
          <p:nvPr/>
        </p:nvSpPr>
        <p:spPr>
          <a:xfrm>
            <a:off x="6691135" y="3142497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latin typeface="Calibri" panose="020F0502020204030204" pitchFamily="34" charset="0"/>
              </a:rPr>
              <a:t>B_GPE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504EAE21-5ECD-EB44-979D-335AD52E0530}"/>
              </a:ext>
            </a:extLst>
          </p:cNvPr>
          <p:cNvSpPr txBox="1"/>
          <p:nvPr/>
        </p:nvSpPr>
        <p:spPr>
          <a:xfrm>
            <a:off x="9921499" y="3142497"/>
            <a:ext cx="860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latin typeface="Calibri" panose="020F0502020204030204" pitchFamily="34" charset="0"/>
              </a:rPr>
              <a:t>B_ORG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24E16652-8E69-9F47-AD5E-AC9996873D00}"/>
              </a:ext>
            </a:extLst>
          </p:cNvPr>
          <p:cNvSpPr txBox="1"/>
          <p:nvPr/>
        </p:nvSpPr>
        <p:spPr>
          <a:xfrm>
            <a:off x="3937776" y="3131164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>
                <a:latin typeface="Calibri" panose="020F0502020204030204" pitchFamily="34" charset="0"/>
              </a:rPr>
              <a:t>O</a:t>
            </a:r>
            <a:endParaRPr lang="nb-NO" sz="2400" dirty="0">
              <a:latin typeface="Calibri" panose="020F0502020204030204" pitchFamily="34" charset="0"/>
            </a:endParaRP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25259AAA-2C88-A748-B068-D6A67492487D}"/>
              </a:ext>
            </a:extLst>
          </p:cNvPr>
          <p:cNvSpPr txBox="1"/>
          <p:nvPr/>
        </p:nvSpPr>
        <p:spPr>
          <a:xfrm>
            <a:off x="5008680" y="3110565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>
                <a:latin typeface="Calibri" panose="020F0502020204030204" pitchFamily="34" charset="0"/>
              </a:rPr>
              <a:t>O</a:t>
            </a:r>
            <a:endParaRPr lang="nb-NO" dirty="0">
              <a:latin typeface="Calibri" panose="020F0502020204030204" pitchFamily="34" charset="0"/>
            </a:endParaRP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E82FFD46-11AA-8046-8438-4E00FB5067E9}"/>
              </a:ext>
            </a:extLst>
          </p:cNvPr>
          <p:cNvSpPr txBox="1"/>
          <p:nvPr/>
        </p:nvSpPr>
        <p:spPr>
          <a:xfrm>
            <a:off x="6190050" y="3118475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>
                <a:latin typeface="Calibri" panose="020F0502020204030204" pitchFamily="34" charset="0"/>
              </a:rPr>
              <a:t>O</a:t>
            </a:r>
            <a:endParaRPr lang="nb-NO" dirty="0">
              <a:latin typeface="Calibri" panose="020F0502020204030204" pitchFamily="34" charset="0"/>
            </a:endParaRP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DC159DD9-DDBE-EA47-A8EC-F7C9ED54BB0A}"/>
              </a:ext>
            </a:extLst>
          </p:cNvPr>
          <p:cNvSpPr txBox="1"/>
          <p:nvPr/>
        </p:nvSpPr>
        <p:spPr>
          <a:xfrm>
            <a:off x="7665954" y="3112025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>
                <a:latin typeface="Calibri" panose="020F0502020204030204" pitchFamily="34" charset="0"/>
              </a:rPr>
              <a:t>O</a:t>
            </a:r>
            <a:endParaRPr lang="nb-NO" sz="2400" dirty="0">
              <a:latin typeface="Calibri" panose="020F0502020204030204" pitchFamily="34" charset="0"/>
            </a:endParaRP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5A6E16C5-FF94-A747-BD1B-5E3A894A928F}"/>
              </a:ext>
            </a:extLst>
          </p:cNvPr>
          <p:cNvSpPr txBox="1"/>
          <p:nvPr/>
        </p:nvSpPr>
        <p:spPr>
          <a:xfrm>
            <a:off x="8461930" y="3118475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>
                <a:latin typeface="Calibri" panose="020F0502020204030204" pitchFamily="34" charset="0"/>
              </a:rPr>
              <a:t>O</a:t>
            </a:r>
            <a:endParaRPr lang="nb-NO" sz="2400" dirty="0">
              <a:latin typeface="Calibri" panose="020F0502020204030204" pitchFamily="34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67E98D26-18CE-ED43-9051-99FBD7FD0AEE}"/>
              </a:ext>
            </a:extLst>
          </p:cNvPr>
          <p:cNvSpPr txBox="1"/>
          <p:nvPr/>
        </p:nvSpPr>
        <p:spPr>
          <a:xfrm>
            <a:off x="9100108" y="3112025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>
                <a:latin typeface="Calibri" panose="020F0502020204030204" pitchFamily="34" charset="0"/>
              </a:rPr>
              <a:t>O</a:t>
            </a:r>
          </a:p>
        </p:txBody>
      </p:sp>
      <p:sp>
        <p:nvSpPr>
          <p:cNvPr id="17" name="Plassholder for dato 16">
            <a:extLst>
              <a:ext uri="{FF2B5EF4-FFF2-40B4-BE49-F238E27FC236}">
                <a16:creationId xmlns:a16="http://schemas.microsoft.com/office/drawing/2014/main" id="{4FDA1AEE-4825-4D46-B638-296B60F68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CECC-4C06-BC40-A80A-180E50240A86}" type="datetime1">
              <a:rPr lang="nb-NO" smtClean="0"/>
              <a:t>13.11.2023</a:t>
            </a:fld>
            <a:endParaRPr lang="nb-NO"/>
          </a:p>
        </p:txBody>
      </p:sp>
      <p:sp>
        <p:nvSpPr>
          <p:cNvPr id="18" name="Plassholder for bunntekst 17">
            <a:extLst>
              <a:ext uri="{FF2B5EF4-FFF2-40B4-BE49-F238E27FC236}">
                <a16:creationId xmlns:a16="http://schemas.microsoft.com/office/drawing/2014/main" id="{6B6EDCE6-F172-A347-8FD2-6A5B0E551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liljacs@uio.ifi.no</a:t>
            </a:r>
          </a:p>
        </p:txBody>
      </p:sp>
      <p:sp>
        <p:nvSpPr>
          <p:cNvPr id="19" name="Plassholder for lysbildenummer 18">
            <a:extLst>
              <a:ext uri="{FF2B5EF4-FFF2-40B4-BE49-F238E27FC236}">
                <a16:creationId xmlns:a16="http://schemas.microsoft.com/office/drawing/2014/main" id="{B255F3C3-9208-044E-9AC3-B7115683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DCE1-8EF2-FC40-965C-B5359FE58911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9013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FB89BFC-787D-B445-B277-64FC22B69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8158"/>
          </a:xfrm>
        </p:spPr>
        <p:txBody>
          <a:bodyPr/>
          <a:lstStyle/>
          <a:p>
            <a:pPr algn="ctr"/>
            <a:r>
              <a:rPr lang="nb-NO" dirty="0"/>
              <a:t>Syntaktisk analyse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3DD9E1B-BAE8-484E-B09B-9E72DA95C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377"/>
            <a:ext cx="10515600" cy="20947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sz="2000" dirty="0"/>
              <a:t>Metode for klassifisering innenfor </a:t>
            </a:r>
            <a:r>
              <a:rPr lang="nb-NO" sz="2000" dirty="0">
                <a:solidFill>
                  <a:schemeClr val="accent2"/>
                </a:solidFill>
              </a:rPr>
              <a:t>SRL</a:t>
            </a:r>
          </a:p>
          <a:p>
            <a:pPr marL="0" indent="0" algn="ctr">
              <a:buNone/>
            </a:pPr>
            <a:r>
              <a:rPr lang="nb-NO" sz="2000" dirty="0"/>
              <a:t>Klassifiserer noder (konstituenter) i det syntaktiske treet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FFF731ED-98D1-274F-AAF0-54366F171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589" y="2620744"/>
            <a:ext cx="7108822" cy="3080489"/>
          </a:xfrm>
          <a:prstGeom prst="rect">
            <a:avLst/>
          </a:prstGeom>
        </p:spPr>
      </p:pic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405E938-CABB-CD40-9336-4CBB491A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B0F8-FA89-E54D-8DB3-14BCD45D35FE}" type="datetime1">
              <a:rPr lang="nb-NO" smtClean="0"/>
              <a:t>13.11.2023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737DE58-C300-8D4D-BDBB-8BEC6202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liljacs@uio.ifi.no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824B45E-620A-5540-8CAF-DF66D89F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DCE1-8EF2-FC40-965C-B5359FE58911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816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F5BC5B5-366E-0CBC-D700-D4F2DED2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0007"/>
            <a:ext cx="7729728" cy="644473"/>
          </a:xfrm>
        </p:spPr>
        <p:txBody>
          <a:bodyPr>
            <a:normAutofit fontScale="90000"/>
          </a:bodyPr>
          <a:lstStyle/>
          <a:p>
            <a:r>
              <a:rPr lang="nb-NO" sz="2800" dirty="0"/>
              <a:t>Hva er semantikk?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4192814-F33B-D94D-B5BB-F21116ABA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222198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nb-NO" sz="2000" dirty="0"/>
              <a:t>Studiet av betydning slik det utrykkes gjennom språk</a:t>
            </a:r>
          </a:p>
          <a:p>
            <a:pPr marL="0" indent="0" algn="ctr">
              <a:buNone/>
            </a:pPr>
            <a:r>
              <a:rPr lang="nb-NO" sz="2000" dirty="0"/>
              <a:t>Kunnskap om betyding- hva betyr ord og setninger?</a:t>
            </a:r>
          </a:p>
          <a:p>
            <a:pPr algn="ctr">
              <a:buFontTx/>
              <a:buChar char="-"/>
            </a:pPr>
            <a:r>
              <a:rPr lang="nb-NO" sz="2000" dirty="0"/>
              <a:t>Ser ikke på hvordan konteksten bidrar til meningsinnholdet, slik som i pragmatikk </a:t>
            </a:r>
          </a:p>
          <a:p>
            <a:pPr marL="0" indent="0">
              <a:buNone/>
            </a:pPr>
            <a:endParaRPr lang="nb-NO" dirty="0"/>
          </a:p>
          <a:p>
            <a:pPr marL="0" indent="0" algn="ctr">
              <a:buNone/>
            </a:pPr>
            <a:r>
              <a:rPr lang="nb-NO" sz="2000" dirty="0" err="1">
                <a:solidFill>
                  <a:schemeClr val="accent1"/>
                </a:solidFill>
              </a:rPr>
              <a:t>Leksikal</a:t>
            </a:r>
            <a:r>
              <a:rPr lang="nb-NO" sz="2000" dirty="0">
                <a:solidFill>
                  <a:schemeClr val="accent1"/>
                </a:solidFill>
              </a:rPr>
              <a:t> semantikk</a:t>
            </a:r>
            <a:r>
              <a:rPr lang="nb-NO" sz="2000" dirty="0"/>
              <a:t>: Betydningen av ord</a:t>
            </a:r>
          </a:p>
          <a:p>
            <a:pPr marL="0" indent="0" algn="ctr">
              <a:buNone/>
            </a:pPr>
            <a:r>
              <a:rPr lang="nb-NO" sz="2000" dirty="0">
                <a:solidFill>
                  <a:schemeClr val="accent1"/>
                </a:solidFill>
              </a:rPr>
              <a:t>Setningssemantikk</a:t>
            </a:r>
            <a:r>
              <a:rPr lang="nb-NO" sz="2000" dirty="0"/>
              <a:t>: Betydningen av setninger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693B34C-F819-DC4E-9C8A-913A3E908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80CB-4C94-9945-BBED-4D38783AAA24}" type="datetime1">
              <a:rPr lang="nb-NO" smtClean="0"/>
              <a:t>13.11.2023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6B1F315-637C-7C47-A4CF-B9F31C17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liljacs@uio.ifi.no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87A3296-4E0B-3740-BDE1-70C06CD1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16D-970C-6A4D-8793-3B4CEF42C506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151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F0DE756-A4C8-F561-A367-44C0B5CE5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3421" y="794404"/>
            <a:ext cx="4270248" cy="704087"/>
          </a:xfrm>
        </p:spPr>
        <p:txBody>
          <a:bodyPr>
            <a:normAutofit/>
          </a:bodyPr>
          <a:lstStyle/>
          <a:p>
            <a:r>
              <a:rPr lang="nb-NO" sz="2400" b="1" dirty="0"/>
              <a:t>Ord og setninger kan: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4FA4C71C-F679-D687-5E48-38E608F0A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7224" y="1480447"/>
            <a:ext cx="4382642" cy="336823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nb-NO" sz="2000" dirty="0"/>
          </a:p>
          <a:p>
            <a:pPr marL="0" indent="0" algn="ctr">
              <a:buNone/>
            </a:pPr>
            <a:r>
              <a:rPr lang="nb-NO" sz="2000" b="1" dirty="0"/>
              <a:t>Ha flere betydninger: </a:t>
            </a:r>
          </a:p>
          <a:p>
            <a:pPr algn="ctr"/>
            <a:r>
              <a:rPr lang="nb-NO" sz="2000" i="1" dirty="0"/>
              <a:t>Pære </a:t>
            </a:r>
            <a:r>
              <a:rPr lang="nb-NO" sz="2000" dirty="0"/>
              <a:t>🍐 💡?  </a:t>
            </a:r>
          </a:p>
          <a:p>
            <a:pPr algn="ctr"/>
            <a:r>
              <a:rPr lang="nb-NO" sz="2000" i="1" dirty="0"/>
              <a:t>Jeg slo Ola med Boka </a:t>
            </a:r>
          </a:p>
          <a:p>
            <a:pPr marL="0" indent="0" algn="ctr">
              <a:buNone/>
            </a:pPr>
            <a:endParaRPr lang="nb-NO" sz="2000" dirty="0"/>
          </a:p>
          <a:p>
            <a:pPr marL="0" indent="0" algn="ctr">
              <a:buNone/>
            </a:pPr>
            <a:r>
              <a:rPr lang="nb-NO" sz="2000" b="1" dirty="0"/>
              <a:t>Ha de samme betydningene:</a:t>
            </a:r>
          </a:p>
          <a:p>
            <a:pPr algn="ctr"/>
            <a:r>
              <a:rPr lang="nb-NO" sz="2000" i="1" dirty="0"/>
              <a:t>Sofa </a:t>
            </a:r>
            <a:r>
              <a:rPr lang="nb-NO" sz="2000" dirty="0"/>
              <a:t>vs</a:t>
            </a:r>
            <a:r>
              <a:rPr lang="nb-NO" sz="2000" i="1" dirty="0"/>
              <a:t>. </a:t>
            </a:r>
            <a:r>
              <a:rPr lang="nb-NO" sz="2000" i="1" dirty="0" err="1"/>
              <a:t>couch</a:t>
            </a:r>
            <a:r>
              <a:rPr lang="nb-NO" sz="2000" i="1" dirty="0"/>
              <a:t> </a:t>
            </a:r>
            <a:endParaRPr lang="nb-NO" sz="2000" dirty="0"/>
          </a:p>
          <a:p>
            <a:pPr algn="ctr"/>
            <a:r>
              <a:rPr lang="nb-NO" sz="2000" i="1" dirty="0"/>
              <a:t>Jeg drepte noen </a:t>
            </a:r>
            <a:r>
              <a:rPr lang="nb-NO" sz="2000" dirty="0"/>
              <a:t>vs</a:t>
            </a:r>
            <a:r>
              <a:rPr lang="nb-NO" sz="2000" i="1" dirty="0"/>
              <a:t>. Noen ble drept av meg</a:t>
            </a:r>
          </a:p>
          <a:p>
            <a:endParaRPr lang="nb-NO" sz="2000" dirty="0"/>
          </a:p>
        </p:txBody>
      </p:sp>
      <p:sp>
        <p:nvSpPr>
          <p:cNvPr id="7" name="Plassholder for innhold 6">
            <a:extLst>
              <a:ext uri="{FF2B5EF4-FFF2-40B4-BE49-F238E27FC236}">
                <a16:creationId xmlns:a16="http://schemas.microsoft.com/office/drawing/2014/main" id="{B59D6E41-F662-3719-008B-EC9AA5F6F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98156" y="1852499"/>
            <a:ext cx="4802992" cy="36920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sz="2000" b="1" dirty="0"/>
              <a:t>Ha sannhetsbetingelser:</a:t>
            </a:r>
          </a:p>
          <a:p>
            <a:pPr algn="ctr"/>
            <a:r>
              <a:rPr lang="nb-NO" sz="2000" i="1" dirty="0"/>
              <a:t>Alle barn er yngre enn voksne</a:t>
            </a:r>
          </a:p>
          <a:p>
            <a:pPr algn="ctr"/>
            <a:endParaRPr lang="nb-NO" sz="2000" dirty="0"/>
          </a:p>
          <a:p>
            <a:pPr marL="0" indent="0" algn="ctr">
              <a:buNone/>
            </a:pPr>
            <a:r>
              <a:rPr lang="nb-NO" sz="2000" b="1" dirty="0"/>
              <a:t>Medføre at en annen setning er sann eller usann («</a:t>
            </a:r>
            <a:r>
              <a:rPr lang="nb-NO" sz="2000" b="1" dirty="0" err="1"/>
              <a:t>Entailment</a:t>
            </a:r>
            <a:r>
              <a:rPr lang="nb-NO" sz="2000" b="1" dirty="0"/>
              <a:t>»):</a:t>
            </a:r>
            <a:endParaRPr lang="nb-NO" sz="2000" dirty="0"/>
          </a:p>
          <a:p>
            <a:pPr algn="ctr"/>
            <a:r>
              <a:rPr lang="nb-NO" sz="2000" dirty="0">
                <a:solidFill>
                  <a:schemeClr val="accent1"/>
                </a:solidFill>
              </a:rPr>
              <a:t>A</a:t>
            </a:r>
            <a:r>
              <a:rPr lang="nb-NO" sz="2000" dirty="0"/>
              <a:t>: </a:t>
            </a:r>
            <a:r>
              <a:rPr lang="nb-NO" sz="2000" i="1" dirty="0"/>
              <a:t>Dronningen drepte kongen</a:t>
            </a:r>
          </a:p>
          <a:p>
            <a:pPr algn="ctr"/>
            <a:r>
              <a:rPr lang="nb-NO" sz="2000" dirty="0">
                <a:solidFill>
                  <a:schemeClr val="accent2"/>
                </a:solidFill>
              </a:rPr>
              <a:t>B</a:t>
            </a:r>
            <a:r>
              <a:rPr lang="nb-NO" sz="2000" dirty="0"/>
              <a:t>: </a:t>
            </a:r>
            <a:r>
              <a:rPr lang="nb-NO" sz="2000" i="1" dirty="0"/>
              <a:t>Kongen er død</a:t>
            </a:r>
            <a:endParaRPr lang="nb-NO" sz="2000" dirty="0"/>
          </a:p>
          <a:p>
            <a:pPr algn="ctr"/>
            <a:r>
              <a:rPr lang="nb-NO" sz="2000" dirty="0">
                <a:solidFill>
                  <a:schemeClr val="accent1"/>
                </a:solidFill>
              </a:rPr>
              <a:t>A</a:t>
            </a:r>
            <a:r>
              <a:rPr lang="nb-NO" sz="2000" dirty="0"/>
              <a:t> medfører </a:t>
            </a:r>
            <a:r>
              <a:rPr lang="nb-NO" sz="2000" dirty="0">
                <a:solidFill>
                  <a:schemeClr val="accent2"/>
                </a:solidFill>
              </a:rPr>
              <a:t>B</a:t>
            </a:r>
          </a:p>
          <a:p>
            <a:pPr marL="0" indent="0">
              <a:buNone/>
            </a:pPr>
            <a:endParaRPr lang="nb-NO" sz="2000" dirty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7793D357-DCAE-CD2D-3287-C5ED711ED8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64528" y="794404"/>
            <a:ext cx="4270248" cy="704087"/>
          </a:xfrm>
        </p:spPr>
        <p:txBody>
          <a:bodyPr>
            <a:normAutofit/>
          </a:bodyPr>
          <a:lstStyle/>
          <a:p>
            <a:r>
              <a:rPr lang="nb-NO" sz="2400" b="1" dirty="0"/>
              <a:t>Setninger kan: </a:t>
            </a:r>
          </a:p>
        </p:txBody>
      </p:sp>
      <p:sp>
        <p:nvSpPr>
          <p:cNvPr id="9" name="Plassholder for dato 8">
            <a:extLst>
              <a:ext uri="{FF2B5EF4-FFF2-40B4-BE49-F238E27FC236}">
                <a16:creationId xmlns:a16="http://schemas.microsoft.com/office/drawing/2014/main" id="{020CC012-7A34-D143-B631-B496BA20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0BEE-3DEF-8E44-8FFA-66FF5FE1727B}" type="datetime1">
              <a:rPr lang="nb-NO" smtClean="0"/>
              <a:t>13.11.2023</a:t>
            </a:fld>
            <a:endParaRPr lang="nb-NO"/>
          </a:p>
        </p:txBody>
      </p:sp>
      <p:sp>
        <p:nvSpPr>
          <p:cNvPr id="10" name="Plassholder for bunntekst 9">
            <a:extLst>
              <a:ext uri="{FF2B5EF4-FFF2-40B4-BE49-F238E27FC236}">
                <a16:creationId xmlns:a16="http://schemas.microsoft.com/office/drawing/2014/main" id="{7E120DEF-596E-A348-B1A5-352585F9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 err="1"/>
              <a:t>liljacs@uio.ifi.no</a:t>
            </a:r>
            <a:endParaRPr lang="nb-NO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0F0C6229-D14E-7740-97D8-06685DC3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16D-970C-6A4D-8793-3B4CEF42C506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561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CDB3196-3E5A-824B-886F-BE5DAD8BC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948"/>
            <a:ext cx="10515600" cy="764412"/>
          </a:xfrm>
        </p:spPr>
        <p:txBody>
          <a:bodyPr/>
          <a:lstStyle/>
          <a:p>
            <a:pPr algn="ctr"/>
            <a:r>
              <a:rPr lang="nb-NO" dirty="0" err="1"/>
              <a:t>Leksikale</a:t>
            </a:r>
            <a:r>
              <a:rPr lang="nb-NO" dirty="0"/>
              <a:t> relasjoner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23A2017-5F4D-3E48-8EC0-5AA799BC9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120"/>
            <a:ext cx="10515600" cy="10175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sz="2400" dirty="0"/>
              <a:t>Beskriver et ords betydning ved å beskrive hvordan det forholder seg til andre ords betydning. </a:t>
            </a:r>
          </a:p>
        </p:txBody>
      </p:sp>
      <p:sp>
        <p:nvSpPr>
          <p:cNvPr id="13" name="Plassholder for dato 12">
            <a:extLst>
              <a:ext uri="{FF2B5EF4-FFF2-40B4-BE49-F238E27FC236}">
                <a16:creationId xmlns:a16="http://schemas.microsoft.com/office/drawing/2014/main" id="{B94F35BC-C5DC-8149-AE98-0D4E6B05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A081-B806-6941-AD6D-66E4C220FC8C}" type="datetime1">
              <a:rPr lang="nb-NO" smtClean="0"/>
              <a:t>13.11.2023</a:t>
            </a:fld>
            <a:endParaRPr lang="nb-NO"/>
          </a:p>
        </p:txBody>
      </p:sp>
      <p:sp>
        <p:nvSpPr>
          <p:cNvPr id="14" name="Plassholder for bunntekst 13">
            <a:extLst>
              <a:ext uri="{FF2B5EF4-FFF2-40B4-BE49-F238E27FC236}">
                <a16:creationId xmlns:a16="http://schemas.microsoft.com/office/drawing/2014/main" id="{88E8662C-BF04-8A45-8EF7-306198D8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 err="1"/>
              <a:t>liljacs@uio.ifi.no</a:t>
            </a:r>
            <a:endParaRPr lang="nb-NO" dirty="0"/>
          </a:p>
        </p:txBody>
      </p:sp>
      <p:sp>
        <p:nvSpPr>
          <p:cNvPr id="15" name="Plassholder for lysbildenummer 14">
            <a:extLst>
              <a:ext uri="{FF2B5EF4-FFF2-40B4-BE49-F238E27FC236}">
                <a16:creationId xmlns:a16="http://schemas.microsoft.com/office/drawing/2014/main" id="{48BA2CB9-FBCE-C64F-B38B-BC7B7883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16D-970C-6A4D-8793-3B4CEF42C506}" type="slidenum">
              <a:rPr lang="nb-NO" smtClean="0"/>
              <a:t>4</a:t>
            </a:fld>
            <a:endParaRPr lang="nb-NO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8DD27D8B-4B16-3D46-B43B-23B1D678C909}"/>
              </a:ext>
            </a:extLst>
          </p:cNvPr>
          <p:cNvSpPr txBox="1"/>
          <p:nvPr/>
        </p:nvSpPr>
        <p:spPr>
          <a:xfrm>
            <a:off x="175382" y="2019583"/>
            <a:ext cx="4996386" cy="3586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000" b="1" dirty="0">
                <a:latin typeface="Calibri" panose="020F0502020204030204" pitchFamily="34" charset="0"/>
              </a:rPr>
              <a:t>Homonymi</a:t>
            </a:r>
          </a:p>
          <a:p>
            <a:pPr algn="ctr"/>
            <a:r>
              <a:rPr lang="nb-NO" sz="2000" dirty="0">
                <a:latin typeface="Calibri" panose="020F0502020204030204" pitchFamily="34" charset="0"/>
              </a:rPr>
              <a:t>Ord som har samme uttale eller skrivemåte, men ulik betydning</a:t>
            </a:r>
          </a:p>
          <a:p>
            <a:pPr algn="ctr"/>
            <a:endParaRPr lang="nb-NO" sz="2000" dirty="0">
              <a:latin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nb-NO" sz="2000" dirty="0">
                <a:latin typeface="Calibri" panose="020F0502020204030204" pitchFamily="34" charset="0"/>
              </a:rPr>
              <a:t>Merke (verb) vs. Merke (subst.)</a:t>
            </a:r>
          </a:p>
          <a:p>
            <a:pPr algn="ctr">
              <a:lnSpc>
                <a:spcPct val="150000"/>
              </a:lnSpc>
            </a:pPr>
            <a:endParaRPr lang="nb-NO" sz="2000" dirty="0">
              <a:latin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nb-NO" sz="2000" dirty="0">
                <a:latin typeface="Calibri" panose="020F0502020204030204" pitchFamily="34" charset="0"/>
              </a:rPr>
              <a:t>Bli vs. Blid </a:t>
            </a:r>
          </a:p>
          <a:p>
            <a:pPr algn="ctr">
              <a:lnSpc>
                <a:spcPct val="150000"/>
              </a:lnSpc>
            </a:pPr>
            <a:endParaRPr lang="nb-NO" sz="2000" dirty="0">
              <a:latin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nb-NO" sz="2000" dirty="0">
                <a:latin typeface="Calibri" panose="020F0502020204030204" pitchFamily="34" charset="0"/>
              </a:rPr>
              <a:t>Pære💡 vs. Pære🍐 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EAFEFDEF-71FB-ED47-9FBA-37D604E857FD}"/>
              </a:ext>
            </a:extLst>
          </p:cNvPr>
          <p:cNvSpPr txBox="1"/>
          <p:nvPr/>
        </p:nvSpPr>
        <p:spPr>
          <a:xfrm>
            <a:off x="7266630" y="2130708"/>
            <a:ext cx="435888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000" b="1" dirty="0">
                <a:latin typeface="Calibri" panose="020F0502020204030204" pitchFamily="34" charset="0"/>
              </a:rPr>
              <a:t>Polysemi</a:t>
            </a:r>
          </a:p>
          <a:p>
            <a:pPr algn="ctr"/>
            <a:r>
              <a:rPr lang="nb-NO" sz="2000" dirty="0">
                <a:latin typeface="Calibri" panose="020F0502020204030204" pitchFamily="34" charset="0"/>
              </a:rPr>
              <a:t>Flere betydninger men betydningene</a:t>
            </a:r>
          </a:p>
          <a:p>
            <a:pPr algn="ctr"/>
            <a:r>
              <a:rPr lang="nb-NO" sz="2000" dirty="0">
                <a:latin typeface="Calibri" panose="020F0502020204030204" pitchFamily="34" charset="0"/>
              </a:rPr>
              <a:t>er relaterte. </a:t>
            </a:r>
          </a:p>
          <a:p>
            <a:pPr algn="ctr"/>
            <a:endParaRPr lang="nb-NO" sz="2400" dirty="0">
              <a:latin typeface="Calibri" panose="020F0502020204030204" pitchFamily="34" charset="0"/>
            </a:endParaRPr>
          </a:p>
          <a:p>
            <a:pPr algn="ctr"/>
            <a:r>
              <a:rPr lang="nb-NO" sz="2000" dirty="0">
                <a:latin typeface="Calibri" panose="020F0502020204030204" pitchFamily="34" charset="0"/>
              </a:rPr>
              <a:t>Stjerne 🌟 vs. Stjerne 🕺</a:t>
            </a:r>
          </a:p>
          <a:p>
            <a:pPr algn="ctr"/>
            <a:endParaRPr lang="nb-NO" sz="2400" dirty="0">
              <a:latin typeface="Calibri" panose="020F0502020204030204" pitchFamily="34" charset="0"/>
            </a:endParaRPr>
          </a:p>
          <a:p>
            <a:pPr algn="ctr"/>
            <a:r>
              <a:rPr lang="nb-NO" sz="2000" dirty="0">
                <a:latin typeface="Calibri" panose="020F0502020204030204" pitchFamily="34" charset="0"/>
              </a:rPr>
              <a:t>Kan vise til et </a:t>
            </a:r>
            <a:r>
              <a:rPr lang="nb-NO" sz="2000" dirty="0" err="1">
                <a:latin typeface="Calibri" panose="020F0502020204030204" pitchFamily="34" charset="0"/>
              </a:rPr>
              <a:t>himmelegeme</a:t>
            </a:r>
            <a:r>
              <a:rPr lang="nb-NO" sz="2000" dirty="0">
                <a:latin typeface="Calibri" panose="020F0502020204030204" pitchFamily="34" charset="0"/>
              </a:rPr>
              <a:t> eller en </a:t>
            </a:r>
          </a:p>
          <a:p>
            <a:pPr algn="ctr"/>
            <a:r>
              <a:rPr lang="nb-NO" sz="2000" dirty="0">
                <a:latin typeface="Calibri" panose="020F0502020204030204" pitchFamily="34" charset="0"/>
              </a:rPr>
              <a:t>berømt person. Beslektede betydninger.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6240095F-88D9-A343-8FB6-1222AC22D968}"/>
              </a:ext>
            </a:extLst>
          </p:cNvPr>
          <p:cNvSpPr txBox="1"/>
          <p:nvPr/>
        </p:nvSpPr>
        <p:spPr>
          <a:xfrm>
            <a:off x="1222671" y="5522286"/>
            <a:ext cx="344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Samme ortografi og ordklasse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650E848C-1418-2147-BB4C-CCD3BDC0358B}"/>
              </a:ext>
            </a:extLst>
          </p:cNvPr>
          <p:cNvSpPr txBox="1"/>
          <p:nvPr/>
        </p:nvSpPr>
        <p:spPr>
          <a:xfrm>
            <a:off x="1347319" y="4523208"/>
            <a:ext cx="30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Ulik ortografi og ordklasse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DE8B8930-687C-B647-ACEE-393C28F39135}"/>
              </a:ext>
            </a:extLst>
          </p:cNvPr>
          <p:cNvSpPr txBox="1"/>
          <p:nvPr/>
        </p:nvSpPr>
        <p:spPr>
          <a:xfrm>
            <a:off x="1128604" y="3700645"/>
            <a:ext cx="363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Samme ortografi, ulik ordklasse</a:t>
            </a:r>
          </a:p>
        </p:txBody>
      </p:sp>
    </p:spTree>
    <p:extLst>
      <p:ext uri="{BB962C8B-B14F-4D97-AF65-F5344CB8AC3E}">
        <p14:creationId xmlns:p14="http://schemas.microsoft.com/office/powerpoint/2010/main" val="322211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>
            <a:extLst>
              <a:ext uri="{FF2B5EF4-FFF2-40B4-BE49-F238E27FC236}">
                <a16:creationId xmlns:a16="http://schemas.microsoft.com/office/drawing/2014/main" id="{4B15B27B-8C91-1D4A-8947-F66B4A69145C}"/>
              </a:ext>
            </a:extLst>
          </p:cNvPr>
          <p:cNvSpPr txBox="1"/>
          <p:nvPr/>
        </p:nvSpPr>
        <p:spPr>
          <a:xfrm>
            <a:off x="6173286" y="2958476"/>
            <a:ext cx="51796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400" b="1" dirty="0">
                <a:latin typeface="Calibri" panose="020F0502020204030204" pitchFamily="34" charset="0"/>
              </a:rPr>
              <a:t>Synonymi</a:t>
            </a:r>
          </a:p>
          <a:p>
            <a:pPr algn="ctr"/>
            <a:r>
              <a:rPr lang="nb-NO" sz="2400" dirty="0">
                <a:latin typeface="Calibri" panose="020F0502020204030204" pitchFamily="34" charset="0"/>
              </a:rPr>
              <a:t>Ulike ortografiske ord, men med samme</a:t>
            </a:r>
          </a:p>
          <a:p>
            <a:pPr algn="ctr"/>
            <a:r>
              <a:rPr lang="nb-NO" sz="2400" dirty="0">
                <a:latin typeface="Calibri" panose="020F0502020204030204" pitchFamily="34" charset="0"/>
              </a:rPr>
              <a:t>eller veldig lik betydning</a:t>
            </a:r>
          </a:p>
          <a:p>
            <a:pPr algn="ctr"/>
            <a:endParaRPr lang="nb-NO" sz="2400" dirty="0">
              <a:latin typeface="Calibri" panose="020F0502020204030204" pitchFamily="34" charset="0"/>
            </a:endParaRPr>
          </a:p>
          <a:p>
            <a:pPr algn="ctr"/>
            <a:r>
              <a:rPr lang="nb-NO" sz="2400" dirty="0">
                <a:latin typeface="Calibri" panose="020F0502020204030204" pitchFamily="34" charset="0"/>
              </a:rPr>
              <a:t>Bra vs. God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6D5ADEEA-9BBA-3844-96A0-31764BF394BF}"/>
              </a:ext>
            </a:extLst>
          </p:cNvPr>
          <p:cNvSpPr txBox="1"/>
          <p:nvPr/>
        </p:nvSpPr>
        <p:spPr>
          <a:xfrm>
            <a:off x="911253" y="2835925"/>
            <a:ext cx="305615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400" b="1" dirty="0">
                <a:latin typeface="Calibri" panose="020F0502020204030204" pitchFamily="34" charset="0"/>
              </a:rPr>
              <a:t>Antonymi</a:t>
            </a:r>
          </a:p>
          <a:p>
            <a:pPr algn="ctr"/>
            <a:r>
              <a:rPr lang="nb-NO" sz="2400" dirty="0">
                <a:latin typeface="Calibri" panose="020F0502020204030204" pitchFamily="34" charset="0"/>
              </a:rPr>
              <a:t>Motsatt betydning</a:t>
            </a:r>
          </a:p>
          <a:p>
            <a:pPr algn="ctr"/>
            <a:endParaRPr lang="nb-NO" sz="2400" dirty="0">
              <a:latin typeface="Calibri" panose="020F0502020204030204" pitchFamily="34" charset="0"/>
            </a:endParaRPr>
          </a:p>
          <a:p>
            <a:pPr algn="ctr"/>
            <a:r>
              <a:rPr lang="nb-NO" sz="2400" u="sng" dirty="0">
                <a:latin typeface="Calibri" panose="020F0502020204030204" pitchFamily="34" charset="0"/>
              </a:rPr>
              <a:t>Enkle antonymer</a:t>
            </a:r>
          </a:p>
          <a:p>
            <a:pPr algn="ctr"/>
            <a:r>
              <a:rPr lang="nb-NO" sz="2400" dirty="0">
                <a:latin typeface="Calibri" panose="020F0502020204030204" pitchFamily="34" charset="0"/>
              </a:rPr>
              <a:t>Død/levende</a:t>
            </a:r>
          </a:p>
          <a:p>
            <a:pPr algn="ctr"/>
            <a:endParaRPr lang="nb-NO" sz="2400" dirty="0">
              <a:latin typeface="Calibri" panose="020F0502020204030204" pitchFamily="34" charset="0"/>
            </a:endParaRPr>
          </a:p>
          <a:p>
            <a:pPr algn="ctr"/>
            <a:r>
              <a:rPr lang="nb-NO" sz="2400" u="sng" dirty="0" err="1">
                <a:latin typeface="Calibri" panose="020F0502020204030204" pitchFamily="34" charset="0"/>
              </a:rPr>
              <a:t>Gradérbare</a:t>
            </a:r>
            <a:r>
              <a:rPr lang="nb-NO" sz="2400" u="sng" dirty="0">
                <a:latin typeface="Calibri" panose="020F0502020204030204" pitchFamily="34" charset="0"/>
              </a:rPr>
              <a:t> antonymer</a:t>
            </a:r>
          </a:p>
          <a:p>
            <a:pPr algn="ctr"/>
            <a:r>
              <a:rPr lang="nb-NO" sz="2400" dirty="0">
                <a:latin typeface="Calibri" panose="020F0502020204030204" pitchFamily="34" charset="0"/>
              </a:rPr>
              <a:t>Gammel/ung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DD2C6EA6-C38F-754D-AFCA-1A17BEBFF63C}"/>
              </a:ext>
            </a:extLst>
          </p:cNvPr>
          <p:cNvSpPr txBox="1"/>
          <p:nvPr/>
        </p:nvSpPr>
        <p:spPr>
          <a:xfrm>
            <a:off x="5796452" y="728305"/>
            <a:ext cx="59333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400" b="1" dirty="0">
                <a:latin typeface="Calibri" panose="020F0502020204030204" pitchFamily="34" charset="0"/>
              </a:rPr>
              <a:t>Hyponymi</a:t>
            </a:r>
          </a:p>
          <a:p>
            <a:pPr algn="ctr"/>
            <a:r>
              <a:rPr lang="nb-NO" sz="2400" dirty="0">
                <a:latin typeface="Calibri" panose="020F0502020204030204" pitchFamily="34" charset="0"/>
              </a:rPr>
              <a:t>Et hyponym inkluderer betydningen til et mer </a:t>
            </a:r>
          </a:p>
          <a:p>
            <a:pPr algn="ctr"/>
            <a:r>
              <a:rPr lang="nb-NO" sz="2400" dirty="0">
                <a:latin typeface="Calibri" panose="020F0502020204030204" pitchFamily="34" charset="0"/>
              </a:rPr>
              <a:t>generelt ord</a:t>
            </a:r>
          </a:p>
          <a:p>
            <a:pPr algn="ctr"/>
            <a:endParaRPr lang="nb-NO" sz="2400" dirty="0">
              <a:latin typeface="Calibri" panose="020F0502020204030204" pitchFamily="34" charset="0"/>
            </a:endParaRPr>
          </a:p>
          <a:p>
            <a:pPr algn="ctr"/>
            <a:r>
              <a:rPr lang="nb-NO" sz="2400" dirty="0">
                <a:latin typeface="Calibri" panose="020F0502020204030204" pitchFamily="34" charset="0"/>
              </a:rPr>
              <a:t>Hund, katt er hyponymer av </a:t>
            </a:r>
            <a:r>
              <a:rPr lang="nb-NO" sz="2400" dirty="0" err="1">
                <a:latin typeface="Calibri" panose="020F0502020204030204" pitchFamily="34" charset="0"/>
              </a:rPr>
              <a:t>hypernymet</a:t>
            </a:r>
            <a:r>
              <a:rPr lang="nb-NO" sz="2400" dirty="0">
                <a:latin typeface="Calibri" panose="020F0502020204030204" pitchFamily="34" charset="0"/>
              </a:rPr>
              <a:t> dyr. 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BBCA5E47-9AD1-F045-A6B7-6292537F5CDC}"/>
              </a:ext>
            </a:extLst>
          </p:cNvPr>
          <p:cNvSpPr txBox="1"/>
          <p:nvPr/>
        </p:nvSpPr>
        <p:spPr>
          <a:xfrm>
            <a:off x="176531" y="728305"/>
            <a:ext cx="45255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400" b="1" dirty="0" err="1">
                <a:latin typeface="Calibri" panose="020F0502020204030204" pitchFamily="34" charset="0"/>
              </a:rPr>
              <a:t>Meronymi</a:t>
            </a:r>
            <a:endParaRPr lang="nb-NO" sz="2400" b="1" dirty="0">
              <a:latin typeface="Calibri" panose="020F0502020204030204" pitchFamily="34" charset="0"/>
            </a:endParaRPr>
          </a:p>
          <a:p>
            <a:pPr algn="ctr"/>
            <a:r>
              <a:rPr lang="nb-NO" sz="2400" dirty="0">
                <a:latin typeface="Calibri" panose="020F0502020204030204" pitchFamily="34" charset="0"/>
              </a:rPr>
              <a:t>Relasjon mellom del og helhet</a:t>
            </a:r>
          </a:p>
          <a:p>
            <a:pPr algn="ctr"/>
            <a:endParaRPr lang="nb-NO" sz="2400" dirty="0">
              <a:latin typeface="Calibri" panose="020F0502020204030204" pitchFamily="34" charset="0"/>
            </a:endParaRPr>
          </a:p>
          <a:p>
            <a:pPr algn="ctr"/>
            <a:r>
              <a:rPr lang="nb-NO" sz="2400" dirty="0">
                <a:latin typeface="Calibri" panose="020F0502020204030204" pitchFamily="34" charset="0"/>
              </a:rPr>
              <a:t>En finger☝️ er en del av en hånd🖐</a:t>
            </a:r>
          </a:p>
        </p:txBody>
      </p:sp>
      <p:sp>
        <p:nvSpPr>
          <p:cNvPr id="9" name="Plassholder for dato 8">
            <a:extLst>
              <a:ext uri="{FF2B5EF4-FFF2-40B4-BE49-F238E27FC236}">
                <a16:creationId xmlns:a16="http://schemas.microsoft.com/office/drawing/2014/main" id="{954F0AB6-8085-B547-959B-D9DC4856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5211-924E-E147-95B4-71E4F2EF148E}" type="datetime1">
              <a:rPr lang="nb-NO" smtClean="0"/>
              <a:t>13.11.2023</a:t>
            </a:fld>
            <a:endParaRPr lang="nb-NO"/>
          </a:p>
        </p:txBody>
      </p:sp>
      <p:sp>
        <p:nvSpPr>
          <p:cNvPr id="10" name="Plassholder for bunntekst 9">
            <a:extLst>
              <a:ext uri="{FF2B5EF4-FFF2-40B4-BE49-F238E27FC236}">
                <a16:creationId xmlns:a16="http://schemas.microsoft.com/office/drawing/2014/main" id="{14E74D61-28A2-6A4E-9489-44DF997E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liljacs@uio.ifi.no</a:t>
            </a:r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E4CD45B5-D186-FA43-9FEB-92CBA2F6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16D-970C-6A4D-8793-3B4CEF42C506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26436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F16588C-78AC-F845-8133-5527954E2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775"/>
            <a:ext cx="10515600" cy="844551"/>
          </a:xfrm>
        </p:spPr>
        <p:txBody>
          <a:bodyPr/>
          <a:lstStyle/>
          <a:p>
            <a:pPr algn="ctr"/>
            <a:r>
              <a:rPr lang="nb-NO" dirty="0"/>
              <a:t>Semantiske Roller</a:t>
            </a:r>
          </a:p>
        </p:txBody>
      </p:sp>
      <p:sp>
        <p:nvSpPr>
          <p:cNvPr id="25" name="Plassholder for dato 24">
            <a:extLst>
              <a:ext uri="{FF2B5EF4-FFF2-40B4-BE49-F238E27FC236}">
                <a16:creationId xmlns:a16="http://schemas.microsoft.com/office/drawing/2014/main" id="{274F9ED3-C60C-4F4A-B5B6-173B3255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2126-0E36-2547-80BC-FFB669C3C1CF}" type="datetime1">
              <a:rPr lang="nb-NO" smtClean="0"/>
              <a:t>13.11.2023</a:t>
            </a:fld>
            <a:endParaRPr lang="nb-NO"/>
          </a:p>
        </p:txBody>
      </p:sp>
      <p:sp>
        <p:nvSpPr>
          <p:cNvPr id="26" name="Plassholder for bunntekst 25">
            <a:extLst>
              <a:ext uri="{FF2B5EF4-FFF2-40B4-BE49-F238E27FC236}">
                <a16:creationId xmlns:a16="http://schemas.microsoft.com/office/drawing/2014/main" id="{0A1E946F-C131-A540-A626-BDBCAF3E5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 err="1"/>
              <a:t>liljacs@uio.ifi.no</a:t>
            </a:r>
            <a:endParaRPr lang="nb-NO" dirty="0"/>
          </a:p>
        </p:txBody>
      </p:sp>
      <p:sp>
        <p:nvSpPr>
          <p:cNvPr id="27" name="Plassholder for lysbildenummer 26">
            <a:extLst>
              <a:ext uri="{FF2B5EF4-FFF2-40B4-BE49-F238E27FC236}">
                <a16:creationId xmlns:a16="http://schemas.microsoft.com/office/drawing/2014/main" id="{D27252E2-81BE-5E42-84FE-1BBC3F0E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16D-970C-6A4D-8793-3B4CEF42C506}" type="slidenum">
              <a:rPr lang="nb-NO" smtClean="0"/>
              <a:t>6</a:t>
            </a:fld>
            <a:endParaRPr lang="nb-NO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97ABC83F-6335-2642-A1B3-EE83C7DFD16F}"/>
              </a:ext>
            </a:extLst>
          </p:cNvPr>
          <p:cNvSpPr txBox="1"/>
          <p:nvPr/>
        </p:nvSpPr>
        <p:spPr>
          <a:xfrm>
            <a:off x="1461557" y="1420961"/>
            <a:ext cx="9268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latin typeface="Calibri" panose="020F0502020204030204" pitchFamily="34" charset="0"/>
              </a:rPr>
              <a:t>Aspekt ved setningsbetydning: Hvilke roller de forskjellige deltagerne har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782DB10C-24B4-1140-9A2F-7C0F27D4606D}"/>
              </a:ext>
            </a:extLst>
          </p:cNvPr>
          <p:cNvSpPr txBox="1"/>
          <p:nvPr/>
        </p:nvSpPr>
        <p:spPr>
          <a:xfrm>
            <a:off x="1695185" y="2224953"/>
            <a:ext cx="9063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>
                <a:solidFill>
                  <a:srgbClr val="FF0000"/>
                </a:solidFill>
                <a:latin typeface="Calibri" panose="020F0502020204030204" pitchFamily="34" charset="0"/>
              </a:rPr>
              <a:t>Ole</a:t>
            </a:r>
            <a:r>
              <a:rPr lang="nb-NO" sz="2400" dirty="0">
                <a:latin typeface="Calibri" panose="020F0502020204030204" pitchFamily="34" charset="0"/>
              </a:rPr>
              <a:t>     følte     seg     dårlig.     </a:t>
            </a:r>
            <a:r>
              <a:rPr lang="nb-NO" sz="2400" dirty="0">
                <a:solidFill>
                  <a:srgbClr val="00B050"/>
                </a:solidFill>
                <a:latin typeface="Calibri" panose="020F0502020204030204" pitchFamily="34" charset="0"/>
              </a:rPr>
              <a:t>Elise</a:t>
            </a:r>
            <a:r>
              <a:rPr lang="nb-NO" sz="2400" dirty="0">
                <a:latin typeface="Calibri" panose="020F0502020204030204" pitchFamily="34" charset="0"/>
              </a:rPr>
              <a:t>     trøstet     </a:t>
            </a:r>
            <a:r>
              <a:rPr lang="nb-NO" sz="2400" dirty="0">
                <a:solidFill>
                  <a:srgbClr val="00B0F0"/>
                </a:solidFill>
                <a:latin typeface="Calibri" panose="020F0502020204030204" pitchFamily="34" charset="0"/>
              </a:rPr>
              <a:t>ham</a:t>
            </a:r>
            <a:r>
              <a:rPr lang="nb-NO" sz="2400" dirty="0">
                <a:latin typeface="Calibri" panose="020F0502020204030204" pitchFamily="34" charset="0"/>
              </a:rPr>
              <a:t>     med        </a:t>
            </a:r>
            <a:r>
              <a:rPr lang="nb-NO" sz="2400" dirty="0">
                <a:solidFill>
                  <a:srgbClr val="7030A0"/>
                </a:solidFill>
                <a:latin typeface="Calibri" panose="020F0502020204030204" pitchFamily="34" charset="0"/>
              </a:rPr>
              <a:t>mat</a:t>
            </a:r>
            <a:r>
              <a:rPr lang="nb-NO" sz="240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8963AFF3-C069-9347-9B76-3DBFBEEA435A}"/>
              </a:ext>
            </a:extLst>
          </p:cNvPr>
          <p:cNvSpPr txBox="1"/>
          <p:nvPr/>
        </p:nvSpPr>
        <p:spPr>
          <a:xfrm>
            <a:off x="-333376" y="3113865"/>
            <a:ext cx="6100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b-NO" sz="24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Experiencer</a:t>
            </a:r>
            <a:endParaRPr lang="nb-NO" sz="2400" b="1" dirty="0">
              <a:latin typeface="Calibri" panose="020F0502020204030204" pitchFamily="34" charset="0"/>
            </a:endParaRPr>
          </a:p>
          <a:p>
            <a:pPr algn="ctr"/>
            <a:r>
              <a:rPr lang="nb-NO" sz="2400" dirty="0">
                <a:latin typeface="Calibri" panose="020F0502020204030204" pitchFamily="34" charset="0"/>
              </a:rPr>
              <a:t> Er bevisst på handlingen eller tilstanden, </a:t>
            </a:r>
          </a:p>
          <a:p>
            <a:pPr algn="ctr"/>
            <a:r>
              <a:rPr lang="nb-NO" sz="2400" dirty="0">
                <a:latin typeface="Calibri" panose="020F0502020204030204" pitchFamily="34" charset="0"/>
              </a:rPr>
              <a:t>men har ikke kontroll over den</a:t>
            </a:r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319BAC65-8CEC-6A4C-AEAD-7820DD10B252}"/>
              </a:ext>
            </a:extLst>
          </p:cNvPr>
          <p:cNvSpPr txBox="1"/>
          <p:nvPr/>
        </p:nvSpPr>
        <p:spPr>
          <a:xfrm>
            <a:off x="-333376" y="4635916"/>
            <a:ext cx="6100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b-NO" sz="2400" b="1" dirty="0">
                <a:solidFill>
                  <a:srgbClr val="00B050"/>
                </a:solidFill>
                <a:latin typeface="Calibri" panose="020F0502020204030204" pitchFamily="34" charset="0"/>
              </a:rPr>
              <a:t>Agent</a:t>
            </a:r>
            <a:endParaRPr lang="nb-NO" sz="2400" b="1" dirty="0">
              <a:latin typeface="Calibri" panose="020F0502020204030204" pitchFamily="34" charset="0"/>
            </a:endParaRPr>
          </a:p>
          <a:p>
            <a:pPr algn="ctr"/>
            <a:r>
              <a:rPr lang="nb-NO" sz="2400" dirty="0">
                <a:latin typeface="Calibri" panose="020F0502020204030204" pitchFamily="34" charset="0"/>
              </a:rPr>
              <a:t> Den som setter i gang en handling,</a:t>
            </a:r>
          </a:p>
          <a:p>
            <a:pPr algn="ctr"/>
            <a:r>
              <a:rPr lang="nb-NO" sz="2400" dirty="0">
                <a:latin typeface="Calibri" panose="020F0502020204030204" pitchFamily="34" charset="0"/>
              </a:rPr>
              <a:t> i stand til å handle med viten og vilje</a:t>
            </a:r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6A4DBC08-E052-7B45-919B-F95279702750}"/>
              </a:ext>
            </a:extLst>
          </p:cNvPr>
          <p:cNvSpPr txBox="1"/>
          <p:nvPr/>
        </p:nvSpPr>
        <p:spPr>
          <a:xfrm>
            <a:off x="5959443" y="3113865"/>
            <a:ext cx="6100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b-NO" sz="2400" b="1" dirty="0">
                <a:solidFill>
                  <a:srgbClr val="00B0F0"/>
                </a:solidFill>
                <a:latin typeface="Calibri" panose="020F0502020204030204" pitchFamily="34" charset="0"/>
              </a:rPr>
              <a:t>Pasient</a:t>
            </a:r>
          </a:p>
          <a:p>
            <a:pPr algn="ctr"/>
            <a:r>
              <a:rPr lang="nb-NO" sz="2400" dirty="0">
                <a:latin typeface="Calibri" panose="020F0502020204030204" pitchFamily="34" charset="0"/>
              </a:rPr>
              <a:t> Entiteten som påvirkes av en handling, </a:t>
            </a:r>
          </a:p>
          <a:p>
            <a:pPr algn="ctr"/>
            <a:r>
              <a:rPr lang="nb-NO" sz="2400" dirty="0">
                <a:latin typeface="Calibri" panose="020F0502020204030204" pitchFamily="34" charset="0"/>
              </a:rPr>
              <a:t>gjennomgår ofte en forandring.</a:t>
            </a:r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34D95BB2-F347-6F47-A4A3-3115CB98E208}"/>
              </a:ext>
            </a:extLst>
          </p:cNvPr>
          <p:cNvSpPr txBox="1"/>
          <p:nvPr/>
        </p:nvSpPr>
        <p:spPr>
          <a:xfrm>
            <a:off x="5959443" y="4635916"/>
            <a:ext cx="6100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b-NO" sz="2400" b="1" dirty="0">
                <a:solidFill>
                  <a:srgbClr val="7030A0"/>
                </a:solidFill>
                <a:latin typeface="Calibri" panose="020F0502020204030204" pitchFamily="34" charset="0"/>
              </a:rPr>
              <a:t>Instrument</a:t>
            </a:r>
          </a:p>
          <a:p>
            <a:pPr algn="ctr"/>
            <a:r>
              <a:rPr lang="nb-NO" sz="2400" dirty="0">
                <a:latin typeface="Calibri" panose="020F0502020204030204" pitchFamily="34" charset="0"/>
              </a:rPr>
              <a:t> middelet som gjør at en handling kan utføres</a:t>
            </a:r>
          </a:p>
          <a:p>
            <a:pPr algn="ctr"/>
            <a:r>
              <a:rPr lang="nb-NO" sz="2400" dirty="0">
                <a:latin typeface="Calibri" panose="020F0502020204030204" pitchFamily="34" charset="0"/>
              </a:rPr>
              <a:t> eller finner sted</a:t>
            </a:r>
          </a:p>
        </p:txBody>
      </p:sp>
    </p:spTree>
    <p:extLst>
      <p:ext uri="{BB962C8B-B14F-4D97-AF65-F5344CB8AC3E}">
        <p14:creationId xmlns:p14="http://schemas.microsoft.com/office/powerpoint/2010/main" val="291254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50EFF48-B3C2-5E43-A6A2-3A15BE90F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4768"/>
            <a:ext cx="7729728" cy="797451"/>
          </a:xfrm>
        </p:spPr>
        <p:txBody>
          <a:bodyPr/>
          <a:lstStyle/>
          <a:p>
            <a:pPr algn="ctr"/>
            <a:r>
              <a:rPr lang="nb-NO" dirty="0"/>
              <a:t>Flere semantiske roller</a:t>
            </a:r>
          </a:p>
        </p:txBody>
      </p:sp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7B516AF2-F140-F242-AFF7-647695F6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56E-17DC-CF43-B7A5-F65AA75C008F}" type="datetime1">
              <a:rPr lang="nb-NO" smtClean="0"/>
              <a:t>13.11.2023</a:t>
            </a:fld>
            <a:endParaRPr lang="nb-NO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C8189F56-EB7E-314A-9776-A92D0477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liljacs@uio.ifi.no</a:t>
            </a:r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E77AC0D1-3223-CA41-AA1D-0AA8BB56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16D-970C-6A4D-8793-3B4CEF42C506}" type="slidenum">
              <a:rPr lang="nb-NO" smtClean="0"/>
              <a:t>7</a:t>
            </a:fld>
            <a:endParaRPr lang="nb-NO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0825867D-3D1E-0D48-A1A7-9A0B1277FB0C}"/>
              </a:ext>
            </a:extLst>
          </p:cNvPr>
          <p:cNvSpPr txBox="1"/>
          <p:nvPr/>
        </p:nvSpPr>
        <p:spPr>
          <a:xfrm>
            <a:off x="349712" y="1731932"/>
            <a:ext cx="5989717" cy="169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400" b="1" dirty="0" err="1">
                <a:solidFill>
                  <a:srgbClr val="92D050"/>
                </a:solidFill>
                <a:latin typeface="Calibri" panose="020F0502020204030204" pitchFamily="34" charset="0"/>
              </a:rPr>
              <a:t>Theme</a:t>
            </a:r>
            <a:endParaRPr lang="nb-NO" sz="2400" b="1" dirty="0">
              <a:solidFill>
                <a:srgbClr val="92D050"/>
              </a:solidFill>
              <a:latin typeface="Calibri" panose="020F0502020204030204" pitchFamily="34" charset="0"/>
            </a:endParaRPr>
          </a:p>
          <a:p>
            <a:pPr algn="ctr"/>
            <a:r>
              <a:rPr lang="nb-NO" sz="2400" dirty="0">
                <a:latin typeface="Calibri" panose="020F0502020204030204" pitchFamily="34" charset="0"/>
              </a:rPr>
              <a:t>Entiteten som blir beveget av en handling eller</a:t>
            </a:r>
          </a:p>
          <a:p>
            <a:pPr algn="ctr"/>
            <a:r>
              <a:rPr lang="nb-NO" sz="2400" dirty="0">
                <a:latin typeface="Calibri" panose="020F0502020204030204" pitchFamily="34" charset="0"/>
              </a:rPr>
              <a:t>hvis beliggenhet beskrives</a:t>
            </a:r>
          </a:p>
          <a:p>
            <a:pPr algn="ctr">
              <a:lnSpc>
                <a:spcPct val="150000"/>
              </a:lnSpc>
            </a:pPr>
            <a:r>
              <a:rPr lang="nb-NO" sz="2400" dirty="0">
                <a:solidFill>
                  <a:srgbClr val="92D050"/>
                </a:solidFill>
                <a:latin typeface="Calibri" panose="020F0502020204030204" pitchFamily="34" charset="0"/>
              </a:rPr>
              <a:t>IFI</a:t>
            </a:r>
            <a:r>
              <a:rPr lang="nb-NO" sz="2400" dirty="0">
                <a:latin typeface="Calibri" panose="020F0502020204030204" pitchFamily="34" charset="0"/>
              </a:rPr>
              <a:t> ligger ved Forskningsparken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8F275DDC-A94D-644E-B3DE-A24DDD53DBE1}"/>
              </a:ext>
            </a:extLst>
          </p:cNvPr>
          <p:cNvSpPr txBox="1"/>
          <p:nvPr/>
        </p:nvSpPr>
        <p:spPr>
          <a:xfrm>
            <a:off x="1074172" y="3859418"/>
            <a:ext cx="4540795" cy="1327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400" b="1" dirty="0" err="1">
                <a:solidFill>
                  <a:srgbClr val="FF7E79"/>
                </a:solidFill>
                <a:latin typeface="Calibri" panose="020F0502020204030204" pitchFamily="34" charset="0"/>
              </a:rPr>
              <a:t>Beneficiary</a:t>
            </a:r>
            <a:endParaRPr lang="nb-NO" sz="2400" b="1" dirty="0">
              <a:solidFill>
                <a:srgbClr val="FF7E79"/>
              </a:solidFill>
              <a:latin typeface="Calibri" panose="020F0502020204030204" pitchFamily="34" charset="0"/>
            </a:endParaRPr>
          </a:p>
          <a:p>
            <a:pPr algn="ctr"/>
            <a:r>
              <a:rPr lang="nb-NO" sz="2400" dirty="0">
                <a:latin typeface="Calibri" panose="020F0502020204030204" pitchFamily="34" charset="0"/>
              </a:rPr>
              <a:t>Entitet som en handling utføres for</a:t>
            </a:r>
          </a:p>
          <a:p>
            <a:pPr algn="ctr">
              <a:lnSpc>
                <a:spcPct val="150000"/>
              </a:lnSpc>
            </a:pPr>
            <a:r>
              <a:rPr lang="nb-NO" sz="2400" dirty="0">
                <a:latin typeface="Calibri" panose="020F0502020204030204" pitchFamily="34" charset="0"/>
              </a:rPr>
              <a:t>Jeg handlet for </a:t>
            </a:r>
            <a:r>
              <a:rPr lang="nb-NO" sz="2400" dirty="0">
                <a:solidFill>
                  <a:srgbClr val="FF7E79"/>
                </a:solidFill>
                <a:latin typeface="Calibri" panose="020F0502020204030204" pitchFamily="34" charset="0"/>
              </a:rPr>
              <a:t>bestemoren min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380B4DDF-2C86-2F40-A666-CE967BABD9E6}"/>
              </a:ext>
            </a:extLst>
          </p:cNvPr>
          <p:cNvSpPr txBox="1"/>
          <p:nvPr/>
        </p:nvSpPr>
        <p:spPr>
          <a:xfrm>
            <a:off x="6965798" y="1728237"/>
            <a:ext cx="4619534" cy="1327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400" b="1" dirty="0">
                <a:solidFill>
                  <a:srgbClr val="EA8FEA"/>
                </a:solidFill>
                <a:latin typeface="Calibri" panose="020F0502020204030204" pitchFamily="34" charset="0"/>
              </a:rPr>
              <a:t>Goal</a:t>
            </a:r>
          </a:p>
          <a:p>
            <a:pPr algn="ctr"/>
            <a:r>
              <a:rPr lang="nb-NO" sz="2400" dirty="0">
                <a:latin typeface="Calibri" panose="020F0502020204030204" pitchFamily="34" charset="0"/>
              </a:rPr>
              <a:t>Entiteten som noe beveger seg mot</a:t>
            </a:r>
          </a:p>
          <a:p>
            <a:pPr algn="ctr">
              <a:lnSpc>
                <a:spcPct val="150000"/>
              </a:lnSpc>
            </a:pPr>
            <a:r>
              <a:rPr lang="nb-NO" sz="2400" dirty="0">
                <a:latin typeface="Calibri" panose="020F0502020204030204" pitchFamily="34" charset="0"/>
              </a:rPr>
              <a:t>Hun leverte eksamen til </a:t>
            </a:r>
            <a:r>
              <a:rPr lang="nb-NO" sz="2400" dirty="0">
                <a:solidFill>
                  <a:srgbClr val="EA8FEA"/>
                </a:solidFill>
                <a:latin typeface="Calibri" panose="020F0502020204030204" pitchFamily="34" charset="0"/>
              </a:rPr>
              <a:t>sensoren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FE76E5C7-EC52-0B46-82D7-DE9D010A1695}"/>
              </a:ext>
            </a:extLst>
          </p:cNvPr>
          <p:cNvSpPr txBox="1"/>
          <p:nvPr/>
        </p:nvSpPr>
        <p:spPr>
          <a:xfrm>
            <a:off x="7028251" y="3865151"/>
            <a:ext cx="4494627" cy="1327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Source</a:t>
            </a:r>
          </a:p>
          <a:p>
            <a:pPr algn="ctr"/>
            <a:r>
              <a:rPr lang="nb-NO" sz="2400" dirty="0">
                <a:latin typeface="Calibri" panose="020F0502020204030204" pitchFamily="34" charset="0"/>
              </a:rPr>
              <a:t>Entiteten som noe beveger seg fra</a:t>
            </a:r>
          </a:p>
          <a:p>
            <a:pPr algn="ctr">
              <a:lnSpc>
                <a:spcPct val="150000"/>
              </a:lnSpc>
            </a:pPr>
            <a:r>
              <a:rPr lang="nb-NO" sz="2400" dirty="0">
                <a:latin typeface="Calibri" panose="020F0502020204030204" pitchFamily="34" charset="0"/>
              </a:rPr>
              <a:t>Jeg fikk svaret fra en </a:t>
            </a:r>
            <a:r>
              <a:rPr lang="nb-NO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venn</a:t>
            </a:r>
          </a:p>
        </p:txBody>
      </p:sp>
    </p:spTree>
    <p:extLst>
      <p:ext uri="{BB962C8B-B14F-4D97-AF65-F5344CB8AC3E}">
        <p14:creationId xmlns:p14="http://schemas.microsoft.com/office/powerpoint/2010/main" val="375138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1B6B3FE-2104-8C44-E50D-B8B0A4B57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209008"/>
            <a:ext cx="8991600" cy="877566"/>
          </a:xfrm>
        </p:spPr>
        <p:txBody>
          <a:bodyPr>
            <a:normAutofit fontScale="90000"/>
          </a:bodyPr>
          <a:lstStyle/>
          <a:p>
            <a:r>
              <a:rPr lang="nb-NO" dirty="0"/>
              <a:t>Semantikk i språkteknologi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2106FBC-3977-DD21-8E8C-BB03EABE6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252019"/>
            <a:ext cx="6801612" cy="877566"/>
          </a:xfrm>
        </p:spPr>
        <p:txBody>
          <a:bodyPr>
            <a:normAutofit/>
          </a:bodyPr>
          <a:lstStyle/>
          <a:p>
            <a:r>
              <a:rPr lang="nb-NO" sz="2400" dirty="0"/>
              <a:t>Hva slags oppgaver kan løses innen semantikk med språkteknologi?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1459CCD-E5B0-CACF-3027-F8090883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5084-B57F-FE4A-A3D4-F3A065BE6C68}" type="datetime1">
              <a:rPr lang="nb-NO" smtClean="0"/>
              <a:t>13.11.2023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4F11324-6E2A-5E96-5980-F5FD98A5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liljacs@uio.ifi.no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001DA58-A2B4-153F-3E16-CDBEECA5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16D-970C-6A4D-8793-3B4CEF42C506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580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D21DABB-9C46-AA29-623E-1989FC9EF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813" y="953775"/>
            <a:ext cx="9872374" cy="3101983"/>
          </a:xfrm>
        </p:spPr>
        <p:txBody>
          <a:bodyPr/>
          <a:lstStyle/>
          <a:p>
            <a:pPr marL="0" indent="0" algn="ctr">
              <a:buNone/>
            </a:pPr>
            <a:r>
              <a:rPr lang="nb-NO" sz="2800" dirty="0"/>
              <a:t>Tre språkteknologiske felt/oppgaver for hvert nivå innen betydning:</a:t>
            </a:r>
          </a:p>
          <a:p>
            <a:pPr marL="0" indent="0" algn="ctr">
              <a:buNone/>
            </a:pPr>
            <a:endParaRPr lang="nb-NO" sz="2800" dirty="0"/>
          </a:p>
          <a:p>
            <a:pPr marL="514350" indent="-514350" algn="ctr">
              <a:buAutoNum type="arabicPeriod"/>
            </a:pPr>
            <a:r>
              <a:rPr lang="nb-NO" sz="2400" dirty="0"/>
              <a:t>Ord: Word </a:t>
            </a:r>
            <a:r>
              <a:rPr lang="nb-NO" sz="2400" dirty="0" err="1"/>
              <a:t>Sense</a:t>
            </a:r>
            <a:r>
              <a:rPr lang="nb-NO" sz="2400" dirty="0"/>
              <a:t> </a:t>
            </a:r>
            <a:r>
              <a:rPr lang="nb-NO" sz="2400" dirty="0" err="1"/>
              <a:t>Disambiguation</a:t>
            </a:r>
            <a:r>
              <a:rPr lang="nb-NO" sz="2400" dirty="0"/>
              <a:t> (WSD)</a:t>
            </a:r>
          </a:p>
          <a:p>
            <a:pPr marL="514350" indent="-514350" algn="ctr">
              <a:buAutoNum type="arabicPeriod"/>
            </a:pPr>
            <a:r>
              <a:rPr lang="nb-NO" sz="2400" dirty="0"/>
              <a:t>Fraser: </a:t>
            </a:r>
            <a:r>
              <a:rPr lang="nb-NO" sz="2400" dirty="0" err="1"/>
              <a:t>Named</a:t>
            </a:r>
            <a:r>
              <a:rPr lang="nb-NO" sz="2400" dirty="0"/>
              <a:t> </a:t>
            </a:r>
            <a:r>
              <a:rPr lang="nb-NO" sz="2400" dirty="0" err="1"/>
              <a:t>Entity</a:t>
            </a:r>
            <a:r>
              <a:rPr lang="nb-NO" sz="2400" dirty="0"/>
              <a:t> </a:t>
            </a:r>
            <a:r>
              <a:rPr lang="nb-NO" sz="2400" dirty="0" err="1"/>
              <a:t>Recognition</a:t>
            </a:r>
            <a:r>
              <a:rPr lang="nb-NO" sz="2400" dirty="0"/>
              <a:t> (NER)</a:t>
            </a:r>
          </a:p>
          <a:p>
            <a:pPr marL="514350" indent="-514350" algn="ctr">
              <a:buAutoNum type="arabicPeriod"/>
            </a:pPr>
            <a:r>
              <a:rPr lang="nb-NO" sz="2400" dirty="0"/>
              <a:t>Setninger: </a:t>
            </a:r>
            <a:r>
              <a:rPr lang="nb-NO" sz="2400" dirty="0" err="1"/>
              <a:t>Semantic</a:t>
            </a:r>
            <a:r>
              <a:rPr lang="nb-NO" sz="2400" dirty="0"/>
              <a:t> </a:t>
            </a:r>
            <a:r>
              <a:rPr lang="nb-NO" sz="2400" dirty="0" err="1"/>
              <a:t>Role</a:t>
            </a:r>
            <a:r>
              <a:rPr lang="nb-NO" sz="2400" dirty="0"/>
              <a:t> </a:t>
            </a:r>
            <a:r>
              <a:rPr lang="nb-NO" sz="2400" dirty="0" err="1"/>
              <a:t>Labeling</a:t>
            </a:r>
            <a:r>
              <a:rPr lang="nb-NO" sz="2400" dirty="0"/>
              <a:t> (SRL)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E87CC43-FEA8-B210-99EF-C1B6B0AA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E655-0952-2E46-BD31-29120A06AC14}" type="datetime1">
              <a:rPr lang="nb-NO" smtClean="0"/>
              <a:t>13.11.2023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7F77107-170B-CBB9-E6BB-489CD6F41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liljacs@uio.ifi.no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27D697F-B7C5-2A41-7FB5-BE9CF7E9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16D-970C-6A4D-8793-3B4CEF42C506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41476575"/>
      </p:ext>
    </p:extLst>
  </p:cSld>
  <p:clrMapOvr>
    <a:masterClrMapping/>
  </p:clrMapOvr>
</p:sld>
</file>

<file path=ppt/theme/theme1.xml><?xml version="1.0" encoding="utf-8"?>
<a:theme xmlns:a="http://schemas.openxmlformats.org/drawingml/2006/main" name="Pakke">
  <a:themeElements>
    <a:clrScheme name="Pakk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k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{02763B54-FA3A-3F48-BE52-06298B43841D}tf10001120</Template>
  <TotalTime>2256</TotalTime>
  <Words>936</Words>
  <Application>Microsoft Macintosh PowerPoint</Application>
  <PresentationFormat>Widescreen</PresentationFormat>
  <Paragraphs>209</Paragraphs>
  <Slides>16</Slides>
  <Notes>3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Helvetica</vt:lpstr>
      <vt:lpstr>Pakke</vt:lpstr>
      <vt:lpstr>Semantikk (og litt pragmatikk)</vt:lpstr>
      <vt:lpstr>Hva er semantikk?</vt:lpstr>
      <vt:lpstr>PowerPoint-presentasjon</vt:lpstr>
      <vt:lpstr>Leksikale relasjoner</vt:lpstr>
      <vt:lpstr>PowerPoint-presentasjon</vt:lpstr>
      <vt:lpstr>Semantiske Roller</vt:lpstr>
      <vt:lpstr>Flere semantiske roller</vt:lpstr>
      <vt:lpstr>Semantikk i språkteknologi</vt:lpstr>
      <vt:lpstr>PowerPoint-presentasjon</vt:lpstr>
      <vt:lpstr>WSD (betydningsdisambiguering)</vt:lpstr>
      <vt:lpstr>Named Entity Recognition (NER)</vt:lpstr>
      <vt:lpstr>Semantic Role Labeling (SRL)</vt:lpstr>
      <vt:lpstr>PowerPoint-presentasjon</vt:lpstr>
      <vt:lpstr>Naive Bayes-klassifisering </vt:lpstr>
      <vt:lpstr>BIO-klassifisering</vt:lpstr>
      <vt:lpstr>Syntaktisk analyse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Semantikk</dc:title>
  <dc:creator>Lilja Charlotte Storset</dc:creator>
  <cp:lastModifiedBy>Lilja Charlotte Storset</cp:lastModifiedBy>
  <cp:revision>54</cp:revision>
  <dcterms:created xsi:type="dcterms:W3CDTF">2021-11-10T09:55:41Z</dcterms:created>
  <dcterms:modified xsi:type="dcterms:W3CDTF">2023-11-13T16:11:52Z</dcterms:modified>
</cp:coreProperties>
</file>