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68" r:id="rId4"/>
    <p:sldId id="258" r:id="rId5"/>
    <p:sldId id="263" r:id="rId6"/>
    <p:sldId id="259" r:id="rId7"/>
    <p:sldId id="266" r:id="rId8"/>
    <p:sldId id="260" r:id="rId9"/>
    <p:sldId id="264" r:id="rId10"/>
    <p:sldId id="261" r:id="rId11"/>
    <p:sldId id="269" r:id="rId12"/>
    <p:sldId id="262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8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B581A-CB76-894F-855E-AD9657648314}" type="datetimeFigureOut">
              <a:rPr lang="nb-NO" smtClean="0"/>
              <a:t>14.11.2023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D8A04-D817-9944-88E6-2D8527366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437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CC7D-4F00-DA4F-8C48-AFCA055E833D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3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211F-3AC0-8647-9C89-10B13DA21437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3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164C-30C7-C647-86E5-2F91ECB321DC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8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395-6058-3E4D-AC0F-6A92948FACAC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3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F029-58A9-494A-BF62-1F044C416257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BE79-E076-E049-AAD0-9E96C769AE18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1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779E-F09D-274E-9243-E1622652F4A6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25E5-5400-A447-9782-CA5C25B2D903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0FB1-3199-CA43-9135-2CB69FD858A2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6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35FC-8FA2-1446-9B75-8ECA0007C4B1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3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08FE2DA-4A10-454D-9304-84AB3ABCBF57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0C5D873-47C5-0F4C-B329-FAA9C6B35925}" type="datetime1">
              <a:rPr lang="nb-NO" smtClean="0"/>
              <a:pPr/>
              <a:t>14.11.2023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IN1140 </a:t>
            </a:r>
            <a:r>
              <a:rPr lang="en-US" dirty="0" err="1"/>
              <a:t>liljacs@uio.no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0" i="0" spc="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200" baseline="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556907-842C-BB45-ACB2-B9C5EF78A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373" y="2163648"/>
            <a:ext cx="8859253" cy="752081"/>
          </a:xfrm>
        </p:spPr>
        <p:txBody>
          <a:bodyPr>
            <a:normAutofit fontScale="90000"/>
          </a:bodyPr>
          <a:lstStyle/>
          <a:p>
            <a:r>
              <a:rPr lang="nb-NO" dirty="0"/>
              <a:t>Oppsummering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E8F9925A-AA34-49BE-6142-138F3DF0C51B}"/>
              </a:ext>
            </a:extLst>
          </p:cNvPr>
          <p:cNvSpPr txBox="1"/>
          <p:nvPr/>
        </p:nvSpPr>
        <p:spPr>
          <a:xfrm>
            <a:off x="3071902" y="3120052"/>
            <a:ext cx="6354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Et sammendrag av (nesten) alt vi har snakket om i IN1140..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C6B1136-3BB2-A03C-2966-365E1BF5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5E5A-E49C-B941-A3F9-BB39A8368237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33C5AB0-D0A5-84B5-FF4E-ACF7B4E1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C1CF190-10C4-B769-B793-627C9205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4D650B-A232-AFDF-A9A3-446E8CDD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1061"/>
            <a:ext cx="7729728" cy="622569"/>
          </a:xfrm>
        </p:spPr>
        <p:txBody>
          <a:bodyPr>
            <a:normAutofit fontScale="90000"/>
          </a:bodyPr>
          <a:lstStyle/>
          <a:p>
            <a:r>
              <a:rPr lang="nb-NO" dirty="0"/>
              <a:t>Naive </a:t>
            </a:r>
            <a:r>
              <a:rPr lang="nb-NO" dirty="0" err="1"/>
              <a:t>bayes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A56F4C5-BC4D-5C90-54F8-7697D165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05" y="940279"/>
            <a:ext cx="10903789" cy="5175849"/>
          </a:xfrm>
        </p:spPr>
        <p:txBody>
          <a:bodyPr/>
          <a:lstStyle/>
          <a:p>
            <a:pPr marL="0" indent="0" algn="ctr">
              <a:buNone/>
            </a:pPr>
            <a:r>
              <a:rPr lang="nb-NO" sz="2000" i="1" dirty="0"/>
              <a:t>En probabilistisk modell som har som mål å predikere den mest sannsynlige klassen for et dokument</a:t>
            </a:r>
          </a:p>
          <a:p>
            <a:pPr marL="0" indent="0" algn="ctr">
              <a:buNone/>
            </a:pPr>
            <a:endParaRPr lang="nb-NO" i="1" dirty="0"/>
          </a:p>
          <a:p>
            <a:r>
              <a:rPr lang="nb-NO" dirty="0"/>
              <a:t>Naiv:  antar at alle trekk er </a:t>
            </a:r>
            <a:r>
              <a:rPr lang="nb-NO" dirty="0">
                <a:solidFill>
                  <a:schemeClr val="accent5"/>
                </a:solidFill>
              </a:rPr>
              <a:t>uavhengige</a:t>
            </a:r>
          </a:p>
          <a:p>
            <a:endParaRPr lang="nb-NO" dirty="0">
              <a:solidFill>
                <a:schemeClr val="accent5"/>
              </a:solidFill>
            </a:endParaRPr>
          </a:p>
          <a:p>
            <a:endParaRPr lang="nb-NO" dirty="0">
              <a:solidFill>
                <a:schemeClr val="accent5"/>
              </a:solidFill>
            </a:endParaRPr>
          </a:p>
          <a:p>
            <a:endParaRPr lang="nb-NO" dirty="0">
              <a:solidFill>
                <a:schemeClr val="accent5"/>
              </a:solidFill>
            </a:endParaRPr>
          </a:p>
          <a:p>
            <a:endParaRPr lang="nb-NO" dirty="0">
              <a:solidFill>
                <a:schemeClr val="accent5"/>
              </a:solidFill>
            </a:endParaRPr>
          </a:p>
          <a:p>
            <a:endParaRPr lang="nb-NO" dirty="0">
              <a:solidFill>
                <a:schemeClr val="accent5"/>
              </a:solidFill>
            </a:endParaRPr>
          </a:p>
          <a:p>
            <a:r>
              <a:rPr lang="nb-NO" i="1" dirty="0" err="1">
                <a:solidFill>
                  <a:schemeClr val="tx1"/>
                </a:solidFill>
              </a:rPr>
              <a:t>Add</a:t>
            </a:r>
            <a:r>
              <a:rPr lang="nb-NO" i="1" dirty="0">
                <a:solidFill>
                  <a:schemeClr val="tx1"/>
                </a:solidFill>
              </a:rPr>
              <a:t>-one-</a:t>
            </a:r>
            <a:r>
              <a:rPr lang="nb-NO" i="1" dirty="0" err="1">
                <a:solidFill>
                  <a:schemeClr val="tx1"/>
                </a:solidFill>
              </a:rPr>
              <a:t>smoothing</a:t>
            </a:r>
            <a:r>
              <a:rPr lang="nb-NO" dirty="0">
                <a:solidFill>
                  <a:schemeClr val="tx1"/>
                </a:solidFill>
              </a:rPr>
              <a:t>: Legger til 1 i telleren og lengden av vokabularet (for hele treningssettet) i nevneren </a:t>
            </a:r>
          </a:p>
          <a:p>
            <a:r>
              <a:rPr lang="nb-NO" i="1" dirty="0">
                <a:solidFill>
                  <a:schemeClr val="tx1"/>
                </a:solidFill>
              </a:rPr>
              <a:t>Out-</a:t>
            </a:r>
            <a:r>
              <a:rPr lang="nb-NO" i="1" dirty="0" err="1">
                <a:solidFill>
                  <a:schemeClr val="tx1"/>
                </a:solidFill>
              </a:rPr>
              <a:t>of</a:t>
            </a:r>
            <a:r>
              <a:rPr lang="nb-NO" i="1" dirty="0">
                <a:solidFill>
                  <a:schemeClr val="tx1"/>
                </a:solidFill>
              </a:rPr>
              <a:t>-</a:t>
            </a:r>
            <a:r>
              <a:rPr lang="nb-NO" i="1" dirty="0" err="1">
                <a:solidFill>
                  <a:schemeClr val="tx1"/>
                </a:solidFill>
              </a:rPr>
              <a:t>vocabulary-words</a:t>
            </a:r>
            <a:r>
              <a:rPr lang="nb-NO" dirty="0">
                <a:solidFill>
                  <a:schemeClr val="tx1"/>
                </a:solidFill>
              </a:rPr>
              <a:t>: Ignorer ord som ikke forekommer i treningssettet i det hele tatt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FF46F67-B3A2-C97F-AC00-C352CD28E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23" b="27595"/>
          <a:stretch/>
        </p:blipFill>
        <p:spPr>
          <a:xfrm>
            <a:off x="644105" y="2915728"/>
            <a:ext cx="4740215" cy="65560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C467FD36-07B2-6871-D7C8-7B558AC0C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5" b="19461"/>
          <a:stretch/>
        </p:blipFill>
        <p:spPr>
          <a:xfrm>
            <a:off x="5602766" y="2915727"/>
            <a:ext cx="5726682" cy="655609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0710D40B-3508-72D7-E96D-E8C6EF1C8A84}"/>
              </a:ext>
            </a:extLst>
          </p:cNvPr>
          <p:cNvSpPr txBox="1"/>
          <p:nvPr/>
        </p:nvSpPr>
        <p:spPr>
          <a:xfrm>
            <a:off x="2042247" y="2399747"/>
            <a:ext cx="198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accent2"/>
                </a:solidFill>
                <a:latin typeface="Calibri" panose="020F0502020204030204" pitchFamily="34" charset="0"/>
              </a:rPr>
              <a:t>Prior-sannsynlighet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F30B010-C413-EC85-33D0-B3270433D214}"/>
              </a:ext>
            </a:extLst>
          </p:cNvPr>
          <p:cNvSpPr txBox="1"/>
          <p:nvPr/>
        </p:nvSpPr>
        <p:spPr>
          <a:xfrm>
            <a:off x="7697287" y="2399747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chemeClr val="accent2"/>
                </a:solidFill>
                <a:latin typeface="Calibri" panose="020F0502020204030204" pitchFamily="34" charset="0"/>
              </a:rPr>
              <a:t>Likelihood</a:t>
            </a:r>
            <a:r>
              <a:rPr lang="nb-NO" dirty="0">
                <a:solidFill>
                  <a:schemeClr val="accent2"/>
                </a:solidFill>
                <a:latin typeface="Calibri" panose="020F0502020204030204" pitchFamily="34" charset="0"/>
              </a:rPr>
              <a:t>-sannsynlighet</a:t>
            </a:r>
          </a:p>
        </p:txBody>
      </p:sp>
      <p:sp>
        <p:nvSpPr>
          <p:cNvPr id="11" name="Plassholder for dato 10">
            <a:extLst>
              <a:ext uri="{FF2B5EF4-FFF2-40B4-BE49-F238E27FC236}">
                <a16:creationId xmlns:a16="http://schemas.microsoft.com/office/drawing/2014/main" id="{3CAEFD06-889A-E799-F2AE-B8FB3F40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2A53-9A50-3646-9DEC-8B871062E5BA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60B523EF-844C-6967-10E7-D337847C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1FFE89BD-EB9A-E2FA-74BC-E55492FC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63FF0D-CE3B-F9F2-B969-C5DBF2E3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6337"/>
            <a:ext cx="7729728" cy="734712"/>
          </a:xfrm>
        </p:spPr>
        <p:txBody>
          <a:bodyPr>
            <a:normAutofit fontScale="90000"/>
          </a:bodyPr>
          <a:lstStyle/>
          <a:p>
            <a:r>
              <a:rPr lang="nb-NO" dirty="0"/>
              <a:t>Eksamen 2019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B181382-2019-A470-952D-C37F0878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312294"/>
            <a:ext cx="5791200" cy="4457700"/>
          </a:xfrm>
          <a:prstGeom prst="rect">
            <a:avLst/>
          </a:prstGeom>
        </p:spPr>
      </p:pic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2221335-35F3-3863-D0CD-26A7AA23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6B6B-EE1E-7943-AFAC-059B25C15F0F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F41851-04B5-0FFB-E704-56C81CB2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46AA031-E715-1A08-15C8-9A03BDFF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9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088925-5707-5737-5114-98B35497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609" y="2159210"/>
            <a:ext cx="4734630" cy="3733461"/>
          </a:xfrm>
        </p:spPr>
        <p:txBody>
          <a:bodyPr/>
          <a:lstStyle/>
          <a:p>
            <a:pPr marL="0" indent="0" algn="ctr">
              <a:buNone/>
            </a:pPr>
            <a:r>
              <a:rPr lang="nb-NO" sz="1900" dirty="0">
                <a:solidFill>
                  <a:schemeClr val="tx2"/>
                </a:solidFill>
              </a:rPr>
              <a:t>LEKSIKALE RELASJONER</a:t>
            </a:r>
          </a:p>
          <a:p>
            <a:pPr marL="0" indent="0" algn="ctr">
              <a:buNone/>
            </a:pPr>
            <a:r>
              <a:rPr lang="nb-NO" sz="1600" i="1" dirty="0">
                <a:solidFill>
                  <a:schemeClr val="bg2">
                    <a:lumMod val="50000"/>
                  </a:schemeClr>
                </a:solidFill>
              </a:rPr>
              <a:t>Beskriver et ords betydning ved å beskrive hvordan det forholder seg til andre ords betydning</a:t>
            </a:r>
          </a:p>
          <a:p>
            <a:pPr marL="0" indent="0">
              <a:buNone/>
            </a:pPr>
            <a:r>
              <a:rPr lang="nb-NO" sz="1600" dirty="0">
                <a:solidFill>
                  <a:schemeClr val="tx1"/>
                </a:solidFill>
              </a:rPr>
              <a:t>Homonymi, polysemi, </a:t>
            </a:r>
            <a:r>
              <a:rPr lang="nb-NO" sz="1600" dirty="0" err="1">
                <a:solidFill>
                  <a:schemeClr val="tx1"/>
                </a:solidFill>
              </a:rPr>
              <a:t>meronymi</a:t>
            </a:r>
            <a:r>
              <a:rPr lang="nb-NO" sz="1600" dirty="0">
                <a:solidFill>
                  <a:schemeClr val="tx1"/>
                </a:solidFill>
              </a:rPr>
              <a:t>, antonymi, hyponymi, synonymi</a:t>
            </a:r>
          </a:p>
          <a:p>
            <a:pPr marL="0" indent="0" algn="ctr">
              <a:buNone/>
            </a:pPr>
            <a:r>
              <a:rPr lang="nb-NO" sz="1900" dirty="0">
                <a:solidFill>
                  <a:schemeClr val="tx2"/>
                </a:solidFill>
              </a:rPr>
              <a:t>SEMANTISKE RELASJONER</a:t>
            </a:r>
          </a:p>
          <a:p>
            <a:pPr marL="0" indent="0" algn="ctr">
              <a:buNone/>
            </a:pPr>
            <a:r>
              <a:rPr lang="nb-NO" sz="1600" i="1" dirty="0">
                <a:solidFill>
                  <a:schemeClr val="bg2">
                    <a:lumMod val="50000"/>
                  </a:schemeClr>
                </a:solidFill>
              </a:rPr>
              <a:t>Aspekt ved setningsbetydning: Hvilke roller de forskjellige deltagerne har</a:t>
            </a:r>
          </a:p>
          <a:p>
            <a:pPr marL="0" indent="0">
              <a:buNone/>
            </a:pPr>
            <a:r>
              <a:rPr lang="nb-NO" sz="1600" dirty="0">
                <a:solidFill>
                  <a:schemeClr val="tx1"/>
                </a:solidFill>
              </a:rPr>
              <a:t>Agent, </a:t>
            </a:r>
            <a:r>
              <a:rPr lang="nb-NO" sz="1600" dirty="0" err="1">
                <a:solidFill>
                  <a:schemeClr val="tx1"/>
                </a:solidFill>
              </a:rPr>
              <a:t>patient</a:t>
            </a:r>
            <a:r>
              <a:rPr lang="nb-NO" sz="1600" dirty="0">
                <a:solidFill>
                  <a:schemeClr val="tx1"/>
                </a:solidFill>
              </a:rPr>
              <a:t>, </a:t>
            </a:r>
            <a:r>
              <a:rPr lang="nb-NO" sz="1600" dirty="0" err="1">
                <a:solidFill>
                  <a:schemeClr val="tx1"/>
                </a:solidFill>
              </a:rPr>
              <a:t>experiencer</a:t>
            </a:r>
            <a:r>
              <a:rPr lang="nb-NO" sz="1600" dirty="0">
                <a:solidFill>
                  <a:schemeClr val="tx1"/>
                </a:solidFill>
              </a:rPr>
              <a:t>, instrument, </a:t>
            </a:r>
            <a:r>
              <a:rPr lang="nb-NO" sz="1600" dirty="0" err="1">
                <a:solidFill>
                  <a:schemeClr val="tx1"/>
                </a:solidFill>
              </a:rPr>
              <a:t>theme</a:t>
            </a:r>
            <a:r>
              <a:rPr lang="nb-NO" sz="1600" dirty="0">
                <a:solidFill>
                  <a:schemeClr val="tx1"/>
                </a:solidFill>
              </a:rPr>
              <a:t>, goal, </a:t>
            </a:r>
            <a:r>
              <a:rPr lang="nb-NO" sz="1600" dirty="0" err="1">
                <a:solidFill>
                  <a:schemeClr val="tx1"/>
                </a:solidFill>
              </a:rPr>
              <a:t>source</a:t>
            </a:r>
            <a:r>
              <a:rPr lang="nb-NO" sz="1600" dirty="0">
                <a:solidFill>
                  <a:schemeClr val="tx1"/>
                </a:solidFill>
              </a:rPr>
              <a:t>, </a:t>
            </a:r>
            <a:r>
              <a:rPr lang="nb-NO" sz="1600" dirty="0" err="1">
                <a:solidFill>
                  <a:schemeClr val="tx1"/>
                </a:solidFill>
              </a:rPr>
              <a:t>beneficiary</a:t>
            </a:r>
            <a:endParaRPr lang="nb-NO" sz="1600" dirty="0">
              <a:solidFill>
                <a:schemeClr val="tx1"/>
              </a:solidFill>
            </a:endParaRP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08F731D9-B9A5-BD98-151C-D5A32A0D3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20915" y="2598438"/>
            <a:ext cx="5407160" cy="3396920"/>
          </a:xfrm>
        </p:spPr>
        <p:txBody>
          <a:bodyPr/>
          <a:lstStyle/>
          <a:p>
            <a:pPr marL="0" indent="0" algn="ctr">
              <a:buNone/>
            </a:pPr>
            <a:r>
              <a:rPr lang="nb-NO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Hva slags oppgaver kan løses innen semantikk med språkteknologi?</a:t>
            </a:r>
          </a:p>
          <a:p>
            <a:r>
              <a:rPr lang="nb-NO" dirty="0">
                <a:solidFill>
                  <a:schemeClr val="tx1"/>
                </a:solidFill>
              </a:rPr>
              <a:t>Ord:  Words </a:t>
            </a:r>
            <a:r>
              <a:rPr lang="nb-NO" dirty="0" err="1">
                <a:solidFill>
                  <a:schemeClr val="tx1"/>
                </a:solidFill>
              </a:rPr>
              <a:t>Sense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Disambiguation</a:t>
            </a:r>
            <a:r>
              <a:rPr lang="nb-NO" dirty="0">
                <a:solidFill>
                  <a:schemeClr val="tx1"/>
                </a:solidFill>
              </a:rPr>
              <a:t> (WSD)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Naive </a:t>
            </a:r>
            <a:r>
              <a:rPr lang="nb-NO" dirty="0" err="1">
                <a:solidFill>
                  <a:schemeClr val="tx1"/>
                </a:solidFill>
              </a:rPr>
              <a:t>Bayes</a:t>
            </a:r>
            <a:endParaRPr lang="nb-NO" dirty="0">
              <a:solidFill>
                <a:schemeClr val="tx1"/>
              </a:solidFill>
            </a:endParaRPr>
          </a:p>
          <a:p>
            <a:r>
              <a:rPr lang="nb-NO" dirty="0">
                <a:solidFill>
                  <a:schemeClr val="tx1"/>
                </a:solidFill>
              </a:rPr>
              <a:t>Fraser: </a:t>
            </a:r>
            <a:r>
              <a:rPr lang="nb-NO" dirty="0" err="1">
                <a:solidFill>
                  <a:schemeClr val="tx1"/>
                </a:solidFill>
              </a:rPr>
              <a:t>Named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Entity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Recognition</a:t>
            </a:r>
            <a:r>
              <a:rPr lang="nb-NO" dirty="0">
                <a:solidFill>
                  <a:schemeClr val="tx1"/>
                </a:solidFill>
              </a:rPr>
              <a:t> (NER)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BIO-klassifisering</a:t>
            </a:r>
          </a:p>
          <a:p>
            <a:r>
              <a:rPr lang="nb-NO" dirty="0">
                <a:solidFill>
                  <a:schemeClr val="tx1"/>
                </a:solidFill>
              </a:rPr>
              <a:t>Setninger: </a:t>
            </a:r>
            <a:r>
              <a:rPr lang="nb-NO" dirty="0" err="1">
                <a:solidFill>
                  <a:schemeClr val="tx1"/>
                </a:solidFill>
              </a:rPr>
              <a:t>Semantic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Role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Labeling</a:t>
            </a:r>
            <a:r>
              <a:rPr lang="nb-NO" dirty="0">
                <a:solidFill>
                  <a:schemeClr val="tx1"/>
                </a:solidFill>
              </a:rPr>
              <a:t> (SRL)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Syntaktisk analyse- klassifiserer konstituenter i et syntaktisk tre</a:t>
            </a:r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A9961117-E32A-16F6-ECCD-E1C03A53A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9371" y="2023969"/>
            <a:ext cx="4270248" cy="514084"/>
          </a:xfrm>
        </p:spPr>
        <p:txBody>
          <a:bodyPr/>
          <a:lstStyle/>
          <a:p>
            <a:r>
              <a:rPr lang="nb-NO" dirty="0"/>
              <a:t>Semantikk i språkteknologi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B17A2B7-B66A-C596-8AED-A55EEF1B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0605"/>
            <a:ext cx="7729728" cy="636542"/>
          </a:xfrm>
        </p:spPr>
        <p:txBody>
          <a:bodyPr>
            <a:normAutofit fontScale="90000"/>
          </a:bodyPr>
          <a:lstStyle/>
          <a:p>
            <a:r>
              <a:rPr lang="nb-NO" dirty="0"/>
              <a:t>semantikk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E9869ABC-51D6-6235-F34E-D1BD845E5576}"/>
              </a:ext>
            </a:extLst>
          </p:cNvPr>
          <p:cNvSpPr txBox="1"/>
          <p:nvPr/>
        </p:nvSpPr>
        <p:spPr>
          <a:xfrm>
            <a:off x="3254645" y="1070684"/>
            <a:ext cx="56827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i="1" dirty="0">
                <a:latin typeface="Calibri" panose="020F0502020204030204" pitchFamily="34" charset="0"/>
              </a:rPr>
              <a:t>Kunnskap om betydning- hva betyr ord og setninger?</a:t>
            </a:r>
          </a:p>
          <a:p>
            <a:endParaRPr lang="nb-NO" dirty="0">
              <a:latin typeface="Calibri" panose="020F0502020204030204" pitchFamily="34" charset="0"/>
            </a:endParaRP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3D0B87C8-15CE-000C-7B2E-CECD1E8A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7E2-C2D2-F04E-8077-74D010CFDFAA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918348FE-DA4F-AE5D-4D78-907A899C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8D634365-A915-B65B-D3A7-64178AD9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3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3DE8F2A0-13BA-8F7A-131F-493AD55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8699"/>
            <a:ext cx="7729728" cy="777844"/>
          </a:xfrm>
        </p:spPr>
        <p:txBody>
          <a:bodyPr/>
          <a:lstStyle/>
          <a:p>
            <a:r>
              <a:rPr lang="nb-NO" dirty="0"/>
              <a:t>Eksamen 2017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359DBCEE-A267-B061-4E67-F8C10DEB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84" y="1534452"/>
            <a:ext cx="5357832" cy="35322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E6BD2C5C-F6D2-D2EC-FF9D-2706C7C5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CF2C-B7EA-A54F-8712-DD007E082A82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FAE206B-42FB-DB59-7ED0-D775E2CE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1B0E3F8-6A54-F6A1-D3B1-8FE5C27D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5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88B96E-926E-FF6A-F5AF-4B683148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3976"/>
            <a:ext cx="7729728" cy="622568"/>
          </a:xfrm>
        </p:spPr>
        <p:txBody>
          <a:bodyPr>
            <a:normAutofit fontScale="90000"/>
          </a:bodyPr>
          <a:lstStyle/>
          <a:p>
            <a:r>
              <a:rPr lang="nb-NO" dirty="0"/>
              <a:t>Eksamen 2019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57C014B-60F7-5AFA-C08E-5E6D98E0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577" y="1554192"/>
            <a:ext cx="5344845" cy="3749615"/>
          </a:xfrm>
          <a:prstGeom prst="rect">
            <a:avLst/>
          </a:prstGeom>
        </p:spPr>
      </p:pic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DD1D9AF-D869-59EC-7EC6-78D8A382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170F-694B-484D-91D1-78C4C433E862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B7562C0-53EC-CD98-DAE7-39E63326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6280E8D-0EEE-A45A-7063-19C2106B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1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E4C95C-7DC1-A5D6-8B1A-327BBAD7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7767"/>
            <a:ext cx="7729728" cy="700206"/>
          </a:xfrm>
        </p:spPr>
        <p:txBody>
          <a:bodyPr>
            <a:normAutofit fontScale="90000"/>
          </a:bodyPr>
          <a:lstStyle/>
          <a:p>
            <a:r>
              <a:rPr lang="nb-NO" dirty="0"/>
              <a:t>Morfologi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AA898B-52C5-C787-F53A-B2B0B851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389" y="1345721"/>
            <a:ext cx="9903124" cy="4701397"/>
          </a:xfrm>
        </p:spPr>
        <p:txBody>
          <a:bodyPr/>
          <a:lstStyle/>
          <a:p>
            <a:pPr marL="0" indent="0" algn="ctr">
              <a:buNone/>
            </a:pPr>
            <a:r>
              <a:rPr lang="nb-NO" sz="2000" i="1" dirty="0"/>
              <a:t>Hvordan ord er bygd opp, bøyes og dannes, og endrer ordklasse</a:t>
            </a:r>
          </a:p>
          <a:p>
            <a:pPr marL="0" indent="0" algn="ctr">
              <a:buNone/>
            </a:pPr>
            <a:endParaRPr lang="nb-NO" dirty="0"/>
          </a:p>
          <a:p>
            <a:r>
              <a:rPr lang="nb-NO" sz="2000" dirty="0"/>
              <a:t>I språkteknologi: tokens og typer</a:t>
            </a:r>
          </a:p>
          <a:p>
            <a:r>
              <a:rPr lang="nb-NO" sz="2000" i="1" dirty="0"/>
              <a:t>Innholdsord</a:t>
            </a:r>
            <a:r>
              <a:rPr lang="nb-NO" sz="2000" dirty="0"/>
              <a:t> vs. </a:t>
            </a:r>
            <a:r>
              <a:rPr lang="nb-NO" sz="2000" i="1" dirty="0"/>
              <a:t>Funksjonsord</a:t>
            </a:r>
          </a:p>
          <a:p>
            <a:r>
              <a:rPr lang="nb-NO" sz="2000" i="1" dirty="0"/>
              <a:t>Morfem</a:t>
            </a:r>
            <a:r>
              <a:rPr lang="nb-NO" sz="2000" dirty="0"/>
              <a:t>: Minste meningsbærende enheten av et ord. </a:t>
            </a:r>
            <a:r>
              <a:rPr lang="nb-NO" sz="2000" dirty="0">
                <a:solidFill>
                  <a:schemeClr val="accent2"/>
                </a:solidFill>
              </a:rPr>
              <a:t>«Betal» </a:t>
            </a:r>
            <a:r>
              <a:rPr lang="nb-NO" sz="2000" dirty="0"/>
              <a:t>+ </a:t>
            </a:r>
            <a:r>
              <a:rPr lang="nb-NO" sz="2000" dirty="0">
                <a:solidFill>
                  <a:schemeClr val="accent1"/>
                </a:solidFill>
              </a:rPr>
              <a:t>«-</a:t>
            </a:r>
            <a:r>
              <a:rPr lang="nb-NO" sz="2000" dirty="0" err="1">
                <a:solidFill>
                  <a:schemeClr val="accent1"/>
                </a:solidFill>
              </a:rPr>
              <a:t>ing</a:t>
            </a:r>
            <a:r>
              <a:rPr lang="nb-NO" sz="2000" dirty="0">
                <a:solidFill>
                  <a:schemeClr val="accent1"/>
                </a:solidFill>
              </a:rPr>
              <a:t>»</a:t>
            </a:r>
          </a:p>
          <a:p>
            <a:r>
              <a:rPr lang="nb-NO" sz="2000" i="1" dirty="0"/>
              <a:t>Leksem</a:t>
            </a:r>
            <a:r>
              <a:rPr lang="nb-NO" sz="2000" dirty="0"/>
              <a:t>: Alle ord som er former av et bestemt ord. </a:t>
            </a:r>
            <a:r>
              <a:rPr lang="nb-NO" sz="2000" dirty="0">
                <a:solidFill>
                  <a:schemeClr val="accent2"/>
                </a:solidFill>
              </a:rPr>
              <a:t>Hus</a:t>
            </a:r>
            <a:r>
              <a:rPr lang="nb-NO" sz="2000" dirty="0"/>
              <a:t> – </a:t>
            </a:r>
            <a:r>
              <a:rPr lang="nb-NO" sz="2000" dirty="0">
                <a:solidFill>
                  <a:schemeClr val="accent2"/>
                </a:solidFill>
              </a:rPr>
              <a:t>huset</a:t>
            </a:r>
            <a:r>
              <a:rPr lang="nb-NO" sz="2000" dirty="0"/>
              <a:t> – </a:t>
            </a:r>
            <a:r>
              <a:rPr lang="nb-NO" sz="2000" dirty="0">
                <a:solidFill>
                  <a:schemeClr val="accent2"/>
                </a:solidFill>
              </a:rPr>
              <a:t>hus</a:t>
            </a:r>
            <a:r>
              <a:rPr lang="nb-NO" sz="2000" dirty="0"/>
              <a:t> – </a:t>
            </a:r>
            <a:r>
              <a:rPr lang="nb-NO" sz="2000" dirty="0">
                <a:solidFill>
                  <a:schemeClr val="accent2"/>
                </a:solidFill>
              </a:rPr>
              <a:t>husene</a:t>
            </a:r>
            <a:r>
              <a:rPr lang="nb-NO" sz="2000" dirty="0"/>
              <a:t> </a:t>
            </a:r>
          </a:p>
          <a:p>
            <a:r>
              <a:rPr lang="nb-NO" sz="2000" i="1" dirty="0"/>
              <a:t>Stamme</a:t>
            </a:r>
            <a:r>
              <a:rPr lang="nb-NO" sz="2000" dirty="0"/>
              <a:t>: grunnelementet av et ord. Fjerner alle bøyningsaffikser. Betaling</a:t>
            </a:r>
            <a:r>
              <a:rPr lang="nb-NO" sz="2000" dirty="0">
                <a:solidFill>
                  <a:schemeClr val="accent1"/>
                </a:solidFill>
              </a:rPr>
              <a:t>en</a:t>
            </a:r>
          </a:p>
          <a:p>
            <a:r>
              <a:rPr lang="nb-NO" sz="2000" i="1" dirty="0"/>
              <a:t>Rot</a:t>
            </a:r>
            <a:r>
              <a:rPr lang="nb-NO" sz="2000" dirty="0"/>
              <a:t>: «kjernen» i et ord. Fjerner alle affikser.  </a:t>
            </a:r>
            <a:r>
              <a:rPr lang="nb-NO" sz="2000" dirty="0">
                <a:solidFill>
                  <a:schemeClr val="accent1"/>
                </a:solidFill>
              </a:rPr>
              <a:t>U</a:t>
            </a:r>
            <a:r>
              <a:rPr lang="nb-NO" sz="2000" dirty="0">
                <a:solidFill>
                  <a:schemeClr val="accent2"/>
                </a:solidFill>
              </a:rPr>
              <a:t>venn</a:t>
            </a:r>
            <a:r>
              <a:rPr lang="nb-NO" sz="2000" dirty="0">
                <a:solidFill>
                  <a:schemeClr val="accent1"/>
                </a:solidFill>
              </a:rPr>
              <a:t>lig</a:t>
            </a:r>
          </a:p>
          <a:p>
            <a:r>
              <a:rPr lang="nb-NO" sz="2000" i="1" dirty="0"/>
              <a:t>Avledning</a:t>
            </a:r>
            <a:r>
              <a:rPr lang="nb-NO" sz="2000" dirty="0"/>
              <a:t>: Betal - </a:t>
            </a:r>
            <a:r>
              <a:rPr lang="nb-NO" sz="2000" dirty="0">
                <a:solidFill>
                  <a:schemeClr val="accent2"/>
                </a:solidFill>
              </a:rPr>
              <a:t>«Betal» + «-</a:t>
            </a:r>
            <a:r>
              <a:rPr lang="nb-NO" sz="2000" dirty="0" err="1">
                <a:solidFill>
                  <a:schemeClr val="accent2"/>
                </a:solidFill>
              </a:rPr>
              <a:t>ing</a:t>
            </a:r>
            <a:r>
              <a:rPr lang="nb-NO" sz="2000" dirty="0">
                <a:solidFill>
                  <a:schemeClr val="accent2"/>
                </a:solidFill>
              </a:rPr>
              <a:t>» </a:t>
            </a:r>
          </a:p>
          <a:p>
            <a:r>
              <a:rPr lang="nb-NO" sz="2000" i="1" dirty="0"/>
              <a:t>Bøyning</a:t>
            </a:r>
            <a:r>
              <a:rPr lang="nb-NO" sz="2000" dirty="0"/>
              <a:t>: betaler - betal</a:t>
            </a:r>
            <a:r>
              <a:rPr lang="nb-NO" sz="2000" dirty="0">
                <a:solidFill>
                  <a:schemeClr val="accent2"/>
                </a:solidFill>
              </a:rPr>
              <a:t>te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BA4C78-7CB4-F4BF-4E5A-DA2967D6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29FC-4B30-4D49-9B31-5B02B94E1FA0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DA2671-4F1E-D658-D02E-43D1F01F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6ECAE87-D159-3A7B-196D-CA008EAF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5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A8E543-9A7E-89FB-AB01-622FB45F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1832"/>
            <a:ext cx="7729728" cy="760591"/>
          </a:xfrm>
        </p:spPr>
        <p:txBody>
          <a:bodyPr/>
          <a:lstStyle/>
          <a:p>
            <a:r>
              <a:rPr lang="nb-NO" dirty="0"/>
              <a:t>Eksamen 2019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2E75CB7F-0D3E-D487-0508-3B65A72C0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43"/>
          <a:stretch/>
        </p:blipFill>
        <p:spPr>
          <a:xfrm>
            <a:off x="908214" y="1820174"/>
            <a:ext cx="5049763" cy="2886213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58F637D0-19CA-3BA3-1930-ECC0461C1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28"/>
          <a:stretch/>
        </p:blipFill>
        <p:spPr>
          <a:xfrm>
            <a:off x="6725711" y="1543952"/>
            <a:ext cx="4394173" cy="3438655"/>
          </a:xfrm>
          <a:prstGeom prst="rect">
            <a:avLst/>
          </a:prstGeom>
        </p:spPr>
      </p:pic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9BE2222-5B9A-15AE-60F2-79B2E27C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ADAE-D4B5-2746-AE62-751585802C3F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A3A38D3-70FE-947F-1020-2BF41229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BC8C103-2448-B4C5-97B0-3E3476F8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6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F400C-284E-E9BF-52CE-11F1429C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1888"/>
            <a:ext cx="7729728" cy="726085"/>
          </a:xfrm>
        </p:spPr>
        <p:txBody>
          <a:bodyPr>
            <a:normAutofit fontScale="90000"/>
          </a:bodyPr>
          <a:lstStyle/>
          <a:p>
            <a:r>
              <a:rPr lang="nb-NO" dirty="0"/>
              <a:t>Regulære uttrykk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F728196-21C3-E7F7-C265-E093F2E2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3962"/>
            <a:ext cx="10714008" cy="4856672"/>
          </a:xfrm>
        </p:spPr>
        <p:txBody>
          <a:bodyPr/>
          <a:lstStyle/>
          <a:p>
            <a:pPr marL="0" indent="0" algn="ctr">
              <a:buNone/>
            </a:pPr>
            <a:r>
              <a:rPr lang="nb-NO" sz="2000" i="1" dirty="0"/>
              <a:t>En sekvens av karakterer som danner et søkbart mønster. Kan brukes til å ekstrahere ut det man ønsker i en tekst.</a:t>
            </a:r>
          </a:p>
          <a:p>
            <a:pPr marL="0" indent="0" algn="ctr">
              <a:buNone/>
            </a:pPr>
            <a:endParaRPr lang="nb-NO" i="1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CB10BB8-6D21-747D-6F2D-D6AB11399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" r="7272" b="14517"/>
          <a:stretch/>
        </p:blipFill>
        <p:spPr>
          <a:xfrm>
            <a:off x="563592" y="2549978"/>
            <a:ext cx="5934142" cy="2422713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E93C38C2-10C0-8173-2993-BC4FB975C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619" y="2404614"/>
            <a:ext cx="3623094" cy="1449237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A632C7E-F0D8-702B-C585-6D8F3C31D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663" y="4052033"/>
            <a:ext cx="2629139" cy="1421496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F0DE42F3-367C-6EEF-FAAD-8D5E2096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6B2-F789-D54B-BF13-5AC3CA812EEA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0B6ECBE-13F9-7D74-A247-6F2840A9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CFF6C21-C77F-7F51-6961-5F8428A0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9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DBEFCA-590C-1919-E7A2-6AD41412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481"/>
            <a:ext cx="7729728" cy="553557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KOnteeksamen</a:t>
            </a:r>
            <a:r>
              <a:rPr lang="nb-NO" dirty="0"/>
              <a:t> 2017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BA084100-F525-7CF5-CE99-7F9C383C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48" y="1682152"/>
            <a:ext cx="5202104" cy="3148642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9733863-B035-BDA9-E24B-137803DD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90EE-9907-F74A-9C4D-F4C699FA647F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6B8F71CF-97BD-14CC-9258-51EF4207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21665D0C-F049-A075-2F18-7F04285B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8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4FBCB0-54FC-E803-7B87-16D2EE61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1467"/>
            <a:ext cx="7729728" cy="573537"/>
          </a:xfrm>
        </p:spPr>
        <p:txBody>
          <a:bodyPr>
            <a:normAutofit fontScale="90000"/>
          </a:bodyPr>
          <a:lstStyle/>
          <a:p>
            <a:r>
              <a:rPr lang="nb-NO" dirty="0"/>
              <a:t>språkmodeller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9EC8E1-3352-79DF-B89D-8A3CA8F10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17075"/>
            <a:ext cx="7729728" cy="33851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nb-NO" sz="2200" i="1" dirty="0"/>
              <a:t>En modell som beregner sannsynligheten for en sekvens av ord</a:t>
            </a:r>
          </a:p>
          <a:p>
            <a:pPr marL="0" indent="0" algn="ctr">
              <a:buNone/>
            </a:pPr>
            <a:endParaRPr lang="nb-NO" i="1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0F9E2798-E8F5-F935-F462-657819889C59}"/>
                  </a:ext>
                </a:extLst>
              </p:cNvPr>
              <p:cNvSpPr txBox="1"/>
              <p:nvPr/>
            </p:nvSpPr>
            <p:spPr>
              <a:xfrm>
                <a:off x="1077083" y="1721381"/>
                <a:ext cx="2983427" cy="733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nb-NO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b-NO" sz="20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nb-NO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0F9E2798-E8F5-F935-F462-657819889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83" y="1721381"/>
                <a:ext cx="2983427" cy="733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Sylinder 6">
                <a:extLst>
                  <a:ext uri="{FF2B5EF4-FFF2-40B4-BE49-F238E27FC236}">
                    <a16:creationId xmlns:a16="http://schemas.microsoft.com/office/drawing/2014/main" id="{4AB6D8B4-5127-AC89-9469-D862B6366E88}"/>
                  </a:ext>
                </a:extLst>
              </p:cNvPr>
              <p:cNvSpPr txBox="1"/>
              <p:nvPr/>
            </p:nvSpPr>
            <p:spPr>
              <a:xfrm>
                <a:off x="5742324" y="1820724"/>
                <a:ext cx="5194499" cy="946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ø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𝑟𝑠𝑡𝑒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𝑜𝑟𝑑</m:t>
                          </m:r>
                        </m:e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ø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𝑟𝑠𝑡𝑒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𝑜𝑟𝑑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nb-NO" dirty="0">
                  <a:latin typeface="Calibri" panose="020F0502020204030204" pitchFamily="34" charset="0"/>
                </a:endParaRPr>
              </a:p>
              <a:p>
                <a:endParaRPr lang="nb-NO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kstSylinder 6">
                <a:extLst>
                  <a:ext uri="{FF2B5EF4-FFF2-40B4-BE49-F238E27FC236}">
                    <a16:creationId xmlns:a16="http://schemas.microsoft.com/office/drawing/2014/main" id="{4AB6D8B4-5127-AC89-9469-D862B6366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24" y="1820724"/>
                <a:ext cx="5194499" cy="9460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Sylinder 7">
            <a:extLst>
              <a:ext uri="{FF2B5EF4-FFF2-40B4-BE49-F238E27FC236}">
                <a16:creationId xmlns:a16="http://schemas.microsoft.com/office/drawing/2014/main" id="{63C6D734-26E6-9478-5633-725B9D4E4F24}"/>
              </a:ext>
            </a:extLst>
          </p:cNvPr>
          <p:cNvSpPr txBox="1"/>
          <p:nvPr/>
        </p:nvSpPr>
        <p:spPr>
          <a:xfrm>
            <a:off x="1306066" y="2820270"/>
            <a:ext cx="9579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000" dirty="0">
                <a:latin typeface="Calibri" panose="020F0502020204030204" pitchFamily="34" charset="0"/>
              </a:rPr>
              <a:t>For å beregne sannsynligheten for resten av setningen, ganger vi sannsynligheten for hvert</a:t>
            </a:r>
          </a:p>
          <a:p>
            <a:pPr algn="ctr"/>
            <a:r>
              <a:rPr lang="nb-NO" sz="2000" dirty="0" err="1">
                <a:latin typeface="Calibri" panose="020F0502020204030204" pitchFamily="34" charset="0"/>
              </a:rPr>
              <a:t>bigram</a:t>
            </a:r>
            <a:r>
              <a:rPr lang="nb-NO" sz="2000" dirty="0">
                <a:latin typeface="Calibri" panose="020F0502020204030204" pitchFamily="34" charset="0"/>
              </a:rPr>
              <a:t> sammen: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Sylinder 8">
                <a:extLst>
                  <a:ext uri="{FF2B5EF4-FFF2-40B4-BE49-F238E27FC236}">
                    <a16:creationId xmlns:a16="http://schemas.microsoft.com/office/drawing/2014/main" id="{7C21837B-8521-7CC7-A5D4-6A8505722ACF}"/>
                  </a:ext>
                </a:extLst>
              </p:cNvPr>
              <p:cNvSpPr txBox="1"/>
              <p:nvPr/>
            </p:nvSpPr>
            <p:spPr>
              <a:xfrm>
                <a:off x="1306066" y="3909004"/>
                <a:ext cx="9708497" cy="633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ø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𝑟𝑠𝑡𝑒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𝑜𝑟𝑑</m:t>
                            </m:r>
                          </m:e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den>
                    </m:f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𝑛𝑒𝑠𝑡𝑒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𝑜𝑟𝑑</m:t>
                            </m:r>
                          </m:e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𝑓𝑜𝑟𝑟𝑖𝑔𝑒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𝑜𝑟𝑑</m:t>
                            </m:r>
                          </m:e>
                        </m:d>
                      </m:num>
                      <m:den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𝑓𝑜𝑟𝑟𝑖𝑔𝑒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𝑜𝑟𝑑</m:t>
                            </m:r>
                          </m:e>
                        </m:d>
                      </m:den>
                    </m:f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nb-NO" sz="20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&lt;\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𝑠𝑖𝑠𝑡𝑒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𝑜𝑟𝑑</m:t>
                            </m:r>
                          </m:e>
                        </m:d>
                      </m:num>
                      <m:den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𝑠𝑖𝑠𝑡𝑒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𝑜𝑟𝑑</m:t>
                            </m:r>
                          </m:e>
                        </m:d>
                      </m:den>
                    </m:f>
                  </m:oMath>
                </a14:m>
                <a:endParaRPr lang="nb-NO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kstSylinder 8">
                <a:extLst>
                  <a:ext uri="{FF2B5EF4-FFF2-40B4-BE49-F238E27FC236}">
                    <a16:creationId xmlns:a16="http://schemas.microsoft.com/office/drawing/2014/main" id="{7C21837B-8521-7CC7-A5D4-6A8505722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066" y="3909004"/>
                <a:ext cx="9708497" cy="633443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ett pil 9">
            <a:extLst>
              <a:ext uri="{FF2B5EF4-FFF2-40B4-BE49-F238E27FC236}">
                <a16:creationId xmlns:a16="http://schemas.microsoft.com/office/drawing/2014/main" id="{600C0DF6-FAFD-4DC7-8884-B2F7A4F3CF2C}"/>
              </a:ext>
            </a:extLst>
          </p:cNvPr>
          <p:cNvCxnSpPr/>
          <p:nvPr/>
        </p:nvCxnSpPr>
        <p:spPr>
          <a:xfrm>
            <a:off x="4259160" y="2134274"/>
            <a:ext cx="1284514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E5D5609-DCC7-3304-E71A-E3412C3CDD45}"/>
              </a:ext>
            </a:extLst>
          </p:cNvPr>
          <p:cNvSpPr txBox="1"/>
          <p:nvPr/>
        </p:nvSpPr>
        <p:spPr>
          <a:xfrm>
            <a:off x="2766605" y="4927892"/>
            <a:ext cx="595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latin typeface="Calibri" panose="020F0502020204030204" pitchFamily="34" charset="0"/>
              </a:rPr>
              <a:t>Denne metoden kalles </a:t>
            </a:r>
            <a:r>
              <a:rPr lang="nb-NO" dirty="0" err="1">
                <a:latin typeface="Calibri" panose="020F0502020204030204" pitchFamily="34" charset="0"/>
              </a:rPr>
              <a:t>maximum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likelihood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estimation</a:t>
            </a:r>
            <a:r>
              <a:rPr lang="nb-NO" dirty="0">
                <a:latin typeface="Calibri" panose="020F0502020204030204" pitchFamily="34" charset="0"/>
              </a:rPr>
              <a:t> (MLE) </a:t>
            </a:r>
          </a:p>
        </p:txBody>
      </p:sp>
      <p:sp>
        <p:nvSpPr>
          <p:cNvPr id="12" name="Plassholder for dato 11">
            <a:extLst>
              <a:ext uri="{FF2B5EF4-FFF2-40B4-BE49-F238E27FC236}">
                <a16:creationId xmlns:a16="http://schemas.microsoft.com/office/drawing/2014/main" id="{0117235A-3967-9A95-73FA-12261E50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87FB-6C93-864D-BE42-F3B22EC80EBD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710B1526-48D6-1039-D4D8-A147D6E6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5164E634-F02F-AA56-3D71-47F26E1C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DCBE58-202D-C8BA-C586-BD8125F8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844"/>
            <a:ext cx="7729728" cy="648448"/>
          </a:xfrm>
        </p:spPr>
        <p:txBody>
          <a:bodyPr>
            <a:normAutofit fontScale="90000"/>
          </a:bodyPr>
          <a:lstStyle/>
          <a:p>
            <a:r>
              <a:rPr lang="nb-NO" dirty="0"/>
              <a:t>Eksamen 2019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A13EF518-3607-CE04-35D2-51D825E74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996"/>
          <a:stretch/>
        </p:blipFill>
        <p:spPr>
          <a:xfrm>
            <a:off x="1020193" y="1761467"/>
            <a:ext cx="4016818" cy="3283144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BEE44272-B553-EF63-A456-E9A2392CF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38" y="1761466"/>
            <a:ext cx="5905538" cy="1402973"/>
          </a:xfrm>
          <a:prstGeom prst="rect">
            <a:avLst/>
          </a:prstGeom>
        </p:spPr>
      </p:pic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4740EB1-8720-5818-6CAB-2F21A13C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1F3A-416B-C046-A60F-A8893BF08B1A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6151892-BECF-64D3-1B61-CD665EA0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3F982D7-CAFA-BF7D-E3F9-54EB5905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5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799CDC-7B17-2613-0439-B36BFA98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5952"/>
            <a:ext cx="7729728" cy="665701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KOntekstfrie</a:t>
            </a:r>
            <a:r>
              <a:rPr lang="nb-NO" dirty="0"/>
              <a:t> grammatikker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82306F-E76D-5F0A-690C-784699B5F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47" y="1102542"/>
            <a:ext cx="9451906" cy="4979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000" i="1" dirty="0"/>
              <a:t>Et sett frasestrukturregler som fanger konstituentstatus og rekkefølge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2E66880-A21D-D23D-B25E-D4A4B236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06" y="1750487"/>
            <a:ext cx="2622196" cy="213159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FA22F45-736C-A268-AC2F-18E23B03C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42" y="4106606"/>
            <a:ext cx="3907531" cy="1915787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62DA0072-FC94-C83E-EF90-CA6CCA886447}"/>
              </a:ext>
            </a:extLst>
          </p:cNvPr>
          <p:cNvSpPr txBox="1"/>
          <p:nvPr/>
        </p:nvSpPr>
        <p:spPr>
          <a:xfrm>
            <a:off x="7297052" y="1704027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latin typeface="Calibri" panose="020F0502020204030204" pitchFamily="34" charset="0"/>
              </a:rPr>
              <a:t>Kan </a:t>
            </a:r>
            <a:r>
              <a:rPr lang="nb-NO" dirty="0">
                <a:solidFill>
                  <a:schemeClr val="accent5"/>
                </a:solidFill>
                <a:latin typeface="Calibri" panose="020F0502020204030204" pitchFamily="34" charset="0"/>
              </a:rPr>
              <a:t>visualiseres</a:t>
            </a:r>
            <a:r>
              <a:rPr lang="nb-NO" dirty="0">
                <a:latin typeface="Calibri" panose="020F0502020204030204" pitchFamily="34" charset="0"/>
              </a:rPr>
              <a:t> med syntaktiske trær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C5672E7A-10B1-828D-702E-1FBC9DF191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81" r="11583"/>
          <a:stretch/>
        </p:blipFill>
        <p:spPr>
          <a:xfrm>
            <a:off x="8214639" y="2392298"/>
            <a:ext cx="2779259" cy="2761675"/>
          </a:xfrm>
          <a:prstGeom prst="rect">
            <a:avLst/>
          </a:prstGeom>
        </p:spPr>
      </p:pic>
      <p:sp>
        <p:nvSpPr>
          <p:cNvPr id="11" name="Plassholder for dato 10">
            <a:extLst>
              <a:ext uri="{FF2B5EF4-FFF2-40B4-BE49-F238E27FC236}">
                <a16:creationId xmlns:a16="http://schemas.microsoft.com/office/drawing/2014/main" id="{B376C937-DDF2-E99C-F518-937C2AC9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210E-6612-6C4E-882A-7F90179950F7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B33001EF-CF83-D839-AD54-F33CE12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BCC79302-4808-B00B-8FD3-34EF036B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C4FE2F46-13AD-4FE0-E418-F6F1D3E2A2E8}"/>
              </a:ext>
            </a:extLst>
          </p:cNvPr>
          <p:cNvSpPr txBox="1"/>
          <p:nvPr/>
        </p:nvSpPr>
        <p:spPr>
          <a:xfrm>
            <a:off x="9246036" y="4724985"/>
            <a:ext cx="340158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850" b="1" dirty="0">
                <a:solidFill>
                  <a:srgbClr val="3394BA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126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8F0305-6F3F-1175-2528-C8669181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9140"/>
            <a:ext cx="7729728" cy="708833"/>
          </a:xfrm>
        </p:spPr>
        <p:txBody>
          <a:bodyPr>
            <a:normAutofit fontScale="90000"/>
          </a:bodyPr>
          <a:lstStyle/>
          <a:p>
            <a:r>
              <a:rPr lang="nb-NO" dirty="0"/>
              <a:t>Eksamen 2017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8674613-48FF-6A6C-6E45-5F24DEBC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388" y="4541076"/>
            <a:ext cx="4989221" cy="145894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8DEA2A3-7E11-59C6-CBEB-E1C0BEA60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356" y="1436955"/>
            <a:ext cx="4923287" cy="2895031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C9456C34-4926-BE16-B48F-84D7E945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95D4-F93E-CC40-A5EC-69DEA685C872}" type="datetime1">
              <a:rPr lang="nb-NO" smtClean="0"/>
              <a:t>14.11.2023</a:t>
            </a:fld>
            <a:endParaRPr lang="en-US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CE21B62A-0E6A-A8FA-29CE-9DD79F7A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IN1140 liljacs@uio.no</a:t>
            </a:r>
            <a:endParaRPr lang="en-US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A8C5904A-798E-ACD1-32CE-7B8E7B8C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70519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1C1AA214-81C5-AE4A-A6A3-7F8C19D7B550}" vid="{BC7D569F-239E-D040-871A-254BCC6C6F5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Pakke</Template>
  <TotalTime>175</TotalTime>
  <Words>505</Words>
  <Application>Microsoft Macintosh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Pakke</vt:lpstr>
      <vt:lpstr>Oppsummering</vt:lpstr>
      <vt:lpstr>Morfologi</vt:lpstr>
      <vt:lpstr>Eksamen 2019</vt:lpstr>
      <vt:lpstr>Regulære uttrykk</vt:lpstr>
      <vt:lpstr>KOnteeksamen 2017</vt:lpstr>
      <vt:lpstr>språkmodeller</vt:lpstr>
      <vt:lpstr>Eksamen 2019</vt:lpstr>
      <vt:lpstr>KOntekstfrie grammatikker</vt:lpstr>
      <vt:lpstr>Eksamen 2017</vt:lpstr>
      <vt:lpstr>Naive bayes</vt:lpstr>
      <vt:lpstr>Eksamen 2019</vt:lpstr>
      <vt:lpstr>semantikk</vt:lpstr>
      <vt:lpstr>Eksamen 2017</vt:lpstr>
      <vt:lpstr>Eksamen 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Oppsummering</dc:title>
  <dc:creator>Lilja Charlotte Storset</dc:creator>
  <cp:lastModifiedBy>Lilja Charlotte Storset</cp:lastModifiedBy>
  <cp:revision>7</cp:revision>
  <dcterms:created xsi:type="dcterms:W3CDTF">2022-11-17T11:05:27Z</dcterms:created>
  <dcterms:modified xsi:type="dcterms:W3CDTF">2023-11-14T10:34:08Z</dcterms:modified>
</cp:coreProperties>
</file>