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50"/>
  </p:normalViewPr>
  <p:slideViewPr>
    <p:cSldViewPr snapToGrid="0" snapToObjects="1">
      <p:cViewPr>
        <p:scale>
          <a:sx n="100" d="100"/>
          <a:sy n="100" d="100"/>
        </p:scale>
        <p:origin x="1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FD37-8A75-2646-80D2-689811FA7274}" type="datetimeFigureOut">
              <a:rPr lang="nb-NO" smtClean="0"/>
              <a:t>07.09.2022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C199-F451-294B-A854-0F74FBA738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94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654119-20A5-AF5F-3319-6408CCFCB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336ED81-C1E8-2DB0-A6F7-6045BDE32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295F4A6-9E38-D59B-48E6-02C6D444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F240-48AF-204D-BC4B-EBF570133BBB}" type="datetimeyyyy">
              <a:rPr lang="nb-NO" smtClean="0"/>
              <a:t>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DA46B4-F35D-5DC0-618C-A7D5A979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39076C-FC1D-94BA-7306-5D93DD1B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53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2B0CAE-891F-A177-9CA5-89DC46CB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A79990-E82F-61AB-9903-0985F6662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F14A5E-21BF-3C0C-91DD-417A33B0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DF8B-FC1E-7D45-B208-1DA78859AE1A}" type="datetimeyyyy">
              <a:rPr lang="nb-NO" smtClean="0"/>
              <a:t>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869ADF-B9D2-167A-BE82-E7D15141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2C452E-692C-A0CC-93AB-81BAF128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5143D5D-A430-E2F0-7A9A-26561A0DB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0C19D3B-9C11-DE3C-8DBE-6CC24DA4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B19240-FB08-781C-A54B-8933F523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213C-50B7-EB4B-B6B2-8FE0F6F549F9}" type="datetimeyyyy">
              <a:rPr lang="nb-NO" smtClean="0"/>
              <a:t>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94D14A-0818-F49A-032C-0C4F1EC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4F8757E-A942-4F90-04FF-C4E0809E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913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5F0876-A630-481E-A316-AF256328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4B2FD0-0A0E-3003-052A-AAAC9B58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A0257D-E23A-9FD2-2F94-AFEE83F6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1D46-93BF-5A4B-ACE3-F9F51B0B232A}" type="datetimeyyyy">
              <a:rPr lang="nb-NO" smtClean="0"/>
              <a:t>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F05D1E5-05B4-6B0C-F803-F12E16B4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10B732-6954-F0C0-3977-4C27C7D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51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9F085-1598-5087-C87A-FE7A283B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C69762-5AB9-5237-9224-2F24A0FD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251ECD-82FD-04ED-9BF4-36449594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0004-BF7D-8F42-A8BF-FB0B0EFA7DCF}" type="datetimeyyyy">
              <a:rPr lang="nb-NO" smtClean="0"/>
              <a:t>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C45C50-6A97-70AE-C129-2F226BBF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EC7296-9BE7-6F49-9322-508FB53A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168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B6E987-7530-9AAE-7FB3-DC966FA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39AFB5-00DC-92D4-C8BA-86B18FEB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FABCD28-2EFA-BCCA-D2B7-9528C58E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57E8F7-6E37-5EB8-5E1C-25A490E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B2C-69D1-F84F-921B-F5EA0EFE8DFA}" type="datetimeyyyy">
              <a:rPr lang="nb-NO" smtClean="0"/>
              <a:t>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ED9E48-698A-12B4-119B-C3AC85E4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0609E56-78CE-177F-C3B5-94B9F6D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19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D9CED7-AB79-1A5C-F608-EB021F8B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2080BE7-5E57-1530-6F06-7863BC12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4E18C75-4283-84D0-9C50-D51D9A5E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E0DFD05-8D73-A51F-80A3-060AE2E05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B621D7B-50C0-8004-EF67-A217F8949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A7D81EC-FE52-E24C-0A69-6D15EAB7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FF26-B2C2-D140-A5E3-94D200DB607F}" type="datetimeyyyy">
              <a:rPr lang="nb-NO" smtClean="0"/>
              <a:t>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869D2A4-E74D-BB2E-5439-1686886A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77BAE86-852D-77E7-2087-1770B4D0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64E7D2-1382-2AAB-7064-5FBB6E6F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A4DA395-512C-6EF6-8DCF-E138D362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D92B-865F-1244-B774-0EC17C8C307B}" type="datetimeyyyy">
              <a:rPr lang="nb-NO" smtClean="0"/>
              <a:t>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1B0605E-580C-2A56-B666-6B205003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CAB9CD6-4927-2157-A782-9765ABE4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78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EE5C18-F22F-F781-F31F-BD55C755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C8E9-33F6-EE4A-A77E-AB994E8B8546}" type="datetimeyyyy">
              <a:rPr lang="nb-NO" smtClean="0"/>
              <a:t>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A5F9342-A41D-C6DB-3CE8-1D290E3D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429ADD1-0A96-CEB6-8257-643721AC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199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826ACC-3CE0-AEEA-1FD6-CBEC4959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72C93E-852A-C299-40AB-2258AAA5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78B0F7F-E959-874D-DA79-ECA7B62F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CA814EB-0D9C-241E-4BE6-B1952EAF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8BCC-3087-AB4F-BFEA-CDE412AD0D2A}" type="datetimeyyyy">
              <a:rPr lang="nb-NO" smtClean="0"/>
              <a:t>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6BCE957-A0B6-61B4-0DE9-57BB1178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5F474A1-73A9-6798-292D-FA627743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160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541B41-EC0D-E3E2-A158-AC481F3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20E325D-95ED-D0B5-87DF-8FED56819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ACE1E62-00F1-7918-399B-AB8646131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7A062D4-DF11-13C2-2989-04F4C8D3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DCB5-8171-8845-87A5-91814582377D}" type="datetimeyyyy">
              <a:rPr lang="nb-NO" smtClean="0"/>
              <a:t>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2DB405B-6BAA-9939-491A-95C87EF3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B541C76-AE50-2C9F-213B-F8D173E5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31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9FC52C3-4D30-D2BA-AD2D-CB7A2864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7ACBDD3-989F-2FAF-7607-CBD288E4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2AEE44-77EB-B84E-6F74-51AD190BF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F51B-4A21-CE4F-9FE0-D1F65D9FFD33}" type="datetimeyyyy">
              <a:rPr lang="nb-NO" smtClean="0"/>
              <a:t>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2D9F9C-7901-C8BE-C474-328B8E9CD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liljacs@ifi.uio.no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E25EAE1-3892-4E0A-D173-3006B3571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38A8-8999-534E-8F00-472B36B6A1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10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F4901D-B5D4-7448-A6BB-B64F318C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195295"/>
            <a:ext cx="3571810" cy="1017414"/>
          </a:xfrm>
        </p:spPr>
        <p:txBody>
          <a:bodyPr>
            <a:normAutofit/>
          </a:bodyPr>
          <a:lstStyle/>
          <a:p>
            <a:pPr algn="l"/>
            <a:r>
              <a:rPr lang="nb-NO" sz="6600" dirty="0"/>
              <a:t>Morfologi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436BE2B-E438-F249-9C64-E10D16104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40" y="4212709"/>
            <a:ext cx="3571810" cy="1189824"/>
          </a:xfrm>
        </p:spPr>
        <p:txBody>
          <a:bodyPr>
            <a:normAutofit/>
          </a:bodyPr>
          <a:lstStyle/>
          <a:p>
            <a:r>
              <a:rPr lang="nb-NO" dirty="0"/>
              <a:t>Hvordan ord er bygd opp, bøyes og dannes, og endrer ordklasse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C81961-FB5C-EA42-8B1C-CC2458FE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BAB-33F0-D640-BF4D-BAF707081214}" type="datetimeyyyy">
              <a:rPr lang="nb-NO" smtClean="0"/>
              <a:t>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BF4D39-A0AB-CA48-BE16-C95E5869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54A9506-866F-4047-B2B5-F647DB42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1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6BAAEA8-B8FE-EA41-8270-6B81B268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99" y="863364"/>
            <a:ext cx="6938012" cy="5550408"/>
          </a:xfrm>
          <a:prstGeom prst="rect">
            <a:avLst/>
          </a:prstGeom>
        </p:spPr>
      </p:pic>
      <p:sp>
        <p:nvSpPr>
          <p:cNvPr id="9" name="Pil høyre 8">
            <a:extLst>
              <a:ext uri="{FF2B5EF4-FFF2-40B4-BE49-F238E27FC236}">
                <a16:creationId xmlns:a16="http://schemas.microsoft.com/office/drawing/2014/main" id="{D1D195E8-EDE7-864F-BD20-CEBE7D47CAB5}"/>
              </a:ext>
            </a:extLst>
          </p:cNvPr>
          <p:cNvSpPr/>
          <p:nvPr/>
        </p:nvSpPr>
        <p:spPr>
          <a:xfrm>
            <a:off x="5518298" y="2695565"/>
            <a:ext cx="1605516" cy="49973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309C90E6-63E3-B14C-B4AB-B09B5EBA8436}"/>
              </a:ext>
            </a:extLst>
          </p:cNvPr>
          <p:cNvSpPr txBox="1"/>
          <p:nvPr/>
        </p:nvSpPr>
        <p:spPr>
          <a:xfrm>
            <a:off x="349101" y="2829410"/>
            <a:ext cx="5945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/>
              <a:t>Tokens</a:t>
            </a:r>
            <a:endParaRPr lang="nb-NO" sz="2400" b="1" dirty="0"/>
          </a:p>
          <a:p>
            <a:pPr algn="ctr"/>
            <a:r>
              <a:rPr lang="nb-NO" sz="2400" dirty="0"/>
              <a:t>Hvis vi antar at setningen er splittet på mellomrom, består den av </a:t>
            </a:r>
            <a:r>
              <a:rPr lang="nb-NO" sz="2400" u="sng" dirty="0"/>
              <a:t>10 tokens</a:t>
            </a:r>
            <a:r>
              <a:rPr lang="nb-NO" sz="2400" dirty="0"/>
              <a:t>: </a:t>
            </a:r>
            <a:r>
              <a:rPr lang="nb-NO" sz="2400" dirty="0">
                <a:solidFill>
                  <a:schemeClr val="accent1">
                    <a:lumMod val="75000"/>
                  </a:schemeClr>
                </a:solidFill>
              </a:rPr>
              <a:t>«Rose», «er», «en», «rose», «er», «en», «rose», «er», «en», «rose.»</a:t>
            </a:r>
          </a:p>
          <a:p>
            <a:endParaRPr lang="nb-NO" sz="2000" u="sng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C6E41A0-C958-0043-8EBE-A238FC8A434D}"/>
              </a:ext>
            </a:extLst>
          </p:cNvPr>
          <p:cNvSpPr txBox="1"/>
          <p:nvPr/>
        </p:nvSpPr>
        <p:spPr>
          <a:xfrm>
            <a:off x="6836736" y="2829410"/>
            <a:ext cx="50061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/>
              <a:t>Typer</a:t>
            </a:r>
          </a:p>
          <a:p>
            <a:pPr algn="ctr"/>
            <a:r>
              <a:rPr lang="nb-NO" sz="2400" dirty="0"/>
              <a:t>Unike ord/enheter. Her er det </a:t>
            </a:r>
            <a:r>
              <a:rPr lang="nb-NO" sz="2400" u="sng" dirty="0"/>
              <a:t>5 typer</a:t>
            </a:r>
            <a:r>
              <a:rPr lang="nb-NO" sz="2400" dirty="0"/>
              <a:t>: </a:t>
            </a:r>
            <a:r>
              <a:rPr lang="nb-NO" sz="2400" dirty="0">
                <a:solidFill>
                  <a:schemeClr val="accent1">
                    <a:lumMod val="75000"/>
                  </a:schemeClr>
                </a:solidFill>
              </a:rPr>
              <a:t>«Rose», «er», «en», «rose», «rose.»</a:t>
            </a:r>
            <a:endParaRPr lang="nb-NO" sz="2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71B3DF2-D40A-2D42-B8D6-A503EE610AB1}"/>
              </a:ext>
            </a:extLst>
          </p:cNvPr>
          <p:cNvSpPr txBox="1"/>
          <p:nvPr/>
        </p:nvSpPr>
        <p:spPr>
          <a:xfrm>
            <a:off x="2108790" y="1123983"/>
            <a:ext cx="7974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>
                <a:solidFill>
                  <a:srgbClr val="C00000"/>
                </a:solidFill>
              </a:rPr>
              <a:t>Rose er en rose er en rose er en rose.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F040166-D0B7-B34F-9101-069CEA23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1903-C863-F241-9F4E-AA40A58290F7}" type="datetimeyyyy">
              <a:rPr lang="nb-NO" smtClean="0"/>
              <a:t>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EBC34FC-D83E-2848-8452-6509EEE5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8C76375-0C0D-FC42-8E7F-94CC1DC2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6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>
            <a:extLst>
              <a:ext uri="{FF2B5EF4-FFF2-40B4-BE49-F238E27FC236}">
                <a16:creationId xmlns:a16="http://schemas.microsoft.com/office/drawing/2014/main" id="{D56DA954-48FF-694F-A622-1FE8C681E88B}"/>
              </a:ext>
            </a:extLst>
          </p:cNvPr>
          <p:cNvSpPr txBox="1"/>
          <p:nvPr/>
        </p:nvSpPr>
        <p:spPr>
          <a:xfrm>
            <a:off x="412611" y="890868"/>
            <a:ext cx="667724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/>
              <a:t>Innholdsord</a:t>
            </a:r>
            <a:endParaRPr lang="nb-NO" sz="2400" b="1" dirty="0"/>
          </a:p>
          <a:p>
            <a:pPr algn="ctr"/>
            <a:r>
              <a:rPr lang="nb-NO" sz="2400" dirty="0"/>
              <a:t>Typisk substantiv, verb og adjektiv.</a:t>
            </a:r>
          </a:p>
          <a:p>
            <a:pPr algn="ctr"/>
            <a:r>
              <a:rPr lang="nb-NO" sz="2400" dirty="0"/>
              <a:t>Åpne ordklasser: klasser som kan tilføres nye ord.</a:t>
            </a:r>
          </a:p>
          <a:p>
            <a:pPr algn="ctr"/>
            <a:r>
              <a:rPr lang="nb-NO" sz="2400" dirty="0"/>
              <a:t>Eksempel: </a:t>
            </a:r>
            <a:r>
              <a:rPr lang="nb-NO" sz="2400" dirty="0">
                <a:solidFill>
                  <a:srgbClr val="FF0000"/>
                </a:solidFill>
              </a:rPr>
              <a:t>«</a:t>
            </a:r>
            <a:r>
              <a:rPr lang="nb-NO" sz="2400" dirty="0" err="1">
                <a:solidFill>
                  <a:srgbClr val="FF0000"/>
                </a:solidFill>
              </a:rPr>
              <a:t>elsparkesykkel</a:t>
            </a:r>
            <a:r>
              <a:rPr lang="nb-NO" sz="2400" dirty="0">
                <a:solidFill>
                  <a:srgbClr val="FF0000"/>
                </a:solidFill>
              </a:rPr>
              <a:t>», «</a:t>
            </a:r>
            <a:r>
              <a:rPr lang="nb-NO" sz="2400" dirty="0" err="1">
                <a:solidFill>
                  <a:srgbClr val="FF0000"/>
                </a:solidFill>
              </a:rPr>
              <a:t>voie</a:t>
            </a:r>
            <a:r>
              <a:rPr lang="nb-NO" sz="2400" dirty="0">
                <a:solidFill>
                  <a:srgbClr val="FF0000"/>
                </a:solidFill>
              </a:rPr>
              <a:t>», «hoppe», «rød»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BC40E43-A9BD-504E-BF46-3B1AB49E2749}"/>
              </a:ext>
            </a:extLst>
          </p:cNvPr>
          <p:cNvSpPr txBox="1"/>
          <p:nvPr/>
        </p:nvSpPr>
        <p:spPr>
          <a:xfrm>
            <a:off x="733645" y="3966584"/>
            <a:ext cx="60351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/>
              <a:t>Funksjonsord</a:t>
            </a:r>
            <a:endParaRPr lang="nb-NO" b="1" dirty="0"/>
          </a:p>
          <a:p>
            <a:pPr algn="ctr"/>
            <a:r>
              <a:rPr lang="nb-NO" sz="2400" dirty="0"/>
              <a:t>Betegner ord som har en grammatisk funksjon.</a:t>
            </a:r>
          </a:p>
          <a:p>
            <a:pPr algn="ctr"/>
            <a:r>
              <a:rPr lang="nb-NO" sz="2400" dirty="0"/>
              <a:t>Har lite eller ingen semantisk innhold.</a:t>
            </a:r>
          </a:p>
          <a:p>
            <a:pPr algn="ctr"/>
            <a:r>
              <a:rPr lang="nb-NO" sz="2400" dirty="0"/>
              <a:t>Typisk artikler, preposisjoner, pronomen.</a:t>
            </a:r>
          </a:p>
          <a:p>
            <a:pPr algn="ctr"/>
            <a:r>
              <a:rPr lang="nb-NO" sz="2400" dirty="0"/>
              <a:t>Eksempel: </a:t>
            </a:r>
            <a:r>
              <a:rPr lang="nb-NO" sz="2400" dirty="0">
                <a:solidFill>
                  <a:srgbClr val="00B050"/>
                </a:solidFill>
              </a:rPr>
              <a:t>«i», «og», «på», «en»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8516E1D8-9565-2B4E-A3F5-1BF38E74E420}"/>
              </a:ext>
            </a:extLst>
          </p:cNvPr>
          <p:cNvSpPr txBox="1"/>
          <p:nvPr/>
        </p:nvSpPr>
        <p:spPr>
          <a:xfrm>
            <a:off x="7089858" y="3136612"/>
            <a:ext cx="383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«</a:t>
            </a:r>
            <a:r>
              <a:rPr lang="nb-NO" sz="3200" dirty="0">
                <a:solidFill>
                  <a:srgbClr val="00B050"/>
                </a:solidFill>
              </a:rPr>
              <a:t>Jeg</a:t>
            </a:r>
            <a:r>
              <a:rPr lang="nb-NO" sz="3200" dirty="0"/>
              <a:t> </a:t>
            </a:r>
            <a:r>
              <a:rPr lang="nb-NO" sz="3200" dirty="0">
                <a:solidFill>
                  <a:srgbClr val="FF0000"/>
                </a:solidFill>
              </a:rPr>
              <a:t>sitter</a:t>
            </a:r>
            <a:r>
              <a:rPr lang="nb-NO" sz="3200" dirty="0"/>
              <a:t> </a:t>
            </a:r>
            <a:r>
              <a:rPr lang="nb-NO" sz="3200" dirty="0">
                <a:solidFill>
                  <a:srgbClr val="00B050"/>
                </a:solidFill>
              </a:rPr>
              <a:t>på en </a:t>
            </a:r>
            <a:r>
              <a:rPr lang="nb-NO" sz="3200" dirty="0">
                <a:solidFill>
                  <a:srgbClr val="FF0000"/>
                </a:solidFill>
              </a:rPr>
              <a:t>stol</a:t>
            </a:r>
            <a:r>
              <a:rPr lang="nb-NO" sz="3200" dirty="0"/>
              <a:t>»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1E1E4A2-4AEE-B741-8F1D-930A1158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BD60-BB2A-0D43-98E4-1AE97AB9252D}" type="datetimeyyyy">
              <a:rPr lang="nb-NO" smtClean="0"/>
              <a:t>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0D8259-95BF-6040-9F98-F2A1913C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98F1C99-ECB1-0645-9EB7-525F7910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3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5B639B2-685B-CA26-04B5-DB410CA3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3600" l="10000" r="90000">
                        <a14:foregroundMark x1="31000" y1="9800" x2="31000" y2="9800"/>
                        <a14:foregroundMark x1="51200" y1="7000" x2="51200" y2="7000"/>
                        <a14:foregroundMark x1="30800" y1="93600" x2="30800" y2="93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3318" y="559818"/>
            <a:ext cx="2160163" cy="21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501242CE-B8F8-1B44-A6BC-C6709A127786}"/>
              </a:ext>
            </a:extLst>
          </p:cNvPr>
          <p:cNvSpPr txBox="1"/>
          <p:nvPr/>
        </p:nvSpPr>
        <p:spPr>
          <a:xfrm>
            <a:off x="2652557" y="554125"/>
            <a:ext cx="68868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/>
              <a:t>Morfem</a:t>
            </a:r>
          </a:p>
          <a:p>
            <a:pPr algn="ctr"/>
            <a:r>
              <a:rPr lang="nb-NO" sz="2400" dirty="0"/>
              <a:t>Den minste meningsbærende enheten av et ord.</a:t>
            </a:r>
          </a:p>
          <a:p>
            <a:pPr algn="ctr"/>
            <a:r>
              <a:rPr lang="nb-NO" sz="2400" dirty="0"/>
              <a:t>Noen ord består av ett morfem, mens andre har flere.</a:t>
            </a:r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5D6F175-DEAE-F84E-B2EF-F49881F37E64}"/>
              </a:ext>
            </a:extLst>
          </p:cNvPr>
          <p:cNvSpPr txBox="1"/>
          <p:nvPr/>
        </p:nvSpPr>
        <p:spPr>
          <a:xfrm>
            <a:off x="2965656" y="3869938"/>
            <a:ext cx="6260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400" b="1" dirty="0"/>
              <a:t>Leksem</a:t>
            </a:r>
          </a:p>
          <a:p>
            <a:pPr algn="ctr"/>
            <a:r>
              <a:rPr lang="nb-NO" sz="2400" dirty="0"/>
              <a:t>Viser til alle ord som er former av et bestemt ord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F6CBFE6-1D00-5B49-A0D6-23EA407F1684}"/>
              </a:ext>
            </a:extLst>
          </p:cNvPr>
          <p:cNvSpPr txBox="1"/>
          <p:nvPr/>
        </p:nvSpPr>
        <p:spPr>
          <a:xfrm>
            <a:off x="3920724" y="4835768"/>
            <a:ext cx="435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C000"/>
                </a:solidFill>
              </a:rPr>
              <a:t>Hus</a:t>
            </a:r>
            <a:r>
              <a:rPr lang="nb-NO" sz="2800" dirty="0"/>
              <a:t>:</a:t>
            </a:r>
            <a:r>
              <a:rPr lang="nb-NO" sz="2800" dirty="0">
                <a:solidFill>
                  <a:srgbClr val="FFC000"/>
                </a:solidFill>
              </a:rPr>
              <a:t> </a:t>
            </a:r>
            <a:r>
              <a:rPr lang="nb-NO" sz="2800" dirty="0">
                <a:solidFill>
                  <a:schemeClr val="accent1"/>
                </a:solidFill>
              </a:rPr>
              <a:t>hus, huset, hus, husene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88CF8429-74C2-0E49-86C2-46AAC19F3836}"/>
              </a:ext>
            </a:extLst>
          </p:cNvPr>
          <p:cNvSpPr txBox="1"/>
          <p:nvPr/>
        </p:nvSpPr>
        <p:spPr>
          <a:xfrm>
            <a:off x="4818181" y="2163382"/>
            <a:ext cx="255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>
                <a:solidFill>
                  <a:srgbClr val="FFC000"/>
                </a:solidFill>
              </a:rPr>
              <a:t>«Betal» </a:t>
            </a:r>
            <a:r>
              <a:rPr lang="nb-NO" sz="2800" dirty="0"/>
              <a:t>+</a:t>
            </a:r>
            <a:r>
              <a:rPr lang="nb-NO" sz="2800" dirty="0">
                <a:solidFill>
                  <a:schemeClr val="accent1"/>
                </a:solidFill>
              </a:rPr>
              <a:t> «-ing»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549817A-1355-054A-B2B6-207BD09D687E}"/>
              </a:ext>
            </a:extLst>
          </p:cNvPr>
          <p:cNvSpPr txBox="1"/>
          <p:nvPr/>
        </p:nvSpPr>
        <p:spPr>
          <a:xfrm>
            <a:off x="8369090" y="2155054"/>
            <a:ext cx="2680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Suffiks/bundet morfem:</a:t>
            </a:r>
          </a:p>
          <a:p>
            <a:pPr algn="ctr"/>
            <a:r>
              <a:rPr lang="nb-N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Kan ikke stå alene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91206C7-9D10-CA4D-B7CD-019CD65F8720}"/>
              </a:ext>
            </a:extLst>
          </p:cNvPr>
          <p:cNvSpPr txBox="1"/>
          <p:nvPr/>
        </p:nvSpPr>
        <p:spPr>
          <a:xfrm>
            <a:off x="2060789" y="2071049"/>
            <a:ext cx="1607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Fritt morfem:</a:t>
            </a:r>
          </a:p>
          <a:p>
            <a:pPr algn="ctr"/>
            <a:r>
              <a:rPr lang="nb-N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kan stå alene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F79D28EF-CE98-FE47-8954-A51953E334D0}"/>
              </a:ext>
            </a:extLst>
          </p:cNvPr>
          <p:cNvSpPr txBox="1"/>
          <p:nvPr/>
        </p:nvSpPr>
        <p:spPr>
          <a:xfrm>
            <a:off x="2825551" y="55078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Lemma</a:t>
            </a:r>
            <a:endParaRPr lang="nb-N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9C063044-2E8A-9C4E-898B-0E53341EC199}"/>
              </a:ext>
            </a:extLst>
          </p:cNvPr>
          <p:cNvSpPr txBox="1"/>
          <p:nvPr/>
        </p:nvSpPr>
        <p:spPr>
          <a:xfrm>
            <a:off x="5958907" y="5697578"/>
            <a:ext cx="9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Leksem</a:t>
            </a:r>
            <a:endParaRPr lang="nb-N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Høyre klammeparentes 23">
            <a:extLst>
              <a:ext uri="{FF2B5EF4-FFF2-40B4-BE49-F238E27FC236}">
                <a16:creationId xmlns:a16="http://schemas.microsoft.com/office/drawing/2014/main" id="{A54D47CD-156D-B741-A1F2-728957EC0F53}"/>
              </a:ext>
            </a:extLst>
          </p:cNvPr>
          <p:cNvSpPr/>
          <p:nvPr/>
        </p:nvSpPr>
        <p:spPr>
          <a:xfrm rot="5400000">
            <a:off x="6291189" y="3762929"/>
            <a:ext cx="304804" cy="338444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F5A675B7-9D4F-134F-BBAB-D8ED82F5DBC8}"/>
              </a:ext>
            </a:extLst>
          </p:cNvPr>
          <p:cNvCxnSpPr>
            <a:cxnSpLocks/>
          </p:cNvCxnSpPr>
          <p:nvPr/>
        </p:nvCxnSpPr>
        <p:spPr>
          <a:xfrm>
            <a:off x="3779658" y="2434556"/>
            <a:ext cx="873024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>
            <a:extLst>
              <a:ext uri="{FF2B5EF4-FFF2-40B4-BE49-F238E27FC236}">
                <a16:creationId xmlns:a16="http://schemas.microsoft.com/office/drawing/2014/main" id="{31CD0DE3-F20F-FC4D-AF7F-8D2F81B5284B}"/>
              </a:ext>
            </a:extLst>
          </p:cNvPr>
          <p:cNvCxnSpPr>
            <a:cxnSpLocks/>
          </p:cNvCxnSpPr>
          <p:nvPr/>
        </p:nvCxnSpPr>
        <p:spPr>
          <a:xfrm flipH="1">
            <a:off x="7448020" y="2434556"/>
            <a:ext cx="823254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>
            <a:extLst>
              <a:ext uri="{FF2B5EF4-FFF2-40B4-BE49-F238E27FC236}">
                <a16:creationId xmlns:a16="http://schemas.microsoft.com/office/drawing/2014/main" id="{40210F16-1D78-8A45-A42B-DD032EA3AEA2}"/>
              </a:ext>
            </a:extLst>
          </p:cNvPr>
          <p:cNvCxnSpPr>
            <a:cxnSpLocks/>
          </p:cNvCxnSpPr>
          <p:nvPr/>
        </p:nvCxnSpPr>
        <p:spPr>
          <a:xfrm flipV="1">
            <a:off x="3322004" y="5163500"/>
            <a:ext cx="598720" cy="33881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dato 14">
            <a:extLst>
              <a:ext uri="{FF2B5EF4-FFF2-40B4-BE49-F238E27FC236}">
                <a16:creationId xmlns:a16="http://schemas.microsoft.com/office/drawing/2014/main" id="{98073A4B-A655-BB47-8FBB-0BE82E48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CC95-9100-9D4B-90A9-4E8E64DE6F68}" type="datetimeyyyy">
              <a:rPr lang="nb-NO" smtClean="0"/>
              <a:t>2022</a:t>
            </a:fld>
            <a:endParaRPr lang="nb-NO"/>
          </a:p>
        </p:txBody>
      </p:sp>
      <p:sp>
        <p:nvSpPr>
          <p:cNvPr id="17" name="Plassholder for bunntekst 16">
            <a:extLst>
              <a:ext uri="{FF2B5EF4-FFF2-40B4-BE49-F238E27FC236}">
                <a16:creationId xmlns:a16="http://schemas.microsoft.com/office/drawing/2014/main" id="{8CA7A725-FA34-6040-AF84-45FBD1F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19" name="Plassholder for lysbildenummer 18">
            <a:extLst>
              <a:ext uri="{FF2B5EF4-FFF2-40B4-BE49-F238E27FC236}">
                <a16:creationId xmlns:a16="http://schemas.microsoft.com/office/drawing/2014/main" id="{42D83B16-4A7E-5F46-8CFA-B9A179F9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752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004959E2-5B98-C741-9CF7-53CA59CD2E0E}"/>
              </a:ext>
            </a:extLst>
          </p:cNvPr>
          <p:cNvSpPr txBox="1"/>
          <p:nvPr/>
        </p:nvSpPr>
        <p:spPr>
          <a:xfrm>
            <a:off x="398186" y="1113743"/>
            <a:ext cx="44444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/>
              <a:t>Stamme</a:t>
            </a:r>
          </a:p>
          <a:p>
            <a:pPr algn="ctr"/>
            <a:r>
              <a:rPr lang="nb-NO" sz="2800" dirty="0"/>
              <a:t>Grunnelementet av et ord. </a:t>
            </a:r>
          </a:p>
          <a:p>
            <a:pPr algn="ctr"/>
            <a:r>
              <a:rPr lang="nb-NO" sz="2800" dirty="0"/>
              <a:t>Vi får stammen når vi fjerner </a:t>
            </a:r>
          </a:p>
          <a:p>
            <a:pPr algn="ctr"/>
            <a:r>
              <a:rPr lang="nb-NO" sz="2800" dirty="0"/>
              <a:t>alle bøyningsaffikser 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9E5E40E3-77DB-0F4A-A4D9-95C431BB7F89}"/>
              </a:ext>
            </a:extLst>
          </p:cNvPr>
          <p:cNvSpPr txBox="1"/>
          <p:nvPr/>
        </p:nvSpPr>
        <p:spPr>
          <a:xfrm>
            <a:off x="5630237" y="1113743"/>
            <a:ext cx="63659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/>
              <a:t>Rot</a:t>
            </a:r>
          </a:p>
          <a:p>
            <a:pPr algn="ctr"/>
            <a:r>
              <a:rPr lang="nb-NO" sz="2800" dirty="0"/>
              <a:t>«kjernen» i et ord. Vi får rota når vi fjerner</a:t>
            </a:r>
          </a:p>
          <a:p>
            <a:pPr algn="ctr"/>
            <a:r>
              <a:rPr lang="nb-NO" sz="2800" dirty="0"/>
              <a:t>alle affikser </a:t>
            </a:r>
          </a:p>
          <a:p>
            <a:pPr algn="ctr"/>
            <a:r>
              <a:rPr lang="nb-NO" sz="2800" dirty="0"/>
              <a:t>(inkludert evt. bøyningsaffikser)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E41EA9B-61E9-F740-BE29-746ED0105F14}"/>
              </a:ext>
            </a:extLst>
          </p:cNvPr>
          <p:cNvSpPr txBox="1"/>
          <p:nvPr/>
        </p:nvSpPr>
        <p:spPr>
          <a:xfrm>
            <a:off x="7767114" y="3513032"/>
            <a:ext cx="2010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 dirty="0">
                <a:solidFill>
                  <a:srgbClr val="0070C0"/>
                </a:solidFill>
              </a:rPr>
              <a:t>U</a:t>
            </a:r>
            <a:r>
              <a:rPr lang="nb-NO" sz="4000" dirty="0">
                <a:solidFill>
                  <a:srgbClr val="FFC000"/>
                </a:solidFill>
              </a:rPr>
              <a:t>venn</a:t>
            </a:r>
            <a:r>
              <a:rPr lang="nb-NO" sz="4000" dirty="0">
                <a:solidFill>
                  <a:srgbClr val="0070C0"/>
                </a:solidFill>
              </a:rPr>
              <a:t>lig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05A33AD-32B8-D647-8818-927DF26E70BF}"/>
              </a:ext>
            </a:extLst>
          </p:cNvPr>
          <p:cNvSpPr txBox="1"/>
          <p:nvPr/>
        </p:nvSpPr>
        <p:spPr>
          <a:xfrm>
            <a:off x="8496448" y="4675991"/>
            <a:ext cx="55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rot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8449EBE-43F4-9748-93FA-34682B9F37B6}"/>
              </a:ext>
            </a:extLst>
          </p:cNvPr>
          <p:cNvSpPr txBox="1"/>
          <p:nvPr/>
        </p:nvSpPr>
        <p:spPr>
          <a:xfrm>
            <a:off x="6950777" y="452655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prefiks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15040AF8-BC1C-5F40-8BA6-204A83E8C98C}"/>
              </a:ext>
            </a:extLst>
          </p:cNvPr>
          <p:cNvSpPr txBox="1"/>
          <p:nvPr/>
        </p:nvSpPr>
        <p:spPr>
          <a:xfrm>
            <a:off x="9837392" y="4526555"/>
            <a:ext cx="9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suffiks</a:t>
            </a:r>
            <a:endParaRPr lang="nb-NO" dirty="0"/>
          </a:p>
        </p:txBody>
      </p:sp>
      <p:cxnSp>
        <p:nvCxnSpPr>
          <p:cNvPr id="9" name="Rett pil 8">
            <a:extLst>
              <a:ext uri="{FF2B5EF4-FFF2-40B4-BE49-F238E27FC236}">
                <a16:creationId xmlns:a16="http://schemas.microsoft.com/office/drawing/2014/main" id="{4DAEA1E3-5B61-A644-AC32-712B887846A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62296" y="4095937"/>
            <a:ext cx="332302" cy="4306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 9">
            <a:extLst>
              <a:ext uri="{FF2B5EF4-FFF2-40B4-BE49-F238E27FC236}">
                <a16:creationId xmlns:a16="http://schemas.microsoft.com/office/drawing/2014/main" id="{739B1254-1657-084E-97FF-CB732C53344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772261" y="4311246"/>
            <a:ext cx="0" cy="36474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pil 12">
            <a:extLst>
              <a:ext uri="{FF2B5EF4-FFF2-40B4-BE49-F238E27FC236}">
                <a16:creationId xmlns:a16="http://schemas.microsoft.com/office/drawing/2014/main" id="{999A7CA9-F880-794F-942C-BE1279DFA0F1}"/>
              </a:ext>
            </a:extLst>
          </p:cNvPr>
          <p:cNvCxnSpPr>
            <a:cxnSpLocks/>
          </p:cNvCxnSpPr>
          <p:nvPr/>
        </p:nvCxnSpPr>
        <p:spPr>
          <a:xfrm flipH="1" flipV="1">
            <a:off x="9804892" y="4095937"/>
            <a:ext cx="474230" cy="43062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02ED9B01-10F0-A948-BBB0-1B2194910107}"/>
              </a:ext>
            </a:extLst>
          </p:cNvPr>
          <p:cNvSpPr txBox="1"/>
          <p:nvPr/>
        </p:nvSpPr>
        <p:spPr>
          <a:xfrm>
            <a:off x="1428308" y="4685853"/>
            <a:ext cx="1192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stamme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09FA0946-52D6-544D-AAE8-60832641FFA0}"/>
              </a:ext>
            </a:extLst>
          </p:cNvPr>
          <p:cNvSpPr txBox="1"/>
          <p:nvPr/>
        </p:nvSpPr>
        <p:spPr>
          <a:xfrm>
            <a:off x="3514808" y="4675991"/>
            <a:ext cx="210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bøyningssuffiks</a:t>
            </a:r>
            <a:endParaRPr lang="nb-NO" dirty="0"/>
          </a:p>
        </p:txBody>
      </p:sp>
      <p:cxnSp>
        <p:nvCxnSpPr>
          <p:cNvPr id="19" name="Rett pil 18">
            <a:extLst>
              <a:ext uri="{FF2B5EF4-FFF2-40B4-BE49-F238E27FC236}">
                <a16:creationId xmlns:a16="http://schemas.microsoft.com/office/drawing/2014/main" id="{C5006695-73A8-D04C-9BD2-6AB6E833D7C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024369" y="4127123"/>
            <a:ext cx="0" cy="55873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 19">
            <a:extLst>
              <a:ext uri="{FF2B5EF4-FFF2-40B4-BE49-F238E27FC236}">
                <a16:creationId xmlns:a16="http://schemas.microsoft.com/office/drawing/2014/main" id="{AA762773-B76A-754C-911A-F574ED9E4260}"/>
              </a:ext>
            </a:extLst>
          </p:cNvPr>
          <p:cNvCxnSpPr>
            <a:cxnSpLocks/>
          </p:cNvCxnSpPr>
          <p:nvPr/>
        </p:nvCxnSpPr>
        <p:spPr>
          <a:xfrm flipV="1">
            <a:off x="4603239" y="4095937"/>
            <a:ext cx="0" cy="589916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081A29CA-1146-3241-B751-A952E1506109}"/>
              </a:ext>
            </a:extLst>
          </p:cNvPr>
          <p:cNvSpPr txBox="1"/>
          <p:nvPr/>
        </p:nvSpPr>
        <p:spPr>
          <a:xfrm>
            <a:off x="523310" y="3480792"/>
            <a:ext cx="457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>
                <a:solidFill>
                  <a:srgbClr val="FFC000"/>
                </a:solidFill>
              </a:rPr>
              <a:t>Forskningsassistent</a:t>
            </a:r>
            <a:r>
              <a:rPr lang="nb-NO" sz="3600" dirty="0">
                <a:solidFill>
                  <a:srgbClr val="0070C0"/>
                </a:solidFill>
              </a:rPr>
              <a:t>ene</a:t>
            </a:r>
          </a:p>
        </p:txBody>
      </p:sp>
      <p:sp>
        <p:nvSpPr>
          <p:cNvPr id="26" name="Plassholder for dato 25">
            <a:extLst>
              <a:ext uri="{FF2B5EF4-FFF2-40B4-BE49-F238E27FC236}">
                <a16:creationId xmlns:a16="http://schemas.microsoft.com/office/drawing/2014/main" id="{3493F6BF-AB42-C042-B1B8-C46B52BF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4C0F-779F-7849-AE1B-9AF29A4ADCAA}" type="datetimeyyyy">
              <a:rPr lang="nb-NO" smtClean="0"/>
              <a:t>2022</a:t>
            </a:fld>
            <a:endParaRPr lang="nb-NO"/>
          </a:p>
        </p:txBody>
      </p:sp>
      <p:sp>
        <p:nvSpPr>
          <p:cNvPr id="27" name="Plassholder for bunntekst 26">
            <a:extLst>
              <a:ext uri="{FF2B5EF4-FFF2-40B4-BE49-F238E27FC236}">
                <a16:creationId xmlns:a16="http://schemas.microsoft.com/office/drawing/2014/main" id="{4FE20B90-41E4-E241-A2DC-1DBC7195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28" name="Plassholder for lysbildenummer 27">
            <a:extLst>
              <a:ext uri="{FF2B5EF4-FFF2-40B4-BE49-F238E27FC236}">
                <a16:creationId xmlns:a16="http://schemas.microsoft.com/office/drawing/2014/main" id="{F2EA7881-C694-A749-AC71-B052FD68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41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86A1CE74-3737-FB4C-BA26-19B8F57D8C7F}"/>
              </a:ext>
            </a:extLst>
          </p:cNvPr>
          <p:cNvSpPr txBox="1"/>
          <p:nvPr/>
        </p:nvSpPr>
        <p:spPr>
          <a:xfrm>
            <a:off x="297665" y="1078523"/>
            <a:ext cx="567347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3200" b="1" dirty="0"/>
              <a:t>Bøyning</a:t>
            </a:r>
            <a:endParaRPr lang="nb-NO" sz="2800" b="1" dirty="0"/>
          </a:p>
          <a:p>
            <a:pPr algn="ctr"/>
            <a:r>
              <a:rPr lang="nb-NO" sz="2800" dirty="0"/>
              <a:t>Når et ord forandrer aspekt om </a:t>
            </a:r>
          </a:p>
          <a:p>
            <a:pPr algn="ctr"/>
            <a:r>
              <a:rPr lang="nb-NO" sz="2800" dirty="0"/>
              <a:t>tid, tall, bestemthet osv. Ordet endrer</a:t>
            </a:r>
          </a:p>
          <a:p>
            <a:pPr algn="ctr"/>
            <a:r>
              <a:rPr lang="nb-NO" sz="2800" u="sng" dirty="0"/>
              <a:t>ikke</a:t>
            </a:r>
            <a:r>
              <a:rPr lang="nb-NO" sz="2800" dirty="0"/>
              <a:t> ordklasse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BD0F3048-0813-304F-9B48-EB906A6DFDAA}"/>
              </a:ext>
            </a:extLst>
          </p:cNvPr>
          <p:cNvSpPr txBox="1"/>
          <p:nvPr/>
        </p:nvSpPr>
        <p:spPr>
          <a:xfrm>
            <a:off x="6430933" y="1084296"/>
            <a:ext cx="5673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/>
              <a:t>Avledning</a:t>
            </a:r>
            <a:endParaRPr lang="nb-NO" sz="2800" b="1" dirty="0"/>
          </a:p>
          <a:p>
            <a:pPr algn="ctr"/>
            <a:r>
              <a:rPr lang="nb-NO" sz="2800" dirty="0"/>
              <a:t>Når et ord danner nye ord ved å legge </a:t>
            </a:r>
          </a:p>
          <a:p>
            <a:pPr algn="ctr"/>
            <a:r>
              <a:rPr lang="nb-NO" sz="2800" dirty="0"/>
              <a:t>Til affikser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6622FC6-534D-6243-87FB-F5D93D028F51}"/>
              </a:ext>
            </a:extLst>
          </p:cNvPr>
          <p:cNvSpPr txBox="1"/>
          <p:nvPr/>
        </p:nvSpPr>
        <p:spPr>
          <a:xfrm>
            <a:off x="1612768" y="3902041"/>
            <a:ext cx="304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solidFill>
                  <a:schemeClr val="accent1"/>
                </a:solidFill>
              </a:rPr>
              <a:t>Betaler – betalte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444DC34-F3BE-ED49-A5E7-6F7AFD2AAF47}"/>
              </a:ext>
            </a:extLst>
          </p:cNvPr>
          <p:cNvSpPr txBox="1"/>
          <p:nvPr/>
        </p:nvSpPr>
        <p:spPr>
          <a:xfrm>
            <a:off x="8781157" y="2844225"/>
            <a:ext cx="103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solidFill>
                  <a:schemeClr val="accent1"/>
                </a:solidFill>
              </a:rPr>
              <a:t>Betal</a:t>
            </a:r>
            <a:endParaRPr lang="nb-NO" dirty="0">
              <a:solidFill>
                <a:schemeClr val="accent1"/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ACB346F-5EB1-234E-BAEE-6033EEC159E0}"/>
              </a:ext>
            </a:extLst>
          </p:cNvPr>
          <p:cNvSpPr txBox="1"/>
          <p:nvPr/>
        </p:nvSpPr>
        <p:spPr>
          <a:xfrm>
            <a:off x="7505772" y="5357255"/>
            <a:ext cx="3584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accent1"/>
                </a:solidFill>
              </a:rPr>
              <a:t>«Betal» + «-ing» =</a:t>
            </a:r>
          </a:p>
          <a:p>
            <a:pPr algn="ctr"/>
            <a:r>
              <a:rPr lang="nb-NO" sz="3200" dirty="0">
                <a:solidFill>
                  <a:schemeClr val="accent1"/>
                </a:solidFill>
              </a:rPr>
              <a:t>«Betaling»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A772CAA-3DFB-0843-B779-D6D4CA96E8CF}"/>
              </a:ext>
            </a:extLst>
          </p:cNvPr>
          <p:cNvSpPr txBox="1"/>
          <p:nvPr/>
        </p:nvSpPr>
        <p:spPr>
          <a:xfrm>
            <a:off x="8765830" y="3429000"/>
            <a:ext cx="116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Fra verb..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A910066F-3533-0441-AF4A-B9CD30902FA9}"/>
              </a:ext>
            </a:extLst>
          </p:cNvPr>
          <p:cNvSpPr txBox="1"/>
          <p:nvPr/>
        </p:nvSpPr>
        <p:spPr>
          <a:xfrm>
            <a:off x="8698272" y="4591827"/>
            <a:ext cx="11992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.. til </a:t>
            </a:r>
            <a:r>
              <a:rPr lang="nb-NO" sz="2000" dirty="0" err="1">
                <a:solidFill>
                  <a:schemeClr val="accent2">
                    <a:lumMod val="75000"/>
                  </a:schemeClr>
                </a:solidFill>
              </a:rPr>
              <a:t>subtantiv</a:t>
            </a:r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D076C2B5-88AF-9147-A5AE-08AA614D39DF}"/>
              </a:ext>
            </a:extLst>
          </p:cNvPr>
          <p:cNvSpPr txBox="1"/>
          <p:nvPr/>
        </p:nvSpPr>
        <p:spPr>
          <a:xfrm>
            <a:off x="2294473" y="4486816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>
                <a:solidFill>
                  <a:schemeClr val="accent2">
                    <a:lumMod val="75000"/>
                  </a:schemeClr>
                </a:solidFill>
              </a:rPr>
              <a:t>Endring i tid</a:t>
            </a:r>
          </a:p>
        </p:txBody>
      </p:sp>
      <p:cxnSp>
        <p:nvCxnSpPr>
          <p:cNvPr id="5" name="Rett pil 4">
            <a:extLst>
              <a:ext uri="{FF2B5EF4-FFF2-40B4-BE49-F238E27FC236}">
                <a16:creationId xmlns:a16="http://schemas.microsoft.com/office/drawing/2014/main" id="{2C5733B0-5E7D-6D44-8651-0F0EC1D307C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347207" y="3829110"/>
            <a:ext cx="0" cy="58477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ssholder for dato 13">
            <a:extLst>
              <a:ext uri="{FF2B5EF4-FFF2-40B4-BE49-F238E27FC236}">
                <a16:creationId xmlns:a16="http://schemas.microsoft.com/office/drawing/2014/main" id="{4C7008D3-2F08-5F4E-A294-254D917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C5D8-6B25-DF46-84F8-E96CFEC7E90A}" type="datetimeyyyy">
              <a:rPr lang="nb-NO" smtClean="0"/>
              <a:t>2022</a:t>
            </a:fld>
            <a:endParaRPr lang="nb-NO"/>
          </a:p>
        </p:txBody>
      </p:sp>
      <p:sp>
        <p:nvSpPr>
          <p:cNvPr id="15" name="Plassholder for bunntekst 14">
            <a:extLst>
              <a:ext uri="{FF2B5EF4-FFF2-40B4-BE49-F238E27FC236}">
                <a16:creationId xmlns:a16="http://schemas.microsoft.com/office/drawing/2014/main" id="{303C43E8-6BF1-0645-9265-42BECC59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liljacs@ifi.uio.no</a:t>
            </a:r>
          </a:p>
        </p:txBody>
      </p:sp>
      <p:sp>
        <p:nvSpPr>
          <p:cNvPr id="16" name="Plassholder for lysbildenummer 15">
            <a:extLst>
              <a:ext uri="{FF2B5EF4-FFF2-40B4-BE49-F238E27FC236}">
                <a16:creationId xmlns:a16="http://schemas.microsoft.com/office/drawing/2014/main" id="{298B75F9-5B3B-BC46-A65C-A203E007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38A8-8999-534E-8F00-472B36B6A12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981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393</Words>
  <Application>Microsoft Macintosh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Morfologi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Morfologi</dc:title>
  <dc:creator>Lilja Charlotte Storset</dc:creator>
  <cp:lastModifiedBy>Lilja Charlotte Storset</cp:lastModifiedBy>
  <cp:revision>12</cp:revision>
  <dcterms:created xsi:type="dcterms:W3CDTF">2021-09-15T12:41:07Z</dcterms:created>
  <dcterms:modified xsi:type="dcterms:W3CDTF">2022-09-08T11:58:38Z</dcterms:modified>
</cp:coreProperties>
</file>