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8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7E3D-4D42-1D48-B2EE-147BEA3ACBA4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6CC3-04FA-F443-9D13-38AC21B687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426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96CC3-04FA-F443-9D13-38AC21B6879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268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4B65-32C7-C84C-B793-E47478477124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2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4D1-7C59-0A4F-9DA0-0094B5B1FD6E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52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F4-2B34-4041-B0E9-DDEE3ABDD2C3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632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BFB7-E0B0-AE49-B27D-E41C99C82A79}" type="datetime1">
              <a:rPr lang="nb-NO" smtClean="0"/>
              <a:t>09.10.2023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7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885-CD2C-DF4F-8A3E-AC74590399E2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76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9BC-8B56-AA41-8D1D-A97587392424}" type="datetime1">
              <a:rPr lang="nb-NO" smtClean="0"/>
              <a:t>09.10.2023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30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2CF4-D043-7147-B94C-77C372B9C372}" type="datetime1">
              <a:rPr lang="nb-NO" smtClean="0"/>
              <a:t>09.10.2023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32FA-BFB7-634F-8BC1-F78B6F5E5FA8}" type="datetime1">
              <a:rPr lang="nb-NO" smtClean="0"/>
              <a:t>09.10.2023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12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DA4-0B21-AF41-84B3-2AAE4F22BE62}" type="datetime1">
              <a:rPr lang="nb-NO" smtClean="0"/>
              <a:t>09.10.2023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483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3C77-1BC5-654F-AE80-2253EB429680}" type="datetime1">
              <a:rPr lang="nb-NO" smtClean="0"/>
              <a:t>09.10.2023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liljacs@ifi.uio.no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15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83EE43-C9D3-044B-A915-AD92DC94C47A}" type="datetime1">
              <a:rPr lang="nb-NO" smtClean="0"/>
              <a:t>09.10.2023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liljacs@ifi.uio.no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44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0AC536-2B31-7043-8D52-E18ACB7C2B4E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liljacs@ifi.uio.no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0376714-C415-BF45-9E0C-257A6C22BD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291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instal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io.no/studier/emner/matnat/ifi/IN1140/h23/undervisningsmateriale/gruppe_1/uke-5/oppsummering_forkur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C0E780-031A-C24E-B1E3-66E40D2A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9378"/>
            <a:ext cx="9144000" cy="930049"/>
          </a:xfrm>
        </p:spPr>
        <p:txBody>
          <a:bodyPr>
            <a:normAutofit/>
          </a:bodyPr>
          <a:lstStyle/>
          <a:p>
            <a:r>
              <a:rPr lang="nb-NO" dirty="0"/>
              <a:t>Språkmodeller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D9063F-65D4-284C-93BE-32B1D5FC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403F-9E0F-0342-BA03-EC970222BC66}" type="datetime1">
              <a:rPr lang="nb-NO" smtClean="0"/>
              <a:t>09.10.2023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8F639E-94D5-5E44-AACF-632A8F49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13467C-FCB3-E841-ADB9-C9E55ACC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1</a:t>
            </a:fld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B8697F09-37A2-691D-EB05-877F0C2C74CC}"/>
              </a:ext>
            </a:extLst>
          </p:cNvPr>
          <p:cNvSpPr txBox="1"/>
          <p:nvPr/>
        </p:nvSpPr>
        <p:spPr>
          <a:xfrm>
            <a:off x="2742389" y="3574826"/>
            <a:ext cx="6707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En modell som beregner sannsynligheten for en sekvens av ord</a:t>
            </a:r>
          </a:p>
        </p:txBody>
      </p:sp>
    </p:spTree>
    <p:extLst>
      <p:ext uri="{BB962C8B-B14F-4D97-AF65-F5344CB8AC3E}">
        <p14:creationId xmlns:p14="http://schemas.microsoft.com/office/powerpoint/2010/main" val="15094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8D7689-D96D-4142-9347-9BD9471C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1186"/>
            <a:ext cx="7729728" cy="723194"/>
          </a:xfrm>
        </p:spPr>
        <p:txBody>
          <a:bodyPr>
            <a:normAutofit fontScale="90000"/>
          </a:bodyPr>
          <a:lstStyle/>
          <a:p>
            <a:pPr algn="ctr"/>
            <a:r>
              <a:rPr lang="nb-NO" i="1" dirty="0"/>
              <a:t>n</a:t>
            </a:r>
            <a:r>
              <a:rPr lang="nb-NO" dirty="0"/>
              <a:t>-grammodeller</a:t>
            </a:r>
            <a:endParaRPr lang="nb-NO" i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BF2D56-E65B-AF42-8217-37C4930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300" y="2353986"/>
            <a:ext cx="4851400" cy="2150027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nb-NO" sz="2400" dirty="0"/>
              <a:t>Minikorpus:</a:t>
            </a:r>
          </a:p>
          <a:p>
            <a:pPr marL="0" indent="0" algn="ctr">
              <a:buNone/>
            </a:pPr>
            <a:r>
              <a:rPr lang="nb-NO" sz="2400" dirty="0"/>
              <a:t>&lt;s&gt; Lise elsker å danse &lt;\s&gt;</a:t>
            </a:r>
          </a:p>
          <a:p>
            <a:pPr marL="0" indent="0" algn="ctr">
              <a:buNone/>
            </a:pPr>
            <a:r>
              <a:rPr lang="nb-NO" sz="2400" dirty="0"/>
              <a:t>&lt;s&gt; Ola hater å sykle &lt;\s&gt;</a:t>
            </a:r>
          </a:p>
          <a:p>
            <a:pPr marL="0" indent="0" algn="ctr">
              <a:buNone/>
            </a:pPr>
            <a:r>
              <a:rPr lang="nb-NO" sz="2400" dirty="0"/>
              <a:t>&lt;s&gt; Peter liker å danse &lt;\s&gt;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6BE13E0D-F3A4-174A-8B21-18E19A72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DE48-F192-7848-9D91-DDCA48531F52}" type="datetime1">
              <a:rPr lang="nb-NO" smtClean="0"/>
              <a:t>09.10.2023</a:t>
            </a:fld>
            <a:endParaRPr lang="nb-NO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51FA2A5C-0568-784D-AF0B-1C5FAE9B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738671BE-CB55-914D-9017-28BDD251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2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018FAA4-82B6-CF40-9DFA-1F2DD59A5EB5}"/>
              </a:ext>
            </a:extLst>
          </p:cNvPr>
          <p:cNvSpPr txBox="1"/>
          <p:nvPr/>
        </p:nvSpPr>
        <p:spPr>
          <a:xfrm>
            <a:off x="838200" y="5011413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>
                <a:solidFill>
                  <a:schemeClr val="accent1"/>
                </a:solidFill>
              </a:rPr>
              <a:t>Unigrammer</a:t>
            </a:r>
            <a:r>
              <a:rPr lang="nb-NO" sz="2400" dirty="0">
                <a:solidFill>
                  <a:schemeClr val="accent1"/>
                </a:solidFill>
              </a:rPr>
              <a:t> (n=1): </a:t>
            </a:r>
            <a:r>
              <a:rPr lang="nb-NO" sz="2400" dirty="0"/>
              <a:t>&lt;s&gt;, &lt;Lise&gt;, &lt;elsker&gt;, &lt;å&gt;, &lt;danse&gt;,  &lt;\s&gt;</a:t>
            </a:r>
          </a:p>
          <a:p>
            <a:r>
              <a:rPr lang="nb-NO" sz="2400" dirty="0" err="1">
                <a:solidFill>
                  <a:schemeClr val="accent1"/>
                </a:solidFill>
              </a:rPr>
              <a:t>Bigrammer</a:t>
            </a:r>
            <a:r>
              <a:rPr lang="nb-NO" sz="2400" dirty="0">
                <a:solidFill>
                  <a:schemeClr val="accent1"/>
                </a:solidFill>
              </a:rPr>
              <a:t> </a:t>
            </a:r>
            <a:r>
              <a:rPr lang="nb-NO" sz="2400" dirty="0">
                <a:solidFill>
                  <a:schemeClr val="accent1"/>
                </a:solidFill>
                <a:sym typeface="Wingdings" pitchFamily="2" charset="2"/>
              </a:rPr>
              <a:t>(n=2): </a:t>
            </a:r>
            <a:r>
              <a:rPr lang="nb-NO" sz="2400" dirty="0"/>
              <a:t>&lt;&lt;s&gt;, Lise&gt;, &lt;Lise, elsker&gt;, &lt;elsker, å&gt;, &lt;å, danse&gt;, &lt;danse, &lt;\s&gt; &gt;</a:t>
            </a:r>
          </a:p>
          <a:p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EB405BB-DF0B-704F-82FC-98F881E2718B}"/>
              </a:ext>
            </a:extLst>
          </p:cNvPr>
          <p:cNvSpPr txBox="1"/>
          <p:nvPr/>
        </p:nvSpPr>
        <p:spPr>
          <a:xfrm>
            <a:off x="3793350" y="1590789"/>
            <a:ext cx="460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Brukes for sannsynlighetsberegning</a:t>
            </a:r>
          </a:p>
        </p:txBody>
      </p:sp>
    </p:spTree>
    <p:extLst>
      <p:ext uri="{BB962C8B-B14F-4D97-AF65-F5344CB8AC3E}">
        <p14:creationId xmlns:p14="http://schemas.microsoft.com/office/powerpoint/2010/main" val="147801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2FCC8E-C8E7-00D9-4623-0712A635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07" y="303701"/>
            <a:ext cx="8527786" cy="972412"/>
          </a:xfrm>
        </p:spPr>
        <p:txBody>
          <a:bodyPr>
            <a:normAutofit fontScale="90000"/>
          </a:bodyPr>
          <a:lstStyle/>
          <a:p>
            <a:r>
              <a:rPr lang="nb-NO" dirty="0"/>
              <a:t>Beregne sannsynlighet for en setning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029A9D-C469-4E79-123E-F07CECE9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57" y="1755681"/>
            <a:ext cx="11452486" cy="524656"/>
          </a:xfrm>
        </p:spPr>
        <p:txBody>
          <a:bodyPr/>
          <a:lstStyle/>
          <a:p>
            <a:pPr marL="0" indent="0" algn="ctr">
              <a:buNone/>
            </a:pPr>
            <a:r>
              <a:rPr lang="nb-NO" sz="2400" dirty="0"/>
              <a:t>Betinget sannsynlighet- sannsynligheten for at noe skjer, </a:t>
            </a:r>
            <a:r>
              <a:rPr lang="nb-NO" sz="2400" i="1" dirty="0"/>
              <a:t>gitt</a:t>
            </a:r>
            <a:r>
              <a:rPr lang="nb-NO" sz="2400" dirty="0"/>
              <a:t> noe annet: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b="0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43D5CA-CAF5-BB4B-B7A1-3C31B0B0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91E-0FCC-5A4C-A874-757DE964CD40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96147B-2DDC-54E5-5F98-694EA086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liljacs@ifi.uio.no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5E9C8C-6A17-C94B-D412-F5E5165A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3</a:t>
            </a:fld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EE4F940D-B3ED-D252-6D7F-626C4DD95F14}"/>
                  </a:ext>
                </a:extLst>
              </p:cNvPr>
              <p:cNvSpPr txBox="1"/>
              <p:nvPr/>
            </p:nvSpPr>
            <p:spPr>
              <a:xfrm>
                <a:off x="1173488" y="2601810"/>
                <a:ext cx="2983427" cy="861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nb-NO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b-NO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EE4F940D-B3ED-D252-6D7F-626C4DD9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8" y="2601810"/>
                <a:ext cx="2983427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38127AF0-E577-A787-9260-0F88AB3B2BBF}"/>
                  </a:ext>
                </a:extLst>
              </p:cNvPr>
              <p:cNvSpPr txBox="1"/>
              <p:nvPr/>
            </p:nvSpPr>
            <p:spPr>
              <a:xfrm>
                <a:off x="5819962" y="2610322"/>
                <a:ext cx="5397631" cy="1010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ø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𝑟𝑠𝑡𝑒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</m:e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ø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𝑟𝑠𝑡𝑒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𝑜𝑟𝑑</m:t>
                              </m:r>
                            </m:e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num>
                        <m:den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b-NO" sz="2000" b="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38127AF0-E577-A787-9260-0F88AB3B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62" y="2610322"/>
                <a:ext cx="5397631" cy="1010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58D8276-D9D7-5995-949A-309B91557372}"/>
              </a:ext>
            </a:extLst>
          </p:cNvPr>
          <p:cNvSpPr txBox="1"/>
          <p:nvPr/>
        </p:nvSpPr>
        <p:spPr>
          <a:xfrm>
            <a:off x="753764" y="3745917"/>
            <a:ext cx="1121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dirty="0"/>
              <a:t>For å beregne sannsynligheten for </a:t>
            </a:r>
            <a:r>
              <a:rPr lang="nb-NO" sz="2400" i="1" dirty="0"/>
              <a:t>resten</a:t>
            </a:r>
            <a:r>
              <a:rPr lang="nb-NO" sz="2400" dirty="0"/>
              <a:t> av setningen, ganger vi sannsynligheten for hvert</a:t>
            </a:r>
          </a:p>
          <a:p>
            <a:pPr algn="ctr"/>
            <a:r>
              <a:rPr lang="nb-NO" sz="2400" dirty="0" err="1"/>
              <a:t>bigram</a:t>
            </a:r>
            <a:r>
              <a:rPr lang="nb-NO" sz="2400" dirty="0"/>
              <a:t> sammen</a:t>
            </a:r>
            <a:r>
              <a:rPr lang="nb-NO" sz="2400" i="1" dirty="0"/>
              <a:t>:</a:t>
            </a:r>
            <a:endParaRPr lang="nb-N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A0C3538-0EBE-C08A-0B55-64D95E4B1B53}"/>
                  </a:ext>
                </a:extLst>
              </p:cNvPr>
              <p:cNvSpPr txBox="1"/>
              <p:nvPr/>
            </p:nvSpPr>
            <p:spPr>
              <a:xfrm>
                <a:off x="1509096" y="4994624"/>
                <a:ext cx="9708497" cy="74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ø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𝑟𝑠𝑡𝑒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num>
                      <m:den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den>
                    </m:f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𝑛𝑒𝑠𝑡𝑒</m:t>
                            </m:r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𝑓𝑜𝑟𝑟𝑖𝑔𝑒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num>
                      <m:den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𝑓𝑜𝑟𝑟𝑖𝑔𝑒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den>
                    </m:f>
                    <m:r>
                      <a:rPr lang="nb-NO" sz="24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nb-NO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&lt;\</m:t>
                            </m:r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𝑠𝑖𝑠𝑡𝑒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num>
                      <m:den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𝑠𝑖𝑠𝑡𝑒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𝑜𝑟𝑑</m:t>
                            </m:r>
                          </m:e>
                        </m:d>
                      </m:den>
                    </m:f>
                  </m:oMath>
                </a14:m>
                <a:endParaRPr lang="nb-NO" sz="2400" dirty="0"/>
              </a:p>
            </p:txBody>
          </p:sp>
        </mc:Choice>
        <mc:Fallback xmlns=""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A0C3538-0EBE-C08A-0B55-64D95E4B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96" y="4994624"/>
                <a:ext cx="9708497" cy="743986"/>
              </a:xfrm>
              <a:prstGeom prst="rect">
                <a:avLst/>
              </a:prstGeom>
              <a:blipFill>
                <a:blip r:embed="rId4"/>
                <a:stretch>
                  <a:fillRect t="-1695" b="-8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Rett pil 17">
            <a:extLst>
              <a:ext uri="{FF2B5EF4-FFF2-40B4-BE49-F238E27FC236}">
                <a16:creationId xmlns:a16="http://schemas.microsoft.com/office/drawing/2014/main" id="{A018E2E3-54C0-46CE-0A57-F478A126BA31}"/>
              </a:ext>
            </a:extLst>
          </p:cNvPr>
          <p:cNvCxnSpPr/>
          <p:nvPr/>
        </p:nvCxnSpPr>
        <p:spPr>
          <a:xfrm>
            <a:off x="4336798" y="3047567"/>
            <a:ext cx="128451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FA2D6B-8C20-E64F-AB4C-E88A89CE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690" y="5250236"/>
            <a:ext cx="4017723" cy="13334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nb-NO" sz="1900" i="0" dirty="0">
                <a:latin typeface="+mj-lt"/>
              </a:rPr>
              <a:t>= </a:t>
            </a:r>
            <a:r>
              <a:rPr lang="nb-NO" sz="2000" i="0" dirty="0">
                <a:latin typeface="+mj-lt"/>
              </a:rPr>
              <a:t>0.33 ∗ 1</a:t>
            </a:r>
            <a:r>
              <a:rPr lang="nb-NO" sz="2000" i="0" dirty="0">
                <a:solidFill>
                  <a:srgbClr val="C00000"/>
                </a:solidFill>
                <a:latin typeface="+mj-lt"/>
              </a:rPr>
              <a:t> </a:t>
            </a:r>
            <a:r>
              <a:rPr lang="nb-NO" sz="2000" i="0" dirty="0">
                <a:latin typeface="+mj-lt"/>
              </a:rPr>
              <a:t>∗ 1 ∗ 0.66 ∗ 1 = 0.217</a:t>
            </a:r>
            <a:endParaRPr lang="nb-NO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nb-NO" sz="1900" dirty="0">
                <a:solidFill>
                  <a:schemeClr val="accent1"/>
                </a:solidFill>
              </a:rPr>
              <a:t>= 21.7% sjanse for setningen</a:t>
            </a:r>
          </a:p>
        </p:txBody>
      </p:sp>
      <p:sp>
        <p:nvSpPr>
          <p:cNvPr id="24" name="Plassholder for dato 23">
            <a:extLst>
              <a:ext uri="{FF2B5EF4-FFF2-40B4-BE49-F238E27FC236}">
                <a16:creationId xmlns:a16="http://schemas.microsoft.com/office/drawing/2014/main" id="{9026AD44-A046-F145-B488-9ECE21EE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722-AC0D-AB4F-90DC-6A2BD063796E}" type="datetime1">
              <a:rPr lang="nb-NO" smtClean="0"/>
              <a:t>09.10.2023</a:t>
            </a:fld>
            <a:endParaRPr lang="nb-NO" dirty="0"/>
          </a:p>
        </p:txBody>
      </p:sp>
      <p:sp>
        <p:nvSpPr>
          <p:cNvPr id="25" name="Plassholder for bunntekst 24">
            <a:extLst>
              <a:ext uri="{FF2B5EF4-FFF2-40B4-BE49-F238E27FC236}">
                <a16:creationId xmlns:a16="http://schemas.microsoft.com/office/drawing/2014/main" id="{B10767EC-0850-F243-AABD-45DC711C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9977" y="6354498"/>
            <a:ext cx="5901189" cy="320040"/>
          </a:xfrm>
        </p:spPr>
        <p:txBody>
          <a:bodyPr/>
          <a:lstStyle/>
          <a:p>
            <a:r>
              <a:rPr lang="nb-NO" dirty="0" err="1"/>
              <a:t>liljacs@ifi.uio.no</a:t>
            </a:r>
            <a:endParaRPr lang="nb-NO" dirty="0"/>
          </a:p>
        </p:txBody>
      </p:sp>
      <p:sp>
        <p:nvSpPr>
          <p:cNvPr id="26" name="Plassholder for lysbildenummer 25">
            <a:extLst>
              <a:ext uri="{FF2B5EF4-FFF2-40B4-BE49-F238E27FC236}">
                <a16:creationId xmlns:a16="http://schemas.microsoft.com/office/drawing/2014/main" id="{68D58113-87E9-7341-9DA7-7BF9686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4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B03407B-CDDC-2C44-BBDD-6CAEE34C5BDF}"/>
              </a:ext>
            </a:extLst>
          </p:cNvPr>
          <p:cNvSpPr txBox="1"/>
          <p:nvPr/>
        </p:nvSpPr>
        <p:spPr>
          <a:xfrm>
            <a:off x="3883872" y="1046728"/>
            <a:ext cx="4315396" cy="14465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2200" dirty="0"/>
              <a:t>Minikorpus:</a:t>
            </a:r>
          </a:p>
          <a:p>
            <a:pPr algn="ctr"/>
            <a:r>
              <a:rPr lang="nb-NO" sz="2200" dirty="0"/>
              <a:t>&lt;s&gt; Lise elsker å danse &lt;\s&gt;</a:t>
            </a:r>
          </a:p>
          <a:p>
            <a:pPr algn="ctr"/>
            <a:r>
              <a:rPr lang="nb-NO" sz="2200" dirty="0"/>
              <a:t>&lt;s&gt; Ola hater å sykle &lt;\s&gt;</a:t>
            </a:r>
          </a:p>
          <a:p>
            <a:pPr algn="ctr"/>
            <a:r>
              <a:rPr lang="nb-NO" sz="2200" dirty="0"/>
              <a:t>&lt;s&gt; Peter liker å danse &lt;\s&gt;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DAFEAC8C-CCEC-A849-95F4-A83E81D42108}"/>
                  </a:ext>
                </a:extLst>
              </p:cNvPr>
              <p:cNvSpPr txBox="1"/>
              <p:nvPr/>
            </p:nvSpPr>
            <p:spPr>
              <a:xfrm>
                <a:off x="3938358" y="375615"/>
                <a:ext cx="431528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𝑂𝑙𝑎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h𝑎𝑡𝑒𝑟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 å 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𝑑𝑎𝑛𝑠𝑒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 &lt;\</m:t>
                      </m:r>
                      <m:r>
                        <m:rPr>
                          <m:sty m:val="p"/>
                        </m:rPr>
                        <a:rPr lang="nb-NO" sz="20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nb-NO" sz="20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DAFEAC8C-CCEC-A849-95F4-A83E81D4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58" y="375615"/>
                <a:ext cx="431528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Sylinder 19">
                <a:extLst>
                  <a:ext uri="{FF2B5EF4-FFF2-40B4-BE49-F238E27FC236}">
                    <a16:creationId xmlns:a16="http://schemas.microsoft.com/office/drawing/2014/main" id="{8C678C5C-6919-8E4D-9FF6-4189700EA657}"/>
                  </a:ext>
                </a:extLst>
              </p:cNvPr>
              <p:cNvSpPr txBox="1"/>
              <p:nvPr/>
            </p:nvSpPr>
            <p:spPr>
              <a:xfrm>
                <a:off x="1935053" y="2688192"/>
                <a:ext cx="8321894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𝑂𝑙𝑎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&gt;) ∗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i="1" dirty="0" err="1">
                          <a:latin typeface="Cambria Math" panose="02040503050406030204" pitchFamily="18" charset="0"/>
                        </a:rPr>
                        <m:t>h𝑎𝑡𝑒𝑟</m:t>
                      </m:r>
                      <m:r>
                        <a:rPr lang="nb-NO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i="1" dirty="0" err="1">
                          <a:latin typeface="Cambria Math" panose="02040503050406030204" pitchFamily="18" charset="0"/>
                        </a:rPr>
                        <m:t>𝑂𝑙𝑎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(å|</m:t>
                      </m:r>
                      <m:r>
                        <a:rPr lang="nb-NO" i="1" dirty="0" err="1">
                          <a:latin typeface="Cambria Math" panose="02040503050406030204" pitchFamily="18" charset="0"/>
                        </a:rPr>
                        <m:t>h𝑎𝑡𝑒𝑟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i="1" dirty="0" err="1">
                          <a:latin typeface="Cambria Math" panose="02040503050406030204" pitchFamily="18" charset="0"/>
                        </a:rPr>
                        <m:t>𝑑𝑎𝑛𝑠𝑒</m:t>
                      </m:r>
                      <m:r>
                        <a:rPr lang="nb-NO" i="1" dirty="0" err="1">
                          <a:latin typeface="Cambria Math" panose="02040503050406030204" pitchFamily="18" charset="0"/>
                        </a:rPr>
                        <m:t>|å) ∗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(&lt;\</m:t>
                      </m:r>
                      <m:r>
                        <m:rPr>
                          <m:sty m:val="p"/>
                        </m:rPr>
                        <a:rPr lang="nb-NO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𝑑𝑎𝑛𝑠𝑒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0" name="TekstSylinder 19">
                <a:extLst>
                  <a:ext uri="{FF2B5EF4-FFF2-40B4-BE49-F238E27FC236}">
                    <a16:creationId xmlns:a16="http://schemas.microsoft.com/office/drawing/2014/main" id="{8C678C5C-6919-8E4D-9FF6-4189700E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53" y="2688192"/>
                <a:ext cx="8321894" cy="50783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60F51DE9-A349-744A-800B-EBEF2EE8E326}"/>
                  </a:ext>
                </a:extLst>
              </p:cNvPr>
              <p:cNvSpPr txBox="1"/>
              <p:nvPr/>
            </p:nvSpPr>
            <p:spPr>
              <a:xfrm>
                <a:off x="635562" y="3418752"/>
                <a:ext cx="10920875" cy="9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&gt;, 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𝑂𝑙𝑎</m:t>
                              </m:r>
                            </m:e>
                          </m:d>
                        </m:num>
                        <m:den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  <m:r>
                        <a:rPr lang="nb-NO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𝑂𝑙𝑎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h𝑎𝑡𝑒𝑟</m:t>
                              </m:r>
                            </m:e>
                          </m:d>
                        </m:num>
                        <m:den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𝑂𝑙𝑎</m:t>
                              </m:r>
                            </m:e>
                          </m:d>
                        </m:den>
                      </m:f>
                      <m:r>
                        <a:rPr lang="nb-NO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h𝑎𝑡𝑒𝑟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, å</m:t>
                              </m:r>
                            </m:e>
                          </m:d>
                        </m:num>
                        <m:den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h𝑎𝑡𝑒𝑟</m:t>
                              </m:r>
                            </m:e>
                          </m:d>
                        </m:den>
                      </m:f>
                      <m:r>
                        <a:rPr lang="nb-NO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å, 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𝑑𝑎𝑛𝑠𝑒</m:t>
                              </m:r>
                            </m:e>
                          </m:d>
                        </m:num>
                        <m:den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å</m:t>
                              </m:r>
                            </m:e>
                          </m:d>
                        </m:den>
                      </m:f>
                      <m:r>
                        <a:rPr lang="nb-NO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𝑑𝑎𝑛𝑠𝑒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, &lt;\</m:t>
                              </m:r>
                              <m:r>
                                <m:rPr>
                                  <m:sty m:val="p"/>
                                </m:rPr>
                                <a:rPr lang="nb-NO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num>
                        <m:den>
                          <m:r>
                            <a:rPr lang="nb-NO" i="1" dirty="0" err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𝑑𝑎𝑛𝑠𝑒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60F51DE9-A349-744A-800B-EBEF2EE8E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62" y="3418752"/>
                <a:ext cx="10920875" cy="978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23DD73B7-574A-224F-9E6F-F8C8340720A2}"/>
                  </a:ext>
                </a:extLst>
              </p:cNvPr>
              <p:cNvSpPr txBox="1"/>
              <p:nvPr/>
            </p:nvSpPr>
            <p:spPr>
              <a:xfrm>
                <a:off x="4950630" y="4450871"/>
                <a:ext cx="2181879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sz="20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23DD73B7-574A-224F-9E6F-F8C83407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30" y="4450871"/>
                <a:ext cx="2181879" cy="670568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52DFF6-D636-0F14-168D-01E596FE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767"/>
            <a:ext cx="7729728" cy="714206"/>
          </a:xfrm>
        </p:spPr>
        <p:txBody>
          <a:bodyPr>
            <a:normAutofit fontScale="90000"/>
          </a:bodyPr>
          <a:lstStyle/>
          <a:p>
            <a:r>
              <a:rPr lang="nb-NO" dirty="0"/>
              <a:t>NLTK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E7E215-8506-EC1C-D121-9B952AE0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16" y="1678898"/>
            <a:ext cx="11632367" cy="2848131"/>
          </a:xfrm>
        </p:spPr>
        <p:txBody>
          <a:bodyPr>
            <a:normAutofit/>
          </a:bodyPr>
          <a:lstStyle/>
          <a:p>
            <a:r>
              <a:rPr lang="nb-NO" sz="2400" dirty="0"/>
              <a:t>Et genialt verktøy for </a:t>
            </a:r>
            <a:r>
              <a:rPr lang="nb-NO" sz="2400" dirty="0" err="1"/>
              <a:t>språktekere</a:t>
            </a:r>
            <a:r>
              <a:rPr lang="nb-NO" sz="2400" dirty="0"/>
              <a:t>!</a:t>
            </a:r>
          </a:p>
          <a:p>
            <a:r>
              <a:rPr lang="nb-NO" sz="2400" dirty="0"/>
              <a:t>Inneholder biblioteker for </a:t>
            </a:r>
            <a:r>
              <a:rPr lang="nb-NO" sz="2400" dirty="0" err="1"/>
              <a:t>språkprossesering</a:t>
            </a:r>
            <a:endParaRPr lang="nb-NO" sz="2400" dirty="0"/>
          </a:p>
          <a:p>
            <a:pPr lvl="1"/>
            <a:r>
              <a:rPr lang="nb-NO" sz="2000" dirty="0"/>
              <a:t>.. Blant annet en </a:t>
            </a:r>
            <a:r>
              <a:rPr lang="nb-NO" sz="2000" i="1" dirty="0"/>
              <a:t>n</a:t>
            </a:r>
            <a:r>
              <a:rPr lang="nb-NO" sz="2000" dirty="0"/>
              <a:t>-gram-metode for </a:t>
            </a:r>
            <a:r>
              <a:rPr lang="nb-NO" sz="2000" dirty="0" err="1"/>
              <a:t>oblig</a:t>
            </a:r>
            <a:r>
              <a:rPr lang="nb-NO" sz="2000" dirty="0"/>
              <a:t> 2a</a:t>
            </a:r>
          </a:p>
          <a:p>
            <a:r>
              <a:rPr lang="nb-NO" sz="2200" dirty="0"/>
              <a:t>Installering: </a:t>
            </a:r>
            <a:r>
              <a:rPr lang="nb-NO" sz="2200" dirty="0">
                <a:hlinkClick r:id="rId3"/>
              </a:rPr>
              <a:t>https://www.nltk.org/install.html</a:t>
            </a:r>
            <a:endParaRPr lang="nb-NO" sz="2200" dirty="0"/>
          </a:p>
          <a:p>
            <a:endParaRPr lang="nb-NO" sz="2200" dirty="0"/>
          </a:p>
          <a:p>
            <a:r>
              <a:rPr lang="nb-NO" sz="2200" dirty="0"/>
              <a:t>Litt rustne matteegenskaper? 🤨 </a:t>
            </a:r>
            <a:r>
              <a:rPr lang="nb-NO" sz="2200" dirty="0">
                <a:sym typeface="Wingdings" pitchFamily="2" charset="2"/>
              </a:rPr>
              <a:t> </a:t>
            </a:r>
            <a:r>
              <a:rPr lang="nb-NO" sz="2200" dirty="0">
                <a:hlinkClick r:id="rId4"/>
              </a:rPr>
              <a:t>forkurs</a:t>
            </a:r>
            <a:endParaRPr lang="nb-NO" sz="2200" dirty="0"/>
          </a:p>
          <a:p>
            <a:pPr marL="0" indent="0">
              <a:buNone/>
            </a:pPr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0A09F4-4462-61A4-888C-6586564F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CF6F-2431-3E4C-8522-7B8FDEF72D3D}" type="datetime1">
              <a:rPr lang="nb-NO" smtClean="0"/>
              <a:t>09.10.2023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AE85EF-CF0C-9EAA-93DD-6E264E83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liljacs@ifi.uio.no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60266-B27B-4A5B-299B-E099083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14-C415-BF45-9E0C-257A6C22BD3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4998508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{02763B54-FA3A-3F48-BE52-06298B43841D}tf10001120</Template>
  <TotalTime>312</TotalTime>
  <Words>354</Words>
  <Application>Microsoft Macintosh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Gill Sans MT</vt:lpstr>
      <vt:lpstr>Pakke</vt:lpstr>
      <vt:lpstr>Språkmodeller</vt:lpstr>
      <vt:lpstr>n-grammodeller</vt:lpstr>
      <vt:lpstr>Beregne sannsynlighet for en setning</vt:lpstr>
      <vt:lpstr>PowerPoint-presentasjon</vt:lpstr>
      <vt:lpstr>NLTK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Språkmodeller &amp; Ordklasser</dc:title>
  <dc:creator>Lilja Charlotte Storset</dc:creator>
  <cp:lastModifiedBy>Lilja Charlotte Storset</cp:lastModifiedBy>
  <cp:revision>19</cp:revision>
  <dcterms:created xsi:type="dcterms:W3CDTF">2021-10-06T12:47:50Z</dcterms:created>
  <dcterms:modified xsi:type="dcterms:W3CDTF">2023-10-09T09:51:32Z</dcterms:modified>
</cp:coreProperties>
</file>