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A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4"/>
    <p:restoredTop sz="94650"/>
  </p:normalViewPr>
  <p:slideViewPr>
    <p:cSldViewPr snapToGrid="0" snapToObjects="1">
      <p:cViewPr>
        <p:scale>
          <a:sx n="96" d="100"/>
          <a:sy n="96" d="100"/>
        </p:scale>
        <p:origin x="9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16:27.0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464 11 24575,'-51'0'0,"6"0"0,19 0 0,6 0 0,7 0 0,3 0 0,3 0 0,-3 0 0,2 0 0,-3 0 0,2 0 0,1 0 0,-3 0 0,3 0 0,-3-2 0,0-1 0,0 0 0,-2 1 0,2 2 0,0 0 0,0 0 0,2 0 0,-1 0 0,1 0 0,0 0 0,-3 0 0,3 0 0,-5 0 0,5 0 0,-1 0 0,-1 0 0,2 0 0,-2 0 0,1 0 0,3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16:30.5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128 40 24575,'-28'-4'0,"3"-1"0,12 0 0,1 2 0,3-2 0,1 3 0,-2-2 0,2 0 0,-1 1 0,3-1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1F327-2B45-EC47-97EB-E59F605CEB87}" type="datetimeFigureOut">
              <a:rPr lang="nb-NO" smtClean="0"/>
              <a:t>16.10.2023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2B379-A450-9A4F-B300-420ED54B181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18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2B379-A450-9A4F-B300-420ED54B1817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8077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2B379-A450-9A4F-B300-420ED54B1817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017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20.10.2021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EF63-0C5A-2B4E-8B98-DD16B440FC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6389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20.10.2021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EF63-0C5A-2B4E-8B98-DD16B440FC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567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20.10.2021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EF63-0C5A-2B4E-8B98-DD16B440FC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900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20.10.2021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EF63-0C5A-2B4E-8B98-DD16B440FC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889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20.10.2021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EF63-0C5A-2B4E-8B98-DD16B440FC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2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20.10.2021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EF63-0C5A-2B4E-8B98-DD16B440FC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186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20.10.2021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EF63-0C5A-2B4E-8B98-DD16B440FCA4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5231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20.10.2021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EF63-0C5A-2B4E-8B98-DD16B440FC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064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20.10.2021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EF63-0C5A-2B4E-8B98-DD16B440FC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227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20.10.2021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nb-NO"/>
              <a:t>liljacs@uio.no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EF63-0C5A-2B4E-8B98-DD16B440FC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491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nb-NO"/>
              <a:t>20.10.2021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nb-NO"/>
              <a:t>liljacs@uio.no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EF63-0C5A-2B4E-8B98-DD16B440FC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74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nb-NO"/>
              <a:t>20.10.2021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nb-NO"/>
              <a:t>liljacs@uio.no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398EF63-0C5A-2B4E-8B98-DD16B440FC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20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568E60-0381-8B49-8AD7-80435BA8F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1793461"/>
          </a:xfrm>
        </p:spPr>
        <p:txBody>
          <a:bodyPr>
            <a:normAutofit fontScale="90000"/>
          </a:bodyPr>
          <a:lstStyle/>
          <a:p>
            <a:r>
              <a:rPr lang="nb-NO" dirty="0"/>
              <a:t>Kontekstfrie Grammatikker </a:t>
            </a:r>
            <a:br>
              <a:rPr lang="nb-NO" dirty="0"/>
            </a:br>
            <a:r>
              <a:rPr lang="nb-NO" dirty="0"/>
              <a:t>&amp; </a:t>
            </a:r>
            <a:br>
              <a:rPr lang="nb-NO" dirty="0"/>
            </a:br>
            <a:r>
              <a:rPr lang="nb-NO" dirty="0"/>
              <a:t>Syntaktiske Trær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28874D2-6ACC-6E47-84A1-17836DF3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20.10.2021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89E47DD-FA47-DA46-817D-8F7CE1AA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DB7E94A-4E19-2644-9EBD-C3E71913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EF63-0C5A-2B4E-8B98-DD16B440FCA4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638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5A5549-D0E0-E64E-9A8F-3FCD19D1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205"/>
          </a:xfrm>
        </p:spPr>
        <p:txBody>
          <a:bodyPr/>
          <a:lstStyle/>
          <a:p>
            <a:pPr algn="ctr"/>
            <a:r>
              <a:rPr lang="nb-NO" dirty="0"/>
              <a:t>Kontekstfrie Grammatikker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6F5C5CF-81AF-9144-B597-56460FDB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740"/>
            <a:ext cx="10515600" cy="1048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200" dirty="0"/>
              <a:t>Et sett frasestrukturregler som fanger </a:t>
            </a:r>
            <a:r>
              <a:rPr lang="nb-NO" sz="2200" dirty="0">
                <a:solidFill>
                  <a:schemeClr val="accent2"/>
                </a:solidFill>
              </a:rPr>
              <a:t>konstituentstatus</a:t>
            </a:r>
            <a:r>
              <a:rPr lang="nb-NO" sz="2200" dirty="0"/>
              <a:t> og </a:t>
            </a:r>
            <a:r>
              <a:rPr lang="nb-NO" sz="2200" dirty="0">
                <a:solidFill>
                  <a:schemeClr val="accent2"/>
                </a:solidFill>
              </a:rPr>
              <a:t>rekkefølge</a:t>
            </a:r>
          </a:p>
          <a:p>
            <a:pPr marL="0" indent="0">
              <a:buNone/>
            </a:pPr>
            <a:r>
              <a:rPr lang="nb-NO" sz="2200" dirty="0">
                <a:solidFill>
                  <a:schemeClr val="accent2"/>
                </a:solidFill>
              </a:rPr>
              <a:t>Konstituent</a:t>
            </a:r>
            <a:r>
              <a:rPr lang="nb-NO" sz="2200" dirty="0"/>
              <a:t>: setningsledd eller deler av et setningsledd</a:t>
            </a:r>
          </a:p>
        </p:txBody>
      </p:sp>
      <p:sp>
        <p:nvSpPr>
          <p:cNvPr id="12" name="Plassholder for dato 11">
            <a:extLst>
              <a:ext uri="{FF2B5EF4-FFF2-40B4-BE49-F238E27FC236}">
                <a16:creationId xmlns:a16="http://schemas.microsoft.com/office/drawing/2014/main" id="{7F5DD34A-33CA-EA41-86E7-655CAD4A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20.10.2021</a:t>
            </a:r>
          </a:p>
        </p:txBody>
      </p:sp>
      <p:sp>
        <p:nvSpPr>
          <p:cNvPr id="13" name="Plassholder for bunntekst 12">
            <a:extLst>
              <a:ext uri="{FF2B5EF4-FFF2-40B4-BE49-F238E27FC236}">
                <a16:creationId xmlns:a16="http://schemas.microsoft.com/office/drawing/2014/main" id="{35514BC4-8C18-6542-B053-645617A1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C5533FD6-EFC7-314B-87C5-D8A472B7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EF63-0C5A-2B4E-8B98-DD16B440FCA4}" type="slidenum">
              <a:rPr lang="nb-NO" smtClean="0"/>
              <a:t>2</a:t>
            </a:fld>
            <a:endParaRPr lang="nb-NO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19CB3ED1-6A63-A547-B47B-719BCADC23C3}"/>
              </a:ext>
            </a:extLst>
          </p:cNvPr>
          <p:cNvSpPr txBox="1"/>
          <p:nvPr/>
        </p:nvSpPr>
        <p:spPr>
          <a:xfrm>
            <a:off x="950488" y="2954395"/>
            <a:ext cx="26260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2400" dirty="0"/>
              <a:t>S    </a:t>
            </a:r>
            <a:r>
              <a:rPr lang="nb-NO" sz="2400" dirty="0">
                <a:sym typeface="Wingdings" pitchFamily="2" charset="2"/>
              </a:rPr>
              <a:t>  NP VP</a:t>
            </a:r>
          </a:p>
          <a:p>
            <a:pPr>
              <a:lnSpc>
                <a:spcPct val="150000"/>
              </a:lnSpc>
            </a:pPr>
            <a:r>
              <a:rPr lang="nb-NO" sz="2400" dirty="0"/>
              <a:t>NP </a:t>
            </a:r>
            <a:r>
              <a:rPr lang="nb-NO" sz="2400" dirty="0">
                <a:sym typeface="Wingdings" pitchFamily="2" charset="2"/>
              </a:rPr>
              <a:t>  N PP | N</a:t>
            </a:r>
            <a:endParaRPr lang="nb-NO" sz="2400" dirty="0"/>
          </a:p>
          <a:p>
            <a:pPr>
              <a:lnSpc>
                <a:spcPct val="150000"/>
              </a:lnSpc>
            </a:pPr>
            <a:r>
              <a:rPr lang="nb-NO" sz="2400" dirty="0"/>
              <a:t>VP </a:t>
            </a:r>
            <a:r>
              <a:rPr lang="nb-NO" sz="2400" dirty="0">
                <a:sym typeface="Wingdings" pitchFamily="2" charset="2"/>
              </a:rPr>
              <a:t>  VP PP | V NP</a:t>
            </a:r>
            <a:endParaRPr lang="nb-NO" sz="2400" dirty="0"/>
          </a:p>
          <a:p>
            <a:pPr>
              <a:lnSpc>
                <a:spcPct val="150000"/>
              </a:lnSpc>
            </a:pPr>
            <a:r>
              <a:rPr lang="nb-NO" sz="2400" dirty="0"/>
              <a:t>PP </a:t>
            </a:r>
            <a:r>
              <a:rPr lang="nb-NO" sz="2400" dirty="0">
                <a:sym typeface="Wingdings" pitchFamily="2" charset="2"/>
              </a:rPr>
              <a:t>  P NP</a:t>
            </a:r>
            <a:endParaRPr lang="nb-NO" sz="2400" dirty="0"/>
          </a:p>
          <a:p>
            <a:endParaRPr lang="nb-NO" dirty="0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0FE44ED1-CF61-8E4C-833F-1DB96B15D41E}"/>
              </a:ext>
            </a:extLst>
          </p:cNvPr>
          <p:cNvSpPr txBox="1"/>
          <p:nvPr/>
        </p:nvSpPr>
        <p:spPr>
          <a:xfrm>
            <a:off x="5284236" y="36771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BD7C85BD-EA84-4A48-8F3C-AA2243CE48D2}"/>
              </a:ext>
            </a:extLst>
          </p:cNvPr>
          <p:cNvSpPr txBox="1"/>
          <p:nvPr/>
        </p:nvSpPr>
        <p:spPr>
          <a:xfrm>
            <a:off x="5468967" y="3231393"/>
            <a:ext cx="56557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2400" dirty="0"/>
              <a:t>N   </a:t>
            </a:r>
            <a:r>
              <a:rPr lang="nb-NO" sz="2400" dirty="0">
                <a:sym typeface="Wingdings" pitchFamily="2" charset="2"/>
              </a:rPr>
              <a:t>   pensjonisten | inntrengeren | gevær</a:t>
            </a:r>
          </a:p>
          <a:p>
            <a:pPr>
              <a:lnSpc>
                <a:spcPct val="150000"/>
              </a:lnSpc>
            </a:pPr>
            <a:r>
              <a:rPr lang="nb-NO" sz="2400" dirty="0"/>
              <a:t>P    </a:t>
            </a:r>
            <a:r>
              <a:rPr lang="nb-NO" sz="2400" dirty="0">
                <a:sym typeface="Wingdings" pitchFamily="2" charset="2"/>
              </a:rPr>
              <a:t>   med</a:t>
            </a:r>
          </a:p>
          <a:p>
            <a:pPr>
              <a:lnSpc>
                <a:spcPct val="150000"/>
              </a:lnSpc>
            </a:pPr>
            <a:r>
              <a:rPr lang="nb-NO" sz="2400" dirty="0"/>
              <a:t>V    </a:t>
            </a:r>
            <a:r>
              <a:rPr lang="nb-NO" sz="2400" dirty="0">
                <a:sym typeface="Wingdings" pitchFamily="2" charset="2"/>
              </a:rPr>
              <a:t>   jager</a:t>
            </a:r>
          </a:p>
          <a:p>
            <a:endParaRPr lang="nb-NO" dirty="0"/>
          </a:p>
        </p:txBody>
      </p:sp>
      <p:sp>
        <p:nvSpPr>
          <p:cNvPr id="8" name="Venstre klammeparentes 7">
            <a:extLst>
              <a:ext uri="{FF2B5EF4-FFF2-40B4-BE49-F238E27FC236}">
                <a16:creationId xmlns:a16="http://schemas.microsoft.com/office/drawing/2014/main" id="{8941A50A-26C0-444D-9C2C-4702FCA2D1D0}"/>
              </a:ext>
            </a:extLst>
          </p:cNvPr>
          <p:cNvSpPr/>
          <p:nvPr/>
        </p:nvSpPr>
        <p:spPr>
          <a:xfrm rot="16200000">
            <a:off x="2072785" y="3881315"/>
            <a:ext cx="337457" cy="313508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Venstre klammeparentes 8">
            <a:extLst>
              <a:ext uri="{FF2B5EF4-FFF2-40B4-BE49-F238E27FC236}">
                <a16:creationId xmlns:a16="http://schemas.microsoft.com/office/drawing/2014/main" id="{A54EC6F2-A99A-1040-9F48-B5248058A9CA}"/>
              </a:ext>
            </a:extLst>
          </p:cNvPr>
          <p:cNvSpPr/>
          <p:nvPr/>
        </p:nvSpPr>
        <p:spPr>
          <a:xfrm rot="16200000">
            <a:off x="7798672" y="2944561"/>
            <a:ext cx="337459" cy="499687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527241FC-F95B-1144-B625-2BEFF0AF83A3}"/>
              </a:ext>
            </a:extLst>
          </p:cNvPr>
          <p:cNvSpPr txBox="1"/>
          <p:nvPr/>
        </p:nvSpPr>
        <p:spPr>
          <a:xfrm>
            <a:off x="1036215" y="5693135"/>
            <a:ext cx="2410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err="1"/>
              <a:t>Frasale</a:t>
            </a:r>
            <a:r>
              <a:rPr lang="nb-NO" sz="2400" dirty="0"/>
              <a:t> kategorier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8BF3BA86-3589-184A-8E5E-0B72DF3B796B}"/>
              </a:ext>
            </a:extLst>
          </p:cNvPr>
          <p:cNvSpPr txBox="1"/>
          <p:nvPr/>
        </p:nvSpPr>
        <p:spPr>
          <a:xfrm>
            <a:off x="6644410" y="5724450"/>
            <a:ext cx="2645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err="1"/>
              <a:t>Leksikale</a:t>
            </a:r>
            <a:r>
              <a:rPr lang="nb-NO" sz="2400" dirty="0"/>
              <a:t> kategorier</a:t>
            </a:r>
          </a:p>
        </p:txBody>
      </p:sp>
    </p:spTree>
    <p:extLst>
      <p:ext uri="{BB962C8B-B14F-4D97-AF65-F5344CB8AC3E}">
        <p14:creationId xmlns:p14="http://schemas.microsoft.com/office/powerpoint/2010/main" val="164477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1E1DE86-C926-F941-9467-41F03A95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50249"/>
            <a:ext cx="7729728" cy="918561"/>
          </a:xfrm>
        </p:spPr>
        <p:txBody>
          <a:bodyPr/>
          <a:lstStyle/>
          <a:p>
            <a:pPr algn="ctr"/>
            <a:r>
              <a:rPr lang="nb-NO" dirty="0"/>
              <a:t>Syntaktiske Trær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9FE6690-B54D-BC4E-8D4A-A973E8DC5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914115"/>
            <a:ext cx="10829925" cy="37750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b-NO" sz="2200" dirty="0"/>
              <a:t>Vi kan </a:t>
            </a:r>
            <a:r>
              <a:rPr lang="nb-NO" sz="2200" dirty="0">
                <a:solidFill>
                  <a:schemeClr val="accent2"/>
                </a:solidFill>
              </a:rPr>
              <a:t>visualisere</a:t>
            </a:r>
            <a:r>
              <a:rPr lang="nb-NO" sz="2200" dirty="0"/>
              <a:t> den kontekstfrie grammatikken vår ved å lage et tre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2200" dirty="0"/>
              <a:t>Et syntaktisk tre viser: </a:t>
            </a:r>
          </a:p>
          <a:p>
            <a:pPr marL="0" indent="0">
              <a:buNone/>
            </a:pPr>
            <a:r>
              <a:rPr lang="nb-NO" sz="2200" dirty="0"/>
              <a:t>-</a:t>
            </a:r>
            <a:r>
              <a:rPr lang="nb-NO" sz="2200" dirty="0">
                <a:solidFill>
                  <a:schemeClr val="accent2"/>
                </a:solidFill>
              </a:rPr>
              <a:t> hierarkisk</a:t>
            </a:r>
            <a:r>
              <a:rPr lang="nb-NO" sz="2200" dirty="0"/>
              <a:t> gruppering av konstituenter</a:t>
            </a:r>
          </a:p>
          <a:p>
            <a:pPr marL="0" indent="0">
              <a:buNone/>
            </a:pPr>
            <a:r>
              <a:rPr lang="nb-NO" sz="2200" dirty="0"/>
              <a:t>-</a:t>
            </a:r>
            <a:r>
              <a:rPr lang="nb-NO" sz="2200" dirty="0">
                <a:solidFill>
                  <a:schemeClr val="accent2"/>
                </a:solidFill>
              </a:rPr>
              <a:t> syntaktisk kategori</a:t>
            </a:r>
            <a:r>
              <a:rPr lang="nb-NO" sz="2200" dirty="0"/>
              <a:t> for konstituenter </a:t>
            </a:r>
          </a:p>
          <a:p>
            <a:pPr marL="0" indent="0">
              <a:buNone/>
            </a:pPr>
            <a:r>
              <a:rPr lang="nb-NO" sz="2200" dirty="0"/>
              <a:t>-</a:t>
            </a:r>
            <a:r>
              <a:rPr lang="nb-NO" sz="2200" dirty="0">
                <a:solidFill>
                  <a:schemeClr val="accent2"/>
                </a:solidFill>
              </a:rPr>
              <a:t> lineær rekkefølge </a:t>
            </a:r>
            <a:r>
              <a:rPr lang="nb-NO" sz="2200" dirty="0"/>
              <a:t>av konstituenter</a:t>
            </a:r>
          </a:p>
        </p:txBody>
      </p:sp>
      <p:sp>
        <p:nvSpPr>
          <p:cNvPr id="20" name="Plassholder for dato 19">
            <a:extLst>
              <a:ext uri="{FF2B5EF4-FFF2-40B4-BE49-F238E27FC236}">
                <a16:creationId xmlns:a16="http://schemas.microsoft.com/office/drawing/2014/main" id="{4B0B3C6D-A6FE-F941-AF9A-E7C21131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20.10.2021</a:t>
            </a:r>
          </a:p>
        </p:txBody>
      </p:sp>
      <p:sp>
        <p:nvSpPr>
          <p:cNvPr id="21" name="Plassholder for bunntekst 20">
            <a:extLst>
              <a:ext uri="{FF2B5EF4-FFF2-40B4-BE49-F238E27FC236}">
                <a16:creationId xmlns:a16="http://schemas.microsoft.com/office/drawing/2014/main" id="{D3A3ED2E-AE02-B44A-977A-7F3C0E14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22" name="Plassholder for lysbildenummer 21">
            <a:extLst>
              <a:ext uri="{FF2B5EF4-FFF2-40B4-BE49-F238E27FC236}">
                <a16:creationId xmlns:a16="http://schemas.microsoft.com/office/drawing/2014/main" id="{E27A2F64-011D-3C43-888C-E7842DB2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EF63-0C5A-2B4E-8B98-DD16B440FCA4}" type="slidenum">
              <a:rPr lang="nb-NO" smtClean="0"/>
              <a:t>3</a:t>
            </a:fld>
            <a:endParaRPr lang="nb-NO"/>
          </a:p>
        </p:txBody>
      </p:sp>
      <p:pic>
        <p:nvPicPr>
          <p:cNvPr id="14" name="Bilde 13" descr="Et bilde som inneholder pil&#10;&#10;Automatisk generert beskrivelse">
            <a:extLst>
              <a:ext uri="{FF2B5EF4-FFF2-40B4-BE49-F238E27FC236}">
                <a16:creationId xmlns:a16="http://schemas.microsoft.com/office/drawing/2014/main" id="{ACFA0214-ABCF-1F46-9F78-DA0D38C1C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99" t="21506" r="40833" b="53548"/>
          <a:stretch/>
        </p:blipFill>
        <p:spPr>
          <a:xfrm>
            <a:off x="8054168" y="3003128"/>
            <a:ext cx="3299632" cy="2639707"/>
          </a:xfrm>
          <a:prstGeom prst="rect">
            <a:avLst/>
          </a:prstGeom>
        </p:spPr>
      </p:pic>
      <p:sp>
        <p:nvSpPr>
          <p:cNvPr id="15" name="TekstSylinder 14">
            <a:extLst>
              <a:ext uri="{FF2B5EF4-FFF2-40B4-BE49-F238E27FC236}">
                <a16:creationId xmlns:a16="http://schemas.microsoft.com/office/drawing/2014/main" id="{1E762D18-96C1-A541-9F5E-FEB4B27D8941}"/>
              </a:ext>
            </a:extLst>
          </p:cNvPr>
          <p:cNvSpPr txBox="1"/>
          <p:nvPr/>
        </p:nvSpPr>
        <p:spPr>
          <a:xfrm>
            <a:off x="9217324" y="280307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FAFBAC58-63BE-984E-AA48-F5313CB91C4F}"/>
              </a:ext>
            </a:extLst>
          </p:cNvPr>
          <p:cNvSpPr txBox="1"/>
          <p:nvPr/>
        </p:nvSpPr>
        <p:spPr>
          <a:xfrm>
            <a:off x="8421328" y="4035721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>
                <a:solidFill>
                  <a:schemeClr val="accent1"/>
                </a:solidFill>
              </a:rPr>
              <a:t>NP</a:t>
            </a:r>
            <a:endParaRPr lang="nb-NO" b="1" dirty="0">
              <a:solidFill>
                <a:schemeClr val="accent1"/>
              </a:solidFill>
            </a:endParaRP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B31B16ED-CB0A-CF4D-87CA-D03416894AE9}"/>
              </a:ext>
            </a:extLst>
          </p:cNvPr>
          <p:cNvSpPr txBox="1"/>
          <p:nvPr/>
        </p:nvSpPr>
        <p:spPr>
          <a:xfrm>
            <a:off x="10033734" y="4023641"/>
            <a:ext cx="570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dirty="0">
                <a:solidFill>
                  <a:schemeClr val="accent1"/>
                </a:solidFill>
              </a:rPr>
              <a:t>VP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B0FB498C-35A1-0D4A-AAF9-70477C992575}"/>
              </a:ext>
            </a:extLst>
          </p:cNvPr>
          <p:cNvSpPr txBox="1"/>
          <p:nvPr/>
        </p:nvSpPr>
        <p:spPr>
          <a:xfrm>
            <a:off x="9397155" y="524272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>
                <a:solidFill>
                  <a:schemeClr val="accent1"/>
                </a:solidFill>
              </a:rPr>
              <a:t>V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906F2F44-0742-B641-8E32-678C603482C4}"/>
              </a:ext>
            </a:extLst>
          </p:cNvPr>
          <p:cNvSpPr txBox="1"/>
          <p:nvPr/>
        </p:nvSpPr>
        <p:spPr>
          <a:xfrm>
            <a:off x="10975205" y="5242725"/>
            <a:ext cx="45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>
                <a:solidFill>
                  <a:schemeClr val="accent1"/>
                </a:solidFill>
              </a:rPr>
              <a:t>PP</a:t>
            </a:r>
            <a:endParaRPr lang="nb-NO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70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C4E635-8575-2A42-8CB7-5EF70D7BE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662"/>
            <a:ext cx="10515600" cy="7183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2200" dirty="0">
                <a:solidFill>
                  <a:schemeClr val="accent2"/>
                </a:solidFill>
              </a:rPr>
              <a:t>Pensjonisten jager inntrengeren med gevær</a:t>
            </a:r>
          </a:p>
        </p:txBody>
      </p:sp>
      <p:sp>
        <p:nvSpPr>
          <p:cNvPr id="16" name="Plassholder for dato 15">
            <a:extLst>
              <a:ext uri="{FF2B5EF4-FFF2-40B4-BE49-F238E27FC236}">
                <a16:creationId xmlns:a16="http://schemas.microsoft.com/office/drawing/2014/main" id="{B98557F6-BE84-6D46-9FFA-91C14722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54307" y="5891344"/>
            <a:ext cx="2753746" cy="323968"/>
          </a:xfrm>
        </p:spPr>
        <p:txBody>
          <a:bodyPr/>
          <a:lstStyle/>
          <a:p>
            <a:r>
              <a:rPr lang="nb-NO"/>
              <a:t>20.10.2021</a:t>
            </a:r>
          </a:p>
        </p:txBody>
      </p:sp>
      <p:sp>
        <p:nvSpPr>
          <p:cNvPr id="17" name="Plassholder for bunntekst 16">
            <a:extLst>
              <a:ext uri="{FF2B5EF4-FFF2-40B4-BE49-F238E27FC236}">
                <a16:creationId xmlns:a16="http://schemas.microsoft.com/office/drawing/2014/main" id="{94CAFBF8-3031-CF4F-AB57-40921F45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18" name="Plassholder for lysbildenummer 17">
            <a:extLst>
              <a:ext uri="{FF2B5EF4-FFF2-40B4-BE49-F238E27FC236}">
                <a16:creationId xmlns:a16="http://schemas.microsoft.com/office/drawing/2014/main" id="{729080EF-A186-B846-9BD5-5B26AAA8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3591" y="6144768"/>
            <a:ext cx="365760" cy="365760"/>
          </a:xfrm>
        </p:spPr>
        <p:txBody>
          <a:bodyPr/>
          <a:lstStyle/>
          <a:p>
            <a:fld id="{F398EF63-0C5A-2B4E-8B98-DD16B440FCA4}" type="slidenum">
              <a:rPr lang="nb-NO" smtClean="0"/>
              <a:t>4</a:t>
            </a:fld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4F34FAE2-D01B-644D-95C9-6D26F23EB348}"/>
              </a:ext>
            </a:extLst>
          </p:cNvPr>
          <p:cNvSpPr txBox="1"/>
          <p:nvPr/>
        </p:nvSpPr>
        <p:spPr>
          <a:xfrm>
            <a:off x="614362" y="1300163"/>
            <a:ext cx="22268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2000" dirty="0"/>
              <a:t>S    </a:t>
            </a:r>
            <a:r>
              <a:rPr lang="nb-NO" sz="2000" dirty="0">
                <a:sym typeface="Wingdings" pitchFamily="2" charset="2"/>
              </a:rPr>
              <a:t>  NP VP</a:t>
            </a:r>
          </a:p>
          <a:p>
            <a:pPr>
              <a:lnSpc>
                <a:spcPct val="150000"/>
              </a:lnSpc>
            </a:pPr>
            <a:r>
              <a:rPr lang="nb-NO" sz="2000" dirty="0"/>
              <a:t>NP </a:t>
            </a:r>
            <a:r>
              <a:rPr lang="nb-NO" sz="2000" dirty="0">
                <a:sym typeface="Wingdings" pitchFamily="2" charset="2"/>
              </a:rPr>
              <a:t>  N PP | N</a:t>
            </a:r>
            <a:endParaRPr lang="nb-NO" sz="2000" dirty="0"/>
          </a:p>
          <a:p>
            <a:pPr>
              <a:lnSpc>
                <a:spcPct val="150000"/>
              </a:lnSpc>
            </a:pPr>
            <a:r>
              <a:rPr lang="nb-NO" sz="2000" dirty="0"/>
              <a:t>VP </a:t>
            </a:r>
            <a:r>
              <a:rPr lang="nb-NO" sz="2000" dirty="0">
                <a:sym typeface="Wingdings" pitchFamily="2" charset="2"/>
              </a:rPr>
              <a:t>  VP PP | V NP</a:t>
            </a:r>
            <a:endParaRPr lang="nb-NO" sz="2000" dirty="0"/>
          </a:p>
          <a:p>
            <a:pPr>
              <a:lnSpc>
                <a:spcPct val="150000"/>
              </a:lnSpc>
            </a:pPr>
            <a:r>
              <a:rPr lang="nb-NO" sz="2000" dirty="0"/>
              <a:t>PP </a:t>
            </a:r>
            <a:r>
              <a:rPr lang="nb-NO" sz="2000" dirty="0">
                <a:sym typeface="Wingdings" pitchFamily="2" charset="2"/>
              </a:rPr>
              <a:t>  P NP</a:t>
            </a:r>
            <a:endParaRPr lang="nb-NO" sz="2000" dirty="0"/>
          </a:p>
          <a:p>
            <a:endParaRPr lang="nb-NO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9BEFB56E-0FD4-AA41-82F5-9F654EF84B3A}"/>
              </a:ext>
            </a:extLst>
          </p:cNvPr>
          <p:cNvSpPr txBox="1"/>
          <p:nvPr/>
        </p:nvSpPr>
        <p:spPr>
          <a:xfrm>
            <a:off x="614362" y="3429000"/>
            <a:ext cx="3336170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/>
              <a:t>N   </a:t>
            </a:r>
            <a:r>
              <a:rPr lang="nb-NO" sz="2000" dirty="0">
                <a:sym typeface="Wingdings" pitchFamily="2" charset="2"/>
              </a:rPr>
              <a:t>   pensjonisten | gevær |</a:t>
            </a:r>
          </a:p>
          <a:p>
            <a:r>
              <a:rPr lang="nb-NO" sz="2000" dirty="0">
                <a:sym typeface="Wingdings" pitchFamily="2" charset="2"/>
              </a:rPr>
              <a:t>             inntrengeren</a:t>
            </a:r>
          </a:p>
          <a:p>
            <a:pPr>
              <a:lnSpc>
                <a:spcPct val="150000"/>
              </a:lnSpc>
            </a:pPr>
            <a:r>
              <a:rPr lang="nb-NO" sz="2000" dirty="0"/>
              <a:t>P    </a:t>
            </a:r>
            <a:r>
              <a:rPr lang="nb-NO" sz="2000" dirty="0">
                <a:sym typeface="Wingdings" pitchFamily="2" charset="2"/>
              </a:rPr>
              <a:t>   med</a:t>
            </a:r>
          </a:p>
          <a:p>
            <a:pPr>
              <a:lnSpc>
                <a:spcPct val="150000"/>
              </a:lnSpc>
            </a:pPr>
            <a:r>
              <a:rPr lang="nb-NO" sz="2000" dirty="0"/>
              <a:t>V    </a:t>
            </a:r>
            <a:r>
              <a:rPr lang="nb-NO" sz="2000" dirty="0">
                <a:sym typeface="Wingdings" pitchFamily="2" charset="2"/>
              </a:rPr>
              <a:t>   jager</a:t>
            </a:r>
          </a:p>
          <a:p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B80B8BCB-F64A-5B44-A66E-E0F8411E6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194" y="633039"/>
            <a:ext cx="2945949" cy="2103045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C957A51F-D7C6-1143-8D5F-CEC67FC8BB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00"/>
          <a:stretch/>
        </p:blipFill>
        <p:spPr>
          <a:xfrm>
            <a:off x="4610995" y="2357800"/>
            <a:ext cx="1777698" cy="1447455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4D995195-57E1-614C-90D6-E9F96A525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6783">
            <a:off x="6055783" y="2281674"/>
            <a:ext cx="2533855" cy="2207191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7A8222C5-A65D-C047-8E7E-26AB6E6E3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08972">
            <a:off x="6960252" y="3478457"/>
            <a:ext cx="2226892" cy="1970701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4C082F02-4DDC-6D41-B740-D84D6BEDF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9436" y="4651222"/>
            <a:ext cx="2394786" cy="185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7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6C4FBC7-A300-F14C-AD17-79B40F349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041"/>
            <a:ext cx="10515600" cy="5014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2400" dirty="0"/>
              <a:t>Fordi denne setningen er </a:t>
            </a:r>
            <a:r>
              <a:rPr lang="nb-NO" sz="2400" dirty="0">
                <a:solidFill>
                  <a:schemeClr val="accent2"/>
                </a:solidFill>
              </a:rPr>
              <a:t>flertydig</a:t>
            </a:r>
            <a:r>
              <a:rPr lang="nb-NO" sz="2400" dirty="0"/>
              <a:t>, kan vi også lage et annet tre:</a:t>
            </a:r>
          </a:p>
        </p:txBody>
      </p:sp>
      <p:sp>
        <p:nvSpPr>
          <p:cNvPr id="15" name="Plassholder for dato 14">
            <a:extLst>
              <a:ext uri="{FF2B5EF4-FFF2-40B4-BE49-F238E27FC236}">
                <a16:creationId xmlns:a16="http://schemas.microsoft.com/office/drawing/2014/main" id="{CD1243D9-E13D-224E-BE50-622A72D5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20.10.2021</a:t>
            </a:r>
          </a:p>
        </p:txBody>
      </p:sp>
      <p:sp>
        <p:nvSpPr>
          <p:cNvPr id="16" name="Plassholder for bunntekst 15">
            <a:extLst>
              <a:ext uri="{FF2B5EF4-FFF2-40B4-BE49-F238E27FC236}">
                <a16:creationId xmlns:a16="http://schemas.microsoft.com/office/drawing/2014/main" id="{6F50807C-2511-5848-A63C-7B426988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17" name="Plassholder for lysbildenummer 16">
            <a:extLst>
              <a:ext uri="{FF2B5EF4-FFF2-40B4-BE49-F238E27FC236}">
                <a16:creationId xmlns:a16="http://schemas.microsoft.com/office/drawing/2014/main" id="{C47C9BDB-31B3-FC4B-86FA-CBF2296B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EF63-0C5A-2B4E-8B98-DD16B440FCA4}" type="slidenum">
              <a:rPr lang="nb-NO" smtClean="0"/>
              <a:t>5</a:t>
            </a:fld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7DF980AB-7C8D-FD48-97D1-8552E363CA1D}"/>
              </a:ext>
            </a:extLst>
          </p:cNvPr>
          <p:cNvSpPr txBox="1"/>
          <p:nvPr/>
        </p:nvSpPr>
        <p:spPr>
          <a:xfrm>
            <a:off x="2952349" y="533538"/>
            <a:ext cx="56357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chemeClr val="accent2"/>
                </a:solidFill>
              </a:rPr>
              <a:t>Pensjonisten jager inntrengeren med gevær</a:t>
            </a:r>
          </a:p>
          <a:p>
            <a:endParaRPr lang="nb-NO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80E7E22F-AE9C-954C-8AA2-0F96D1C78415}"/>
              </a:ext>
            </a:extLst>
          </p:cNvPr>
          <p:cNvSpPr txBox="1"/>
          <p:nvPr/>
        </p:nvSpPr>
        <p:spPr>
          <a:xfrm>
            <a:off x="525872" y="2010866"/>
            <a:ext cx="22268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2000" dirty="0"/>
              <a:t>S    </a:t>
            </a:r>
            <a:r>
              <a:rPr lang="nb-NO" sz="2000" dirty="0">
                <a:sym typeface="Wingdings" pitchFamily="2" charset="2"/>
              </a:rPr>
              <a:t>  NP VP</a:t>
            </a:r>
          </a:p>
          <a:p>
            <a:pPr>
              <a:lnSpc>
                <a:spcPct val="150000"/>
              </a:lnSpc>
            </a:pPr>
            <a:r>
              <a:rPr lang="nb-NO" sz="2000" dirty="0"/>
              <a:t>NP </a:t>
            </a:r>
            <a:r>
              <a:rPr lang="nb-NO" sz="2000" dirty="0">
                <a:sym typeface="Wingdings" pitchFamily="2" charset="2"/>
              </a:rPr>
              <a:t>  N PP | N</a:t>
            </a:r>
            <a:endParaRPr lang="nb-NO" sz="2000" dirty="0"/>
          </a:p>
          <a:p>
            <a:pPr>
              <a:lnSpc>
                <a:spcPct val="150000"/>
              </a:lnSpc>
            </a:pPr>
            <a:r>
              <a:rPr lang="nb-NO" sz="2000" dirty="0"/>
              <a:t>VP </a:t>
            </a:r>
            <a:r>
              <a:rPr lang="nb-NO" sz="2000" dirty="0">
                <a:sym typeface="Wingdings" pitchFamily="2" charset="2"/>
              </a:rPr>
              <a:t>  VP PP | V NP</a:t>
            </a:r>
            <a:endParaRPr lang="nb-NO" sz="2000" dirty="0"/>
          </a:p>
          <a:p>
            <a:pPr>
              <a:lnSpc>
                <a:spcPct val="150000"/>
              </a:lnSpc>
            </a:pPr>
            <a:r>
              <a:rPr lang="nb-NO" sz="2000" dirty="0"/>
              <a:t>PP </a:t>
            </a:r>
            <a:r>
              <a:rPr lang="nb-NO" sz="2000" dirty="0">
                <a:sym typeface="Wingdings" pitchFamily="2" charset="2"/>
              </a:rPr>
              <a:t>  P NP</a:t>
            </a:r>
            <a:endParaRPr lang="nb-NO" sz="2000" dirty="0"/>
          </a:p>
          <a:p>
            <a:endParaRPr lang="nb-NO" dirty="0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35D32092-E7F0-1E46-93E9-BB0B026FCD17}"/>
              </a:ext>
            </a:extLst>
          </p:cNvPr>
          <p:cNvSpPr txBox="1"/>
          <p:nvPr/>
        </p:nvSpPr>
        <p:spPr>
          <a:xfrm>
            <a:off x="525872" y="4139703"/>
            <a:ext cx="31598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2000" dirty="0"/>
              <a:t>N   </a:t>
            </a:r>
            <a:r>
              <a:rPr lang="nb-NO" sz="2000" dirty="0">
                <a:sym typeface="Wingdings" pitchFamily="2" charset="2"/>
              </a:rPr>
              <a:t>   pensjonisten | gevær</a:t>
            </a:r>
          </a:p>
          <a:p>
            <a:pPr>
              <a:lnSpc>
                <a:spcPct val="150000"/>
              </a:lnSpc>
            </a:pPr>
            <a:r>
              <a:rPr lang="nb-NO" sz="2000" dirty="0"/>
              <a:t>P    </a:t>
            </a:r>
            <a:r>
              <a:rPr lang="nb-NO" sz="2000" dirty="0">
                <a:sym typeface="Wingdings" pitchFamily="2" charset="2"/>
              </a:rPr>
              <a:t>   med</a:t>
            </a:r>
          </a:p>
          <a:p>
            <a:pPr>
              <a:lnSpc>
                <a:spcPct val="150000"/>
              </a:lnSpc>
            </a:pPr>
            <a:r>
              <a:rPr lang="nb-NO" sz="2000" dirty="0"/>
              <a:t>V    </a:t>
            </a:r>
            <a:r>
              <a:rPr lang="nb-NO" sz="2000" dirty="0">
                <a:sym typeface="Wingdings" pitchFamily="2" charset="2"/>
              </a:rPr>
              <a:t>   jager</a:t>
            </a:r>
          </a:p>
          <a:p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FAABA623-1311-C449-8813-DAF175DF3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174" y="1905153"/>
            <a:ext cx="2945949" cy="2103045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526F3069-B1DC-5B4E-87B3-573A7EB5D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00"/>
          <a:stretch/>
        </p:blipFill>
        <p:spPr>
          <a:xfrm>
            <a:off x="5337450" y="3636898"/>
            <a:ext cx="1777698" cy="1447455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E5616A4C-258B-3548-96AF-B18AFA293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380" y="3630968"/>
            <a:ext cx="1999355" cy="96308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461AB4CD-386D-3D46-9685-3B38D40A99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8" r="7734" b="12378"/>
          <a:stretch/>
        </p:blipFill>
        <p:spPr>
          <a:xfrm>
            <a:off x="6766560" y="4594048"/>
            <a:ext cx="1913700" cy="1709684"/>
          </a:xfrm>
          <a:prstGeom prst="rect">
            <a:avLst/>
          </a:prstGeom>
        </p:spPr>
      </p:pic>
      <p:pic>
        <p:nvPicPr>
          <p:cNvPr id="14" name="Bilde 13" descr="Et bilde som inneholder tekst, klokke&#10;&#10;Automatisk generert beskrivelse">
            <a:extLst>
              <a:ext uri="{FF2B5EF4-FFF2-40B4-BE49-F238E27FC236}">
                <a16:creationId xmlns:a16="http://schemas.microsoft.com/office/drawing/2014/main" id="{DC4A26FE-1A1D-B849-AF74-EC264DB923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0565"/>
          <a:stretch/>
        </p:blipFill>
        <p:spPr>
          <a:xfrm>
            <a:off x="8347655" y="4566679"/>
            <a:ext cx="1913700" cy="137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7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>
            <a:extLst>
              <a:ext uri="{FF2B5EF4-FFF2-40B4-BE49-F238E27FC236}">
                <a16:creationId xmlns:a16="http://schemas.microsoft.com/office/drawing/2014/main" id="{3068A8EC-04C8-744E-98D7-D62BB101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743" y="424784"/>
            <a:ext cx="4790847" cy="4829174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D94171B9-F439-E74F-B6A3-4E0960A2E7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53" r="5408" b="11561"/>
          <a:stretch/>
        </p:blipFill>
        <p:spPr>
          <a:xfrm>
            <a:off x="287821" y="424784"/>
            <a:ext cx="5300662" cy="5105949"/>
          </a:xfrm>
          <a:prstGeom prst="rect">
            <a:avLst/>
          </a:prstGeom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FA954135-8D03-4443-9DEC-CA477E33D6AE}"/>
              </a:ext>
            </a:extLst>
          </p:cNvPr>
          <p:cNvSpPr txBox="1"/>
          <p:nvPr/>
        </p:nvSpPr>
        <p:spPr>
          <a:xfrm>
            <a:off x="468120" y="5669574"/>
            <a:ext cx="3471143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chemeClr val="accent2"/>
                </a:solidFill>
              </a:rPr>
              <a:t>Inntrengeren har et gevær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250A71E8-1396-C54C-A480-8AE023A8CA19}"/>
              </a:ext>
            </a:extLst>
          </p:cNvPr>
          <p:cNvSpPr txBox="1"/>
          <p:nvPr/>
        </p:nvSpPr>
        <p:spPr>
          <a:xfrm>
            <a:off x="8252738" y="5669574"/>
            <a:ext cx="3425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chemeClr val="accent2"/>
                </a:solidFill>
              </a:rPr>
              <a:t>Pensjonisten har et gevær</a:t>
            </a:r>
          </a:p>
        </p:txBody>
      </p:sp>
      <p:cxnSp>
        <p:nvCxnSpPr>
          <p:cNvPr id="14" name="Rett pil 13">
            <a:extLst>
              <a:ext uri="{FF2B5EF4-FFF2-40B4-BE49-F238E27FC236}">
                <a16:creationId xmlns:a16="http://schemas.microsoft.com/office/drawing/2014/main" id="{BE385E19-A95B-0B41-9F69-E82C52FDC036}"/>
              </a:ext>
            </a:extLst>
          </p:cNvPr>
          <p:cNvCxnSpPr>
            <a:cxnSpLocks/>
          </p:cNvCxnSpPr>
          <p:nvPr/>
        </p:nvCxnSpPr>
        <p:spPr>
          <a:xfrm flipV="1">
            <a:off x="2289356" y="4936976"/>
            <a:ext cx="305793" cy="633964"/>
          </a:xfrm>
          <a:prstGeom prst="straightConnector1">
            <a:avLst/>
          </a:prstGeom>
          <a:ln w="28575">
            <a:solidFill>
              <a:schemeClr val="accent2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 15">
            <a:extLst>
              <a:ext uri="{FF2B5EF4-FFF2-40B4-BE49-F238E27FC236}">
                <a16:creationId xmlns:a16="http://schemas.microsoft.com/office/drawing/2014/main" id="{DC636E89-27F3-F64D-BE8D-A00069949E51}"/>
              </a:ext>
            </a:extLst>
          </p:cNvPr>
          <p:cNvCxnSpPr>
            <a:cxnSpLocks/>
          </p:cNvCxnSpPr>
          <p:nvPr/>
        </p:nvCxnSpPr>
        <p:spPr>
          <a:xfrm flipH="1" flipV="1">
            <a:off x="9965072" y="4980317"/>
            <a:ext cx="1" cy="633964"/>
          </a:xfrm>
          <a:prstGeom prst="straightConnector1">
            <a:avLst/>
          </a:prstGeom>
          <a:ln w="25400">
            <a:solidFill>
              <a:schemeClr val="accent2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lassholder for dato 16">
            <a:extLst>
              <a:ext uri="{FF2B5EF4-FFF2-40B4-BE49-F238E27FC236}">
                <a16:creationId xmlns:a16="http://schemas.microsoft.com/office/drawing/2014/main" id="{71FF8133-3128-D043-83A3-6E244B3E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20.10.2021</a:t>
            </a:r>
          </a:p>
        </p:txBody>
      </p:sp>
      <p:sp>
        <p:nvSpPr>
          <p:cNvPr id="18" name="Plassholder for bunntekst 17">
            <a:extLst>
              <a:ext uri="{FF2B5EF4-FFF2-40B4-BE49-F238E27FC236}">
                <a16:creationId xmlns:a16="http://schemas.microsoft.com/office/drawing/2014/main" id="{6DBFB2E0-E4F2-C346-A844-2FD787A9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err="1"/>
              <a:t>liljacs@uio.no</a:t>
            </a:r>
            <a:endParaRPr lang="nb-NO" dirty="0"/>
          </a:p>
        </p:txBody>
      </p:sp>
      <p:sp>
        <p:nvSpPr>
          <p:cNvPr id="19" name="Plassholder for lysbildenummer 18">
            <a:extLst>
              <a:ext uri="{FF2B5EF4-FFF2-40B4-BE49-F238E27FC236}">
                <a16:creationId xmlns:a16="http://schemas.microsoft.com/office/drawing/2014/main" id="{401A2028-18C7-404A-8962-BEC04C99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EF63-0C5A-2B4E-8B98-DD16B440FCA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148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64B325-314E-E94B-8E5A-6083A59D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</p:spPr>
        <p:txBody>
          <a:bodyPr/>
          <a:lstStyle/>
          <a:p>
            <a:pPr algn="ctr"/>
            <a:r>
              <a:rPr lang="nb-NO" dirty="0"/>
              <a:t>Rekursive Trær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8C012E4-A1B7-DF4A-A93F-87E60B09C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87" y="1403314"/>
            <a:ext cx="4448175" cy="210723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b-NO" sz="2400" dirty="0"/>
              <a:t>Språk er uendelig!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sz="2400" dirty="0"/>
              <a:t>Et tre er </a:t>
            </a:r>
            <a:r>
              <a:rPr lang="nb-NO" sz="2400" dirty="0">
                <a:solidFill>
                  <a:schemeClr val="accent2"/>
                </a:solidFill>
              </a:rPr>
              <a:t>rekursivt</a:t>
            </a:r>
            <a:r>
              <a:rPr lang="nb-NO" sz="2400" dirty="0"/>
              <a:t> dersom det inneholder en node som dominerer en annen node av samme type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21" name="Plassholder for dato 20">
            <a:extLst>
              <a:ext uri="{FF2B5EF4-FFF2-40B4-BE49-F238E27FC236}">
                <a16:creationId xmlns:a16="http://schemas.microsoft.com/office/drawing/2014/main" id="{48506198-3475-6A46-8EAD-52C2C1C6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20.10.2021</a:t>
            </a:r>
          </a:p>
        </p:txBody>
      </p:sp>
      <p:sp>
        <p:nvSpPr>
          <p:cNvPr id="22" name="Plassholder for bunntekst 21">
            <a:extLst>
              <a:ext uri="{FF2B5EF4-FFF2-40B4-BE49-F238E27FC236}">
                <a16:creationId xmlns:a16="http://schemas.microsoft.com/office/drawing/2014/main" id="{4378DAB6-DC2A-9245-9E43-3B837CB4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liljacs@uio.no</a:t>
            </a:r>
          </a:p>
        </p:txBody>
      </p:sp>
      <p:sp>
        <p:nvSpPr>
          <p:cNvPr id="23" name="Plassholder for lysbildenummer 22">
            <a:extLst>
              <a:ext uri="{FF2B5EF4-FFF2-40B4-BE49-F238E27FC236}">
                <a16:creationId xmlns:a16="http://schemas.microsoft.com/office/drawing/2014/main" id="{8E8F3894-733C-6C46-9002-2F94C471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EF63-0C5A-2B4E-8B98-DD16B440FCA4}" type="slidenum">
              <a:rPr lang="nb-NO" smtClean="0"/>
              <a:t>7</a:t>
            </a:fld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3D16A3CA-0318-2B41-A35C-EEE3C235156D}"/>
              </a:ext>
            </a:extLst>
          </p:cNvPr>
          <p:cNvSpPr txBox="1"/>
          <p:nvPr/>
        </p:nvSpPr>
        <p:spPr>
          <a:xfrm>
            <a:off x="738187" y="3657288"/>
            <a:ext cx="1851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NP </a:t>
            </a:r>
            <a:r>
              <a:rPr lang="nb-NO" sz="2400" dirty="0">
                <a:sym typeface="Wingdings" pitchFamily="2" charset="2"/>
              </a:rPr>
              <a:t> Det NP</a:t>
            </a:r>
          </a:p>
          <a:p>
            <a:r>
              <a:rPr lang="nb-NO" sz="2400" dirty="0">
                <a:sym typeface="Wingdings" pitchFamily="2" charset="2"/>
              </a:rPr>
              <a:t>NP  Adj NP</a:t>
            </a:r>
          </a:p>
          <a:p>
            <a:r>
              <a:rPr lang="nb-NO" sz="2400" dirty="0">
                <a:sym typeface="Wingdings" pitchFamily="2" charset="2"/>
              </a:rPr>
              <a:t>NP  N</a:t>
            </a:r>
          </a:p>
        </p:txBody>
      </p:sp>
      <p:pic>
        <p:nvPicPr>
          <p:cNvPr id="8" name="Bilde 7" descr="Et bilde som inneholder line, diagram, design&#10;&#10;Automatisk generert beskrivelse">
            <a:extLst>
              <a:ext uri="{FF2B5EF4-FFF2-40B4-BE49-F238E27FC236}">
                <a16:creationId xmlns:a16="http://schemas.microsoft.com/office/drawing/2014/main" id="{FB5F2E4D-B370-280D-9D16-441739CE4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5848" y="1403314"/>
            <a:ext cx="3693341" cy="47672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DD4CD431-09EC-20C6-6856-01CC8F7264EB}"/>
                  </a:ext>
                </a:extLst>
              </p14:cNvPr>
              <p14:cNvContentPartPr/>
              <p14:nvPr/>
            </p14:nvContentPartPr>
            <p14:xfrm>
              <a:off x="10435941" y="6228793"/>
              <a:ext cx="167400" cy="3960"/>
            </p14:xfrm>
          </p:contentPart>
        </mc:Choice>
        <mc:Fallback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DD4CD431-09EC-20C6-6856-01CC8F7264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73301" y="6166153"/>
                <a:ext cx="2930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79F6671C-2856-138B-178C-541B94E61EC1}"/>
                  </a:ext>
                </a:extLst>
              </p14:cNvPr>
              <p14:cNvContentPartPr/>
              <p14:nvPr/>
            </p14:nvContentPartPr>
            <p14:xfrm>
              <a:off x="10523061" y="6181633"/>
              <a:ext cx="46440" cy="14400"/>
            </p14:xfrm>
          </p:contentPart>
        </mc:Choice>
        <mc:Fallback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79F6671C-2856-138B-178C-541B94E61E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60061" y="6118993"/>
                <a:ext cx="172080" cy="1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914531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Blågrøn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{02763B54-FA3A-3F48-BE52-06298B43841D}tf10001120</Template>
  <TotalTime>1466</TotalTime>
  <Words>286</Words>
  <Application>Microsoft Macintosh PowerPoint</Application>
  <PresentationFormat>Widescreen</PresentationFormat>
  <Paragraphs>73</Paragraphs>
  <Slides>7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Pakke</vt:lpstr>
      <vt:lpstr>Kontekstfrie Grammatikker  &amp;  Syntaktiske Trær</vt:lpstr>
      <vt:lpstr>Kontekstfrie Grammatikker</vt:lpstr>
      <vt:lpstr>Syntaktiske Trær</vt:lpstr>
      <vt:lpstr>PowerPoint-presentasjon</vt:lpstr>
      <vt:lpstr>PowerPoint-presentasjon</vt:lpstr>
      <vt:lpstr>PowerPoint-presentasjon</vt:lpstr>
      <vt:lpstr>Rekursive Trær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Kontekstfrie Grammatikker  &amp;  Syntaktiske Trær</dc:title>
  <dc:creator>Lilja Charlotte Storset</dc:creator>
  <cp:lastModifiedBy>Lilja Charlotte Storset</cp:lastModifiedBy>
  <cp:revision>22</cp:revision>
  <dcterms:created xsi:type="dcterms:W3CDTF">2021-10-20T12:02:24Z</dcterms:created>
  <dcterms:modified xsi:type="dcterms:W3CDTF">2023-10-16T10:28:07Z</dcterms:modified>
</cp:coreProperties>
</file>