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 snapToObjects="1">
      <p:cViewPr>
        <p:scale>
          <a:sx n="113" d="100"/>
          <a:sy n="113" d="100"/>
        </p:scale>
        <p:origin x="2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4694-B7F5-EB4D-B3A6-E70FE6FB85CD}" type="datetimeFigureOut">
              <a:rPr lang="nb-NO" smtClean="0"/>
              <a:t>23.10.2023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3D10-E533-4D48-818E-AFCFE473AD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50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868-14DE-BE4C-A649-187BFFC62561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6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65-213B-E641-BB7A-145026124D6C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F4C9-6C0A-7345-AE64-B1771628FCBD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51F9-5D6C-0845-A8EB-B7BFAA73C4EF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082B-88DF-0C4B-A6B3-E73D8638BBEF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08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B0F2-695F-4F46-8BD6-75467B0B52BB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67C8-CE92-8340-911E-F48943607011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F5B3-545B-7549-86AF-A3E64E2017FA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248C-664D-F94F-8290-D1BF18B3ABA1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F4E7-B193-3D44-8EF3-9028C5BD23A5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F2C23E-C981-EA42-AC0C-9D5EC301701E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C20894-88FB-6547-B03A-48BD858E3E2E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556907-842C-BB45-ACB2-B9C5EF78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373" y="2388476"/>
            <a:ext cx="8859253" cy="1040524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r>
              <a:rPr lang="nb-NO" dirty="0"/>
              <a:t>Naive </a:t>
            </a:r>
            <a:r>
              <a:rPr lang="nb-NO" dirty="0" err="1"/>
              <a:t>bayes</a:t>
            </a:r>
            <a:r>
              <a:rPr lang="nb-NO" dirty="0"/>
              <a:t>🤯</a:t>
            </a:r>
            <a:br>
              <a:rPr lang="nb-NO" dirty="0"/>
            </a:b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A67FBC3-092C-0E4A-AF7F-CA5AB8F1EEB3}"/>
              </a:ext>
            </a:extLst>
          </p:cNvPr>
          <p:cNvSpPr txBox="1"/>
          <p:nvPr/>
        </p:nvSpPr>
        <p:spPr>
          <a:xfrm>
            <a:off x="2332789" y="3668109"/>
            <a:ext cx="7526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dirty="0"/>
              <a:t>En probabilistisk modell som har som mål å predikere den </a:t>
            </a:r>
          </a:p>
          <a:p>
            <a:pPr algn="ctr"/>
            <a:r>
              <a:rPr lang="nb-NO" sz="2400" dirty="0"/>
              <a:t>mest sannsynlige klassen for et dokument </a:t>
            </a:r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117D1216-F0EF-AC8E-E7CC-5D80B874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411B-D6AB-124D-B7ED-A0DB622BE292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C0B5DA2A-EEB0-8B7C-EE83-B1E1DC0E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862AD1-39FB-665B-C4A2-297A7EE1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FC4556-CA4B-B32C-3760-C57E7AAC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3968"/>
            <a:ext cx="7729728" cy="819695"/>
          </a:xfrm>
        </p:spPr>
        <p:txBody>
          <a:bodyPr>
            <a:normAutofit/>
          </a:bodyPr>
          <a:lstStyle/>
          <a:p>
            <a:r>
              <a:rPr lang="nb-NO" dirty="0"/>
              <a:t>Veiledet læring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E50D3C-1A7B-B7CC-C82B-0B0992529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4679" y="2019385"/>
            <a:ext cx="4823195" cy="36702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sz="2800" dirty="0">
                <a:solidFill>
                  <a:schemeClr val="accent2"/>
                </a:solidFill>
              </a:rPr>
              <a:t>TRENING</a:t>
            </a:r>
          </a:p>
          <a:p>
            <a:r>
              <a:rPr lang="nb-NO" sz="2800" dirty="0"/>
              <a:t>Annotert treningsdata</a:t>
            </a:r>
          </a:p>
          <a:p>
            <a:pPr lvl="1"/>
            <a:r>
              <a:rPr lang="nb-NO" sz="2400" dirty="0"/>
              <a:t>Treningseksempler med en «merkelapp»- en fasit</a:t>
            </a:r>
          </a:p>
          <a:p>
            <a:pPr lvl="1"/>
            <a:r>
              <a:rPr lang="nb-NO" sz="2400" dirty="0"/>
              <a:t>Eks: dokumenter annotert med tema, f.eks. «sport»</a:t>
            </a:r>
          </a:p>
          <a:p>
            <a:r>
              <a:rPr lang="nb-NO" sz="2800" dirty="0"/>
              <a:t>Vi trener </a:t>
            </a:r>
            <a:r>
              <a:rPr lang="nb-NO" sz="2800" dirty="0" err="1"/>
              <a:t>klassifikatoren</a:t>
            </a:r>
            <a:r>
              <a:rPr lang="nb-NO" sz="2800" dirty="0"/>
              <a:t> med treningsdataen, slik at den kan anvendes på nye og </a:t>
            </a:r>
            <a:r>
              <a:rPr lang="nb-NO" sz="2800" i="1" dirty="0"/>
              <a:t>usette</a:t>
            </a:r>
            <a:r>
              <a:rPr lang="nb-NO" sz="2800" dirty="0"/>
              <a:t> data</a:t>
            </a:r>
          </a:p>
          <a:p>
            <a:r>
              <a:rPr lang="nb-NO" sz="2800" dirty="0"/>
              <a:t>Jo mer treningsdata, desto bedre modell </a:t>
            </a:r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ssholder for innhold 7">
                <a:extLst>
                  <a:ext uri="{FF2B5EF4-FFF2-40B4-BE49-F238E27FC236}">
                    <a16:creationId xmlns:a16="http://schemas.microsoft.com/office/drawing/2014/main" id="{74E8F997-7270-5159-2C6E-78EA4D0B04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48903" y="1908501"/>
                <a:ext cx="4585070" cy="367026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nb-NO" sz="2800" dirty="0">
                    <a:solidFill>
                      <a:schemeClr val="accent2"/>
                    </a:solidFill>
                  </a:rPr>
                  <a:t>EVALUERING</a:t>
                </a:r>
                <a:endParaRPr lang="nb-NO" sz="2000" dirty="0">
                  <a:solidFill>
                    <a:schemeClr val="accent2"/>
                  </a:solidFill>
                </a:endParaRPr>
              </a:p>
              <a:p>
                <a:r>
                  <a:rPr lang="nb-NO" sz="2600" dirty="0"/>
                  <a:t>Vi må også </a:t>
                </a:r>
                <a:r>
                  <a:rPr lang="nb-NO" sz="2600" i="1" dirty="0"/>
                  <a:t>teste</a:t>
                </a:r>
                <a:r>
                  <a:rPr lang="nb-NO" sz="2600" dirty="0"/>
                  <a:t> med annoterte data </a:t>
                </a:r>
              </a:p>
              <a:p>
                <a:r>
                  <a:rPr lang="nb-NO" sz="2600" dirty="0"/>
                  <a:t>Sammenligner modellens prediksjoner med «gullstandarden»🌟</a:t>
                </a:r>
              </a:p>
              <a:p>
                <a:pPr algn="ctr"/>
                <a:endParaRPr lang="nb-NO" sz="2600" dirty="0"/>
              </a:p>
              <a:p>
                <a14:m>
                  <m:oMath xmlns:m="http://schemas.openxmlformats.org/officeDocument/2006/math">
                    <m:r>
                      <a:rPr lang="nb-NO" sz="2600" i="1" dirty="0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nb-NO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6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b-NO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600" i="1">
                            <a:latin typeface="Cambria Math" panose="02040503050406030204" pitchFamily="18" charset="0"/>
                          </a:rPr>
                          <m:t>𝑘𝑜𝑟𝑟𝑒𝑘𝑡𝑒</m:t>
                        </m:r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𝑝𝑟𝑒𝑑𝑖𝑘𝑠𝑗𝑜𝑛𝑒𝑟</m:t>
                        </m:r>
                      </m:num>
                      <m:den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𝑡𝑜𝑡𝑎𝑙𝑡</m:t>
                        </m:r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𝑎𝑛𝑡𝑎𝑙𝑙</m:t>
                        </m:r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600" b="0" i="1" smtClean="0">
                            <a:latin typeface="Cambria Math" panose="02040503050406030204" pitchFamily="18" charset="0"/>
                          </a:rPr>
                          <m:t>𝑝𝑟𝑒𝑑𝑖𝑘𝑠𝑗𝑜𝑛𝑒𝑟</m:t>
                        </m:r>
                      </m:den>
                    </m:f>
                  </m:oMath>
                </a14:m>
                <a:endParaRPr lang="nb-NO" sz="2100" dirty="0"/>
              </a:p>
            </p:txBody>
          </p:sp>
        </mc:Choice>
        <mc:Fallback xmlns="">
          <p:sp>
            <p:nvSpPr>
              <p:cNvPr id="8" name="Plassholder for innhold 7">
                <a:extLst>
                  <a:ext uri="{FF2B5EF4-FFF2-40B4-BE49-F238E27FC236}">
                    <a16:creationId xmlns:a16="http://schemas.microsoft.com/office/drawing/2014/main" id="{74E8F997-7270-5159-2C6E-78EA4D0B0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48903" y="1908501"/>
                <a:ext cx="4585070" cy="3670261"/>
              </a:xfrm>
              <a:blipFill>
                <a:blip r:embed="rId2"/>
                <a:stretch>
                  <a:fillRect l="-1934" t="-275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CA2EE4-4DB3-DC84-268D-F607AABA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F050-DF32-FD46-A71D-3162076B74E8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95FF768-8D2B-BCE9-9D72-963FC974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B759880-B747-BC1E-7FF0-9B250C07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FC4556-CA4B-B32C-3760-C57E7AAC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6623"/>
            <a:ext cx="7729728" cy="843087"/>
          </a:xfrm>
        </p:spPr>
        <p:txBody>
          <a:bodyPr/>
          <a:lstStyle/>
          <a:p>
            <a:r>
              <a:rPr lang="nb-NO" dirty="0"/>
              <a:t>Trekk-representasjon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E50D3C-1A7B-B7CC-C82B-0B099252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5" y="1534510"/>
            <a:ext cx="11361683" cy="4267200"/>
          </a:xfrm>
        </p:spPr>
        <p:txBody>
          <a:bodyPr/>
          <a:lstStyle/>
          <a:p>
            <a:r>
              <a:rPr lang="nb-NO" sz="2000" dirty="0"/>
              <a:t>Første skritt i å trene en modell er å velge hvordan vi skal representere dataene</a:t>
            </a:r>
          </a:p>
          <a:p>
            <a:r>
              <a:rPr lang="nb-NO" sz="2000" dirty="0"/>
              <a:t>Vi representerer dataene med </a:t>
            </a:r>
            <a:r>
              <a:rPr lang="nb-NO" sz="2000" i="1" dirty="0"/>
              <a:t>trekk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>
                <a:solidFill>
                  <a:schemeClr val="accent2"/>
                </a:solidFill>
              </a:rPr>
              <a:t>BAG-OF-WORDS</a:t>
            </a:r>
            <a:endParaRPr lang="nb-NO" dirty="0">
              <a:solidFill>
                <a:schemeClr val="accent2"/>
              </a:solidFill>
            </a:endParaRPr>
          </a:p>
          <a:p>
            <a:r>
              <a:rPr lang="nb-NO" sz="2000" dirty="0"/>
              <a:t>Vanligst for tekstklassifikasjon</a:t>
            </a:r>
          </a:p>
          <a:p>
            <a:r>
              <a:rPr lang="nb-NO" sz="2000" dirty="0"/>
              <a:t>Hvert ord i dokumentet er et trekk</a:t>
            </a:r>
          </a:p>
          <a:p>
            <a:r>
              <a:rPr lang="nb-NO" sz="2000" dirty="0"/>
              <a:t>Rekkefølge eller posisjon har ikke noe å si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1F7E8F-92F0-2840-7326-EA139AE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CC-52B9-B140-ABF4-20BB1CBE617B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8BD43A-CBEE-8EA5-E31C-CD61E217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053CE0-9016-B7B3-41D7-C4767AC5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EECD95E-2F9B-F0E6-0F18-F5EA4EA9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43" y="2334626"/>
            <a:ext cx="5191184" cy="29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FAE4B03-6DE7-DF89-F10B-F8A2FE26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F2EB-DC47-4149-8F4C-3CB37C8208D6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E988F3C-175C-F78D-8F8F-FDF137B0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9977" y="6273106"/>
            <a:ext cx="5901189" cy="320040"/>
          </a:xfrm>
        </p:spPr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19064B-2CA4-69EC-0793-5529CA8F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F780474-96D0-0383-A2E2-6BE5B80D7DCC}"/>
              </a:ext>
            </a:extLst>
          </p:cNvPr>
          <p:cNvSpPr txBox="1"/>
          <p:nvPr/>
        </p:nvSpPr>
        <p:spPr>
          <a:xfrm>
            <a:off x="342017" y="700089"/>
            <a:ext cx="309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1. HOVEDANTAGELSE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8BA8DAB-7642-A362-7B6A-15B079515868}"/>
              </a:ext>
            </a:extLst>
          </p:cNvPr>
          <p:cNvSpPr txBox="1"/>
          <p:nvPr/>
        </p:nvSpPr>
        <p:spPr>
          <a:xfrm>
            <a:off x="342017" y="3702811"/>
            <a:ext cx="5137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2. OMSKRIVING MED BAYES TEOREM</a:t>
            </a:r>
          </a:p>
          <a:p>
            <a:r>
              <a:rPr lang="nb-NO" sz="2000" dirty="0"/>
              <a:t>Betinget sannsynlighet + produktsetningen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7B00A13B-87E4-1CD2-E85B-F5B0099AB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7" r="44014" b="62401"/>
          <a:stretch/>
        </p:blipFill>
        <p:spPr>
          <a:xfrm>
            <a:off x="5910499" y="471488"/>
            <a:ext cx="5610871" cy="2723211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8D6CFB4C-63AC-D117-DD77-4CA44B34B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" b="4757"/>
          <a:stretch/>
        </p:blipFill>
        <p:spPr>
          <a:xfrm>
            <a:off x="6221294" y="4061742"/>
            <a:ext cx="5628689" cy="21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339D555-18AE-77BD-7ECB-D40EF1C0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21A0-0F5F-BD4D-B081-797EE3A129C4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686408C-2C8F-7563-0BCA-C709459A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8A5F0FD-E5D7-185B-F441-C4099C52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97E28C6-4420-4A8B-43CD-36BB7796068F}"/>
              </a:ext>
            </a:extLst>
          </p:cNvPr>
          <p:cNvSpPr txBox="1"/>
          <p:nvPr/>
        </p:nvSpPr>
        <p:spPr>
          <a:xfrm>
            <a:off x="4973352" y="462930"/>
            <a:ext cx="247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ETTER OMSKRVING: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C1E3191-DD6F-FAC5-A098-B345A8BFB89C}"/>
              </a:ext>
            </a:extLst>
          </p:cNvPr>
          <p:cNvSpPr txBox="1"/>
          <p:nvPr/>
        </p:nvSpPr>
        <p:spPr>
          <a:xfrm>
            <a:off x="4081409" y="2627088"/>
            <a:ext cx="4454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3. </a:t>
            </a:r>
            <a:r>
              <a:rPr lang="nb-NO" sz="2000" dirty="0">
                <a:solidFill>
                  <a:schemeClr val="accent2"/>
                </a:solidFill>
              </a:rPr>
              <a:t>NAIV</a:t>
            </a:r>
            <a:r>
              <a:rPr lang="nb-NO" sz="2000" dirty="0"/>
              <a:t> UAVHENGIGHETSANTAGELSE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9B9A0BF-19A4-0382-7B1C-5BE8E7CE5B6A}"/>
              </a:ext>
            </a:extLst>
          </p:cNvPr>
          <p:cNvSpPr txBox="1"/>
          <p:nvPr/>
        </p:nvSpPr>
        <p:spPr>
          <a:xfrm>
            <a:off x="2670962" y="3073024"/>
            <a:ext cx="728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Vi erstatter P(</a:t>
            </a:r>
            <a:r>
              <a:rPr lang="nb-NO" dirty="0" err="1"/>
              <a:t>d|c</a:t>
            </a:r>
            <a:r>
              <a:rPr lang="nb-NO" dirty="0"/>
              <a:t>)</a:t>
            </a:r>
            <a:r>
              <a:rPr lang="nb-NO" dirty="0">
                <a:solidFill>
                  <a:srgbClr val="002060"/>
                </a:solidFill>
              </a:rPr>
              <a:t> </a:t>
            </a:r>
            <a:r>
              <a:rPr lang="nb-NO" dirty="0"/>
              <a:t>med multiplikasjonsregelen for uavhengige hendelser, siden vi </a:t>
            </a:r>
            <a:r>
              <a:rPr lang="nb-NO" dirty="0">
                <a:solidFill>
                  <a:schemeClr val="accent2"/>
                </a:solidFill>
              </a:rPr>
              <a:t>naivt</a:t>
            </a:r>
            <a:r>
              <a:rPr lang="nb-NO" dirty="0"/>
              <a:t> antar at hvert trekk er uavhengig 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C7BE2431-4BC2-76CD-2FEC-00D8D015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5" t="57084" r="52331" b="35208"/>
          <a:stretch/>
        </p:blipFill>
        <p:spPr>
          <a:xfrm>
            <a:off x="4081409" y="832262"/>
            <a:ext cx="4029181" cy="1126514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DDB5DDC9-BDCE-A4A0-A81E-7DD6BC16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8" b="2808"/>
          <a:stretch/>
        </p:blipFill>
        <p:spPr>
          <a:xfrm>
            <a:off x="2667078" y="4055696"/>
            <a:ext cx="6857843" cy="14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5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9ADB1B-5ED9-9B56-7687-00DA0F74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816221"/>
          </a:xfrm>
        </p:spPr>
        <p:txBody>
          <a:bodyPr/>
          <a:lstStyle/>
          <a:p>
            <a:r>
              <a:rPr lang="nb-NO" dirty="0"/>
              <a:t>Endelig formel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E95934-5DAD-E2FB-8141-CCA68785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6EED-BA84-5146-8BDA-F8501053F878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DDF115-76AE-513F-8CCB-D7F5631F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liljacs@uio.no IN1140   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C30BBF-5B43-B9E6-2397-E5292A89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6BBACC0E-69E4-478B-9F65-EE4110C4B918}"/>
                  </a:ext>
                </a:extLst>
              </p:cNvPr>
              <p:cNvSpPr txBox="1"/>
              <p:nvPr/>
            </p:nvSpPr>
            <p:spPr>
              <a:xfrm>
                <a:off x="2488912" y="2664091"/>
                <a:ext cx="620077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dirty="0" smtClean="0">
                          <a:latin typeface="Cambria Math" panose="02040503050406030204" pitchFamily="18" charset="0"/>
                        </a:rPr>
                        <m:t>ĉ=</m:t>
                      </m:r>
                      <m:r>
                        <a:rPr lang="nb-NO" sz="2800" b="0" i="1" dirty="0" err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nb-NO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nb-NO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nb-NO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nb-NO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nb-NO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nb-NO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2800" b="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nb-NO" sz="2800" b="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│</m:t>
                      </m:r>
                      <m:r>
                        <a:rPr lang="nb-NO" sz="2800" b="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nb-NO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6BBACC0E-69E4-478B-9F65-EE4110C4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912" y="2664091"/>
                <a:ext cx="6200776" cy="1053045"/>
              </a:xfrm>
              <a:prstGeom prst="rect">
                <a:avLst/>
              </a:prstGeom>
              <a:blipFill>
                <a:blip r:embed="rId2"/>
                <a:stretch>
                  <a:fillRect t="-144048" b="-19881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Sylinder 14">
            <a:extLst>
              <a:ext uri="{FF2B5EF4-FFF2-40B4-BE49-F238E27FC236}">
                <a16:creationId xmlns:a16="http://schemas.microsoft.com/office/drawing/2014/main" id="{CC407B69-69DD-E02E-48B2-3900A24051BB}"/>
              </a:ext>
            </a:extLst>
          </p:cNvPr>
          <p:cNvSpPr txBox="1"/>
          <p:nvPr/>
        </p:nvSpPr>
        <p:spPr>
          <a:xfrm>
            <a:off x="2405139" y="4009914"/>
            <a:ext cx="3507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Prior-sannsynlighet for klassen c</a:t>
            </a:r>
          </a:p>
        </p:txBody>
      </p:sp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A7B89F82-F1E8-F9B4-3AF1-C0CCADFCA66D}"/>
              </a:ext>
            </a:extLst>
          </p:cNvPr>
          <p:cNvCxnSpPr>
            <a:stCxn id="15" idx="0"/>
          </p:cNvCxnSpPr>
          <p:nvPr/>
        </p:nvCxnSpPr>
        <p:spPr>
          <a:xfrm flipV="1">
            <a:off x="4158696" y="3476164"/>
            <a:ext cx="1201107" cy="53375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9233F16-0656-E53B-D0F8-2BF2BB6D3999}"/>
              </a:ext>
            </a:extLst>
          </p:cNvPr>
          <p:cNvSpPr txBox="1"/>
          <p:nvPr/>
        </p:nvSpPr>
        <p:spPr>
          <a:xfrm>
            <a:off x="5006791" y="4777082"/>
            <a:ext cx="434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Multipliser sammen alle sannsynlighetene for</a:t>
            </a:r>
          </a:p>
          <a:p>
            <a:pPr algn="ctr"/>
            <a:r>
              <a:rPr lang="nb-N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hvert ord gitt en klasse i dokumentet</a:t>
            </a:r>
          </a:p>
        </p:txBody>
      </p:sp>
      <p:cxnSp>
        <p:nvCxnSpPr>
          <p:cNvPr id="20" name="Rett pil 19">
            <a:extLst>
              <a:ext uri="{FF2B5EF4-FFF2-40B4-BE49-F238E27FC236}">
                <a16:creationId xmlns:a16="http://schemas.microsoft.com/office/drawing/2014/main" id="{9A5638DB-4031-9085-BF63-A34DEDC8C2F5}"/>
              </a:ext>
            </a:extLst>
          </p:cNvPr>
          <p:cNvCxnSpPr>
            <a:cxnSpLocks/>
          </p:cNvCxnSpPr>
          <p:nvPr/>
        </p:nvCxnSpPr>
        <p:spPr>
          <a:xfrm flipV="1">
            <a:off x="7105239" y="4051704"/>
            <a:ext cx="0" cy="71664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6C05631-2EA3-FA8C-FB89-955A255ECB58}"/>
              </a:ext>
            </a:extLst>
          </p:cNvPr>
          <p:cNvSpPr txBox="1"/>
          <p:nvPr/>
        </p:nvSpPr>
        <p:spPr>
          <a:xfrm>
            <a:off x="8370523" y="2666419"/>
            <a:ext cx="270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Likelihood</a:t>
            </a:r>
            <a:r>
              <a:rPr lang="nb-NO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-sannsynlighet</a:t>
            </a:r>
            <a:endParaRPr lang="nb-N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Rett pil 31">
            <a:extLst>
              <a:ext uri="{FF2B5EF4-FFF2-40B4-BE49-F238E27FC236}">
                <a16:creationId xmlns:a16="http://schemas.microsoft.com/office/drawing/2014/main" id="{669C6019-327C-32C0-7514-28D7E09BFAE6}"/>
              </a:ext>
            </a:extLst>
          </p:cNvPr>
          <p:cNvCxnSpPr>
            <a:stCxn id="30" idx="2"/>
          </p:cNvCxnSpPr>
          <p:nvPr/>
        </p:nvCxnSpPr>
        <p:spPr>
          <a:xfrm flipH="1">
            <a:off x="8370523" y="3066529"/>
            <a:ext cx="1352486" cy="248171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Venstre klammeparentes 32">
            <a:extLst>
              <a:ext uri="{FF2B5EF4-FFF2-40B4-BE49-F238E27FC236}">
                <a16:creationId xmlns:a16="http://schemas.microsoft.com/office/drawing/2014/main" id="{A4548966-2230-3B3B-A730-57C1CEA830E0}"/>
              </a:ext>
            </a:extLst>
          </p:cNvPr>
          <p:cNvSpPr/>
          <p:nvPr/>
        </p:nvSpPr>
        <p:spPr>
          <a:xfrm rot="16200000">
            <a:off x="6985896" y="2740409"/>
            <a:ext cx="254929" cy="2260190"/>
          </a:xfrm>
          <a:prstGeom prst="leftBrac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Venstre klammeparentes 33">
            <a:extLst>
              <a:ext uri="{FF2B5EF4-FFF2-40B4-BE49-F238E27FC236}">
                <a16:creationId xmlns:a16="http://schemas.microsoft.com/office/drawing/2014/main" id="{45D3C1AA-1CA1-A4AD-B747-ED3B956D1116}"/>
              </a:ext>
            </a:extLst>
          </p:cNvPr>
          <p:cNvSpPr/>
          <p:nvPr/>
        </p:nvSpPr>
        <p:spPr>
          <a:xfrm rot="16200000">
            <a:off x="7172551" y="2875611"/>
            <a:ext cx="329302" cy="1201106"/>
          </a:xfrm>
          <a:prstGeom prst="leftBrac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4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065C9AA1-ADA0-F9AF-EE0B-8EEA8925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73" y="857518"/>
            <a:ext cx="4270248" cy="704087"/>
          </a:xfrm>
        </p:spPr>
        <p:txBody>
          <a:bodyPr>
            <a:normAutofit/>
          </a:bodyPr>
          <a:lstStyle/>
          <a:p>
            <a:r>
              <a:rPr lang="nb-NO" sz="2400" dirty="0"/>
              <a:t>Prior-sannsynlighet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lassholder for innhold 8">
                <a:extLst>
                  <a:ext uri="{FF2B5EF4-FFF2-40B4-BE49-F238E27FC236}">
                    <a16:creationId xmlns:a16="http://schemas.microsoft.com/office/drawing/2014/main" id="{7E353699-B814-769B-3546-A748D750DA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302791" y="1911064"/>
                <a:ext cx="5586412" cy="10060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𝑑𝑜𝑘𝑢𝑚𝑒𝑛𝑡𝑒𝑟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𝑚𝑒𝑑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𝑘𝑙𝑎𝑠𝑠𝑒𝑛</m:t>
                          </m:r>
                        </m:num>
                        <m:den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𝑇𝑜𝑡𝑎𝑙𝑡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𝑎𝑛𝑡𝑎𝑙𝑙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𝑑𝑜𝑘𝑢𝑚𝑒𝑛𝑡𝑒𝑟</m:t>
                          </m:r>
                        </m:den>
                      </m:f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9" name="Plassholder for innhold 8">
                <a:extLst>
                  <a:ext uri="{FF2B5EF4-FFF2-40B4-BE49-F238E27FC236}">
                    <a16:creationId xmlns:a16="http://schemas.microsoft.com/office/drawing/2014/main" id="{7E353699-B814-769B-3546-A748D750D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02791" y="1911064"/>
                <a:ext cx="5586412" cy="1006046"/>
              </a:xfrm>
              <a:blipFill>
                <a:blip r:embed="rId2"/>
                <a:stretch>
                  <a:fillRect l="-227" t="-2500" r="-22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lassholder for innhold 9">
                <a:extLst>
                  <a:ext uri="{FF2B5EF4-FFF2-40B4-BE49-F238E27FC236}">
                    <a16:creationId xmlns:a16="http://schemas.microsoft.com/office/drawing/2014/main" id="{0E7DD67B-543D-C465-8C67-BF3A6EA3F44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2381111" y="4407123"/>
                <a:ext cx="7429771" cy="1171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𝑓𝑜𝑟𝑒𝑘𝑜𝑚𝑠𝑡𝑒𝑟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𝑎𝑣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𝑜𝑟𝑑𝑒𝑡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𝑘𝑙𝑎𝑠𝑠𝑒𝑛</m:t>
                          </m:r>
                        </m:num>
                        <m:den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𝑓𝑜𝑟𝑒𝑘𝑜𝑚𝑠𝑡𝑒𝑟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𝑎𝑣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𝑜𝑟𝑑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𝑘𝑙𝑎𝑠𝑠𝑒𝑛</m:t>
                          </m:r>
                        </m:den>
                      </m:f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0" name="Plassholder for innhold 9">
                <a:extLst>
                  <a:ext uri="{FF2B5EF4-FFF2-40B4-BE49-F238E27FC236}">
                    <a16:creationId xmlns:a16="http://schemas.microsoft.com/office/drawing/2014/main" id="{0E7DD67B-543D-C465-8C67-BF3A6EA3F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2381111" y="4407123"/>
                <a:ext cx="7429771" cy="1171575"/>
              </a:xfrm>
              <a:blipFill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1E23CC4-D7C6-3E97-C289-590E6433F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0134" y="3310073"/>
            <a:ext cx="5411726" cy="704087"/>
          </a:xfrm>
        </p:spPr>
        <p:txBody>
          <a:bodyPr>
            <a:normAutofit/>
          </a:bodyPr>
          <a:lstStyle/>
          <a:p>
            <a:r>
              <a:rPr lang="nb-NO" sz="2400" dirty="0" err="1"/>
              <a:t>Likelihood</a:t>
            </a:r>
            <a:r>
              <a:rPr lang="nb-NO" sz="2400" dirty="0"/>
              <a:t>-sannsynlighet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ABC9477-59A5-E0D9-B00F-79FF9A8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17B-2452-1047-9BC9-CEF1EBA14A6D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732104-2A80-44D6-04E2-915E8C1A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liljacs@uio.no</a:t>
            </a:r>
            <a:r>
              <a:rPr lang="en-US" dirty="0"/>
              <a:t> IN1140   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FFC77C-14D9-0FDA-6FA9-A8BEB8C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5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0A14461-7654-B560-0C18-C90D246EE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2494" y="1036366"/>
                <a:ext cx="11207012" cy="478526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nb-NO" sz="2400" dirty="0"/>
              </a:p>
              <a:p>
                <a:pPr marL="0" indent="0">
                  <a:buNone/>
                </a:pPr>
                <a:r>
                  <a:rPr lang="nb-NO" sz="2400" dirty="0"/>
                  <a:t>Hva om et ord ikke forekommer i en klasse? 🤔</a:t>
                </a:r>
              </a:p>
              <a:p>
                <a:pPr marL="0" indent="0">
                  <a:buNone/>
                </a:pPr>
                <a:r>
                  <a:rPr lang="nb-NO" dirty="0"/>
                  <a:t>- </a:t>
                </a:r>
                <a:r>
                  <a:rPr lang="nb-NO" sz="2400" dirty="0"/>
                  <a:t>Løsningen er </a:t>
                </a:r>
                <a:r>
                  <a:rPr lang="nb-NO" sz="2400" i="1" dirty="0" err="1"/>
                  <a:t>smoothing</a:t>
                </a:r>
                <a:r>
                  <a:rPr lang="nb-NO" sz="2400" i="1" dirty="0"/>
                  <a:t>!</a:t>
                </a:r>
              </a:p>
              <a:p>
                <a:pPr marL="0" indent="0">
                  <a:buNone/>
                </a:pPr>
                <a:r>
                  <a:rPr lang="nb-NO" sz="2400" i="1" dirty="0" err="1"/>
                  <a:t>Add</a:t>
                </a:r>
                <a:r>
                  <a:rPr lang="nb-NO" sz="2400" i="1" dirty="0"/>
                  <a:t>-one-</a:t>
                </a:r>
                <a:r>
                  <a:rPr lang="nb-NO" sz="2400" i="1" dirty="0" err="1"/>
                  <a:t>smoothing</a:t>
                </a:r>
                <a:r>
                  <a:rPr lang="nb-NO" sz="2400" i="1" dirty="0"/>
                  <a:t>/</a:t>
                </a:r>
                <a:r>
                  <a:rPr lang="nb-NO" sz="2400" i="1" dirty="0" err="1"/>
                  <a:t>Laplace</a:t>
                </a:r>
                <a:r>
                  <a:rPr lang="nb-NO" sz="2400" i="1" dirty="0"/>
                  <a:t> </a:t>
                </a:r>
                <a:r>
                  <a:rPr lang="nb-NO" sz="2400" i="1" dirty="0" err="1"/>
                  <a:t>smoothing</a:t>
                </a:r>
                <a:r>
                  <a:rPr lang="nb-NO" sz="2400" i="1" dirty="0"/>
                  <a:t>:</a:t>
                </a:r>
              </a:p>
              <a:p>
                <a:pPr marL="0" indent="0">
                  <a:buNone/>
                </a:pPr>
                <a:endParaRPr lang="nb-NO" sz="2400" i="1" dirty="0"/>
              </a:p>
              <a:p>
                <a:pPr marL="0" indent="0">
                  <a:buNone/>
                </a:pPr>
                <a:endParaRPr lang="nb-NO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𝑓𝑜𝑟𝑒𝑘𝑜𝑚𝑠𝑡𝑒𝑟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𝑎𝑣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𝑜𝑟𝑑𝑒𝑡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𝑘𝑙𝑎𝑠𝑠𝑒𝑛</m:t>
                          </m:r>
                          <m:r>
                            <a:rPr lang="nb-NO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𝑓𝑜𝑟𝑒𝑘𝑜𝑚𝑠𝑡𝑒𝑟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𝑎𝑣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𝑜𝑟𝑑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𝑘𝑙𝑎𝑠𝑠𝑒𝑛</m:t>
                          </m:r>
                          <m:r>
                            <a:rPr lang="nb-NO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nb-NO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nb-NO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00A14461-7654-B560-0C18-C90D246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2494" y="1036366"/>
                <a:ext cx="11207012" cy="4785268"/>
              </a:xfrm>
              <a:blipFill>
                <a:blip r:embed="rId2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4846FAB-1ACB-1F6B-4527-BE82F3D8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67C8-CE92-8340-911E-F48943607011}" type="datetime1">
              <a:rPr lang="nb-NO" smtClean="0"/>
              <a:t>23.10.2023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0D77CCA-99AB-530F-773C-5546F64F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liljacs@uio.no</a:t>
            </a:r>
            <a:r>
              <a:rPr lang="en-US" dirty="0"/>
              <a:t> IN1140   </a:t>
            </a:r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8FFECA5A-84AC-6D9A-D25A-AC872B3C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5344320-00E8-1F74-1B5A-13C62227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140"/>
            <a:ext cx="7729728" cy="704087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Smoothing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49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kk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{02763B54-FA3A-3F48-BE52-06298B43841D}tf10001120</Template>
  <TotalTime>801</TotalTime>
  <Words>307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Pakke</vt:lpstr>
      <vt:lpstr> Naive bayes🤯 </vt:lpstr>
      <vt:lpstr>Veiledet læring</vt:lpstr>
      <vt:lpstr>Trekk-representasjon</vt:lpstr>
      <vt:lpstr>PowerPoint-presentasjon</vt:lpstr>
      <vt:lpstr>PowerPoint-presentasjon</vt:lpstr>
      <vt:lpstr>Endelig formel</vt:lpstr>
      <vt:lpstr>PowerPoint-presentasjon</vt:lpstr>
      <vt:lpstr>Smoothing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Naive bayes🤯 </dc:title>
  <dc:creator>Lilja Charlotte Storset</dc:creator>
  <cp:lastModifiedBy>Lilja Charlotte Storset</cp:lastModifiedBy>
  <cp:revision>7</cp:revision>
  <dcterms:created xsi:type="dcterms:W3CDTF">2022-10-27T10:29:45Z</dcterms:created>
  <dcterms:modified xsi:type="dcterms:W3CDTF">2023-10-23T13:51:03Z</dcterms:modified>
</cp:coreProperties>
</file>