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62" r:id="rId4"/>
    <p:sldId id="268" r:id="rId5"/>
    <p:sldId id="258" r:id="rId6"/>
    <p:sldId id="261" r:id="rId7"/>
    <p:sldId id="269" r:id="rId8"/>
    <p:sldId id="260" r:id="rId9"/>
    <p:sldId id="263" r:id="rId10"/>
    <p:sldId id="267" r:id="rId11"/>
    <p:sldId id="264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ys stil 1 – uthev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6"/>
    <p:restoredTop sz="76190"/>
  </p:normalViewPr>
  <p:slideViewPr>
    <p:cSldViewPr snapToGrid="0" snapToObjects="1">
      <p:cViewPr varScale="1">
        <p:scale>
          <a:sx n="137" d="100"/>
          <a:sy n="137" d="100"/>
        </p:scale>
        <p:origin x="1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81840-1210-9543-818A-B8BD37332CA4}" type="datetimeFigureOut">
              <a:rPr lang="nb-NO" smtClean="0"/>
              <a:t>10.04.2024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3E891-180E-E04F-B0A2-82238B6A84C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8859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Asymmetrisk: relasjonen går bare en vei</a:t>
            </a:r>
          </a:p>
          <a:p>
            <a:r>
              <a:rPr lang="nb-NO" dirty="0"/>
              <a:t>Binær: antageligvis at det er en relasjon mellom to entiteter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3E891-180E-E04F-B0A2-82238B6A84C6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467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Syntaktisk kategori: </a:t>
            </a:r>
            <a:r>
              <a:rPr lang="nb-NO" dirty="0" err="1"/>
              <a:t>Vp</a:t>
            </a:r>
            <a:r>
              <a:rPr lang="nb-NO" dirty="0"/>
              <a:t> NP </a:t>
            </a:r>
            <a:r>
              <a:rPr lang="nb-NO" dirty="0" err="1"/>
              <a:t>osv</a:t>
            </a:r>
            <a:endParaRPr lang="nb-NO" dirty="0"/>
          </a:p>
          <a:p>
            <a:r>
              <a:rPr lang="nb-NO" dirty="0"/>
              <a:t>Semantisk kategori: betydningen av frasen</a:t>
            </a:r>
          </a:p>
          <a:p>
            <a:r>
              <a:rPr lang="nb-NO" dirty="0"/>
              <a:t>Formen: bøyningen- grad, tall, kjønn</a:t>
            </a:r>
          </a:p>
          <a:p>
            <a:endParaRPr lang="nb-NO" dirty="0"/>
          </a:p>
          <a:p>
            <a:r>
              <a:rPr lang="nb-NO" dirty="0"/>
              <a:t>Agreement: En slag enighet mellom hode og dependens som gir en korrekt grammatisk utforming</a:t>
            </a:r>
          </a:p>
          <a:p>
            <a:r>
              <a:rPr lang="nb-NO" dirty="0" err="1"/>
              <a:t>Obl</a:t>
            </a:r>
            <a:r>
              <a:rPr lang="nb-NO" dirty="0"/>
              <a:t>: «</a:t>
            </a:r>
            <a:r>
              <a:rPr lang="nb-NO" dirty="0" err="1"/>
              <a:t>oblique</a:t>
            </a:r>
            <a:r>
              <a:rPr lang="nb-NO" dirty="0"/>
              <a:t>», fungerer som et adverbial festet til et verb, adjektiv eller annet adverb.</a:t>
            </a:r>
          </a:p>
          <a:p>
            <a:r>
              <a:rPr lang="nb-NO" dirty="0"/>
              <a:t>Case: behandles alltid som dependenter av substantiver som den hører sammen med.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3E891-180E-E04F-B0A2-82238B6A84C6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364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Ikke-transitiv: Ikke slik som et </a:t>
            </a:r>
            <a:r>
              <a:rPr lang="nb-NO" dirty="0" err="1"/>
              <a:t>familietre</a:t>
            </a:r>
            <a:r>
              <a:rPr lang="nb-NO" dirty="0"/>
              <a:t>, at hvis A er relatert til B, og B relatert til C, så er C relatert til A.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3E891-180E-E04F-B0A2-82238B6A84C6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481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Fjerner </a:t>
            </a:r>
            <a:r>
              <a:rPr lang="nb-NO" dirty="0" err="1"/>
              <a:t>dependenten</a:t>
            </a:r>
            <a:r>
              <a:rPr lang="nb-NO" dirty="0"/>
              <a:t> ved tildeling av relasjoner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3E891-180E-E04F-B0A2-82238B6A84C6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671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098D-3DA2-AF44-9E6E-5BB59BEECC33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3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FC27-42FE-BD42-A421-97F3EAD77388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43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420C-828B-C646-9F4E-2EACEB10A0BD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8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F80-E694-044C-84A7-F9FBC5ADBB90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9F7D-EFB8-5E48-8669-B73D06751B76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B5999-5B4A-674A-862A-3BD5611D7AD5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1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2221-7B28-2B45-9968-A8241F449631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0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D21F-2706-2A4D-B3D8-122CA1D0F961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6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4275F-4157-0F4A-B358-D001A0E2D85C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76DD2-00FB-4541-8D07-64C36F1E9130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 b="0" i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3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F192E35-01E9-FA4E-9BA1-6BD7A61A53EF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 b="0" i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IN2110 V22 </a:t>
            </a:r>
            <a:r>
              <a:rPr lang="en-US" dirty="0" err="1"/>
              <a:t>liljacs@uio.no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07F83DF-60D9-FA4F-A28C-65329B61F52F}" type="datetime1">
              <a:rPr lang="nb-NO" smtClean="0"/>
              <a:pPr/>
              <a:t>10.04.2024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alpha val="7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>
                <a:latin typeface="Calibri" panose="020F0502020204030204" pitchFamily="34" charset="0"/>
              </a:rPr>
              <a:t>IN2110 V22 </a:t>
            </a:r>
            <a:r>
              <a:rPr lang="en-US" dirty="0" err="1">
                <a:latin typeface="Calibri" panose="020F0502020204030204" pitchFamily="34" charset="0"/>
              </a:rPr>
              <a:t>liljacs@uio.no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b="0" i="0" spc="0" baseline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200" baseline="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556907-842C-BB45-ACB2-B9C5EF78A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966" y="3077897"/>
            <a:ext cx="8434068" cy="702206"/>
          </a:xfrm>
        </p:spPr>
        <p:txBody>
          <a:bodyPr>
            <a:normAutofit fontScale="90000"/>
          </a:bodyPr>
          <a:lstStyle/>
          <a:p>
            <a:r>
              <a:rPr lang="nb-NO" dirty="0"/>
              <a:t>Dependenssyntaks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70A14DB-3D7A-2A4A-B855-AECA72B5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EC908-0A69-9145-96BA-A99907036138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6352BD7-A84A-0246-A7B4-4DBA4BE0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AFA555B-278B-014D-9F06-7C69BB13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05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ssholder for innhold 16">
            <a:extLst>
              <a:ext uri="{FF2B5EF4-FFF2-40B4-BE49-F238E27FC236}">
                <a16:creationId xmlns:a16="http://schemas.microsoft.com/office/drawing/2014/main" id="{6B617CB8-66E4-2345-B712-083BB7C4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89" y="2776256"/>
            <a:ext cx="4818185" cy="3328928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3C1D5907-45D1-7049-A3BE-ECBC706B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573459"/>
          </a:xfrm>
        </p:spPr>
        <p:txBody>
          <a:bodyPr>
            <a:normAutofit fontScale="90000"/>
          </a:bodyPr>
          <a:lstStyle/>
          <a:p>
            <a:r>
              <a:rPr lang="nb-NO" dirty="0"/>
              <a:t>ARC </a:t>
            </a:r>
            <a:r>
              <a:rPr lang="nb-NO" dirty="0" err="1"/>
              <a:t>STANDard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E110ED-824D-9F43-A6D6-91439A11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27702"/>
            <a:ext cx="7729728" cy="2260527"/>
          </a:xfrm>
        </p:spPr>
        <p:txBody>
          <a:bodyPr/>
          <a:lstStyle/>
          <a:p>
            <a:pPr marL="0" indent="0">
              <a:buNone/>
            </a:pPr>
            <a:r>
              <a:rPr lang="nb-NO" b="1" dirty="0"/>
              <a:t>TRANSISJONER</a:t>
            </a:r>
          </a:p>
          <a:p>
            <a:pPr marL="285750" indent="-285750">
              <a:buFontTx/>
              <a:buChar char="-"/>
            </a:pPr>
            <a:r>
              <a:rPr lang="nb-NO" b="1" dirty="0"/>
              <a:t>SHIFT</a:t>
            </a:r>
            <a:r>
              <a:rPr lang="nb-NO" dirty="0"/>
              <a:t>: flytte fra toppen av bufferen til toppen av </a:t>
            </a:r>
            <a:r>
              <a:rPr lang="nb-NO" dirty="0" err="1"/>
              <a:t>stacken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b="1" dirty="0"/>
              <a:t>LEFT-ARC</a:t>
            </a:r>
            <a:r>
              <a:rPr lang="nb-NO" dirty="0"/>
              <a:t>: relasjon fra ordet på toppen av </a:t>
            </a:r>
            <a:r>
              <a:rPr lang="nb-NO" dirty="0" err="1"/>
              <a:t>stacken</a:t>
            </a:r>
            <a:r>
              <a:rPr lang="nb-NO" dirty="0"/>
              <a:t> til det andre ordet; fjern det andre ordet fra </a:t>
            </a:r>
            <a:r>
              <a:rPr lang="nb-NO" dirty="0" err="1"/>
              <a:t>stacken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b="1" dirty="0"/>
              <a:t>RIGHT-ARC</a:t>
            </a:r>
            <a:r>
              <a:rPr lang="nb-NO" dirty="0"/>
              <a:t>: relasjon fra det andre ordet på </a:t>
            </a:r>
            <a:r>
              <a:rPr lang="nb-NO" dirty="0" err="1"/>
              <a:t>stacken</a:t>
            </a:r>
            <a:r>
              <a:rPr lang="nb-NO" dirty="0"/>
              <a:t> til ordet på toppen; fjern ordet fra toppen av </a:t>
            </a:r>
            <a:r>
              <a:rPr lang="nb-NO" dirty="0" err="1"/>
              <a:t>stacken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D8EC161-8C82-044B-B241-4447F098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F80-E694-044C-84A7-F9FBC5ADBB90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FCA4470-266F-9445-84A2-6A2D1FF4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F217B50-4E17-D04C-983C-B0C04D0A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90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D809C7-E326-0E41-ADFD-26373FA9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1935"/>
            <a:ext cx="7729728" cy="517741"/>
          </a:xfrm>
        </p:spPr>
        <p:txBody>
          <a:bodyPr>
            <a:normAutofit fontScale="90000"/>
          </a:bodyPr>
          <a:lstStyle/>
          <a:p>
            <a:r>
              <a:rPr lang="nb-NO" dirty="0"/>
              <a:t>ARC standard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A95F0A12-0AB8-6441-AD70-0E3B91E8B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350285"/>
              </p:ext>
            </p:extLst>
          </p:nvPr>
        </p:nvGraphicFramePr>
        <p:xfrm>
          <a:off x="2116272" y="2150103"/>
          <a:ext cx="7959456" cy="4076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790">
                  <a:extLst>
                    <a:ext uri="{9D8B030D-6E8A-4147-A177-3AD203B41FA5}">
                      <a16:colId xmlns:a16="http://schemas.microsoft.com/office/drawing/2014/main" val="4122673115"/>
                    </a:ext>
                  </a:extLst>
                </a:gridCol>
                <a:gridCol w="2244494">
                  <a:extLst>
                    <a:ext uri="{9D8B030D-6E8A-4147-A177-3AD203B41FA5}">
                      <a16:colId xmlns:a16="http://schemas.microsoft.com/office/drawing/2014/main" val="4008361840"/>
                    </a:ext>
                  </a:extLst>
                </a:gridCol>
                <a:gridCol w="1837086">
                  <a:extLst>
                    <a:ext uri="{9D8B030D-6E8A-4147-A177-3AD203B41FA5}">
                      <a16:colId xmlns:a16="http://schemas.microsoft.com/office/drawing/2014/main" val="2297056646"/>
                    </a:ext>
                  </a:extLst>
                </a:gridCol>
                <a:gridCol w="1837086">
                  <a:extLst>
                    <a:ext uri="{9D8B030D-6E8A-4147-A177-3AD203B41FA5}">
                      <a16:colId xmlns:a16="http://schemas.microsoft.com/office/drawing/2014/main" val="2640547803"/>
                    </a:ext>
                  </a:extLst>
                </a:gridCol>
              </a:tblGrid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 err="1">
                          <a:latin typeface="Calibri" panose="020F0502020204030204" pitchFamily="34" charset="0"/>
                        </a:rPr>
                        <a:t>Stack</a:t>
                      </a:r>
                      <a:endParaRPr lang="nb-NO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Ordliste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Transisjon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Relasjon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168618"/>
                  </a:ext>
                </a:extLst>
              </a:tr>
              <a:tr h="610699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[hunden, spiste, leksene, mine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93760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hunden]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[spiste, leksene, 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94334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hunden, spiste]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[leksene, 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LEFT-ARC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(hunden </a:t>
                      </a:r>
                      <a:r>
                        <a:rPr lang="nb-NO" sz="1600" dirty="0">
                          <a:sym typeface="Wingdings" pitchFamily="2" charset="2"/>
                        </a:rPr>
                        <a:t> spiste</a:t>
                      </a:r>
                      <a:r>
                        <a:rPr lang="nb-NO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2886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[leksene, 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77834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spiste, leksene]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36499"/>
                  </a:ext>
                </a:extLst>
              </a:tr>
              <a:tr h="605912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spiste, leksene, 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RIGHT-ARC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(leksene </a:t>
                      </a:r>
                      <a:r>
                        <a:rPr lang="nb-NO" sz="1600" dirty="0">
                          <a:sym typeface="Wingdings" pitchFamily="2" charset="2"/>
                        </a:rPr>
                        <a:t> mine</a:t>
                      </a:r>
                      <a:r>
                        <a:rPr lang="nb-NO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87923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spiste, leksene]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RIGHT-ARC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(spiste </a:t>
                      </a:r>
                      <a:r>
                        <a:rPr lang="nb-NO" sz="1600" dirty="0">
                          <a:sym typeface="Wingdings" pitchFamily="2" charset="2"/>
                        </a:rPr>
                        <a:t> leksene</a:t>
                      </a:r>
                      <a:r>
                        <a:rPr lang="nb-NO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60222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RIGHT-ARC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(rot </a:t>
                      </a:r>
                      <a:r>
                        <a:rPr lang="nb-NO" sz="1600" dirty="0">
                          <a:sym typeface="Wingdings" pitchFamily="2" charset="2"/>
                        </a:rPr>
                        <a:t> spiste</a:t>
                      </a:r>
                      <a:r>
                        <a:rPr lang="nb-NO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6058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46353"/>
                  </a:ext>
                </a:extLst>
              </a:tr>
            </a:tbl>
          </a:graphicData>
        </a:graphic>
      </p:graphicFrame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DDA29C-B3B0-334F-88C5-8B72524A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F80-E694-044C-84A7-F9FBC5ADBB90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2353B9-6D75-0C4E-A09B-954EDC99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365DB7-C0DB-2246-B2CD-1CE8C07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BE8CA14F-FA5F-3349-9A2B-6354009D6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" t="50000" r="50000" b="37714"/>
          <a:stretch/>
        </p:blipFill>
        <p:spPr>
          <a:xfrm>
            <a:off x="4379882" y="763123"/>
            <a:ext cx="3661963" cy="12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067AFB-1FA1-7448-9182-C434EAD0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3983"/>
            <a:ext cx="7729728" cy="668166"/>
          </a:xfrm>
        </p:spPr>
        <p:txBody>
          <a:bodyPr>
            <a:normAutofit fontScale="90000"/>
          </a:bodyPr>
          <a:lstStyle/>
          <a:p>
            <a:r>
              <a:rPr lang="nb-NO" dirty="0"/>
              <a:t>ARC eager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47EC943-9D57-DB47-9826-65ED9CFA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11" y="1175658"/>
            <a:ext cx="11338560" cy="1645920"/>
          </a:xfrm>
        </p:spPr>
        <p:txBody>
          <a:bodyPr/>
          <a:lstStyle/>
          <a:p>
            <a:r>
              <a:rPr lang="nb-NO" dirty="0"/>
              <a:t>Alternativ transisjonsbasert modell</a:t>
            </a:r>
          </a:p>
          <a:p>
            <a:r>
              <a:rPr lang="nb-NO" dirty="0"/>
              <a:t>Kan sette RIGHT-ARC-relasjoner mye tidligere enn arc standard</a:t>
            </a:r>
          </a:p>
          <a:p>
            <a:pPr lvl="1"/>
            <a:r>
              <a:rPr lang="nb-NO" dirty="0"/>
              <a:t>RIGHT-ARC i arc standard fjerner </a:t>
            </a:r>
            <a:r>
              <a:rPr lang="nb-NO" dirty="0" err="1"/>
              <a:t>dependenten</a:t>
            </a:r>
            <a:r>
              <a:rPr lang="nb-NO" dirty="0"/>
              <a:t> med en gang de er tildelt et hode</a:t>
            </a:r>
          </a:p>
          <a:p>
            <a:pPr lvl="1"/>
            <a:r>
              <a:rPr lang="nb-NO" dirty="0"/>
              <a:t>RIGHT-ARC i arc eager flytter </a:t>
            </a:r>
            <a:r>
              <a:rPr lang="nb-NO" dirty="0" err="1"/>
              <a:t>dependenten</a:t>
            </a:r>
            <a:r>
              <a:rPr lang="nb-NO" dirty="0"/>
              <a:t> til starten av </a:t>
            </a:r>
            <a:r>
              <a:rPr lang="nb-NO" dirty="0" err="1"/>
              <a:t>stacken</a:t>
            </a:r>
            <a:endParaRPr lang="nb-NO" dirty="0"/>
          </a:p>
          <a:p>
            <a:pPr marL="228600" lvl="1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6F42A6F-3EBE-CA4E-AA6C-6A199A93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F80-E694-044C-84A7-F9FBC5ADBB90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A6F8C3F-CAEA-4344-B163-A86BD531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A7464F-A555-0245-B871-19B465C4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A87F8C8-F3AF-4C47-9614-6B6B59EF4BD1}"/>
              </a:ext>
            </a:extLst>
          </p:cNvPr>
          <p:cNvSpPr txBox="1"/>
          <p:nvPr/>
        </p:nvSpPr>
        <p:spPr>
          <a:xfrm>
            <a:off x="418011" y="3296623"/>
            <a:ext cx="1624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>
                <a:latin typeface="Calibri" panose="020F0502020204030204" pitchFamily="34" charset="0"/>
              </a:rPr>
              <a:t>TRANSISJONER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FC2F443C-7F33-154D-9A31-7DE148BD40B0}"/>
              </a:ext>
            </a:extLst>
          </p:cNvPr>
          <p:cNvSpPr txBox="1"/>
          <p:nvPr/>
        </p:nvSpPr>
        <p:spPr>
          <a:xfrm>
            <a:off x="744583" y="3696789"/>
            <a:ext cx="10014339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b="1" dirty="0">
                <a:latin typeface="Calibri" panose="020F0502020204030204" pitchFamily="34" charset="0"/>
              </a:rPr>
              <a:t>LEFT-ARC</a:t>
            </a:r>
            <a:r>
              <a:rPr lang="nb-NO" dirty="0">
                <a:latin typeface="Calibri" panose="020F0502020204030204" pitchFamily="34" charset="0"/>
              </a:rPr>
              <a:t>: tildel en relasjon fra ordet på toppen av bufferen til ordet på starten av </a:t>
            </a:r>
            <a:r>
              <a:rPr lang="nb-NO" dirty="0" err="1">
                <a:latin typeface="Calibri" panose="020F0502020204030204" pitchFamily="34" charset="0"/>
              </a:rPr>
              <a:t>stacken</a:t>
            </a:r>
            <a:r>
              <a:rPr lang="nb-NO" dirty="0">
                <a:latin typeface="Calibri" panose="020F0502020204030204" pitchFamily="34" charset="0"/>
              </a:rPr>
              <a:t>; </a:t>
            </a:r>
            <a:r>
              <a:rPr lang="nb-NO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reduce</a:t>
            </a:r>
          </a:p>
          <a:p>
            <a:pPr>
              <a:lnSpc>
                <a:spcPct val="150000"/>
              </a:lnSpc>
            </a:pPr>
            <a:r>
              <a:rPr lang="nb-NO" b="1" dirty="0">
                <a:latin typeface="Calibri" panose="020F0502020204030204" pitchFamily="34" charset="0"/>
              </a:rPr>
              <a:t>RIGHT-ARC</a:t>
            </a:r>
            <a:r>
              <a:rPr lang="nb-NO" dirty="0">
                <a:latin typeface="Calibri" panose="020F0502020204030204" pitchFamily="34" charset="0"/>
              </a:rPr>
              <a:t>: tildel en relasjon fra ordet på toppen av </a:t>
            </a:r>
            <a:r>
              <a:rPr lang="nb-NO" dirty="0" err="1">
                <a:latin typeface="Calibri" panose="020F0502020204030204" pitchFamily="34" charset="0"/>
              </a:rPr>
              <a:t>stacken</a:t>
            </a:r>
            <a:r>
              <a:rPr lang="nb-NO" dirty="0">
                <a:latin typeface="Calibri" panose="020F0502020204030204" pitchFamily="34" charset="0"/>
              </a:rPr>
              <a:t> til ordet på toppen av bufferen; </a:t>
            </a:r>
            <a:r>
              <a:rPr lang="nb-NO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shift</a:t>
            </a:r>
            <a:r>
              <a:rPr lang="nb-NO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nb-NO" dirty="0">
                <a:latin typeface="Calibri" panose="020F0502020204030204" pitchFamily="34" charset="0"/>
              </a:rPr>
              <a:t>ordet</a:t>
            </a:r>
            <a:r>
              <a:rPr lang="nb-NO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nb-NO" dirty="0">
                <a:latin typeface="Calibri" panose="020F0502020204030204" pitchFamily="34" charset="0"/>
              </a:rPr>
              <a:t>på toppen av bufferen til toppen av </a:t>
            </a:r>
            <a:r>
              <a:rPr lang="nb-NO" dirty="0" err="1">
                <a:latin typeface="Calibri" panose="020F0502020204030204" pitchFamily="34" charset="0"/>
              </a:rPr>
              <a:t>stacken</a:t>
            </a:r>
            <a:endParaRPr lang="nb-NO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b-NO" b="1" dirty="0">
                <a:latin typeface="Calibri" panose="020F0502020204030204" pitchFamily="34" charset="0"/>
              </a:rPr>
              <a:t>SHIFT</a:t>
            </a:r>
            <a:r>
              <a:rPr lang="nb-NO" dirty="0">
                <a:latin typeface="Calibri" panose="020F0502020204030204" pitchFamily="34" charset="0"/>
              </a:rPr>
              <a:t>: Fjern ordet fra toppen av bufferen til </a:t>
            </a:r>
            <a:r>
              <a:rPr lang="nb-NO" dirty="0" err="1">
                <a:latin typeface="Calibri" panose="020F0502020204030204" pitchFamily="34" charset="0"/>
              </a:rPr>
              <a:t>stacken</a:t>
            </a:r>
            <a:endParaRPr lang="nb-NO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nb-NO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REDUCE</a:t>
            </a:r>
            <a:r>
              <a:rPr lang="nb-NO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: pop </a:t>
            </a:r>
            <a:r>
              <a:rPr lang="nb-NO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stacken</a:t>
            </a:r>
            <a:endParaRPr lang="nb-NO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D809C7-E326-0E41-ADFD-26373FA9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31935"/>
            <a:ext cx="7729728" cy="517741"/>
          </a:xfrm>
        </p:spPr>
        <p:txBody>
          <a:bodyPr>
            <a:normAutofit fontScale="90000"/>
          </a:bodyPr>
          <a:lstStyle/>
          <a:p>
            <a:r>
              <a:rPr lang="nb-NO" dirty="0"/>
              <a:t>ARC EAGER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A95F0A12-0AB8-6441-AD70-0E3B91E8B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266785"/>
              </p:ext>
            </p:extLst>
          </p:nvPr>
        </p:nvGraphicFramePr>
        <p:xfrm>
          <a:off x="2116272" y="2150103"/>
          <a:ext cx="7959456" cy="4076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0790">
                  <a:extLst>
                    <a:ext uri="{9D8B030D-6E8A-4147-A177-3AD203B41FA5}">
                      <a16:colId xmlns:a16="http://schemas.microsoft.com/office/drawing/2014/main" val="4122673115"/>
                    </a:ext>
                  </a:extLst>
                </a:gridCol>
                <a:gridCol w="2244494">
                  <a:extLst>
                    <a:ext uri="{9D8B030D-6E8A-4147-A177-3AD203B41FA5}">
                      <a16:colId xmlns:a16="http://schemas.microsoft.com/office/drawing/2014/main" val="4008361840"/>
                    </a:ext>
                  </a:extLst>
                </a:gridCol>
                <a:gridCol w="1837086">
                  <a:extLst>
                    <a:ext uri="{9D8B030D-6E8A-4147-A177-3AD203B41FA5}">
                      <a16:colId xmlns:a16="http://schemas.microsoft.com/office/drawing/2014/main" val="2297056646"/>
                    </a:ext>
                  </a:extLst>
                </a:gridCol>
                <a:gridCol w="1837086">
                  <a:extLst>
                    <a:ext uri="{9D8B030D-6E8A-4147-A177-3AD203B41FA5}">
                      <a16:colId xmlns:a16="http://schemas.microsoft.com/office/drawing/2014/main" val="2640547803"/>
                    </a:ext>
                  </a:extLst>
                </a:gridCol>
              </a:tblGrid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 err="1">
                          <a:latin typeface="Calibri" panose="020F0502020204030204" pitchFamily="34" charset="0"/>
                        </a:rPr>
                        <a:t>Stack</a:t>
                      </a:r>
                      <a:endParaRPr lang="nb-NO" sz="16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Ordliste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Transisjon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Relasjon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168618"/>
                  </a:ext>
                </a:extLst>
              </a:tr>
              <a:tr h="610699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[hunden, spiste, leksene, mine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93760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hunden]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[spiste, leksene, 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LEFT-ARC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(hunden </a:t>
                      </a:r>
                      <a:r>
                        <a:rPr lang="nb-NO" sz="1600" dirty="0">
                          <a:sym typeface="Wingdings" pitchFamily="2" charset="2"/>
                        </a:rPr>
                        <a:t> spiste</a:t>
                      </a:r>
                      <a:r>
                        <a:rPr lang="nb-NO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94334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[spiste, leksene, 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RIGHT-ARC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(rot </a:t>
                      </a:r>
                      <a:r>
                        <a:rPr lang="nb-NO" sz="1600" dirty="0">
                          <a:sym typeface="Wingdings" pitchFamily="2" charset="2"/>
                        </a:rPr>
                        <a:t> spiste</a:t>
                      </a:r>
                      <a:r>
                        <a:rPr lang="nb-NO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2886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[leksene, 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RIGHT-ARC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(spiste </a:t>
                      </a:r>
                      <a:r>
                        <a:rPr lang="nb-NO" sz="1600" dirty="0">
                          <a:sym typeface="Wingdings" pitchFamily="2" charset="2"/>
                        </a:rPr>
                        <a:t> leksene</a:t>
                      </a:r>
                      <a:r>
                        <a:rPr lang="nb-NO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677834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spiste, leksene]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RIGHT-ARC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(leksene </a:t>
                      </a:r>
                      <a:r>
                        <a:rPr lang="nb-NO" sz="1600" dirty="0">
                          <a:sym typeface="Wingdings" pitchFamily="2" charset="2"/>
                        </a:rPr>
                        <a:t> mine</a:t>
                      </a:r>
                      <a:r>
                        <a:rPr lang="nb-NO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36499"/>
                  </a:ext>
                </a:extLst>
              </a:tr>
              <a:tr h="605912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spiste, leksene, mine]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787923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spiste, leksene]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60222"/>
                  </a:ext>
                </a:extLst>
              </a:tr>
              <a:tr h="353817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[rot, spiste]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sz="16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60589"/>
                  </a:ext>
                </a:extLst>
              </a:tr>
              <a:tr h="382681"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[rot]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600" b="0" i="0" dirty="0">
                          <a:latin typeface="Calibri" panose="020F0502020204030204" pitchFamily="34" charset="0"/>
                        </a:rPr>
                        <a:t>FERDIG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b-NO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846353"/>
                  </a:ext>
                </a:extLst>
              </a:tr>
            </a:tbl>
          </a:graphicData>
        </a:graphic>
      </p:graphicFrame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DDA29C-B3B0-334F-88C5-8B72524A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F80-E694-044C-84A7-F9FBC5ADBB90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2353B9-6D75-0C4E-A09B-954EDC992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6365DB7-C0DB-2246-B2CD-1CE8C07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BE8CA14F-FA5F-3349-9A2B-6354009D6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" t="50000" r="50000" b="37714"/>
          <a:stretch/>
        </p:blipFill>
        <p:spPr>
          <a:xfrm>
            <a:off x="4379882" y="763123"/>
            <a:ext cx="3661963" cy="126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5B8AD3-B032-BB46-9304-10CD2AFF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085" y="292031"/>
            <a:ext cx="7150818" cy="632880"/>
          </a:xfrm>
        </p:spPr>
        <p:txBody>
          <a:bodyPr>
            <a:normAutofit fontScale="90000"/>
          </a:bodyPr>
          <a:lstStyle/>
          <a:p>
            <a:r>
              <a:rPr lang="nb-NO" dirty="0"/>
              <a:t>Syntaks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A04CAF-7BBC-DF4E-9E00-E1EACBF0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20" y="1082566"/>
            <a:ext cx="11235559" cy="5483403"/>
          </a:xfrm>
        </p:spPr>
        <p:txBody>
          <a:bodyPr/>
          <a:lstStyle/>
          <a:p>
            <a:pPr marL="0" indent="0" algn="ctr">
              <a:buNone/>
            </a:pPr>
            <a:r>
              <a:rPr lang="nb-NO" sz="2000" dirty="0"/>
              <a:t>Studiet av hvordan </a:t>
            </a:r>
            <a:r>
              <a:rPr lang="nb-NO" sz="2000" dirty="0">
                <a:solidFill>
                  <a:schemeClr val="tx1"/>
                </a:solidFill>
              </a:rPr>
              <a:t>ord settes sammen til større enheter</a:t>
            </a:r>
            <a:r>
              <a:rPr lang="nb-NO" sz="2000" dirty="0"/>
              <a:t>, f.eks. en setning eller en frase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nb-NO" sz="2000" dirty="0"/>
              <a:t>Vi kan gruppere ord i </a:t>
            </a:r>
            <a:r>
              <a:rPr lang="nb-NO" sz="2000" i="1" dirty="0"/>
              <a:t>konstituenter</a:t>
            </a:r>
            <a:r>
              <a:rPr lang="nb-NO" sz="2000" dirty="0"/>
              <a:t>: bestanddel av en setning </a:t>
            </a:r>
          </a:p>
          <a:p>
            <a:pPr marL="0" indent="0">
              <a:buNone/>
            </a:pPr>
            <a:r>
              <a:rPr lang="nb-NO" sz="2000" dirty="0"/>
              <a:t>som fungerer som en enhet</a:t>
            </a:r>
          </a:p>
          <a:p>
            <a:pPr>
              <a:buFontTx/>
              <a:buChar char="-"/>
            </a:pPr>
            <a:r>
              <a:rPr lang="nb-NO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Jeg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dirty="0">
                <a:solidFill>
                  <a:schemeClr val="accent5"/>
                </a:solidFill>
              </a:rPr>
              <a:t>spiser sushi </a:t>
            </a:r>
            <a:r>
              <a:rPr lang="nb-NO" sz="2000" dirty="0">
                <a:solidFill>
                  <a:schemeClr val="accent2"/>
                </a:solidFill>
              </a:rPr>
              <a:t>med pinner</a:t>
            </a:r>
          </a:p>
          <a:p>
            <a:pPr>
              <a:buFontTx/>
              <a:buChar char="-"/>
            </a:pPr>
            <a:r>
              <a:rPr lang="nb-NO" sz="2000" dirty="0">
                <a:solidFill>
                  <a:schemeClr val="accent5"/>
                </a:solidFill>
              </a:rPr>
              <a:t>Sushi spiser </a:t>
            </a:r>
            <a:r>
              <a:rPr lang="nb-NO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jeg </a:t>
            </a:r>
            <a:r>
              <a:rPr lang="nb-NO" sz="2000" dirty="0">
                <a:solidFill>
                  <a:schemeClr val="accent2"/>
                </a:solidFill>
              </a:rPr>
              <a:t>med pinner</a:t>
            </a: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200C9B14-8BB1-9442-A0E7-4B8EF0AC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E9E-2AC2-614D-99E6-D8CAC26E3B03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2B096AF3-4C20-EF48-B9A7-E77CEC7E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9AC20546-B8B1-B44F-8A1D-C46CFEBB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63079B53-C91F-924A-9060-E692DBB50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33" t="13487" r="20893" b="46857"/>
          <a:stretch/>
        </p:blipFill>
        <p:spPr>
          <a:xfrm>
            <a:off x="7660021" y="2198429"/>
            <a:ext cx="3553097" cy="3216253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5B99E86A-491E-D144-8965-65BE36C10A7D}"/>
              </a:ext>
            </a:extLst>
          </p:cNvPr>
          <p:cNvSpPr txBox="1"/>
          <p:nvPr/>
        </p:nvSpPr>
        <p:spPr>
          <a:xfrm>
            <a:off x="9654089" y="1998374"/>
            <a:ext cx="1904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000" dirty="0" err="1">
                <a:latin typeface="Calibri" panose="020F0502020204030204" pitchFamily="34" charset="0"/>
              </a:rPr>
              <a:t>frasestrukturtre</a:t>
            </a:r>
            <a:endParaRPr lang="nb-NO" dirty="0">
              <a:latin typeface="Calibri" panose="020F0502020204030204" pitchFamily="34" charset="0"/>
            </a:endParaRPr>
          </a:p>
        </p:txBody>
      </p:sp>
      <p:cxnSp>
        <p:nvCxnSpPr>
          <p:cNvPr id="8" name="Rett pil 7">
            <a:extLst>
              <a:ext uri="{FF2B5EF4-FFF2-40B4-BE49-F238E27FC236}">
                <a16:creationId xmlns:a16="http://schemas.microsoft.com/office/drawing/2014/main" id="{87414F7F-BFC8-B745-A127-D8C3C3BBF5A7}"/>
              </a:ext>
            </a:extLst>
          </p:cNvPr>
          <p:cNvCxnSpPr>
            <a:stCxn id="6" idx="2"/>
          </p:cNvCxnSpPr>
          <p:nvPr/>
        </p:nvCxnSpPr>
        <p:spPr>
          <a:xfrm flipH="1">
            <a:off x="9866361" y="2398484"/>
            <a:ext cx="740073" cy="5727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Bilde 15">
            <a:extLst>
              <a:ext uri="{FF2B5EF4-FFF2-40B4-BE49-F238E27FC236}">
                <a16:creationId xmlns:a16="http://schemas.microsoft.com/office/drawing/2014/main" id="{E72BF18A-78A6-7545-8467-70E8C9ACA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352432" y="2665028"/>
            <a:ext cx="1890812" cy="18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0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A04CAF-7BBC-DF4E-9E00-E1EACBF0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278" y="687298"/>
            <a:ext cx="6196900" cy="22083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b-NO" sz="2000" b="1" dirty="0">
                <a:solidFill>
                  <a:schemeClr val="tx1"/>
                </a:solidFill>
              </a:rPr>
              <a:t>SYNTAKTISK FORM</a:t>
            </a:r>
          </a:p>
          <a:p>
            <a:pPr marL="0" indent="0">
              <a:buNone/>
            </a:pPr>
            <a:r>
              <a:rPr lang="nb-NO" sz="2000" dirty="0">
                <a:solidFill>
                  <a:schemeClr val="tx1"/>
                </a:solidFill>
              </a:rPr>
              <a:t>Konstituenter </a:t>
            </a:r>
            <a:r>
              <a:rPr lang="nb-NO" sz="2000" dirty="0">
                <a:solidFill>
                  <a:schemeClr val="accent2"/>
                </a:solidFill>
              </a:rPr>
              <a:t>beskrives med ordklasser og fraser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nb-NO" sz="2000" dirty="0">
                <a:solidFill>
                  <a:schemeClr val="tx1"/>
                </a:solidFill>
              </a:rPr>
              <a:t>Fraser: større konstituenter over ordnivå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nb-NO" sz="2000" dirty="0">
                <a:solidFill>
                  <a:schemeClr val="tx1"/>
                </a:solidFill>
              </a:rPr>
              <a:t>Fraser navngitt av </a:t>
            </a:r>
            <a:r>
              <a:rPr lang="nb-NO" sz="2000" i="1" dirty="0">
                <a:solidFill>
                  <a:schemeClr val="tx1"/>
                </a:solidFill>
              </a:rPr>
              <a:t>hodet- </a:t>
            </a:r>
            <a:r>
              <a:rPr lang="nb-NO" sz="2000" dirty="0">
                <a:solidFill>
                  <a:schemeClr val="tx1"/>
                </a:solidFill>
              </a:rPr>
              <a:t>et sentralt, obligatorisk medlem</a:t>
            </a:r>
          </a:p>
          <a:p>
            <a:pPr lvl="1">
              <a:buClr>
                <a:schemeClr val="tx1"/>
              </a:buClr>
              <a:buFontTx/>
              <a:buChar char="-"/>
            </a:pPr>
            <a:r>
              <a:rPr lang="nb-NO" sz="1800" dirty="0">
                <a:solidFill>
                  <a:schemeClr val="tx1"/>
                </a:solidFill>
              </a:rPr>
              <a:t>F.eks. VP(verbfrase),  NP(substantivfrase)</a:t>
            </a:r>
          </a:p>
          <a:p>
            <a:pPr marL="228600" lvl="1" indent="0">
              <a:buNone/>
            </a:pPr>
            <a:endParaRPr lang="nb-NO" sz="2000" dirty="0">
              <a:solidFill>
                <a:schemeClr val="tx1"/>
              </a:solidFill>
            </a:endParaRPr>
          </a:p>
        </p:txBody>
      </p:sp>
      <p:sp>
        <p:nvSpPr>
          <p:cNvPr id="9" name="Plassholder for dato 8">
            <a:extLst>
              <a:ext uri="{FF2B5EF4-FFF2-40B4-BE49-F238E27FC236}">
                <a16:creationId xmlns:a16="http://schemas.microsoft.com/office/drawing/2014/main" id="{200C9B14-8BB1-9442-A0E7-4B8EF0AC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7E9E-2AC2-614D-99E6-D8CAC26E3B03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10" name="Plassholder for bunntekst 9">
            <a:extLst>
              <a:ext uri="{FF2B5EF4-FFF2-40B4-BE49-F238E27FC236}">
                <a16:creationId xmlns:a16="http://schemas.microsoft.com/office/drawing/2014/main" id="{2B096AF3-4C20-EF48-B9A7-E77CEC7E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11" name="Plassholder for lysbildenummer 10">
            <a:extLst>
              <a:ext uri="{FF2B5EF4-FFF2-40B4-BE49-F238E27FC236}">
                <a16:creationId xmlns:a16="http://schemas.microsoft.com/office/drawing/2014/main" id="{9AC20546-B8B1-B44F-8A1D-C46CFEBB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1" name="Bilde 20">
            <a:extLst>
              <a:ext uri="{FF2B5EF4-FFF2-40B4-BE49-F238E27FC236}">
                <a16:creationId xmlns:a16="http://schemas.microsoft.com/office/drawing/2014/main" id="{AF0AE75B-3ABC-2C4F-8DD1-575E44B26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5" t="1905" r="45341" b="83429"/>
          <a:stretch/>
        </p:blipFill>
        <p:spPr>
          <a:xfrm>
            <a:off x="7119765" y="1105988"/>
            <a:ext cx="4899524" cy="1789612"/>
          </a:xfrm>
          <a:prstGeom prst="rect">
            <a:avLst/>
          </a:prstGeom>
        </p:spPr>
      </p:pic>
      <p:pic>
        <p:nvPicPr>
          <p:cNvPr id="23" name="Bilde 22">
            <a:extLst>
              <a:ext uri="{FF2B5EF4-FFF2-40B4-BE49-F238E27FC236}">
                <a16:creationId xmlns:a16="http://schemas.microsoft.com/office/drawing/2014/main" id="{9B662017-796C-014C-997B-57B19826A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2" t="22285" r="46721" b="64762"/>
          <a:stretch/>
        </p:blipFill>
        <p:spPr>
          <a:xfrm>
            <a:off x="7335104" y="3804271"/>
            <a:ext cx="4684185" cy="1658984"/>
          </a:xfrm>
          <a:prstGeom prst="rect">
            <a:avLst/>
          </a:prstGeom>
        </p:spPr>
      </p:pic>
      <p:sp>
        <p:nvSpPr>
          <p:cNvPr id="25" name="TekstSylinder 24">
            <a:extLst>
              <a:ext uri="{FF2B5EF4-FFF2-40B4-BE49-F238E27FC236}">
                <a16:creationId xmlns:a16="http://schemas.microsoft.com/office/drawing/2014/main" id="{18E1D58C-4672-0A45-818C-F2B9A72E5C28}"/>
              </a:ext>
            </a:extLst>
          </p:cNvPr>
          <p:cNvSpPr txBox="1"/>
          <p:nvPr/>
        </p:nvSpPr>
        <p:spPr>
          <a:xfrm>
            <a:off x="332728" y="3365531"/>
            <a:ext cx="6096000" cy="2536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b-NO" sz="1800" b="1" dirty="0">
                <a:solidFill>
                  <a:schemeClr val="tx1"/>
                </a:solidFill>
                <a:latin typeface="Calibri" panose="020F0502020204030204" pitchFamily="34" charset="0"/>
              </a:rPr>
              <a:t>SYNTAKTISK FUNKSJON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sz="1800" dirty="0">
                <a:solidFill>
                  <a:schemeClr val="tx1"/>
                </a:solidFill>
                <a:latin typeface="Calibri" panose="020F0502020204030204" pitchFamily="34" charset="0"/>
              </a:rPr>
              <a:t>Konstituenter </a:t>
            </a:r>
            <a:r>
              <a:rPr lang="nb-NO" sz="1800" dirty="0">
                <a:solidFill>
                  <a:schemeClr val="accent2"/>
                </a:solidFill>
                <a:latin typeface="Calibri" panose="020F0502020204030204" pitchFamily="34" charset="0"/>
              </a:rPr>
              <a:t>beskrives etter rollen deres i setningen </a:t>
            </a:r>
            <a:r>
              <a:rPr lang="nb-NO" sz="1800" dirty="0">
                <a:solidFill>
                  <a:schemeClr val="tx1"/>
                </a:solidFill>
                <a:latin typeface="Calibri" panose="020F0502020204030204" pitchFamily="34" charset="0"/>
              </a:rPr>
              <a:t>som helhet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b-NO" sz="1800" dirty="0">
                <a:solidFill>
                  <a:schemeClr val="tx1"/>
                </a:solidFill>
                <a:latin typeface="Calibri" panose="020F0502020204030204" pitchFamily="34" charset="0"/>
              </a:rPr>
              <a:t>Subjekt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b-NO" sz="1800" dirty="0">
                <a:solidFill>
                  <a:schemeClr val="tx1"/>
                </a:solidFill>
                <a:latin typeface="Calibri" panose="020F0502020204030204" pitchFamily="34" charset="0"/>
              </a:rPr>
              <a:t>Objekt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b-NO" sz="1800" dirty="0">
                <a:solidFill>
                  <a:schemeClr val="tx1"/>
                </a:solidFill>
                <a:latin typeface="Calibri" panose="020F0502020204030204" pitchFamily="34" charset="0"/>
              </a:rPr>
              <a:t>Adverbial/predikat </a:t>
            </a:r>
          </a:p>
        </p:txBody>
      </p:sp>
    </p:spTree>
    <p:extLst>
      <p:ext uri="{BB962C8B-B14F-4D97-AF65-F5344CB8AC3E}">
        <p14:creationId xmlns:p14="http://schemas.microsoft.com/office/powerpoint/2010/main" val="6836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>
            <a:extLst>
              <a:ext uri="{FF2B5EF4-FFF2-40B4-BE49-F238E27FC236}">
                <a16:creationId xmlns:a16="http://schemas.microsoft.com/office/drawing/2014/main" id="{D804FEED-614D-CF44-AA1A-051A513576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5" t="5812" r="27486" b="58974"/>
          <a:stretch/>
        </p:blipFill>
        <p:spPr>
          <a:xfrm>
            <a:off x="7132044" y="1549272"/>
            <a:ext cx="3917612" cy="397569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031213D3-C44D-DD4F-A247-14FAF739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8670"/>
            <a:ext cx="7729728" cy="694290"/>
          </a:xfrm>
        </p:spPr>
        <p:txBody>
          <a:bodyPr>
            <a:normAutofit fontScale="90000"/>
          </a:bodyPr>
          <a:lstStyle/>
          <a:p>
            <a:r>
              <a:rPr lang="nb-NO" dirty="0"/>
              <a:t>Alternativ tolkning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5BD6D43-3C35-1848-AAAC-2EB8F37A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26" y="1513333"/>
            <a:ext cx="2991394" cy="118871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b-NO" dirty="0">
                <a:solidFill>
                  <a:schemeClr val="accent2"/>
                </a:solidFill>
              </a:rPr>
              <a:t>Jeg</a:t>
            </a:r>
            <a:r>
              <a:rPr lang="nb-NO" dirty="0">
                <a:solidFill>
                  <a:schemeClr val="tx1"/>
                </a:solidFill>
              </a:rPr>
              <a:t> spiser</a:t>
            </a:r>
            <a:r>
              <a:rPr lang="nb-NO" dirty="0">
                <a:solidFill>
                  <a:schemeClr val="accent5"/>
                </a:solidFill>
              </a:rPr>
              <a:t> sushi med pinner</a:t>
            </a:r>
          </a:p>
          <a:p>
            <a:pPr>
              <a:buFontTx/>
              <a:buChar char="-"/>
            </a:pPr>
            <a:r>
              <a:rPr lang="nb-NO" dirty="0">
                <a:solidFill>
                  <a:schemeClr val="accent2"/>
                </a:solidFill>
              </a:rPr>
              <a:t>jeg</a:t>
            </a:r>
            <a:r>
              <a:rPr lang="nb-NO" dirty="0">
                <a:solidFill>
                  <a:schemeClr val="tx1"/>
                </a:solidFill>
              </a:rPr>
              <a:t> spiser</a:t>
            </a:r>
            <a:r>
              <a:rPr lang="nb-NO" dirty="0">
                <a:solidFill>
                  <a:schemeClr val="accent5"/>
                </a:solidFill>
              </a:rPr>
              <a:t> de </a:t>
            </a:r>
          </a:p>
          <a:p>
            <a:pPr>
              <a:buFontTx/>
              <a:buChar char="-"/>
            </a:pPr>
            <a:r>
              <a:rPr lang="nb-NO" dirty="0">
                <a:solidFill>
                  <a:schemeClr val="accent5"/>
                </a:solidFill>
              </a:rPr>
              <a:t>Sushi med pinner </a:t>
            </a:r>
            <a:r>
              <a:rPr lang="nb-NO" dirty="0">
                <a:solidFill>
                  <a:schemeClr val="tx1"/>
                </a:solidFill>
              </a:rPr>
              <a:t>spiser</a:t>
            </a:r>
            <a:r>
              <a:rPr lang="nb-NO" dirty="0">
                <a:solidFill>
                  <a:schemeClr val="accent5"/>
                </a:solidFill>
              </a:rPr>
              <a:t> </a:t>
            </a:r>
            <a:r>
              <a:rPr lang="nb-NO" dirty="0">
                <a:solidFill>
                  <a:schemeClr val="accent2"/>
                </a:solidFill>
              </a:rPr>
              <a:t>jeg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9D86BA0-FB73-C748-9B84-2B6E9F00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F80-E694-044C-84A7-F9FBC5ADBB90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0CAB8D8-494F-984E-8599-D90B3F26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027DCF4-3026-204D-BEE2-B7250814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98970407-5171-B547-B137-316EF850CB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8687" t="5689" r="19348" b="6885"/>
          <a:stretch/>
        </p:blipFill>
        <p:spPr>
          <a:xfrm>
            <a:off x="9756888" y="1986747"/>
            <a:ext cx="1524062" cy="1442253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1CF0DAD5-7BCA-1045-A6E7-6D671D4B7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8" b="97512" l="1600" r="94800">
                        <a14:foregroundMark x1="6400" y1="18408" x2="6400" y2="18408"/>
                        <a14:foregroundMark x1="22400" y1="6468" x2="22400" y2="6468"/>
                        <a14:foregroundMark x1="1600" y1="15423" x2="1600" y2="15423"/>
                        <a14:foregroundMark x1="89200" y1="90547" x2="89200" y2="90547"/>
                        <a14:foregroundMark x1="92800" y1="95025" x2="92800" y2="95025"/>
                        <a14:foregroundMark x1="92000" y1="81592" x2="92000" y2="81592"/>
                        <a14:foregroundMark x1="94800" y1="97512" x2="94800" y2="975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077521">
            <a:off x="9476205" y="1323400"/>
            <a:ext cx="2256130" cy="1804904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3E286513-4B1D-5047-9E08-7CEB8FC84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902" b="89911" l="3600" r="94800">
                        <a14:foregroundMark x1="7200" y1="81306" x2="7200" y2="81306"/>
                        <a14:foregroundMark x1="3733" y1="82789" x2="3733" y2="82789"/>
                        <a14:foregroundMark x1="92000" y1="29674" x2="92000" y2="29674"/>
                        <a14:foregroundMark x1="94800" y1="28190" x2="94800" y2="28190"/>
                        <a14:foregroundMark x1="87467" y1="11573" x2="87467" y2="11573"/>
                        <a14:foregroundMark x1="90133" y1="8902" x2="90133" y2="8902"/>
                        <a14:foregroundMark x1="5867" y1="88427" x2="5867" y2="88427"/>
                        <a14:foregroundMark x1="82667" y1="14243" x2="82667" y2="14243"/>
                        <a14:foregroundMark x1="82133" y1="14540" x2="82133" y2="14540"/>
                        <a14:backgroundMark x1="33200" y1="64688" x2="33200" y2="64688"/>
                        <a14:backgroundMark x1="24933" y1="71513" x2="24933" y2="71513"/>
                        <a14:backgroundMark x1="20533" y1="72997" x2="20533" y2="72997"/>
                        <a14:backgroundMark x1="22000" y1="73294" x2="22000" y2="73294"/>
                        <a14:backgroundMark x1="16133" y1="77448" x2="16133" y2="77448"/>
                        <a14:backgroundMark x1="10400" y1="73294" x2="10400" y2="73294"/>
                        <a14:backgroundMark x1="16533" y1="68843" x2="16533" y2="68843"/>
                        <a14:backgroundMark x1="17333" y1="67656" x2="17333" y2="67656"/>
                        <a14:backgroundMark x1="22667" y1="63501" x2="22667" y2="63501"/>
                        <a14:backgroundMark x1="24133" y1="60831" x2="24133" y2="60831"/>
                        <a14:backgroundMark x1="24933" y1="59941" x2="24933" y2="59941"/>
                        <a14:backgroundMark x1="30133" y1="56973" x2="30133" y2="56973"/>
                        <a14:backgroundMark x1="31867" y1="55490" x2="31867" y2="55490"/>
                        <a14:backgroundMark x1="36667" y1="50148" x2="36667" y2="50148"/>
                        <a14:backgroundMark x1="42400" y1="43917" x2="42400" y2="43917"/>
                        <a14:backgroundMark x1="44400" y1="43027" x2="44400" y2="43027"/>
                        <a14:backgroundMark x1="42000" y1="45697" x2="42000" y2="45697"/>
                        <a14:backgroundMark x1="88667" y1="5935" x2="88667" y2="5935"/>
                        <a14:backgroundMark x1="82933" y1="10682" x2="82933" y2="10682"/>
                        <a14:backgroundMark x1="77200" y1="14540" x2="77200" y2="14540"/>
                        <a14:backgroundMark x1="70533" y1="18991" x2="70533" y2="18991"/>
                        <a14:backgroundMark x1="68267" y1="23442" x2="68267" y2="23442"/>
                        <a14:backgroundMark x1="64267" y1="24332" x2="64267" y2="24332"/>
                        <a14:backgroundMark x1="62267" y1="27596" x2="62267" y2="27596"/>
                        <a14:backgroundMark x1="63067" y1="27893" x2="63067" y2="27893"/>
                        <a14:backgroundMark x1="56667" y1="32938" x2="56667" y2="32938"/>
                        <a14:backgroundMark x1="50933" y1="36795" x2="50933" y2="36795"/>
                        <a14:backgroundMark x1="48000" y1="40653" x2="48000" y2="40653"/>
                        <a14:backgroundMark x1="42400" y1="45104" x2="42400" y2="45104"/>
                        <a14:backgroundMark x1="43067" y1="45104" x2="43067" y2="45104"/>
                        <a14:backgroundMark x1="38000" y1="49555" x2="38000" y2="49555"/>
                        <a14:backgroundMark x1="26000" y1="72107" x2="26000" y2="72107"/>
                        <a14:backgroundMark x1="28000" y1="59050" x2="28000" y2="59050"/>
                        <a14:backgroundMark x1="22667" y1="62908" x2="22667" y2="62908"/>
                        <a14:backgroundMark x1="22933" y1="63501" x2="22933" y2="63501"/>
                        <a14:backgroundMark x1="48533" y1="40950" x2="48533" y2="40950"/>
                        <a14:backgroundMark x1="32267" y1="67953" x2="32267" y2="67953"/>
                        <a14:backgroundMark x1="68800" y1="23145" x2="68800" y2="23145"/>
                        <a14:backgroundMark x1="69467" y1="23145" x2="69467" y2="23145"/>
                        <a14:backgroundMark x1="74133" y1="18991" x2="74133" y2="18991"/>
                        <a14:backgroundMark x1="75200" y1="18398" x2="75200" y2="18398"/>
                        <a14:backgroundMark x1="80400" y1="14243" x2="80400" y2="14243"/>
                        <a14:backgroundMark x1="86000" y1="10089" x2="86000" y2="10089"/>
                        <a14:backgroundMark x1="11067" y1="81306" x2="11067" y2="81306"/>
                        <a14:backgroundMark x1="10000" y1="82493" x2="10000" y2="82493"/>
                        <a14:backgroundMark x1="8533" y1="83680" x2="8533" y2="83680"/>
                        <a14:backgroundMark x1="2267" y1="91098" x2="2267" y2="91098"/>
                        <a14:backgroundMark x1="1867" y1="83680" x2="1867" y2="83680"/>
                        <a14:backgroundMark x1="80933" y1="13947" x2="80933" y2="13947"/>
                        <a14:backgroundMark x1="84667" y1="32344" x2="84667" y2="32344"/>
                        <a14:backgroundMark x1="68267" y1="24332" x2="68267" y2="24332"/>
                        <a14:backgroundMark x1="75867" y1="18101" x2="75867" y2="18101"/>
                        <a14:backgroundMark x1="54000" y1="36202" x2="54000" y2="36202"/>
                        <a14:backgroundMark x1="23467" y1="62611" x2="23467" y2="62611"/>
                        <a14:backgroundMark x1="24133" y1="62315" x2="24133" y2="62315"/>
                        <a14:backgroundMark x1="28533" y1="58754" x2="28533" y2="58754"/>
                        <a14:backgroundMark x1="26800" y1="71810" x2="26800" y2="71810"/>
                        <a14:backgroundMark x1="20133" y1="76261" x2="20133" y2="76261"/>
                        <a14:backgroundMark x1="24533" y1="62315" x2="24533" y2="62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557506">
            <a:off x="9201684" y="1403113"/>
            <a:ext cx="2805168" cy="1272429"/>
          </a:xfrm>
          <a:prstGeom prst="rect">
            <a:avLst/>
          </a:prstGeom>
        </p:spPr>
      </p:pic>
      <p:pic>
        <p:nvPicPr>
          <p:cNvPr id="18" name="Bilde 17">
            <a:extLst>
              <a:ext uri="{FF2B5EF4-FFF2-40B4-BE49-F238E27FC236}">
                <a16:creationId xmlns:a16="http://schemas.microsoft.com/office/drawing/2014/main" id="{73CC28FC-44D2-A74C-BC7A-DC688D084A5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15" t="4400" r="47051" b="68889"/>
          <a:stretch/>
        </p:blipFill>
        <p:spPr>
          <a:xfrm>
            <a:off x="633504" y="3000355"/>
            <a:ext cx="3692099" cy="271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5B8AD3-B032-BB46-9304-10CD2AFF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085" y="292031"/>
            <a:ext cx="7150818" cy="632880"/>
          </a:xfrm>
        </p:spPr>
        <p:txBody>
          <a:bodyPr>
            <a:normAutofit fontScale="90000"/>
          </a:bodyPr>
          <a:lstStyle/>
          <a:p>
            <a:r>
              <a:rPr lang="nb-NO" dirty="0"/>
              <a:t>Dependenssyntaks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A04CAF-7BBC-DF4E-9E00-E1EACBF0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20" y="1082566"/>
            <a:ext cx="11235559" cy="5483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dirty="0"/>
              <a:t>En alternativ representasjon til frasestruktur-representasjoner </a:t>
            </a:r>
          </a:p>
          <a:p>
            <a:pPr marL="0" indent="0">
              <a:buNone/>
            </a:pPr>
            <a:r>
              <a:rPr lang="nb-NO" sz="2000" dirty="0"/>
              <a:t>Består av leksikalske enheter som er koblet sammen med binære asymmetriske relasjoner- </a:t>
            </a:r>
            <a:r>
              <a:rPr lang="nb-NO" sz="2000" i="1" dirty="0"/>
              <a:t>dependenser</a:t>
            </a:r>
          </a:p>
          <a:p>
            <a:pPr marL="0" indent="0">
              <a:buNone/>
            </a:pPr>
            <a:r>
              <a:rPr lang="nb-NO" sz="2000" dirty="0"/>
              <a:t>Basert på </a:t>
            </a:r>
            <a:r>
              <a:rPr lang="nb-NO" sz="2000" i="1" dirty="0"/>
              <a:t>relasjoner</a:t>
            </a:r>
            <a:r>
              <a:rPr lang="nb-NO" sz="2000" dirty="0"/>
              <a:t> mellom ord, og </a:t>
            </a:r>
            <a:r>
              <a:rPr lang="nb-NO" sz="2000" i="1" dirty="0"/>
              <a:t>ikke </a:t>
            </a:r>
            <a:r>
              <a:rPr lang="nb-NO" sz="2000" dirty="0"/>
              <a:t>konstituentgrupperinger slik som i </a:t>
            </a:r>
            <a:r>
              <a:rPr lang="nb-NO" sz="2000" dirty="0" err="1"/>
              <a:t>frasestrukturtær</a:t>
            </a:r>
            <a:endParaRPr lang="nb-NO" sz="2000" dirty="0"/>
          </a:p>
          <a:p>
            <a:pPr>
              <a:buClr>
                <a:schemeClr val="tx1"/>
              </a:buClr>
              <a:buFontTx/>
              <a:buChar char="-"/>
            </a:pPr>
            <a:r>
              <a:rPr lang="nb-NO" sz="2000" b="1" dirty="0"/>
              <a:t>A</a:t>
            </a:r>
            <a:r>
              <a:rPr lang="nb-NO" sz="2000" dirty="0"/>
              <a:t> </a:t>
            </a:r>
            <a:r>
              <a:rPr lang="nb-NO" sz="2000" dirty="0">
                <a:sym typeface="Wingdings" pitchFamily="2" charset="2"/>
              </a:rPr>
              <a:t> </a:t>
            </a:r>
            <a:r>
              <a:rPr lang="nb-NO" sz="2000" b="1" dirty="0">
                <a:sym typeface="Wingdings" pitchFamily="2" charset="2"/>
              </a:rPr>
              <a:t>B</a:t>
            </a:r>
            <a:r>
              <a:rPr lang="nb-NO" sz="2000" dirty="0">
                <a:sym typeface="Wingdings" pitchFamily="2" charset="2"/>
              </a:rPr>
              <a:t>:  </a:t>
            </a:r>
            <a:r>
              <a:rPr lang="nb-NO" sz="2000" b="1" dirty="0">
                <a:sym typeface="Wingdings" pitchFamily="2" charset="2"/>
              </a:rPr>
              <a:t>A</a:t>
            </a:r>
            <a:r>
              <a:rPr lang="nb-NO" sz="2000" dirty="0">
                <a:sym typeface="Wingdings" pitchFamily="2" charset="2"/>
              </a:rPr>
              <a:t> styrer over </a:t>
            </a:r>
            <a:r>
              <a:rPr lang="nb-NO" sz="2000" b="1" dirty="0">
                <a:sym typeface="Wingdings" pitchFamily="2" charset="2"/>
              </a:rPr>
              <a:t>B</a:t>
            </a:r>
            <a:r>
              <a:rPr lang="nb-NO" sz="2000" dirty="0">
                <a:sym typeface="Wingdings" pitchFamily="2" charset="2"/>
              </a:rPr>
              <a:t>, og </a:t>
            </a:r>
            <a:r>
              <a:rPr lang="nb-NO" sz="2000" b="1" dirty="0">
                <a:sym typeface="Wingdings" pitchFamily="2" charset="2"/>
              </a:rPr>
              <a:t>B</a:t>
            </a:r>
            <a:r>
              <a:rPr lang="nb-NO" sz="2000" dirty="0">
                <a:sym typeface="Wingdings" pitchFamily="2" charset="2"/>
              </a:rPr>
              <a:t> avhenger av </a:t>
            </a:r>
            <a:r>
              <a:rPr lang="nb-NO" sz="2000" b="1" dirty="0">
                <a:sym typeface="Wingdings" pitchFamily="2" charset="2"/>
              </a:rPr>
              <a:t>A</a:t>
            </a:r>
            <a:endParaRPr lang="nb-NO" sz="2000" b="1" dirty="0"/>
          </a:p>
          <a:p>
            <a:pPr>
              <a:lnSpc>
                <a:spcPct val="150000"/>
              </a:lnSpc>
              <a:buClr>
                <a:schemeClr val="tx1"/>
              </a:buClr>
              <a:buFontTx/>
              <a:buChar char="-"/>
            </a:pPr>
            <a:r>
              <a:rPr lang="nb-NO" sz="2000" dirty="0">
                <a:solidFill>
                  <a:schemeClr val="accent3"/>
                </a:solidFill>
              </a:rPr>
              <a:t>spiser</a:t>
            </a:r>
            <a:r>
              <a:rPr lang="nb-NO" sz="2000" dirty="0"/>
              <a:t> </a:t>
            </a:r>
            <a:r>
              <a:rPr lang="nb-NO" sz="2000" dirty="0">
                <a:sym typeface="Wingdings" pitchFamily="2" charset="2"/>
              </a:rPr>
              <a:t> </a:t>
            </a:r>
            <a:r>
              <a:rPr lang="nb-NO" sz="2000" dirty="0">
                <a:solidFill>
                  <a:schemeClr val="accent5"/>
                </a:solidFill>
                <a:sym typeface="Wingdings" pitchFamily="2" charset="2"/>
              </a:rPr>
              <a:t>pinner</a:t>
            </a:r>
            <a:r>
              <a:rPr lang="nb-NO" sz="2000" dirty="0">
                <a:sym typeface="Wingdings" pitchFamily="2" charset="2"/>
              </a:rPr>
              <a:t>:  </a:t>
            </a:r>
            <a:r>
              <a:rPr lang="nb-NO" sz="2000" dirty="0">
                <a:solidFill>
                  <a:schemeClr val="accent2"/>
                </a:solidFill>
                <a:sym typeface="Wingdings" pitchFamily="2" charset="2"/>
              </a:rPr>
              <a:t>spiser</a:t>
            </a:r>
            <a:r>
              <a:rPr lang="nb-NO" sz="2000" dirty="0">
                <a:sym typeface="Wingdings" pitchFamily="2" charset="2"/>
              </a:rPr>
              <a:t> styrer over </a:t>
            </a:r>
            <a:r>
              <a:rPr lang="nb-NO" sz="2000" dirty="0">
                <a:solidFill>
                  <a:schemeClr val="accent5"/>
                </a:solidFill>
                <a:sym typeface="Wingdings" pitchFamily="2" charset="2"/>
              </a:rPr>
              <a:t>pinner</a:t>
            </a:r>
            <a:r>
              <a:rPr lang="nb-NO" sz="2000" dirty="0">
                <a:sym typeface="Wingdings" pitchFamily="2" charset="2"/>
              </a:rPr>
              <a:t>, og </a:t>
            </a:r>
            <a:r>
              <a:rPr lang="nb-NO" sz="2000" dirty="0">
                <a:solidFill>
                  <a:schemeClr val="accent5"/>
                </a:solidFill>
                <a:sym typeface="Wingdings" pitchFamily="2" charset="2"/>
              </a:rPr>
              <a:t>pinner</a:t>
            </a:r>
            <a:r>
              <a:rPr lang="nb-NO" sz="2000" dirty="0">
                <a:sym typeface="Wingdings" pitchFamily="2" charset="2"/>
              </a:rPr>
              <a:t> avhenger av </a:t>
            </a:r>
            <a:r>
              <a:rPr lang="nb-NO" sz="2000" dirty="0">
                <a:solidFill>
                  <a:schemeClr val="accent2"/>
                </a:solidFill>
                <a:sym typeface="Wingdings" pitchFamily="2" charset="2"/>
              </a:rPr>
              <a:t>spiser</a:t>
            </a:r>
          </a:p>
          <a:p>
            <a:pPr>
              <a:buClr>
                <a:schemeClr val="tx1"/>
              </a:buClr>
              <a:buFontTx/>
              <a:buChar char="-"/>
            </a:pPr>
            <a:r>
              <a:rPr lang="nb-NO" sz="2000" dirty="0">
                <a:solidFill>
                  <a:schemeClr val="accent3"/>
                </a:solidFill>
              </a:rPr>
              <a:t>spiser</a:t>
            </a:r>
            <a:r>
              <a:rPr lang="nb-NO" sz="2000" dirty="0"/>
              <a:t> </a:t>
            </a:r>
            <a:r>
              <a:rPr lang="nb-NO" sz="2000" dirty="0">
                <a:sym typeface="Wingdings" pitchFamily="2" charset="2"/>
              </a:rPr>
              <a:t> </a:t>
            </a:r>
            <a:r>
              <a:rPr lang="nb-NO" sz="2000" dirty="0">
                <a:solidFill>
                  <a:schemeClr val="accent5"/>
                </a:solidFill>
                <a:sym typeface="Wingdings" pitchFamily="2" charset="2"/>
              </a:rPr>
              <a:t>jeg</a:t>
            </a:r>
            <a:r>
              <a:rPr lang="nb-NO" sz="2000" dirty="0">
                <a:sym typeface="Wingdings" pitchFamily="2" charset="2"/>
              </a:rPr>
              <a:t>:  </a:t>
            </a:r>
            <a:r>
              <a:rPr lang="nb-NO" sz="2000" dirty="0">
                <a:solidFill>
                  <a:schemeClr val="accent2"/>
                </a:solidFill>
                <a:sym typeface="Wingdings" pitchFamily="2" charset="2"/>
              </a:rPr>
              <a:t>spiser</a:t>
            </a:r>
            <a:r>
              <a:rPr lang="nb-NO" sz="2000" dirty="0">
                <a:sym typeface="Wingdings" pitchFamily="2" charset="2"/>
              </a:rPr>
              <a:t> styrer over </a:t>
            </a:r>
            <a:r>
              <a:rPr lang="nb-NO" sz="2000" dirty="0">
                <a:solidFill>
                  <a:schemeClr val="accent5"/>
                </a:solidFill>
                <a:sym typeface="Wingdings" pitchFamily="2" charset="2"/>
              </a:rPr>
              <a:t>jeg</a:t>
            </a:r>
            <a:r>
              <a:rPr lang="nb-NO" sz="2000" dirty="0">
                <a:sym typeface="Wingdings" pitchFamily="2" charset="2"/>
              </a:rPr>
              <a:t>, og </a:t>
            </a:r>
            <a:r>
              <a:rPr lang="nb-NO" sz="2000" dirty="0">
                <a:solidFill>
                  <a:schemeClr val="accent5"/>
                </a:solidFill>
                <a:sym typeface="Wingdings" pitchFamily="2" charset="2"/>
              </a:rPr>
              <a:t>jeg</a:t>
            </a:r>
            <a:r>
              <a:rPr lang="nb-NO" sz="2000" dirty="0">
                <a:sym typeface="Wingdings" pitchFamily="2" charset="2"/>
              </a:rPr>
              <a:t> avhenger av </a:t>
            </a:r>
            <a:r>
              <a:rPr lang="nb-NO" sz="2000" dirty="0">
                <a:solidFill>
                  <a:schemeClr val="accent2"/>
                </a:solidFill>
                <a:sym typeface="Wingdings" pitchFamily="2" charset="2"/>
              </a:rPr>
              <a:t>spiser</a:t>
            </a:r>
            <a:endParaRPr lang="nb-NO" sz="2000" dirty="0">
              <a:solidFill>
                <a:schemeClr val="accent2"/>
              </a:solidFill>
            </a:endParaRPr>
          </a:p>
          <a:p>
            <a:pPr>
              <a:buClr>
                <a:schemeClr val="tx1"/>
              </a:buClr>
              <a:buFontTx/>
              <a:buChar char="-"/>
            </a:pPr>
            <a:r>
              <a:rPr lang="nb-NO" sz="2000" dirty="0">
                <a:solidFill>
                  <a:schemeClr val="tx1"/>
                </a:solidFill>
              </a:rPr>
              <a:t>Siden både subjekt og objekt avhenger av </a:t>
            </a:r>
            <a:r>
              <a:rPr lang="nb-NO" sz="2000" dirty="0">
                <a:solidFill>
                  <a:schemeClr val="accent2"/>
                </a:solidFill>
              </a:rPr>
              <a:t>spiser</a:t>
            </a:r>
            <a:r>
              <a:rPr lang="nb-NO" sz="2000" dirty="0">
                <a:solidFill>
                  <a:schemeClr val="tx1"/>
                </a:solidFill>
              </a:rPr>
              <a:t>, er </a:t>
            </a:r>
            <a:r>
              <a:rPr lang="nb-NO" sz="2000" dirty="0">
                <a:solidFill>
                  <a:schemeClr val="accent2"/>
                </a:solidFill>
              </a:rPr>
              <a:t>spiser</a:t>
            </a:r>
            <a:r>
              <a:rPr lang="nb-NO" sz="2000" dirty="0">
                <a:solidFill>
                  <a:schemeClr val="tx1"/>
                </a:solidFill>
              </a:rPr>
              <a:t> </a:t>
            </a:r>
            <a:r>
              <a:rPr lang="nb-NO" sz="2000" i="1" dirty="0">
                <a:solidFill>
                  <a:schemeClr val="tx1"/>
                </a:solidFill>
              </a:rPr>
              <a:t>rot</a:t>
            </a:r>
          </a:p>
        </p:txBody>
      </p:sp>
      <p:sp>
        <p:nvSpPr>
          <p:cNvPr id="6" name="Plassholder for dato 5">
            <a:extLst>
              <a:ext uri="{FF2B5EF4-FFF2-40B4-BE49-F238E27FC236}">
                <a16:creationId xmlns:a16="http://schemas.microsoft.com/office/drawing/2014/main" id="{175B2A13-CF3A-3B4E-87D6-7B3A00D0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957A-22B1-A34C-BDCC-B303B3B282EF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7" name="Plassholder for bunntekst 6">
            <a:extLst>
              <a:ext uri="{FF2B5EF4-FFF2-40B4-BE49-F238E27FC236}">
                <a16:creationId xmlns:a16="http://schemas.microsoft.com/office/drawing/2014/main" id="{378D04B8-21FE-E14C-AD5A-77336E35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8" name="Plassholder for lysbildenummer 7">
            <a:extLst>
              <a:ext uri="{FF2B5EF4-FFF2-40B4-BE49-F238E27FC236}">
                <a16:creationId xmlns:a16="http://schemas.microsoft.com/office/drawing/2014/main" id="{F63F400C-085D-3545-ACAD-F3F4D3F3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BB953998-CD1A-C64B-9CFB-C90389EFF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4" t="6644" r="44260" b="78997"/>
          <a:stretch/>
        </p:blipFill>
        <p:spPr>
          <a:xfrm>
            <a:off x="7142314" y="3824267"/>
            <a:ext cx="5061004" cy="20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8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5B8AD3-B032-BB46-9304-10CD2AFF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085" y="169817"/>
            <a:ext cx="7150818" cy="755094"/>
          </a:xfrm>
        </p:spPr>
        <p:txBody>
          <a:bodyPr>
            <a:normAutofit fontScale="90000"/>
          </a:bodyPr>
          <a:lstStyle/>
          <a:p>
            <a:r>
              <a:rPr lang="nb-NO" dirty="0"/>
              <a:t>Kriterier for hoder og dependenser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A04CAF-7BBC-DF4E-9E00-E1EACBF0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20" y="1082566"/>
            <a:ext cx="11235559" cy="5483403"/>
          </a:xfrm>
        </p:spPr>
        <p:txBody>
          <a:bodyPr/>
          <a:lstStyle/>
          <a:p>
            <a:pPr marL="0" indent="0">
              <a:buNone/>
            </a:pPr>
            <a:r>
              <a:rPr lang="nb-NO" dirty="0"/>
              <a:t>Hode </a:t>
            </a:r>
            <a:r>
              <a:rPr lang="nb-NO" b="1" i="1" dirty="0"/>
              <a:t>H</a:t>
            </a:r>
            <a:r>
              <a:rPr lang="nb-NO" dirty="0"/>
              <a:t>, dependens </a:t>
            </a:r>
            <a:r>
              <a:rPr lang="nb-NO" b="1" i="1" dirty="0"/>
              <a:t>D</a:t>
            </a:r>
            <a:r>
              <a:rPr lang="nb-NO" dirty="0"/>
              <a:t>, konstruksjon </a:t>
            </a:r>
            <a:r>
              <a:rPr lang="nb-NO" b="1" dirty="0"/>
              <a:t>K</a:t>
            </a:r>
          </a:p>
          <a:p>
            <a:pPr marL="342900" indent="-342900">
              <a:buAutoNum type="arabicPeriod"/>
            </a:pPr>
            <a:r>
              <a:rPr lang="nb-NO" i="1" dirty="0"/>
              <a:t>H</a:t>
            </a:r>
            <a:r>
              <a:rPr lang="nb-NO" dirty="0"/>
              <a:t> avgjør den syntaktiske kategorien til </a:t>
            </a:r>
            <a:r>
              <a:rPr lang="nb-NO" i="1" dirty="0"/>
              <a:t>K</a:t>
            </a:r>
            <a:r>
              <a:rPr lang="nb-NO" dirty="0"/>
              <a:t>: </a:t>
            </a:r>
            <a:r>
              <a:rPr lang="nb-NO" i="1" dirty="0"/>
              <a:t>H</a:t>
            </a:r>
            <a:r>
              <a:rPr lang="nb-NO" dirty="0"/>
              <a:t> kan erstatte </a:t>
            </a:r>
            <a:r>
              <a:rPr lang="nb-NO" i="1" dirty="0"/>
              <a:t>K</a:t>
            </a:r>
          </a:p>
          <a:p>
            <a:pPr marL="342900" indent="-342900">
              <a:buAutoNum type="arabicPeriod"/>
            </a:pPr>
            <a:r>
              <a:rPr lang="nb-NO" i="1" dirty="0"/>
              <a:t>H</a:t>
            </a:r>
            <a:r>
              <a:rPr lang="nb-NO" dirty="0"/>
              <a:t> avgjør den semantiske kategorien til </a:t>
            </a:r>
            <a:r>
              <a:rPr lang="nb-NO" i="1" dirty="0"/>
              <a:t>K</a:t>
            </a:r>
            <a:r>
              <a:rPr lang="nb-NO" dirty="0"/>
              <a:t>: </a:t>
            </a:r>
            <a:r>
              <a:rPr lang="nb-NO" i="1" dirty="0"/>
              <a:t>D</a:t>
            </a:r>
            <a:r>
              <a:rPr lang="nb-NO" dirty="0"/>
              <a:t> spesifiserer </a:t>
            </a:r>
            <a:r>
              <a:rPr lang="nb-NO" i="1" dirty="0"/>
              <a:t>H</a:t>
            </a:r>
          </a:p>
          <a:p>
            <a:pPr marL="342900" indent="-342900">
              <a:buAutoNum type="arabicPeriod"/>
            </a:pPr>
            <a:r>
              <a:rPr lang="nb-NO" i="1" dirty="0"/>
              <a:t>H</a:t>
            </a:r>
            <a:r>
              <a:rPr lang="nb-NO" dirty="0"/>
              <a:t> er obligatorisk, </a:t>
            </a:r>
            <a:r>
              <a:rPr lang="nb-NO" i="1" dirty="0"/>
              <a:t>D</a:t>
            </a:r>
            <a:r>
              <a:rPr lang="nb-NO" dirty="0"/>
              <a:t> kan være valgfri</a:t>
            </a:r>
          </a:p>
          <a:p>
            <a:pPr marL="342900" indent="-342900">
              <a:buAutoNum type="arabicPeriod"/>
            </a:pPr>
            <a:r>
              <a:rPr lang="nb-NO" dirty="0"/>
              <a:t>Formen av </a:t>
            </a:r>
            <a:r>
              <a:rPr lang="nb-NO" i="1" dirty="0"/>
              <a:t>D</a:t>
            </a:r>
            <a:r>
              <a:rPr lang="nb-NO" dirty="0"/>
              <a:t> avhenger av </a:t>
            </a:r>
            <a:r>
              <a:rPr lang="nb-NO" i="1" dirty="0"/>
              <a:t>H</a:t>
            </a:r>
            <a:r>
              <a:rPr lang="nb-NO" dirty="0"/>
              <a:t> (</a:t>
            </a:r>
            <a:r>
              <a:rPr lang="nb-NO" i="1" dirty="0" err="1"/>
              <a:t>agreement</a:t>
            </a:r>
            <a:r>
              <a:rPr lang="nb-NO" dirty="0"/>
              <a:t> eller </a:t>
            </a:r>
            <a:r>
              <a:rPr lang="nb-NO" i="1" dirty="0" err="1"/>
              <a:t>government</a:t>
            </a:r>
            <a:r>
              <a:rPr lang="nb-NO" dirty="0"/>
              <a:t>)</a:t>
            </a:r>
          </a:p>
          <a:p>
            <a:pPr marL="342900" indent="-342900">
              <a:buAutoNum type="arabicPeriod"/>
            </a:pPr>
            <a:r>
              <a:rPr lang="nb-NO" dirty="0"/>
              <a:t>Den lineære posisjonen til </a:t>
            </a:r>
            <a:r>
              <a:rPr lang="nb-NO" i="1" dirty="0"/>
              <a:t>D</a:t>
            </a:r>
            <a:r>
              <a:rPr lang="nb-NO" dirty="0"/>
              <a:t> er definert med utgangspunkt i </a:t>
            </a:r>
            <a:r>
              <a:rPr lang="nb-NO" i="1" dirty="0"/>
              <a:t>H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4921220-091C-074E-8BA1-782131CC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F8CF-F55C-134F-854F-4A974C9E9DBF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23AFAEE-5856-144E-A6FC-7EA12A11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5E9E003-ADE9-614B-901B-5D357A21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AC45E5D5-CDDD-134F-810D-CDA15A013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4" t="6644" r="44260" b="78997"/>
          <a:stretch/>
        </p:blipFill>
        <p:spPr>
          <a:xfrm>
            <a:off x="6557019" y="3741345"/>
            <a:ext cx="5061004" cy="20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4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8B81E8-6487-244F-BD25-C570AF1D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5846"/>
            <a:ext cx="7729728" cy="743829"/>
          </a:xfrm>
        </p:spPr>
        <p:txBody>
          <a:bodyPr>
            <a:normAutofit fontScale="90000"/>
          </a:bodyPr>
          <a:lstStyle/>
          <a:p>
            <a:r>
              <a:rPr lang="nb-NO" dirty="0"/>
              <a:t>Formelle egenskaper ved dependensgrafer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6DDD37-A70D-274A-BED1-90ABF640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3" y="1348154"/>
            <a:ext cx="11301046" cy="4759569"/>
          </a:xfrm>
        </p:spPr>
        <p:txBody>
          <a:bodyPr/>
          <a:lstStyle/>
          <a:p>
            <a:r>
              <a:rPr lang="nb-NO" b="1" dirty="0"/>
              <a:t>Antisymmetriske</a:t>
            </a:r>
            <a:r>
              <a:rPr lang="nb-NO" dirty="0"/>
              <a:t> – Hvis A styrer over B, styrer ikke B over A</a:t>
            </a:r>
          </a:p>
          <a:p>
            <a:r>
              <a:rPr lang="nb-NO" b="1" dirty="0" err="1"/>
              <a:t>Irrefleksive</a:t>
            </a:r>
            <a:r>
              <a:rPr lang="nb-NO" dirty="0"/>
              <a:t> – ingen ord styrer over seg selv</a:t>
            </a:r>
          </a:p>
          <a:p>
            <a:r>
              <a:rPr lang="nb-NO" b="1" dirty="0"/>
              <a:t>Ikke-transitive</a:t>
            </a:r>
            <a:r>
              <a:rPr lang="nb-NO" dirty="0"/>
              <a:t> – dependensrelasjonene markerer direkte avhengighet</a:t>
            </a:r>
          </a:p>
          <a:p>
            <a:r>
              <a:rPr lang="nb-NO" b="1" dirty="0"/>
              <a:t>«</a:t>
            </a:r>
            <a:r>
              <a:rPr lang="nb-NO" b="1" dirty="0" err="1"/>
              <a:t>Labeled</a:t>
            </a:r>
            <a:r>
              <a:rPr lang="nb-NO" b="1" dirty="0"/>
              <a:t>» </a:t>
            </a:r>
            <a:r>
              <a:rPr lang="nb-NO" dirty="0"/>
              <a:t>- hver relasjon har en merkelapp (</a:t>
            </a:r>
            <a:r>
              <a:rPr lang="nb-NO" dirty="0" err="1"/>
              <a:t>label</a:t>
            </a:r>
            <a:r>
              <a:rPr lang="nb-NO" dirty="0"/>
              <a:t>)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60DB3C5-2A9E-454D-8081-4956F918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F80-E694-044C-84A7-F9FBC5ADBB90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8AD06A-D5FA-0542-A0DC-9D790ACA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FB32E7E-6CC6-D141-9116-10F8E9AD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B235B77-E5B6-EF4D-94C9-2297003D2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04" t="6644" r="44260" b="78997"/>
          <a:stretch/>
        </p:blipFill>
        <p:spPr>
          <a:xfrm>
            <a:off x="6662073" y="3475757"/>
            <a:ext cx="5061004" cy="203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2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5B8AD3-B032-BB46-9304-10CD2AFF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085" y="292031"/>
            <a:ext cx="7150818" cy="632880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trebanker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8A04CAF-7BBC-DF4E-9E00-E1EACBF0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20" y="1082566"/>
            <a:ext cx="11235559" cy="5483403"/>
          </a:xfrm>
        </p:spPr>
        <p:txBody>
          <a:bodyPr/>
          <a:lstStyle/>
          <a:p>
            <a:r>
              <a:rPr lang="nb-NO" dirty="0"/>
              <a:t>En samling av setninger manuelt annotert med syntaktisk analyse </a:t>
            </a:r>
          </a:p>
          <a:p>
            <a:r>
              <a:rPr lang="nb-NO" dirty="0"/>
              <a:t>Brukes til trening av datadrevne NLP-verktøy (tagging, parsing)</a:t>
            </a:r>
          </a:p>
          <a:p>
            <a:r>
              <a:rPr lang="nb-NO" dirty="0" err="1"/>
              <a:t>CoNLL</a:t>
            </a:r>
            <a:r>
              <a:rPr lang="nb-NO" dirty="0"/>
              <a:t>-U-format: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7" name="Bilde 6" descr="Et bilde som inneholder bord&#10;&#10;Automatisk generert beskrivelse">
            <a:extLst>
              <a:ext uri="{FF2B5EF4-FFF2-40B4-BE49-F238E27FC236}">
                <a16:creationId xmlns:a16="http://schemas.microsoft.com/office/drawing/2014/main" id="{A5C74049-25C9-8041-9D90-0DF13B2D0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0" y="2877634"/>
            <a:ext cx="5713574" cy="1367795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0524065-13A0-0841-A1B2-75A8A833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381" y="2489977"/>
            <a:ext cx="4607990" cy="1878046"/>
          </a:xfrm>
          <a:prstGeom prst="rect">
            <a:avLst/>
          </a:prstGeom>
        </p:spPr>
      </p:pic>
      <p:cxnSp>
        <p:nvCxnSpPr>
          <p:cNvPr id="11" name="Rett pil 10">
            <a:extLst>
              <a:ext uri="{FF2B5EF4-FFF2-40B4-BE49-F238E27FC236}">
                <a16:creationId xmlns:a16="http://schemas.microsoft.com/office/drawing/2014/main" id="{7FEBCFB4-5667-C84A-BAEF-DBC05AD1EB91}"/>
              </a:ext>
            </a:extLst>
          </p:cNvPr>
          <p:cNvCxnSpPr>
            <a:stCxn id="7" idx="3"/>
          </p:cNvCxnSpPr>
          <p:nvPr/>
        </p:nvCxnSpPr>
        <p:spPr>
          <a:xfrm flipV="1">
            <a:off x="6191794" y="3561531"/>
            <a:ext cx="1261587" cy="1"/>
          </a:xfrm>
          <a:prstGeom prst="straightConnector1">
            <a:avLst/>
          </a:prstGeom>
          <a:ln w="222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lassholder for dato 11">
            <a:extLst>
              <a:ext uri="{FF2B5EF4-FFF2-40B4-BE49-F238E27FC236}">
                <a16:creationId xmlns:a16="http://schemas.microsoft.com/office/drawing/2014/main" id="{9C706C3C-16E8-C642-9B27-81EEABD1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92B9A-02DA-B044-9083-68BF285BD201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13" name="Plassholder for bunntekst 12">
            <a:extLst>
              <a:ext uri="{FF2B5EF4-FFF2-40B4-BE49-F238E27FC236}">
                <a16:creationId xmlns:a16="http://schemas.microsoft.com/office/drawing/2014/main" id="{BAE3C25C-DF0B-E64F-8DD5-1B28554B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14" name="Plassholder for lysbildenummer 13">
            <a:extLst>
              <a:ext uri="{FF2B5EF4-FFF2-40B4-BE49-F238E27FC236}">
                <a16:creationId xmlns:a16="http://schemas.microsoft.com/office/drawing/2014/main" id="{20127185-768F-F64F-BC10-5835E068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8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814E09-1D90-CC41-AE7E-6DF86793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677962"/>
          </a:xfrm>
        </p:spPr>
        <p:txBody>
          <a:bodyPr>
            <a:normAutofit fontScale="90000"/>
          </a:bodyPr>
          <a:lstStyle/>
          <a:p>
            <a:r>
              <a:rPr lang="nb-NO" dirty="0"/>
              <a:t>Syntaktisk Parsing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194A4E4-30EC-4A4A-99CE-0BB4DE44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BEF80-E694-044C-84A7-F9FBC5ADBB90}" type="datetime1">
              <a:rPr lang="nb-NO" smtClean="0"/>
              <a:t>10.04.2024</a:t>
            </a:fld>
            <a:endParaRPr lang="en-US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65A42BF-522F-3E41-81F9-5D472415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IN2110 V22 liljacs@uio.no</a:t>
            </a:r>
            <a:endParaRPr lang="en-US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7807D72-602D-194D-8AB4-C193EE0D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4491F31-08A9-A043-BB11-0D9F35069817}"/>
              </a:ext>
            </a:extLst>
          </p:cNvPr>
          <p:cNvSpPr txBox="1"/>
          <p:nvPr/>
        </p:nvSpPr>
        <p:spPr>
          <a:xfrm>
            <a:off x="801826" y="1384561"/>
            <a:ext cx="1058834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2000" dirty="0">
                <a:latin typeface="Calibri" panose="020F0502020204030204" pitchFamily="34" charset="0"/>
              </a:rPr>
              <a:t>Automatisk avgjøre syntaktisk struktur for en setning. </a:t>
            </a:r>
          </a:p>
          <a:p>
            <a:pPr algn="ctr"/>
            <a:r>
              <a:rPr lang="nb-NO" sz="2000" dirty="0">
                <a:latin typeface="Calibri" panose="020F0502020204030204" pitchFamily="34" charset="0"/>
              </a:rPr>
              <a:t>Modellene kan være enten grafbaserte, eller transisjonsbaserte. Vi fokuserer på sistnevnte. </a:t>
            </a:r>
          </a:p>
          <a:p>
            <a:endParaRPr lang="nb-NO" dirty="0">
              <a:latin typeface="Calibri" panose="020F0502020204030204" pitchFamily="34" charset="0"/>
            </a:endParaRPr>
          </a:p>
        </p:txBody>
      </p:sp>
      <p:pic>
        <p:nvPicPr>
          <p:cNvPr id="17" name="Plassholder for innhold 16">
            <a:extLst>
              <a:ext uri="{FF2B5EF4-FFF2-40B4-BE49-F238E27FC236}">
                <a16:creationId xmlns:a16="http://schemas.microsoft.com/office/drawing/2014/main" id="{3DCBA0DC-D4D3-6843-85D2-7C96A57A0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998" y="2369446"/>
            <a:ext cx="4818185" cy="3328928"/>
          </a:xfrm>
        </p:spPr>
      </p:pic>
    </p:spTree>
    <p:extLst>
      <p:ext uri="{BB962C8B-B14F-4D97-AF65-F5344CB8AC3E}">
        <p14:creationId xmlns:p14="http://schemas.microsoft.com/office/powerpoint/2010/main" val="2682802084"/>
      </p:ext>
    </p:extLst>
  </p:cSld>
  <p:clrMapOvr>
    <a:masterClrMapping/>
  </p:clrMapOvr>
</p:sld>
</file>

<file path=ppt/theme/theme1.xml><?xml version="1.0" encoding="utf-8"?>
<a:theme xmlns:a="http://schemas.openxmlformats.org/drawingml/2006/main" name="Pakke">
  <a:themeElements>
    <a:clrScheme name="Fiolet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kk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1C1AA214-81C5-AE4A-A6A3-7F8C19D7B550}" vid="{BC7D569F-239E-D040-871A-254BCC6C6F5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Pakke</Template>
  <TotalTime>15998</TotalTime>
  <Words>986</Words>
  <Application>Microsoft Macintosh PowerPoint</Application>
  <PresentationFormat>Widescreen</PresentationFormat>
  <Paragraphs>190</Paragraphs>
  <Slides>13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Pakke</vt:lpstr>
      <vt:lpstr>Dependenssyntaks</vt:lpstr>
      <vt:lpstr>Syntaks</vt:lpstr>
      <vt:lpstr>PowerPoint-presentasjon</vt:lpstr>
      <vt:lpstr>Alternativ tolkning</vt:lpstr>
      <vt:lpstr>Dependenssyntaks</vt:lpstr>
      <vt:lpstr>Kriterier for hoder og dependenser</vt:lpstr>
      <vt:lpstr>Formelle egenskaper ved dependensgrafer</vt:lpstr>
      <vt:lpstr>trebanker</vt:lpstr>
      <vt:lpstr>Syntaktisk Parsing</vt:lpstr>
      <vt:lpstr>ARC STANDard</vt:lpstr>
      <vt:lpstr>ARC standard</vt:lpstr>
      <vt:lpstr>ARC eager</vt:lpstr>
      <vt:lpstr>ARC EAGER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Dependenssyntaks</dc:title>
  <dc:creator>Lilja Charlotte Storset</dc:creator>
  <cp:lastModifiedBy>Lilja Charlotte Storset</cp:lastModifiedBy>
  <cp:revision>24</cp:revision>
  <dcterms:created xsi:type="dcterms:W3CDTF">2022-03-27T10:23:21Z</dcterms:created>
  <dcterms:modified xsi:type="dcterms:W3CDTF">2024-04-10T09:53:19Z</dcterms:modified>
</cp:coreProperties>
</file>