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7"/>
    <p:restoredTop sz="83382"/>
  </p:normalViewPr>
  <p:slideViewPr>
    <p:cSldViewPr snapToGrid="0" snapToObjects="1">
      <p:cViewPr varScale="1">
        <p:scale>
          <a:sx n="151" d="100"/>
          <a:sy n="151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ADD81-9BC0-5240-910A-95259332872E}" type="datetimeFigureOut">
              <a:rPr lang="nb-NO" smtClean="0"/>
              <a:t>20.04.2023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D9FC-E9FC-794B-8809-782F5C308A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27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D9FC-E9FC-794B-8809-782F5C308A0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5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Trekanten viser grad av analyse og generering for hvert nivå. Mindre behov for analyse nederst,  mest øverst. Direkte enklest- regelbaserte metoder. Syntaktisk overføring for like språk, semantisk for ulike ( i tillegg til syntaktiske).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D9FC-E9FC-794B-8809-782F5C308A02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531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Regelbasert: krevende fordi må sjekke oversettelse/regel for et hvert ord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D9FC-E9FC-794B-8809-782F5C308A0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53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7D4E-7ADF-B34E-B78E-991B84CC8C06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E839-ECA4-9F49-B82D-1B5890486F0A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5649-854F-6749-8633-5865BC7F90F2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6F4-1894-CE4F-9E58-429D5026D30D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9F5-DAEC-7A42-9746-F2BF2EF46427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9319-874E-FD4F-8987-10917CCBAE60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77E0-20B9-6F4B-8617-61D187B6A0C6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FCC6-F1E9-F84C-B63C-97A82730616B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C610-9B1B-FA4B-BF56-BBDD5FD6190A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3F0C-11FB-9349-944D-1D029F27EEC8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5C8A60-8A5C-6F42-9034-D37CB5AC23C0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5432FA-B066-F240-B9E9-D645B9ADDA93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IN2110 V22 liljacs@ifi.uio.no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1E22B08-F0E6-A439-31D1-28CBC7F2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26" y="0"/>
            <a:ext cx="3977345" cy="348238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0556907-842C-BB45-ACB2-B9C5EF78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373" y="2965904"/>
            <a:ext cx="8859253" cy="926191"/>
          </a:xfrm>
        </p:spPr>
        <p:txBody>
          <a:bodyPr>
            <a:normAutofit/>
          </a:bodyPr>
          <a:lstStyle/>
          <a:p>
            <a:r>
              <a:rPr lang="nb-NO" dirty="0"/>
              <a:t>Maskinoversettelse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FD4BA5B-92E6-E786-3A40-DA4F8F5322AD}"/>
              </a:ext>
            </a:extLst>
          </p:cNvPr>
          <p:cNvSpPr txBox="1"/>
          <p:nvPr/>
        </p:nvSpPr>
        <p:spPr>
          <a:xfrm>
            <a:off x="2233210" y="4088524"/>
            <a:ext cx="77255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accent6"/>
                </a:solidFill>
              </a:rPr>
              <a:t>Mål</a:t>
            </a:r>
            <a:r>
              <a:rPr lang="nb-NO" sz="2000" dirty="0"/>
              <a:t>:  Automatisk oversette tekst eller tale fra et kildespråk til et målspråk</a:t>
            </a:r>
          </a:p>
          <a:p>
            <a:endParaRPr lang="nb-NO" dirty="0"/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AE5E78E-1685-A813-FC8B-6372C457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405A-CBA3-3D42-BAE8-E319D6E6E199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1D689454-CEFA-EF5F-802B-BCFE164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231804-1885-0DF5-5342-FA7BEDED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6202"/>
            <a:ext cx="7729728" cy="664411"/>
          </a:xfrm>
        </p:spPr>
        <p:txBody>
          <a:bodyPr>
            <a:normAutofit fontScale="90000"/>
          </a:bodyPr>
          <a:lstStyle/>
          <a:p>
            <a:r>
              <a:rPr lang="nb-NO" dirty="0"/>
              <a:t>Utfordringer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1197CF-320A-AEEC-2CA2-8ACFBA58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8" y="914401"/>
            <a:ext cx="11508829" cy="548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900" dirty="0">
                <a:solidFill>
                  <a:schemeClr val="accent2"/>
                </a:solidFill>
              </a:rPr>
              <a:t>Strukturelle</a:t>
            </a:r>
            <a:r>
              <a:rPr lang="nb-NO" sz="1900" dirty="0"/>
              <a:t> </a:t>
            </a:r>
            <a:r>
              <a:rPr lang="nb-NO" sz="1900" dirty="0">
                <a:solidFill>
                  <a:schemeClr val="accent2"/>
                </a:solidFill>
              </a:rPr>
              <a:t>forskjeller</a:t>
            </a:r>
            <a:r>
              <a:rPr lang="nb-NO" sz="1900" dirty="0"/>
              <a:t> </a:t>
            </a:r>
          </a:p>
          <a:p>
            <a:pPr>
              <a:buFontTx/>
              <a:buChar char="-"/>
            </a:pPr>
            <a:r>
              <a:rPr lang="nb-NO" sz="1900" dirty="0"/>
              <a:t>morfologi (f.eks. ulike sammensetninger av ord)</a:t>
            </a:r>
          </a:p>
          <a:p>
            <a:pPr>
              <a:buFontTx/>
              <a:buChar char="-"/>
            </a:pPr>
            <a:r>
              <a:rPr lang="nb-NO" sz="1900" dirty="0"/>
              <a:t>syntaks (ordstilling)</a:t>
            </a:r>
          </a:p>
          <a:p>
            <a:pPr marL="0" indent="0">
              <a:buNone/>
            </a:pPr>
            <a:endParaRPr lang="nb-NO" sz="19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b-NO" sz="1900" dirty="0">
                <a:solidFill>
                  <a:schemeClr val="accent2"/>
                </a:solidFill>
              </a:rPr>
              <a:t>Leksikalske</a:t>
            </a:r>
            <a:r>
              <a:rPr lang="nb-NO" sz="1900" dirty="0"/>
              <a:t> </a:t>
            </a:r>
            <a:r>
              <a:rPr lang="nb-NO" sz="1900" dirty="0">
                <a:solidFill>
                  <a:schemeClr val="accent2"/>
                </a:solidFill>
              </a:rPr>
              <a:t>forskjeller</a:t>
            </a:r>
          </a:p>
          <a:p>
            <a:pPr>
              <a:buFontTx/>
              <a:buChar char="-"/>
            </a:pPr>
            <a:r>
              <a:rPr lang="nb-NO" sz="1900" dirty="0">
                <a:sym typeface="Wingdings" pitchFamily="2" charset="2"/>
              </a:rPr>
              <a:t>«toast»  «å skåle» eller «å riste brød»?</a:t>
            </a:r>
          </a:p>
          <a:p>
            <a:pPr marL="0" indent="0">
              <a:buNone/>
            </a:pPr>
            <a:endParaRPr lang="nb-NO" sz="1900" dirty="0">
              <a:solidFill>
                <a:schemeClr val="accent2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nb-NO" sz="1900" dirty="0">
                <a:solidFill>
                  <a:schemeClr val="accent2"/>
                </a:solidFill>
                <a:sym typeface="Wingdings" pitchFamily="2" charset="2"/>
              </a:rPr>
              <a:t>Idiomatiske uttrykk</a:t>
            </a:r>
          </a:p>
          <a:p>
            <a:pPr>
              <a:buFontTx/>
              <a:buChar char="-"/>
            </a:pPr>
            <a:r>
              <a:rPr lang="nb-NO" sz="1900" dirty="0">
                <a:sym typeface="Wingdings" pitchFamily="2" charset="2"/>
              </a:rPr>
              <a:t>«å gå rundt grøten», «ugler i mosen»</a:t>
            </a:r>
          </a:p>
          <a:p>
            <a:pPr marL="0" indent="0">
              <a:buNone/>
            </a:pPr>
            <a:endParaRPr lang="nb-NO" sz="19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nb-NO" sz="1900" dirty="0">
                <a:solidFill>
                  <a:schemeClr val="accent2"/>
                </a:solidFill>
                <a:sym typeface="Wingdings" pitchFamily="2" charset="2"/>
              </a:rPr>
              <a:t>Flertydighet</a:t>
            </a:r>
          </a:p>
          <a:p>
            <a:pPr>
              <a:buFontTx/>
              <a:buChar char="-"/>
            </a:pPr>
            <a:r>
              <a:rPr lang="nb-NO" sz="1900" dirty="0">
                <a:sym typeface="Wingdings" pitchFamily="2" charset="2"/>
              </a:rPr>
              <a:t>Krever bakgrunnskunnskap (mennesker)</a:t>
            </a:r>
          </a:p>
          <a:p>
            <a:pPr>
              <a:buFontTx/>
              <a:buChar char="-"/>
            </a:pPr>
            <a:r>
              <a:rPr lang="nb-NO" sz="1900" dirty="0">
                <a:solidFill>
                  <a:schemeClr val="tx1"/>
                </a:solidFill>
              </a:rPr>
              <a:t>«</a:t>
            </a:r>
            <a:r>
              <a:rPr lang="nb-NO" sz="1900" dirty="0" err="1">
                <a:solidFill>
                  <a:schemeClr val="tx1"/>
                </a:solidFill>
              </a:rPr>
              <a:t>They</a:t>
            </a:r>
            <a:r>
              <a:rPr lang="nb-NO" sz="1900" dirty="0">
                <a:solidFill>
                  <a:schemeClr val="tx1"/>
                </a:solidFill>
              </a:rPr>
              <a:t> </a:t>
            </a:r>
            <a:r>
              <a:rPr lang="nb-NO" sz="1900" dirty="0" err="1">
                <a:solidFill>
                  <a:schemeClr val="tx1"/>
                </a:solidFill>
              </a:rPr>
              <a:t>made</a:t>
            </a:r>
            <a:r>
              <a:rPr lang="nb-NO" sz="1900" dirty="0">
                <a:solidFill>
                  <a:schemeClr val="tx1"/>
                </a:solidFill>
              </a:rPr>
              <a:t> a toast </a:t>
            </a:r>
            <a:r>
              <a:rPr lang="nb-NO" sz="1900" dirty="0" err="1">
                <a:solidFill>
                  <a:schemeClr val="tx1"/>
                </a:solidFill>
              </a:rPr>
              <a:t>with</a:t>
            </a:r>
            <a:r>
              <a:rPr lang="nb-NO" sz="1900" dirty="0">
                <a:solidFill>
                  <a:schemeClr val="tx1"/>
                </a:solidFill>
              </a:rPr>
              <a:t> </a:t>
            </a:r>
            <a:r>
              <a:rPr lang="nb-NO" sz="1900" dirty="0" err="1">
                <a:solidFill>
                  <a:schemeClr val="tx1"/>
                </a:solidFill>
              </a:rPr>
              <a:t>their</a:t>
            </a:r>
            <a:r>
              <a:rPr lang="nb-NO" sz="1900" dirty="0">
                <a:solidFill>
                  <a:schemeClr val="tx1"/>
                </a:solidFill>
              </a:rPr>
              <a:t> </a:t>
            </a:r>
            <a:r>
              <a:rPr lang="nb-NO" sz="1900" dirty="0" err="1">
                <a:solidFill>
                  <a:schemeClr val="tx1"/>
                </a:solidFill>
              </a:rPr>
              <a:t>glasses</a:t>
            </a:r>
            <a:r>
              <a:rPr lang="nb-NO" sz="1900" dirty="0">
                <a:solidFill>
                  <a:schemeClr val="tx1"/>
                </a:solidFill>
              </a:rPr>
              <a:t>»</a:t>
            </a:r>
          </a:p>
          <a:p>
            <a:pPr lvl="1">
              <a:buFontTx/>
              <a:buChar char="-"/>
            </a:pPr>
            <a:r>
              <a:rPr lang="nb-NO" sz="1700" dirty="0">
                <a:solidFill>
                  <a:schemeClr val="tx1"/>
                </a:solidFill>
              </a:rPr>
              <a:t>Man kan ikke putte glass i brødristeren (og heller ikke skåle med briller?)</a:t>
            </a:r>
          </a:p>
          <a:p>
            <a:pPr>
              <a:buFontTx/>
              <a:buChar char="-"/>
            </a:pPr>
            <a:endParaRPr lang="nb-NO" dirty="0">
              <a:sym typeface="Wingdings" pitchFamily="2" charset="2"/>
            </a:endParaRPr>
          </a:p>
          <a:p>
            <a:pPr marL="0" indent="0">
              <a:buNone/>
            </a:pPr>
            <a:endParaRPr lang="nb-NO" dirty="0">
              <a:sym typeface="Wingdings" pitchFamily="2" charset="2"/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323D686-AE0C-1AB6-C5AF-867A8B4F5FDB}"/>
              </a:ext>
            </a:extLst>
          </p:cNvPr>
          <p:cNvSpPr txBox="1"/>
          <p:nvPr/>
        </p:nvSpPr>
        <p:spPr>
          <a:xfrm>
            <a:off x="8184184" y="1943435"/>
            <a:ext cx="63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?</a:t>
            </a:r>
            <a:endParaRPr lang="nb-NO" sz="2000" b="1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F6DC42E-D510-3144-354F-E32CA355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1931">
            <a:off x="6889315" y="2797418"/>
            <a:ext cx="1430570" cy="126316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06B4D7C-1A09-5F73-AEBC-056D7A67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47" b="89938" l="10000" r="90000">
                        <a14:foregroundMark x1="57674" y1="38296" x2="57674" y2="38296"/>
                        <a14:foregroundMark x1="29302" y1="26591" x2="29302" y2="26591"/>
                        <a14:foregroundMark x1="34884" y1="29158" x2="34884" y2="29158"/>
                        <a14:foregroundMark x1="28605" y1="18480" x2="28605" y2="18480"/>
                        <a14:foregroundMark x1="38372" y1="12218" x2="38372" y2="12218"/>
                        <a14:foregroundMark x1="65465" y1="5647" x2="65465" y2="5647"/>
                        <a14:foregroundMark x1="44419" y1="23819" x2="44419" y2="23819"/>
                        <a14:foregroundMark x1="54419" y1="6571" x2="54419" y2="6571"/>
                        <a14:foregroundMark x1="66163" y1="17864" x2="66163" y2="17864"/>
                        <a14:foregroundMark x1="67326" y1="29877" x2="67326" y2="29877"/>
                        <a14:foregroundMark x1="72791" y1="27515" x2="72791" y2="27515"/>
                        <a14:foregroundMark x1="59884" y1="28850" x2="59884" y2="28850"/>
                        <a14:foregroundMark x1="21047" y1="27310" x2="21047" y2="27310"/>
                        <a14:foregroundMark x1="40930" y1="26899" x2="40930" y2="26899"/>
                        <a14:foregroundMark x1="63372" y1="13142" x2="63372" y2="131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42596">
            <a:off x="8867258" y="2471567"/>
            <a:ext cx="1336870" cy="1514083"/>
          </a:xfrm>
          <a:prstGeom prst="rect">
            <a:avLst/>
          </a:prstGeom>
        </p:spPr>
      </p:pic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EC6FC75F-CB03-A7FC-6722-13C2FAFF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F0E4-F3A8-6744-ACD2-5AB2F2BC3EFE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EA9A3B3F-91B7-F139-B788-2FAD49D8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0BD1A2-B5BC-85FA-A393-3492D472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428"/>
            <a:ext cx="7729728" cy="797536"/>
          </a:xfrm>
        </p:spPr>
        <p:txBody>
          <a:bodyPr/>
          <a:lstStyle/>
          <a:p>
            <a:r>
              <a:rPr lang="nb-NO" dirty="0" err="1"/>
              <a:t>Vauquois</a:t>
            </a:r>
            <a:r>
              <a:rPr lang="nb-NO" dirty="0"/>
              <a:t>-trekanten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22959A6-77A7-0234-3754-2C8B92D0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64519"/>
            <a:ext cx="5721927" cy="40940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Semantisk</a:t>
            </a:r>
            <a:r>
              <a:rPr lang="nb-NO" sz="2000" dirty="0">
                <a:solidFill>
                  <a:schemeClr val="accent2"/>
                </a:solidFill>
              </a:rPr>
              <a:t> 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overføring</a:t>
            </a:r>
            <a:r>
              <a:rPr lang="nb-NO" sz="2000" dirty="0"/>
              <a:t>: overføring av semantiske strukturer</a:t>
            </a:r>
          </a:p>
          <a:p>
            <a:pPr>
              <a:lnSpc>
                <a:spcPct val="150000"/>
              </a:lnSpc>
            </a:pP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Syntaktisk</a:t>
            </a:r>
            <a:r>
              <a:rPr lang="nb-NO" sz="2000" dirty="0">
                <a:solidFill>
                  <a:schemeClr val="accent2"/>
                </a:solidFill>
              </a:rPr>
              <a:t> 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overføring</a:t>
            </a:r>
            <a:r>
              <a:rPr lang="nb-NO" sz="2000" dirty="0"/>
              <a:t>: Tar noe hensyn til syntaks</a:t>
            </a:r>
          </a:p>
          <a:p>
            <a:pPr>
              <a:lnSpc>
                <a:spcPct val="150000"/>
              </a:lnSpc>
            </a:pP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Direkte overføring</a:t>
            </a:r>
            <a:r>
              <a:rPr lang="nb-NO" sz="2000" dirty="0"/>
              <a:t>: enkleste form, oversetter ord for ord direkte</a:t>
            </a:r>
          </a:p>
          <a:p>
            <a:pPr>
              <a:lnSpc>
                <a:spcPct val="150000"/>
              </a:lnSpc>
            </a:pPr>
            <a:r>
              <a:rPr lang="nb-NO" sz="2000" dirty="0" err="1">
                <a:solidFill>
                  <a:schemeClr val="accent2">
                    <a:lumMod val="75000"/>
                  </a:schemeClr>
                </a:solidFill>
              </a:rPr>
              <a:t>Interlingua</a:t>
            </a:r>
            <a:r>
              <a:rPr lang="nb-NO" sz="2000" dirty="0"/>
              <a:t>: radikal form for oversettelse, </a:t>
            </a:r>
            <a:r>
              <a:rPr lang="nb-NO" sz="2000" i="1" dirty="0"/>
              <a:t>språkuavhengig</a:t>
            </a:r>
            <a:r>
              <a:rPr lang="nb-NO" sz="2000" dirty="0"/>
              <a:t> representasjon av kildeteksten som konverteres til målspråket</a:t>
            </a:r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9BA6FE1-4984-1FDE-D2C0-EC54D3725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9098" y="1664519"/>
            <a:ext cx="4768865" cy="3528959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A437592-9BD9-A723-3F92-98E7DE76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7ED5-1637-6647-934A-FC0A3F4223B8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899B40-C159-7D34-EA47-ECC7A0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95BA8B-53F4-F7F4-E55B-956CF3FA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298"/>
            <a:ext cx="7729728" cy="655102"/>
          </a:xfrm>
        </p:spPr>
        <p:txBody>
          <a:bodyPr>
            <a:normAutofit fontScale="90000"/>
          </a:bodyPr>
          <a:lstStyle/>
          <a:p>
            <a:r>
              <a:rPr lang="nb-NO" dirty="0"/>
              <a:t>Ulike tilnærminger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773B6D-81F0-3777-85C6-666FD904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02" y="1391373"/>
            <a:ext cx="11678195" cy="5207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REGELBASERTE SYSTEMER</a:t>
            </a:r>
          </a:p>
          <a:p>
            <a:pPr marL="0" indent="0">
              <a:buNone/>
            </a:pPr>
            <a:r>
              <a:rPr lang="nb-NO" dirty="0"/>
              <a:t>Basert på tospråklige ordbøker og grammatiske regler</a:t>
            </a:r>
          </a:p>
          <a:p>
            <a:pPr>
              <a:buFontTx/>
              <a:buChar char="-"/>
            </a:pPr>
            <a:r>
              <a:rPr lang="nb-NO" dirty="0"/>
              <a:t>Enkel å forklare og trenger ikke treningsdata</a:t>
            </a:r>
          </a:p>
          <a:p>
            <a:pPr>
              <a:buFontTx/>
              <a:buChar char="-"/>
            </a:pPr>
            <a:r>
              <a:rPr lang="nb-NO" dirty="0"/>
              <a:t>Veldig tid- og ressurskrevende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STATISTISKE METODER</a:t>
            </a:r>
          </a:p>
          <a:p>
            <a:pPr>
              <a:buFontTx/>
              <a:buChar char="-"/>
            </a:pPr>
            <a:r>
              <a:rPr lang="nb-NO" dirty="0"/>
              <a:t>Beregner den </a:t>
            </a:r>
            <a:r>
              <a:rPr lang="nb-NO" i="1" dirty="0"/>
              <a:t>mest sannsynlige </a:t>
            </a:r>
            <a:r>
              <a:rPr lang="nb-NO" dirty="0"/>
              <a:t>oversettelsen, f.eks. med et </a:t>
            </a:r>
            <a:r>
              <a:rPr lang="nb-NO" i="1" dirty="0"/>
              <a:t>parallellkorpus </a:t>
            </a:r>
            <a:r>
              <a:rPr lang="nb-NO" dirty="0"/>
              <a:t>(tekster som er tilgjengelige på flere språk)</a:t>
            </a:r>
            <a:endParaRPr lang="nb-NO" i="1" dirty="0"/>
          </a:p>
          <a:p>
            <a:pPr>
              <a:buFontTx/>
              <a:buChar char="-"/>
            </a:pPr>
            <a:r>
              <a:rPr lang="nb-NO" dirty="0"/>
              <a:t>Bedre enn regelbaserte, men er avhengig av mye pre- og </a:t>
            </a:r>
            <a:r>
              <a:rPr lang="nb-NO" dirty="0" err="1"/>
              <a:t>postprossesering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NEVRALE MODELLER</a:t>
            </a:r>
          </a:p>
          <a:p>
            <a:pPr>
              <a:buFontTx/>
              <a:buChar char="-"/>
            </a:pPr>
            <a:r>
              <a:rPr lang="nb-NO" dirty="0"/>
              <a:t>«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art», </a:t>
            </a:r>
            <a:r>
              <a:rPr lang="nb-NO" dirty="0" err="1"/>
              <a:t>sequence</a:t>
            </a:r>
            <a:r>
              <a:rPr lang="nb-NO" dirty="0"/>
              <a:t>-to-</a:t>
            </a:r>
            <a:r>
              <a:rPr lang="nb-NO" dirty="0" err="1"/>
              <a:t>sequence</a:t>
            </a:r>
            <a:r>
              <a:rPr lang="nb-NO" dirty="0"/>
              <a:t>-modeller</a:t>
            </a:r>
          </a:p>
          <a:p>
            <a:pPr lvl="1">
              <a:buFontTx/>
              <a:buChar char="-"/>
            </a:pPr>
            <a:r>
              <a:rPr lang="nb-NO" dirty="0" err="1"/>
              <a:t>Encoding</a:t>
            </a:r>
            <a:r>
              <a:rPr lang="nb-NO" dirty="0"/>
              <a:t>:  Vektorrepresentasjon av inputsetningene</a:t>
            </a:r>
          </a:p>
          <a:p>
            <a:pPr lvl="1">
              <a:buFontTx/>
              <a:buChar char="-"/>
            </a:pPr>
            <a:r>
              <a:rPr lang="nb-NO" dirty="0" err="1"/>
              <a:t>Decoding</a:t>
            </a:r>
            <a:r>
              <a:rPr lang="nb-NO" dirty="0"/>
              <a:t>: nettverket genererer outputsetningen basert på inputvektoren og det som er generert så langt</a:t>
            </a:r>
          </a:p>
          <a:p>
            <a:pPr>
              <a:buFontTx/>
              <a:buChar char="-"/>
            </a:pPr>
            <a:r>
              <a:rPr lang="nb-NO" dirty="0"/>
              <a:t>Krever mye treningsdata og er vanskelig å forklare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2F5834-EDE8-3C7B-3638-6AB480CD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85555" y="6534032"/>
            <a:ext cx="2753746" cy="323968"/>
          </a:xfrm>
        </p:spPr>
        <p:txBody>
          <a:bodyPr/>
          <a:lstStyle/>
          <a:p>
            <a:fld id="{DF4FDB85-D497-8F49-89F3-BA61511F9261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4D0244-FB12-693F-5688-B6C47B52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571" y="6539345"/>
            <a:ext cx="5901189" cy="320040"/>
          </a:xfrm>
        </p:spPr>
        <p:txBody>
          <a:bodyPr/>
          <a:lstStyle/>
          <a:p>
            <a:r>
              <a:rPr lang="en-US" dirty="0"/>
              <a:t>IN2110 V22 </a:t>
            </a:r>
            <a:r>
              <a:rPr lang="en-US" dirty="0" err="1"/>
              <a:t>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9A7670-EF7F-0410-60C9-29C4AAC6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6547"/>
            <a:ext cx="7729728" cy="645685"/>
          </a:xfrm>
        </p:spPr>
        <p:txBody>
          <a:bodyPr>
            <a:normAutofit fontScale="90000"/>
          </a:bodyPr>
          <a:lstStyle/>
          <a:p>
            <a:r>
              <a:rPr lang="nb-NO" dirty="0"/>
              <a:t>Evaluering: </a:t>
            </a:r>
            <a:r>
              <a:rPr lang="nb-NO" dirty="0" err="1"/>
              <a:t>bleu</a:t>
            </a:r>
            <a:r>
              <a:rPr lang="nb-NO" dirty="0"/>
              <a:t>-score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8472D7-D13D-5844-264B-3D019A649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508" y="2000017"/>
            <a:ext cx="5302274" cy="43780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nb-NO" dirty="0">
                <a:latin typeface="+mj-lt"/>
              </a:rPr>
              <a:t>BLEU</a:t>
            </a:r>
          </a:p>
          <a:p>
            <a:pPr>
              <a:buFontTx/>
              <a:buChar char="-"/>
            </a:pPr>
            <a:r>
              <a:rPr lang="nb-NO" sz="2200" dirty="0"/>
              <a:t>Sammenligner </a:t>
            </a:r>
            <a:r>
              <a:rPr lang="nb-NO" sz="2200" dirty="0">
                <a:solidFill>
                  <a:schemeClr val="accent2"/>
                </a:solidFill>
              </a:rPr>
              <a:t>overlapp av </a:t>
            </a:r>
            <a:r>
              <a:rPr lang="nb-NO" sz="2200" i="1" dirty="0">
                <a:solidFill>
                  <a:schemeClr val="accent2"/>
                </a:solidFill>
              </a:rPr>
              <a:t>n</a:t>
            </a:r>
            <a:r>
              <a:rPr lang="nb-NO" sz="2200" dirty="0">
                <a:solidFill>
                  <a:schemeClr val="accent2"/>
                </a:solidFill>
              </a:rPr>
              <a:t>-gram </a:t>
            </a:r>
            <a:r>
              <a:rPr lang="nb-NO" sz="2200" dirty="0"/>
              <a:t>mellom fasiten og systemets oversettelse</a:t>
            </a:r>
          </a:p>
          <a:p>
            <a:pPr>
              <a:buFontTx/>
              <a:buChar char="-"/>
            </a:pPr>
            <a:r>
              <a:rPr lang="nb-NO" sz="2200" dirty="0"/>
              <a:t>For hver setning ekstraherer vi </a:t>
            </a:r>
            <a:r>
              <a:rPr lang="nb-NO" sz="2200" i="1" dirty="0"/>
              <a:t>n</a:t>
            </a:r>
            <a:r>
              <a:rPr lang="nb-NO" sz="2200" dirty="0"/>
              <a:t>-gram </a:t>
            </a:r>
            <a:r>
              <a:rPr lang="nb-NO" sz="2200" i="1" dirty="0"/>
              <a:t>(n </a:t>
            </a:r>
            <a:r>
              <a:rPr lang="nb-NO" sz="2200" dirty="0"/>
              <a:t>er fra 1 og 4</a:t>
            </a:r>
            <a:r>
              <a:rPr lang="nb-NO" sz="2200" i="1" dirty="0"/>
              <a:t>) </a:t>
            </a:r>
            <a:r>
              <a:rPr lang="nb-NO" sz="2200" dirty="0"/>
              <a:t>fra systemet og fasiten, og beregner </a:t>
            </a:r>
            <a:r>
              <a:rPr lang="nb-NO" sz="2200" i="1" dirty="0">
                <a:solidFill>
                  <a:schemeClr val="accent2"/>
                </a:solidFill>
              </a:rPr>
              <a:t>precision </a:t>
            </a:r>
            <a:r>
              <a:rPr lang="nb-NO" sz="2200" dirty="0"/>
              <a:t>for hvert </a:t>
            </a:r>
            <a:r>
              <a:rPr lang="nb-NO" sz="2200" i="1" dirty="0"/>
              <a:t>n</a:t>
            </a:r>
            <a:r>
              <a:rPr lang="nb-NO" sz="2200" dirty="0"/>
              <a:t>-gram </a:t>
            </a:r>
          </a:p>
          <a:p>
            <a:pPr>
              <a:buFontTx/>
              <a:buChar char="-"/>
            </a:pPr>
            <a:r>
              <a:rPr lang="nb-NO" sz="2200" i="1" dirty="0" err="1">
                <a:solidFill>
                  <a:schemeClr val="accent2"/>
                </a:solidFill>
              </a:rPr>
              <a:t>Brevity</a:t>
            </a:r>
            <a:r>
              <a:rPr lang="nb-NO" sz="2200" i="1" dirty="0">
                <a:solidFill>
                  <a:schemeClr val="accent2"/>
                </a:solidFill>
              </a:rPr>
              <a:t> </a:t>
            </a:r>
            <a:r>
              <a:rPr lang="nb-NO" sz="2200" i="1" dirty="0" err="1">
                <a:solidFill>
                  <a:schemeClr val="accent2"/>
                </a:solidFill>
              </a:rPr>
              <a:t>penalty</a:t>
            </a:r>
            <a:r>
              <a:rPr lang="nb-NO" sz="2200" i="1" dirty="0">
                <a:solidFill>
                  <a:schemeClr val="accent2"/>
                </a:solidFill>
              </a:rPr>
              <a:t> </a:t>
            </a:r>
            <a:r>
              <a:rPr lang="nb-NO" sz="2200" dirty="0"/>
              <a:t>brukes til å «straffe» modeller som produserer for korte oversettelser </a:t>
            </a:r>
          </a:p>
          <a:p>
            <a:pPr>
              <a:buFontTx/>
              <a:buChar char="-"/>
            </a:pPr>
            <a:r>
              <a:rPr lang="nb-NO" sz="2200" dirty="0"/>
              <a:t>Kan beregnes automatisk, men ignorerer semantikken </a:t>
            </a:r>
            <a:r>
              <a:rPr lang="nb-NO" sz="2200" i="1" dirty="0"/>
              <a:t> </a:t>
            </a:r>
            <a:r>
              <a:rPr lang="nb-NO" sz="2200" dirty="0"/>
              <a:t> </a:t>
            </a:r>
            <a:endParaRPr lang="nb-NO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ssholder for innhold 4">
                <a:extLst>
                  <a:ext uri="{FF2B5EF4-FFF2-40B4-BE49-F238E27FC236}">
                    <a16:creationId xmlns:a16="http://schemas.microsoft.com/office/drawing/2014/main" id="{58277172-F056-4968-43D3-1E4074A2A2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998" y="2644078"/>
                <a:ext cx="5902036" cy="6462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𝑛𝑡𝑎𝑙𝑙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å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𝑓𝑎𝑠𝑖𝑡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𝑠𝑒𝑡𝑛𝑖𝑛𝑔𝑒𝑛𝑒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𝑓𝑟𝑎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𝑠𝑦𝑠𝑡𝑒𝑚𝑒𝑡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Plassholder for innhold 4">
                <a:extLst>
                  <a:ext uri="{FF2B5EF4-FFF2-40B4-BE49-F238E27FC236}">
                    <a16:creationId xmlns:a16="http://schemas.microsoft.com/office/drawing/2014/main" id="{58277172-F056-4968-43D3-1E4074A2A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998" y="2644078"/>
                <a:ext cx="5902036" cy="646201"/>
              </a:xfr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Sylinder 5">
            <a:extLst>
              <a:ext uri="{FF2B5EF4-FFF2-40B4-BE49-F238E27FC236}">
                <a16:creationId xmlns:a16="http://schemas.microsoft.com/office/drawing/2014/main" id="{D32A74A9-1F1F-83B5-3B2B-208ACCC6B87C}"/>
              </a:ext>
            </a:extLst>
          </p:cNvPr>
          <p:cNvSpPr txBox="1"/>
          <p:nvPr/>
        </p:nvSpPr>
        <p:spPr>
          <a:xfrm>
            <a:off x="2084581" y="1104453"/>
            <a:ext cx="8022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/>
              <a:t>Hvordan beregner vi kvaliteten på en oversettelse?</a:t>
            </a:r>
          </a:p>
          <a:p>
            <a:pPr algn="ctr"/>
            <a:r>
              <a:rPr lang="nb-NO" dirty="0"/>
              <a:t>Vi kan ikke bare telle antall korrekte oversatte ord.  Vi må ta hensyn til ordstillingen!</a:t>
            </a:r>
          </a:p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C29A4123-4666-FD98-D149-A8028BD10D1F}"/>
                  </a:ext>
                </a:extLst>
              </p:cNvPr>
              <p:cNvSpPr txBox="1"/>
              <p:nvPr/>
            </p:nvSpPr>
            <p:spPr>
              <a:xfrm>
                <a:off x="5638800" y="4578402"/>
                <a:ext cx="6493701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𝑏𝑟𝑒𝑣𝑖𝑡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⁡(1, 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𝑠𝑦𝑠𝑡𝑒𝑚𝑒𝑡𝑠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𝑠𝑒𝑡𝑛𝑖𝑛𝑔𝑒𝑟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𝐴𝑛𝑡𝑎𝑙𝑙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𝑜𝑟𝑑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𝑓𝑎𝑠𝑖𝑠𝑡𝑒𝑛𝑠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𝑠𝑒𝑡𝑛𝑖𝑛𝑔𝑒𝑟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C29A4123-4666-FD98-D149-A8028BD1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8402"/>
                <a:ext cx="6493701" cy="666849"/>
              </a:xfrm>
              <a:prstGeom prst="rect">
                <a:avLst/>
              </a:prstGeom>
              <a:blipFill>
                <a:blip r:embed="rId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08F302C-39CF-838C-B718-3CBD96D7C67A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dirty="0"/>
          </a:p>
        </p:txBody>
      </p:sp>
      <p:pic>
        <p:nvPicPr>
          <p:cNvPr id="27" name="Bilde 26">
            <a:extLst>
              <a:ext uri="{FF2B5EF4-FFF2-40B4-BE49-F238E27FC236}">
                <a16:creationId xmlns:a16="http://schemas.microsoft.com/office/drawing/2014/main" id="{2D998A00-6CF8-B942-4641-2C378218258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0126" y="3679646"/>
            <a:ext cx="4853781" cy="509389"/>
          </a:xfrm>
          <a:prstGeom prst="rect">
            <a:avLst/>
          </a:prstGeom>
        </p:spPr>
      </p:pic>
      <p:sp>
        <p:nvSpPr>
          <p:cNvPr id="29" name="Plassholder for dato 28">
            <a:extLst>
              <a:ext uri="{FF2B5EF4-FFF2-40B4-BE49-F238E27FC236}">
                <a16:creationId xmlns:a16="http://schemas.microsoft.com/office/drawing/2014/main" id="{9939F89F-0E26-2550-0185-44A760AA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C017-1FA3-C24B-848C-39ED84A6DB77}" type="datetime1">
              <a:rPr lang="nb-NO" smtClean="0"/>
              <a:t>20.04.2023</a:t>
            </a:fld>
            <a:endParaRPr lang="en-US" dirty="0"/>
          </a:p>
        </p:txBody>
      </p:sp>
      <p:sp>
        <p:nvSpPr>
          <p:cNvPr id="30" name="Plassholder for bunntekst 29">
            <a:extLst>
              <a:ext uri="{FF2B5EF4-FFF2-40B4-BE49-F238E27FC236}">
                <a16:creationId xmlns:a16="http://schemas.microsoft.com/office/drawing/2014/main" id="{A7E90D74-18CF-F0AB-D586-3C560DAF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liljacs@ifi.uio.no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8615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pi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1C1AA214-81C5-AE4A-A6A3-7F8C19D7B550}" vid="{BC7D569F-239E-D040-871A-254BCC6C6F5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49FF7D-B383-FD42-B615-5D3E54BF9E26}">
  <we:reference id="wa200002290" version="1.0.0.3" store="nb-NO" storeType="OMEX"/>
  <we:alternateReferences>
    <we:reference id="wa200002290" version="1.0.0.3" store="WA200002290" storeType="OMEX"/>
  </we:alternateReferences>
  <we:properties>
    <we:property name="anonymousId" value="&quot;&quot;"/>
    <we:property name="mathList" value="[{&quot;id&quot;:&quot;1&quot;,&quot;code&quot;:&quot;$BLEU=brevity\\text{\\_}penalty*\\left(\\prod_{i=1}^{4}\\,precision_{i\\,}\\right)^{\\frac{1}{4}}$&quot;,&quot;font&quot;:{&quot;size&quot;:12,&quot;family&quot;:&quot;Arial&quot;,&quot;color&quot;:&quot;black&quot;},&quot;type&quot;:&quot;$&quot;},{&quot;id&quot;:&quot;1&quot;,&quot;code&quot;:&quot;$BLEU=brevity\\text{\\_}penalty*\\left(\\prod_{i=1}^{4}\\,precision_{i\\,}\\right)^{\\frac{1}{4}}$&quot;,&quot;font&quot;:{&quot;size&quot;:12,&quot;family&quot;:&quot;Arial&quot;,&quot;color&quot;:&quot;black&quot;},&quot;type&quot;:&quot;$&quot;},{&quot;id&quot;:&quot;1&quot;,&quot;code&quot;:&quot;$BLEU=brevity\\text{\\_}penalty*\\left(\\prod_{i=1}^{4}\\,precision_{i\\,}\\right)^{\\frac{1}{4}}$&quot;,&quot;font&quot;:{&quot;size&quot;:12,&quot;family&quot;:&quot;Arial&quot;,&quot;color&quot;:&quot;black&quot;},&quot;type&quot;:&quot;$&quot;},{&quot;id&quot;:&quot;1&quot;,&quot;code&quot;:&quot;$BLEU=brevity\\text{}penalty*\\left(\\prod_{i=1}^{4}\\,precision_{i\\,}\\right)^{\\frac{1}{4}}$&quot;,&quot;font&quot;:{&quot;size&quot;:12,&quot;family&quot;:&quot;Arial&quot;,&quot;color&quot;:&quot;black&quot;},&quot;type&quot;:&quot;$&quot;},{&quot;id&quot;:&quot;1&quot;,&quot;code&quot;:&quot;$BLEU=brevity\\text{}penalty*\\left(\\prod_{i=1}^{4}\\,precision_{i\\,}\\right)^{\\frac{1}{4}}$&quot;,&quot;font&quot;:{&quot;size&quot;:&quot;14&quot;,&quot;family&quot;:&quot;Arial&quot;,&quot;color&quot;:&quot;black&quot;},&quot;type&quot;:&quot;$&quot;}]"/>
    <we:property name="sidebarState" value="&quot;[false,true,false,false]&quot;"/>
    <we:property name="userEmail" value="&quot;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3076</TotalTime>
  <Words>432</Words>
  <Application>Microsoft Macintosh PowerPoint</Application>
  <PresentationFormat>Widescreen</PresentationFormat>
  <Paragraphs>64</Paragraphs>
  <Slides>5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Gill Sans MT</vt:lpstr>
      <vt:lpstr>Pakke</vt:lpstr>
      <vt:lpstr>Maskinoversettelse</vt:lpstr>
      <vt:lpstr>Utfordringer</vt:lpstr>
      <vt:lpstr>Vauquois-trekanten</vt:lpstr>
      <vt:lpstr>Ulike tilnærminger</vt:lpstr>
      <vt:lpstr>Evaluering: bleu-score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Maskinoversettelse</dc:title>
  <dc:creator>Lilja Charlotte Storset</dc:creator>
  <cp:lastModifiedBy>Lilja Charlotte Storset</cp:lastModifiedBy>
  <cp:revision>14</cp:revision>
  <dcterms:created xsi:type="dcterms:W3CDTF">2022-04-26T10:03:16Z</dcterms:created>
  <dcterms:modified xsi:type="dcterms:W3CDTF">2023-04-20T08:27:24Z</dcterms:modified>
</cp:coreProperties>
</file>