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8"/>
    <p:restoredTop sz="94507"/>
  </p:normalViewPr>
  <p:slideViewPr>
    <p:cSldViewPr snapToGrid="0" snapToObjects="1">
      <p:cViewPr>
        <p:scale>
          <a:sx n="88" d="100"/>
          <a:sy n="88" d="100"/>
        </p:scale>
        <p:origin x="120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>
            <a:extLst>
              <a:ext uri="{FF2B5EF4-FFF2-40B4-BE49-F238E27FC236}">
                <a16:creationId xmlns:a16="http://schemas.microsoft.com/office/drawing/2014/main" id="{E3F8C4E9-C1BA-1642-BAC0-05F97C4D6F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nb-NO"/>
              <a:t>liljacs@uio.no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692E18D3-CD46-9C41-B36C-7DCE6C0BD3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714B4-6FE1-0147-BE78-86C71D760018}" type="datetimeFigureOut">
              <a:rPr lang="nb-NO" smtClean="0"/>
              <a:t>03.02.2023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7440EC97-E25D-FD4B-9164-6E16C8C23D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86BB36B5-6E42-3A41-9940-0CC5B30D04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04A4F-E7CA-524C-A63C-D08AFC6697B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838805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nb-NO"/>
              <a:t>liljacs@uio.no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5E1C9-F9C6-2D4D-AFBB-D991B8D78DDA}" type="datetimeFigureOut">
              <a:rPr lang="nb-NO" smtClean="0"/>
              <a:t>03.02.2023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6623C-1158-8146-84C3-00DFD7BF0F8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4190808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topptekst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6623C-1158-8146-84C3-00DFD7BF0F8F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7252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topptekst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6623C-1158-8146-84C3-00DFD7BF0F8F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4342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topptekst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6623C-1158-8146-84C3-00DFD7BF0F8F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3761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Hvert trekk representerer en dimensjon. Her er det tre- en for katt, en for hund og en for bil. Hvert tall som representerer trekket vil tilsvare hvor punktet ligger på den aksen. </a:t>
            </a:r>
          </a:p>
        </p:txBody>
      </p:sp>
      <p:sp>
        <p:nvSpPr>
          <p:cNvPr id="4" name="Plassholder for topptekst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6623C-1158-8146-84C3-00DFD7BF0F8F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0579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topptekst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6623C-1158-8146-84C3-00DFD7BF0F8F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9742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81C1-71EB-A14F-B631-632CDE73ED8A}" type="datetime1">
              <a:rPr lang="nb-NO" smtClean="0"/>
              <a:t>03.02.2023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0D46-2DF8-6742-9787-4A4C4E4CA2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347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D9750-A285-D54B-88F5-D82FBBF26F81}" type="datetime1">
              <a:rPr lang="nb-NO" smtClean="0"/>
              <a:t>03.02.2023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0D46-2DF8-6742-9787-4A4C4E4CA2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265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7271-1B20-AA49-82CC-0E16CFA3BB26}" type="datetime1">
              <a:rPr lang="nb-NO" smtClean="0"/>
              <a:t>03.02.2023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0D46-2DF8-6742-9787-4A4C4E4CA2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942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E78A-AC2F-FF44-92BD-8AA11D143AC1}" type="datetime1">
              <a:rPr lang="nb-NO" smtClean="0"/>
              <a:t>03.02.2023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0D46-2DF8-6742-9787-4A4C4E4CA2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126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EABA-E6D2-5F49-B862-2ED22E768C2C}" type="datetime1">
              <a:rPr lang="nb-NO" smtClean="0"/>
              <a:t>03.02.2023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0D46-2DF8-6742-9787-4A4C4E4CA2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5863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AAE4-BAC1-B04A-BE4F-436C56EC07C1}" type="datetime1">
              <a:rPr lang="nb-NO" smtClean="0"/>
              <a:t>03.02.2023</a:t>
            </a:fld>
            <a:endParaRPr lang="nb-N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0D46-2DF8-6742-9787-4A4C4E4CA2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644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830F-7BA0-1146-97C7-CDE6E9F1C091}" type="datetime1">
              <a:rPr lang="nb-NO" smtClean="0"/>
              <a:t>03.02.2023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0D46-2DF8-6742-9787-4A4C4E4CA25C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8236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A970-1570-CD41-9836-047E9561F59A}" type="datetime1">
              <a:rPr lang="nb-NO" smtClean="0"/>
              <a:t>03.02.2023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0D46-2DF8-6742-9787-4A4C4E4CA2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1867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1D21-3B2C-1F44-A55F-80FE171F288F}" type="datetime1">
              <a:rPr lang="nb-NO" smtClean="0"/>
              <a:t>03.02.2023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0D46-2DF8-6742-9787-4A4C4E4CA2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8901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C067-E4ED-4D4F-8B6D-49DE364CB87D}" type="datetime1">
              <a:rPr lang="nb-NO" smtClean="0"/>
              <a:t>03.02.2023</a:t>
            </a:fld>
            <a:endParaRPr lang="nb-N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nb-NO"/>
              <a:t>liljacs@uio.no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0D46-2DF8-6742-9787-4A4C4E4CA2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3903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FEAC2F5-2274-DF49-9C69-25C6AF7872C2}" type="datetime1">
              <a:rPr lang="nb-NO" smtClean="0"/>
              <a:t>03.02.2023</a:t>
            </a:fld>
            <a:endParaRPr lang="nb-N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nb-NO"/>
              <a:t>liljacs@uio.no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0D46-2DF8-6742-9787-4A4C4E4CA2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996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161830F-7BA0-1146-97C7-CDE6E9F1C091}" type="datetime1">
              <a:rPr lang="nb-NO" smtClean="0"/>
              <a:t>03.02.2023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nb-NO"/>
              <a:t>liljacs@uio.no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6A20D46-2DF8-6742-9787-4A4C4E4CA2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787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8CF494-DE76-BC43-A9DC-6A60B4FA2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8400"/>
            <a:ext cx="9144000" cy="990600"/>
          </a:xfrm>
        </p:spPr>
        <p:txBody>
          <a:bodyPr>
            <a:normAutofit fontScale="90000"/>
          </a:bodyPr>
          <a:lstStyle/>
          <a:p>
            <a:br>
              <a:rPr lang="nb-NO" dirty="0"/>
            </a:br>
            <a:br>
              <a:rPr lang="nb-NO" dirty="0"/>
            </a:br>
            <a:br>
              <a:rPr lang="nb-NO" dirty="0"/>
            </a:br>
            <a:br>
              <a:rPr lang="nb-NO" dirty="0"/>
            </a:br>
            <a:r>
              <a:rPr lang="nb-NO" dirty="0"/>
              <a:t>Vektorrommodeller</a:t>
            </a:r>
            <a:br>
              <a:rPr lang="nb-NO" dirty="0"/>
            </a:br>
            <a:br>
              <a:rPr lang="nb-NO" dirty="0"/>
            </a:br>
            <a:br>
              <a:rPr lang="nb-NO" dirty="0"/>
            </a:br>
            <a:br>
              <a:rPr lang="nb-NO" dirty="0"/>
            </a:br>
            <a:r>
              <a:rPr lang="nb-NO" dirty="0"/>
              <a:t> </a:t>
            </a:r>
          </a:p>
        </p:txBody>
      </p:sp>
      <p:sp>
        <p:nvSpPr>
          <p:cNvPr id="9" name="Plassholder for dato 8">
            <a:extLst>
              <a:ext uri="{FF2B5EF4-FFF2-40B4-BE49-F238E27FC236}">
                <a16:creationId xmlns:a16="http://schemas.microsoft.com/office/drawing/2014/main" id="{D46CD7E5-1793-804F-BF69-C8E363249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A902-3762-2A49-80F9-018BFFB17308}" type="datetime1">
              <a:rPr lang="nb-NO" smtClean="0"/>
              <a:t>03.02.2023</a:t>
            </a:fld>
            <a:endParaRPr lang="nb-NO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AD505504-96F1-C447-AF86-FA8FEEC24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 err="1"/>
              <a:t>liljacs@uio.no</a:t>
            </a:r>
            <a:endParaRPr lang="nb-NO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402B68AE-C620-6042-9F08-3889C0DC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0D46-2DF8-6742-9787-4A4C4E4CA25C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626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6186F25-AD00-7E4B-A518-AD15FA994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2988"/>
            <a:ext cx="10515600" cy="5133975"/>
          </a:xfrm>
        </p:spPr>
        <p:txBody>
          <a:bodyPr/>
          <a:lstStyle/>
          <a:p>
            <a:pPr marL="0" indent="0">
              <a:buNone/>
            </a:pPr>
            <a:r>
              <a:rPr lang="nb-NO" sz="3200" dirty="0" err="1">
                <a:solidFill>
                  <a:schemeClr val="accent1"/>
                </a:solidFill>
              </a:rPr>
              <a:t>Vektorrommodeller</a:t>
            </a:r>
            <a:endParaRPr lang="nb-NO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nb-NO" dirty="0"/>
              <a:t>Representerer språklige data som trekkvektorer </a:t>
            </a:r>
          </a:p>
          <a:p>
            <a:r>
              <a:rPr lang="nb-NO" dirty="0">
                <a:solidFill>
                  <a:schemeClr val="accent2"/>
                </a:solidFill>
              </a:rPr>
              <a:t>hvert trekk </a:t>
            </a:r>
            <a:r>
              <a:rPr lang="nb-NO" dirty="0"/>
              <a:t>representerer </a:t>
            </a:r>
            <a:r>
              <a:rPr lang="nb-NO" dirty="0">
                <a:solidFill>
                  <a:schemeClr val="accent2"/>
                </a:solidFill>
              </a:rPr>
              <a:t>én dimensjon </a:t>
            </a:r>
          </a:p>
          <a:p>
            <a:r>
              <a:rPr lang="nb-NO" dirty="0"/>
              <a:t>Hvert </a:t>
            </a:r>
            <a:r>
              <a:rPr lang="nb-NO" dirty="0">
                <a:solidFill>
                  <a:schemeClr val="accent2"/>
                </a:solidFill>
              </a:rPr>
              <a:t>objekt</a:t>
            </a:r>
            <a:r>
              <a:rPr lang="nb-NO" dirty="0"/>
              <a:t> er </a:t>
            </a:r>
            <a:r>
              <a:rPr lang="nb-NO" dirty="0">
                <a:solidFill>
                  <a:schemeClr val="accent2"/>
                </a:solidFill>
              </a:rPr>
              <a:t>ett punkt </a:t>
            </a:r>
            <a:r>
              <a:rPr lang="nb-NO" dirty="0"/>
              <a:t>i vektorrommet</a:t>
            </a:r>
          </a:p>
          <a:p>
            <a:r>
              <a:rPr lang="nb-NO" dirty="0"/>
              <a:t>Vektorrommet kan representeres som en matrise 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sz="3200" dirty="0">
                <a:solidFill>
                  <a:schemeClr val="accent1"/>
                </a:solidFill>
              </a:rPr>
              <a:t>Måle likhet</a:t>
            </a:r>
          </a:p>
          <a:p>
            <a:pPr marL="0" indent="0">
              <a:buNone/>
            </a:pPr>
            <a:r>
              <a:rPr lang="nb-NO" dirty="0"/>
              <a:t>Vi kan måle likhet mellom ord eller dokumenter ved å </a:t>
            </a:r>
            <a:r>
              <a:rPr lang="nb-NO" dirty="0">
                <a:solidFill>
                  <a:schemeClr val="accent2"/>
                </a:solidFill>
              </a:rPr>
              <a:t>måle avstanden </a:t>
            </a:r>
            <a:r>
              <a:rPr lang="nb-NO" dirty="0"/>
              <a:t>mellom vektorer</a:t>
            </a:r>
          </a:p>
          <a:p>
            <a:pPr marL="0" indent="0">
              <a:buNone/>
            </a:pPr>
            <a:endParaRPr lang="nb-NO" dirty="0"/>
          </a:p>
          <a:p>
            <a:pPr>
              <a:buFontTx/>
              <a:buChar char="-"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747BFD3-CAAB-B84B-BF6F-6287B8F2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47EC-6C6F-4B41-81F3-AC3639F88C20}" type="datetime1">
              <a:rPr lang="nb-NO" smtClean="0"/>
              <a:t>03.02.2023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1E94549-2D93-2E41-B2AE-69677001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F9BF872B-561B-DE42-A40A-625FDDAE7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0D46-2DF8-6742-9787-4A4C4E4CA25C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2675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486812D-5B35-D042-20AE-50DE2EC61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5829"/>
            <a:ext cx="7729728" cy="852144"/>
          </a:xfrm>
        </p:spPr>
        <p:txBody>
          <a:bodyPr/>
          <a:lstStyle/>
          <a:p>
            <a:r>
              <a:rPr lang="nb-NO" dirty="0"/>
              <a:t>Hva er en vektor?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D1919B2-E580-BCCA-ECE2-565C2395B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610" y="1372338"/>
            <a:ext cx="10180779" cy="991381"/>
          </a:xfrm>
        </p:spPr>
        <p:txBody>
          <a:bodyPr>
            <a:normAutofit/>
          </a:bodyPr>
          <a:lstStyle/>
          <a:p>
            <a:r>
              <a:rPr lang="nb-NO" sz="2400" dirty="0"/>
              <a:t>En </a:t>
            </a:r>
            <a:r>
              <a:rPr lang="nb-NO" sz="2400" i="1" dirty="0"/>
              <a:t>n</a:t>
            </a:r>
            <a:r>
              <a:rPr lang="nb-NO" sz="2400" dirty="0"/>
              <a:t>-dimensjonal vektor er en liste av reelle tall med en størrelse og en retning 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1BC08FE-59EB-CA62-6837-C8BB3F6E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E78A-AC2F-FF44-92BD-8AA11D143AC1}" type="datetime1">
              <a:rPr lang="nb-NO" smtClean="0"/>
              <a:t>03.02.2023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3EFC1F3-1F1C-BD94-B8D6-C789057D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 err="1"/>
              <a:t>liljacs@uio.no</a:t>
            </a:r>
            <a:endParaRPr lang="nb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E777164-8A8F-3A67-CF7D-0E3BE77D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0D46-2DF8-6742-9787-4A4C4E4CA25C}" type="slidenum">
              <a:rPr lang="nb-NO" smtClean="0"/>
              <a:t>3</a:t>
            </a:fld>
            <a:endParaRPr lang="nb-NO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B17A11C2-0170-D5D1-F5E5-6EA6807193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32" r="58035" b="87999"/>
          <a:stretch/>
        </p:blipFill>
        <p:spPr>
          <a:xfrm>
            <a:off x="692506" y="3026513"/>
            <a:ext cx="3815918" cy="1627561"/>
          </a:xfrm>
          <a:prstGeom prst="rect">
            <a:avLst/>
          </a:prstGeom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DC87BD87-8CB0-04BC-3CDB-5AA6C9582B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17" t="16186" r="70172" b="64485"/>
          <a:stretch/>
        </p:blipFill>
        <p:spPr>
          <a:xfrm>
            <a:off x="4681275" y="2383969"/>
            <a:ext cx="2559106" cy="2660253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A0FB4C6D-87D0-2163-9821-F16F336F91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18" t="42646" r="69744" b="34667"/>
          <a:stretch/>
        </p:blipFill>
        <p:spPr>
          <a:xfrm>
            <a:off x="8284325" y="2171422"/>
            <a:ext cx="2465023" cy="2872800"/>
          </a:xfrm>
          <a:prstGeom prst="rect">
            <a:avLst/>
          </a:prstGeom>
        </p:spPr>
      </p:pic>
      <p:sp>
        <p:nvSpPr>
          <p:cNvPr id="13" name="TekstSylinder 12">
            <a:extLst>
              <a:ext uri="{FF2B5EF4-FFF2-40B4-BE49-F238E27FC236}">
                <a16:creationId xmlns:a16="http://schemas.microsoft.com/office/drawing/2014/main" id="{5C61F248-6390-ED86-368D-90874FA87212}"/>
              </a:ext>
            </a:extLst>
          </p:cNvPr>
          <p:cNvSpPr txBox="1"/>
          <p:nvPr/>
        </p:nvSpPr>
        <p:spPr>
          <a:xfrm>
            <a:off x="1716390" y="5139784"/>
            <a:ext cx="744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[x</a:t>
            </a:r>
            <a:r>
              <a:rPr lang="nb-NO" sz="2800" baseline="-25000" dirty="0"/>
              <a:t>0</a:t>
            </a:r>
            <a:r>
              <a:rPr lang="nb-NO" sz="2800" dirty="0"/>
              <a:t>]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612D96BA-46C7-C48F-AF60-7EE6B00A5816}"/>
              </a:ext>
            </a:extLst>
          </p:cNvPr>
          <p:cNvSpPr txBox="1"/>
          <p:nvPr/>
        </p:nvSpPr>
        <p:spPr>
          <a:xfrm>
            <a:off x="5449716" y="5144782"/>
            <a:ext cx="1166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[x</a:t>
            </a:r>
            <a:r>
              <a:rPr lang="nb-NO" sz="2800" baseline="-25000" dirty="0"/>
              <a:t>0</a:t>
            </a:r>
            <a:r>
              <a:rPr lang="nb-NO" sz="2800" dirty="0"/>
              <a:t>, x</a:t>
            </a:r>
            <a:r>
              <a:rPr lang="nb-NO" sz="2800" baseline="-25000" dirty="0"/>
              <a:t>1</a:t>
            </a:r>
            <a:r>
              <a:rPr lang="nb-NO" sz="2800" dirty="0"/>
              <a:t>]</a:t>
            </a: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1DF45B0A-C5A7-7AEB-7907-9323C6409BDB}"/>
              </a:ext>
            </a:extLst>
          </p:cNvPr>
          <p:cNvSpPr txBox="1"/>
          <p:nvPr/>
        </p:nvSpPr>
        <p:spPr>
          <a:xfrm>
            <a:off x="8359593" y="5052806"/>
            <a:ext cx="1667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[x</a:t>
            </a:r>
            <a:r>
              <a:rPr lang="nb-NO" sz="2800" baseline="-25000" dirty="0"/>
              <a:t>0</a:t>
            </a:r>
            <a:r>
              <a:rPr lang="nb-NO" sz="2800" dirty="0"/>
              <a:t>, x</a:t>
            </a:r>
            <a:r>
              <a:rPr lang="nb-NO" sz="2800" baseline="-25000" dirty="0"/>
              <a:t>1</a:t>
            </a:r>
            <a:r>
              <a:rPr lang="nb-NO" sz="2800" dirty="0"/>
              <a:t>, x</a:t>
            </a:r>
            <a:r>
              <a:rPr lang="nb-NO" sz="2800" baseline="-25000" dirty="0"/>
              <a:t>2</a:t>
            </a:r>
            <a:r>
              <a:rPr lang="nb-NO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2933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D41ED20-23B8-2DEB-BEA7-DC261E86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1752"/>
            <a:ext cx="7729728" cy="816222"/>
          </a:xfrm>
        </p:spPr>
        <p:txBody>
          <a:bodyPr/>
          <a:lstStyle/>
          <a:p>
            <a:r>
              <a:rPr lang="nb-NO" dirty="0"/>
              <a:t>Trekkvektorer</a:t>
            </a:r>
          </a:p>
        </p:txBody>
      </p:sp>
      <p:sp>
        <p:nvSpPr>
          <p:cNvPr id="17" name="Plassholder for innhold 16">
            <a:extLst>
              <a:ext uri="{FF2B5EF4-FFF2-40B4-BE49-F238E27FC236}">
                <a16:creationId xmlns:a16="http://schemas.microsoft.com/office/drawing/2014/main" id="{834DB4D3-7029-60A4-5536-B24074BF3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2358" y="1809190"/>
            <a:ext cx="4846498" cy="4158797"/>
          </a:xfrm>
        </p:spPr>
        <p:txBody>
          <a:bodyPr>
            <a:normAutofit/>
          </a:bodyPr>
          <a:lstStyle/>
          <a:p>
            <a:r>
              <a:rPr lang="nb-NO" dirty="0"/>
              <a:t>Hvert punkt er en trekkvektor som representerer dokumentet</a:t>
            </a:r>
          </a:p>
          <a:p>
            <a:r>
              <a:rPr lang="nb-NO" dirty="0"/>
              <a:t>Hvert trekk kan f.eks. være antall forekomster av ord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Katt = [katt:10, hund:3,  bil:0 ]</a:t>
            </a:r>
          </a:p>
          <a:p>
            <a:pPr marL="0" indent="0">
              <a:buNone/>
            </a:pPr>
            <a:r>
              <a:rPr lang="nb-NO" dirty="0"/>
              <a:t>Hund = [katt:4, hund:15, bil:1 ]</a:t>
            </a:r>
          </a:p>
          <a:p>
            <a:pPr marL="0" indent="0">
              <a:buNone/>
            </a:pPr>
            <a:r>
              <a:rPr lang="nb-NO" dirty="0"/>
              <a:t>Bil = [katt:0, hund:1, bil:15 ]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Et vektorrom kan ha </a:t>
            </a:r>
            <a:r>
              <a:rPr lang="nb-NO" u="sng" dirty="0"/>
              <a:t>flere hundre tusen</a:t>
            </a:r>
            <a:r>
              <a:rPr lang="nb-NO" dirty="0"/>
              <a:t> av dimensjoner!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C7C314D-A439-2D1B-2D01-1B7C2B75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E78A-AC2F-FF44-92BD-8AA11D143AC1}" type="datetime1">
              <a:rPr lang="nb-NO" smtClean="0"/>
              <a:t>03.02.2023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4E07BCD-A67D-86B8-7E16-1280A050E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34384C4-662F-2C49-D70E-8CBCCF08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0D46-2DF8-6742-9787-4A4C4E4CA25C}" type="slidenum">
              <a:rPr lang="nb-NO" smtClean="0"/>
              <a:t>4</a:t>
            </a:fld>
            <a:endParaRPr lang="nb-NO"/>
          </a:p>
        </p:txBody>
      </p:sp>
      <p:pic>
        <p:nvPicPr>
          <p:cNvPr id="12" name="Bilde 11">
            <a:extLst>
              <a:ext uri="{FF2B5EF4-FFF2-40B4-BE49-F238E27FC236}">
                <a16:creationId xmlns:a16="http://schemas.microsoft.com/office/drawing/2014/main" id="{3173B445-EE84-BB95-84F4-2BFCA3952B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035" t="45585" r="30897" b="29950"/>
          <a:stretch/>
        </p:blipFill>
        <p:spPr>
          <a:xfrm>
            <a:off x="821264" y="1664981"/>
            <a:ext cx="3259667" cy="3425030"/>
          </a:xfrm>
          <a:prstGeom prst="rect">
            <a:avLst/>
          </a:prstGeom>
        </p:spPr>
      </p:pic>
      <p:sp>
        <p:nvSpPr>
          <p:cNvPr id="21" name="TekstSylinder 20">
            <a:extLst>
              <a:ext uri="{FF2B5EF4-FFF2-40B4-BE49-F238E27FC236}">
                <a16:creationId xmlns:a16="http://schemas.microsoft.com/office/drawing/2014/main" id="{7A7E404A-62BC-3066-7C60-1106CA3D32E3}"/>
              </a:ext>
            </a:extLst>
          </p:cNvPr>
          <p:cNvSpPr txBox="1"/>
          <p:nvPr/>
        </p:nvSpPr>
        <p:spPr>
          <a:xfrm>
            <a:off x="491067" y="5090011"/>
            <a:ext cx="6101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800" dirty="0"/>
              <a:t>3-dimensjonal vektor med tre dokumenter om </a:t>
            </a:r>
            <a:r>
              <a:rPr lang="nb-NO" sz="1800" dirty="0">
                <a:solidFill>
                  <a:schemeClr val="accent1"/>
                </a:solidFill>
              </a:rPr>
              <a:t>katt</a:t>
            </a:r>
            <a:r>
              <a:rPr lang="nb-NO" sz="1800" dirty="0"/>
              <a:t>, </a:t>
            </a:r>
            <a:r>
              <a:rPr lang="nb-NO" sz="1800" dirty="0">
                <a:solidFill>
                  <a:srgbClr val="0070C0"/>
                </a:solidFill>
              </a:rPr>
              <a:t>hund</a:t>
            </a:r>
            <a:r>
              <a:rPr lang="nb-NO" sz="1800" dirty="0"/>
              <a:t> og </a:t>
            </a:r>
            <a:r>
              <a:rPr lang="nb-NO" sz="1800" dirty="0">
                <a:solidFill>
                  <a:srgbClr val="FF0000"/>
                </a:solidFill>
              </a:rPr>
              <a:t>bil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42143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116602F-C469-9D44-9DFE-D5D82D5DC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0120"/>
            <a:ext cx="10515600" cy="521684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b-NO" sz="3200" dirty="0">
                <a:solidFill>
                  <a:schemeClr val="accent1"/>
                </a:solidFill>
              </a:rPr>
              <a:t>Euklidsk avstand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2800" dirty="0"/>
              <a:t>Måles mellom ytterpunktene til to vektorer</a:t>
            </a:r>
          </a:p>
          <a:p>
            <a:pPr marL="0" indent="0">
              <a:lnSpc>
                <a:spcPct val="100000"/>
              </a:lnSpc>
              <a:buNone/>
            </a:pPr>
            <a:endParaRPr lang="nb-NO" dirty="0">
              <a:solidFill>
                <a:schemeClr val="accent1"/>
              </a:solidFill>
            </a:endParaRPr>
          </a:p>
        </p:txBody>
      </p:sp>
      <p:sp>
        <p:nvSpPr>
          <p:cNvPr id="11" name="Plassholder for dato 10">
            <a:extLst>
              <a:ext uri="{FF2B5EF4-FFF2-40B4-BE49-F238E27FC236}">
                <a16:creationId xmlns:a16="http://schemas.microsoft.com/office/drawing/2014/main" id="{CD4C5C0C-D843-CB40-83C4-1539632A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DDD0-5A12-9443-BA51-E7DC9D64320C}" type="datetime1">
              <a:rPr lang="nb-NO" smtClean="0"/>
              <a:t>03.02.2023</a:t>
            </a:fld>
            <a:endParaRPr lang="nb-NO"/>
          </a:p>
        </p:txBody>
      </p:sp>
      <p:sp>
        <p:nvSpPr>
          <p:cNvPr id="13" name="Plassholder for bunntekst 12">
            <a:extLst>
              <a:ext uri="{FF2B5EF4-FFF2-40B4-BE49-F238E27FC236}">
                <a16:creationId xmlns:a16="http://schemas.microsoft.com/office/drawing/2014/main" id="{E7639ACA-38F3-5D43-B8AD-21619772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F96BDAE4-4600-0141-9A0B-CC9DEFDA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0D46-2DF8-6742-9787-4A4C4E4CA25C}" type="slidenum">
              <a:rPr lang="nb-NO" smtClean="0"/>
              <a:t>5</a:t>
            </a:fld>
            <a:endParaRPr lang="nb-NO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D4113D41-974E-1743-97A2-937DF65D8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633" y="2142310"/>
            <a:ext cx="3537856" cy="375557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8FD81AE5-BC90-0E4C-BFCD-CE0835C4B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13114"/>
            <a:ext cx="4023360" cy="915886"/>
          </a:xfrm>
          <a:prstGeom prst="rect">
            <a:avLst/>
          </a:prstGeom>
        </p:spPr>
      </p:pic>
      <p:sp>
        <p:nvSpPr>
          <p:cNvPr id="10" name="TekstSylinder 9">
            <a:extLst>
              <a:ext uri="{FF2B5EF4-FFF2-40B4-BE49-F238E27FC236}">
                <a16:creationId xmlns:a16="http://schemas.microsoft.com/office/drawing/2014/main" id="{CAD5C183-2636-5F44-A57B-9889A3B467FF}"/>
              </a:ext>
            </a:extLst>
          </p:cNvPr>
          <p:cNvSpPr txBox="1"/>
          <p:nvPr/>
        </p:nvSpPr>
        <p:spPr>
          <a:xfrm>
            <a:off x="838200" y="3596999"/>
            <a:ext cx="6548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>
                <a:solidFill>
                  <a:srgbClr val="0070C0"/>
                </a:solidFill>
              </a:rPr>
              <a:t>Men</a:t>
            </a:r>
            <a:r>
              <a:rPr lang="nb-NO" sz="2800" dirty="0"/>
              <a:t>: Er ikke alltid optimal for dokumenter av ulik lengde</a:t>
            </a:r>
          </a:p>
        </p:txBody>
      </p:sp>
    </p:spTree>
    <p:extLst>
      <p:ext uri="{BB962C8B-B14F-4D97-AF65-F5344CB8AC3E}">
        <p14:creationId xmlns:p14="http://schemas.microsoft.com/office/powerpoint/2010/main" val="306494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2327E112-2E45-2347-AB48-BE54C517B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91631" y="2589858"/>
            <a:ext cx="2830269" cy="3101975"/>
          </a:xfrm>
        </p:spPr>
      </p:pic>
      <p:sp>
        <p:nvSpPr>
          <p:cNvPr id="11" name="Plassholder for dato 10">
            <a:extLst>
              <a:ext uri="{FF2B5EF4-FFF2-40B4-BE49-F238E27FC236}">
                <a16:creationId xmlns:a16="http://schemas.microsoft.com/office/drawing/2014/main" id="{E4D3A23A-0E14-7047-9D4F-EF19ACEB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5D91-6F03-7B47-9E9B-98D1982739E9}" type="datetime1">
              <a:rPr lang="nb-NO" smtClean="0"/>
              <a:t>03.02.2023</a:t>
            </a:fld>
            <a:endParaRPr lang="nb-NO"/>
          </a:p>
        </p:txBody>
      </p:sp>
      <p:sp>
        <p:nvSpPr>
          <p:cNvPr id="13" name="Plassholder for bunntekst 12">
            <a:extLst>
              <a:ext uri="{FF2B5EF4-FFF2-40B4-BE49-F238E27FC236}">
                <a16:creationId xmlns:a16="http://schemas.microsoft.com/office/drawing/2014/main" id="{6DEC8DED-9233-9140-8D69-D0247109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2B7577CB-EE35-EC43-A8C6-C284FD86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0D46-2DF8-6742-9787-4A4C4E4CA25C}" type="slidenum">
              <a:rPr lang="nb-NO" smtClean="0"/>
              <a:t>6</a:t>
            </a:fld>
            <a:endParaRPr lang="nb-NO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EE874534-63D1-5C40-8E7F-98346BAD8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26" y="3130848"/>
            <a:ext cx="5069934" cy="1325563"/>
          </a:xfrm>
          <a:prstGeom prst="rect">
            <a:avLst/>
          </a:prstGeo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96CA51A0-78A3-CC4B-AA4E-BAE4A18951AE}"/>
              </a:ext>
            </a:extLst>
          </p:cNvPr>
          <p:cNvSpPr txBox="1"/>
          <p:nvPr/>
        </p:nvSpPr>
        <p:spPr>
          <a:xfrm>
            <a:off x="471126" y="2328248"/>
            <a:ext cx="4029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Måles mellom to vektorer 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B66C3BBA-E66C-414A-B1BF-DA8A9E64E136}"/>
              </a:ext>
            </a:extLst>
          </p:cNvPr>
          <p:cNvSpPr txBox="1"/>
          <p:nvPr/>
        </p:nvSpPr>
        <p:spPr>
          <a:xfrm>
            <a:off x="471126" y="1747858"/>
            <a:ext cx="7345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Viser om to vektorer peker i (ca.) </a:t>
            </a:r>
            <a:r>
              <a:rPr lang="nb-NO" sz="2800" dirty="0">
                <a:solidFill>
                  <a:srgbClr val="0070C0"/>
                </a:solidFill>
              </a:rPr>
              <a:t>samme retning</a:t>
            </a: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81D9928E-2520-4C43-A18E-291F39CF73B5}"/>
              </a:ext>
            </a:extLst>
          </p:cNvPr>
          <p:cNvSpPr txBox="1"/>
          <p:nvPr/>
        </p:nvSpPr>
        <p:spPr>
          <a:xfrm>
            <a:off x="471126" y="1107521"/>
            <a:ext cx="2524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dirty="0">
                <a:solidFill>
                  <a:schemeClr val="accent1"/>
                </a:solidFill>
              </a:rPr>
              <a:t>Cosinus-likhet</a:t>
            </a:r>
          </a:p>
        </p:txBody>
      </p:sp>
    </p:spTree>
    <p:extLst>
      <p:ext uri="{BB962C8B-B14F-4D97-AF65-F5344CB8AC3E}">
        <p14:creationId xmlns:p14="http://schemas.microsoft.com/office/powerpoint/2010/main" val="2252170608"/>
      </p:ext>
    </p:extLst>
  </p:cSld>
  <p:clrMapOvr>
    <a:masterClrMapping/>
  </p:clrMapOvr>
</p:sld>
</file>

<file path=ppt/theme/theme1.xml><?xml version="1.0" encoding="utf-8"?>
<a:theme xmlns:a="http://schemas.openxmlformats.org/drawingml/2006/main" name="Pakke">
  <a:themeElements>
    <a:clrScheme name="Pakk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k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5825</TotalTime>
  <Words>315</Words>
  <Application>Microsoft Macintosh PowerPoint</Application>
  <PresentationFormat>Widescreen</PresentationFormat>
  <Paragraphs>61</Paragraphs>
  <Slides>6</Slides>
  <Notes>5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Pakke</vt:lpstr>
      <vt:lpstr>    Vektorrommodeller     </vt:lpstr>
      <vt:lpstr>PowerPoint-presentasjon</vt:lpstr>
      <vt:lpstr>Hva er en vektor?</vt:lpstr>
      <vt:lpstr>Trekkvektorer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Lilja Charlotte Storset</dc:creator>
  <cp:lastModifiedBy>Lilja Charlotte Storset</cp:lastModifiedBy>
  <cp:revision>10</cp:revision>
  <dcterms:created xsi:type="dcterms:W3CDTF">2022-01-31T12:56:07Z</dcterms:created>
  <dcterms:modified xsi:type="dcterms:W3CDTF">2023-02-06T10:40:57Z</dcterms:modified>
</cp:coreProperties>
</file>