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77"/>
  </p:normalViewPr>
  <p:slideViewPr>
    <p:cSldViewPr snapToGrid="0" snapToObjects="1">
      <p:cViewPr varScale="1">
        <p:scale>
          <a:sx n="115" d="100"/>
          <a:sy n="115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32B4-A642-1C40-B4D6-6FC035D40DDC}" type="datetimeFigureOut">
              <a:rPr lang="nb-NO" smtClean="0"/>
              <a:t>10.02.2023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72F77-8A99-F047-955A-C69CF42EB9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602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2F77-8A99-F047-955A-C69CF42EB99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997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873E94-D762-4246-87EA-343F357C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4EBD2A6-1FBD-5B48-95FB-97557468D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34BA28-E8CC-424B-9E0E-29BE52DE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AFB5-44BE-2845-9819-03FF9D5B2494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5428EA2-40CD-1A42-A673-C7B9404A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C51A03-27FA-B442-8838-A113386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93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A34484-EE42-3044-85BA-BFBED15B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DFAF48B-F108-2840-92AA-FDE7822F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0F4BCC-EF10-FE49-B431-AC29487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EB3-7733-9C4C-8740-8E8D514EB72E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D42451-43F4-EF4D-B840-0513F40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B93E0-AD86-D242-A946-FA101387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7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C43CD63-798B-F74A-AA79-9836BCA2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2832F1-BBA0-F44A-A12B-68FB8DFE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5796E8-D82F-2144-959E-41FA036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83BD-E993-C14D-B90A-506DF588583D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66A880-A742-2848-95AD-CC7E3765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B5A0D9-5A19-8745-BBA2-D3775A05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040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17E762-9135-D443-A8DC-D862AD83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AE7046-BACC-B44E-8A51-CCDFDE2C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1FF260E-E0AD-CC4A-A49D-A0D30999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344-05B2-994F-AE7F-3282FF579A13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0B575-A7FB-0843-8C3D-526566A1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40E401-C63C-8F4A-BAD3-0571270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515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1F095E-E2E7-8448-9CF3-C0DF906F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E7837C-0C81-FA49-968E-8352E5CA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83B922-3571-394A-B6AB-717A8309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4A7C-C52F-6C4F-90EB-FC5EDFDC47B7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693CA5-026E-DF40-BCF6-93DE03E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80E2A0-E4C9-FC43-AE15-91C10DF4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87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6B6AE6-A75C-FE42-86BE-B4106FFE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E4BC56-9C11-5246-8F0C-B84729731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7D6A656-E106-FC47-99A1-08F4520D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A98946E-4308-DB4A-AD34-1553E574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7C1-129C-2345-889A-6B46AAB452B3}" type="datetime1">
              <a:rPr lang="nb-NO" smtClean="0"/>
              <a:t>10.02.2023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229235-2B5B-EA4D-8A34-6CB5298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5E8805-CE3B-2C4C-A9AA-6F24A966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39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2D9498-F8B2-A443-962F-E55DF3B4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80DE64D-E2F0-3E4D-B814-BB71CD0B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FC6EEA-1094-EE4E-B96D-603423E5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C18ABCE-DF80-EA46-9BE0-C5E41D600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3EE9C57-960A-1644-8259-B42F451E2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7F6A951-7F7B-6749-ABC6-96349BC8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60EA-08DB-1B4F-AD30-70829C28749D}" type="datetime1">
              <a:rPr lang="nb-NO" smtClean="0"/>
              <a:t>10.02.2023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DF897E-E091-C846-BC24-5DA7A612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28E88C1-CC4E-0C47-AD09-D65BEA1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8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71CA6A-53B9-4841-815C-449F1A2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B95A4BD-360A-1B42-B5B2-DA0E9851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2553-C595-3941-8BB4-6B107E69BB73}" type="datetime1">
              <a:rPr lang="nb-NO" smtClean="0"/>
              <a:t>10.02.2023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79CF9E1-FB52-CF4D-A4BB-16EFFB6A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9810F8D-909A-7844-A285-4E062CE3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32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41830F6-01FE-0243-A5D4-DDDBA0C8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297-849C-6B4D-A361-92D38CF4B206}" type="datetime1">
              <a:rPr lang="nb-NO" smtClean="0"/>
              <a:t>10.02.2023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24AE24C-7B7C-804C-BF3E-C4F41E72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733E16C-5AC6-BB4E-9E39-B3D5EBE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50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2A3A52-21EF-3847-9732-874B561E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BFA235-7A3F-C743-9A29-D55513E9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EAA5B5-4777-BF42-BA91-B20BC9D4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903129-1CAB-0A44-A09C-1D0CE36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B9A9-F0DE-9D47-A2FB-830935C605F8}" type="datetime1">
              <a:rPr lang="nb-NO" smtClean="0"/>
              <a:t>10.02.2023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8DF505-8096-3441-9363-D83E2988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0B6D7EC-D1CB-8B49-AA90-58F4B75D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0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44BE57-C37F-F148-85BE-4200BD36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B472E73-40CE-F043-A832-B3F64980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BDBF6B2-916C-6949-9EAD-5486D07B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0C21719-D9EE-AF47-A76A-49460A39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261-7879-2C48-9D17-9194AD53A266}" type="datetime1">
              <a:rPr lang="nb-NO" smtClean="0"/>
              <a:t>10.02.2023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E784C66-B6D0-7047-AB24-7178A33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DEF9467-F9D0-B94F-8C87-C1C572F6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1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7A211B-0881-1B4C-85C0-F4A0217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C35937-4BE3-514D-B540-FC41E3F4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287ECA-E569-C445-B07B-D3D13881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2D6E-7230-7946-94A3-3A0600EAF16D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3B3B18-F533-834D-AC1D-6004C2F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2BBDEB-999E-484A-9BE1-3E5CD9750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FE03-9C87-724F-AFD1-CFBC6B1C2F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84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ljacs@uio.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EED508-40AC-EB49-AD6D-4948CB491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293"/>
            <a:ext cx="9144000" cy="979414"/>
          </a:xfrm>
        </p:spPr>
        <p:txBody>
          <a:bodyPr/>
          <a:lstStyle/>
          <a:p>
            <a:r>
              <a:rPr lang="nb-NO" dirty="0"/>
              <a:t>Klassifikasjon &amp; Evaluering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C1BA15-829F-694D-A839-E2CE30C1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EA8-B636-D140-90FD-8AC3DE105FAA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4978B1-8AC9-9343-9B4C-3CC3957A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nb-NO" dirty="0"/>
              <a:t> </a:t>
            </a:r>
            <a:r>
              <a:rPr lang="nb-NO" dirty="0">
                <a:hlinkClick r:id="rId2"/>
              </a:rPr>
              <a:t>liljacs@uio.no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6EDB57-A8A1-174F-A229-1BC52148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814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1418C9-3D08-C2CB-AC63-FBD9E89A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To oppgaver innen kategorisering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B5AACC5-9628-D5A6-8CE7-6D86C80F4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b-NO" dirty="0"/>
              <a:t>KLASSIFISERING</a:t>
            </a:r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89AF84A3-5E60-12B1-6C93-45EC5BC7B8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FontTx/>
              <a:buChar char="-"/>
            </a:pPr>
            <a:r>
              <a:rPr lang="nb-NO" sz="2400" i="1" dirty="0"/>
              <a:t>Veiledet</a:t>
            </a:r>
            <a:r>
              <a:rPr lang="nb-NO" sz="2400" dirty="0"/>
              <a:t> læring</a:t>
            </a:r>
          </a:p>
          <a:p>
            <a:pPr lvl="1" algn="ctr">
              <a:buFontTx/>
              <a:buChar char="-"/>
            </a:pPr>
            <a:r>
              <a:rPr lang="nb-NO" dirty="0"/>
              <a:t>Krever </a:t>
            </a:r>
            <a:r>
              <a:rPr lang="nb-NO" i="1" dirty="0"/>
              <a:t>merket</a:t>
            </a:r>
            <a:r>
              <a:rPr lang="nb-NO" dirty="0"/>
              <a:t> treningsdata</a:t>
            </a:r>
          </a:p>
          <a:p>
            <a:pPr algn="ctr">
              <a:buFontTx/>
              <a:buChar char="-"/>
            </a:pPr>
            <a:r>
              <a:rPr lang="nb-NO" sz="2400" dirty="0"/>
              <a:t>Tilordner forhåndsdefinerte klasser automatisk til nye instanser, gitt et sett av treningseksempler</a:t>
            </a:r>
          </a:p>
          <a:p>
            <a:pPr marL="457200" lvl="1" indent="0">
              <a:buNone/>
            </a:pPr>
            <a:r>
              <a:rPr lang="nb-NO" dirty="0"/>
              <a:t>	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ACC665A-E4D8-3F99-A76A-34A5A023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nb-NO" dirty="0"/>
              <a:t>KLYNGEANALYSE</a:t>
            </a:r>
          </a:p>
        </p:txBody>
      </p:sp>
      <p:sp>
        <p:nvSpPr>
          <p:cNvPr id="12" name="Plassholder for innhold 11">
            <a:extLst>
              <a:ext uri="{FF2B5EF4-FFF2-40B4-BE49-F238E27FC236}">
                <a16:creationId xmlns:a16="http://schemas.microsoft.com/office/drawing/2014/main" id="{CA6833CD-C34D-D4B4-C12D-C04DD48B3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>
              <a:buFontTx/>
              <a:buChar char="-"/>
            </a:pPr>
            <a:r>
              <a:rPr lang="nb-NO" sz="2400" i="1" dirty="0"/>
              <a:t>Ikke-veiledet</a:t>
            </a:r>
            <a:r>
              <a:rPr lang="nb-NO" sz="2400" dirty="0"/>
              <a:t> læring fra </a:t>
            </a:r>
            <a:r>
              <a:rPr lang="nb-NO" sz="2400" i="1" dirty="0"/>
              <a:t>umerket</a:t>
            </a:r>
            <a:r>
              <a:rPr lang="nb-NO" sz="2400" dirty="0"/>
              <a:t> treningsdata</a:t>
            </a:r>
          </a:p>
          <a:p>
            <a:pPr algn="ctr">
              <a:buFontTx/>
              <a:buChar char="-"/>
            </a:pPr>
            <a:r>
              <a:rPr lang="nb-NO" sz="2400" dirty="0"/>
              <a:t>Grupperer automatisk like objekter sammen</a:t>
            </a:r>
          </a:p>
          <a:p>
            <a:pPr algn="ctr">
              <a:buFontTx/>
              <a:buChar char="-"/>
            </a:pPr>
            <a:r>
              <a:rPr lang="nb-NO" sz="2400" dirty="0"/>
              <a:t>Ingen forhåndsdefinerte klasser</a:t>
            </a:r>
          </a:p>
          <a:p>
            <a:pPr lvl="1" algn="ctr">
              <a:buFontTx/>
              <a:buChar char="-"/>
            </a:pPr>
            <a:r>
              <a:rPr lang="nb-NO" dirty="0"/>
              <a:t>Spesifiserer kun likhetsmål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78AACE-909C-4CE7-C2B0-300C19CD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344-05B2-994F-AE7F-3282FF579A13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8FE3EA-B5B2-28F1-AC0E-95FA04C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AAEDD3-E6B3-C80D-A517-D7A62C2E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686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0B502B7-CC77-7D5F-47C0-C4D2B571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501649"/>
            <a:ext cx="5157787" cy="823912"/>
          </a:xfrm>
        </p:spPr>
        <p:txBody>
          <a:bodyPr/>
          <a:lstStyle/>
          <a:p>
            <a:pPr algn="ctr"/>
            <a:r>
              <a:rPr lang="nb-NO" dirty="0"/>
              <a:t>KLASSIFIKASJON</a:t>
            </a:r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DFE2EDC7-C27F-B3D0-2010-66C062C67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7647" r="57539" b="67652"/>
          <a:stretch/>
        </p:blipFill>
        <p:spPr>
          <a:xfrm>
            <a:off x="1202320" y="1584285"/>
            <a:ext cx="3911375" cy="293834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F8AAEB2-E0E7-59D5-8CE7-BAE09EE99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006" y="515593"/>
            <a:ext cx="5183188" cy="823912"/>
          </a:xfrm>
        </p:spPr>
        <p:txBody>
          <a:bodyPr/>
          <a:lstStyle/>
          <a:p>
            <a:pPr algn="ctr"/>
            <a:r>
              <a:rPr lang="nb-NO" dirty="0"/>
              <a:t>KLYNGEANALYSE</a:t>
            </a:r>
          </a:p>
        </p:txBody>
      </p:sp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4DB33613-AD9D-B40A-98B5-FDCCF755DC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5520" t="9382" r="5692" b="68257"/>
          <a:stretch/>
        </p:blipFill>
        <p:spPr>
          <a:xfrm>
            <a:off x="6458492" y="1704049"/>
            <a:ext cx="4559800" cy="2698818"/>
          </a:xfrm>
        </p:spPr>
      </p:pic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A233D75-D8F8-2F8C-F8EA-EE91301E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60EA-08DB-1B4F-AD30-70829C28749D}" type="datetime1">
              <a:rPr lang="nb-NO" smtClean="0"/>
              <a:t>10.02.2023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670E5E3-BD37-4471-1598-A33B6A0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4EBA6B-2D6D-7296-642F-9C9BD751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3</a:t>
            </a:fld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70319DA-A30A-A4E9-149F-4D26E0A7A72A}"/>
              </a:ext>
            </a:extLst>
          </p:cNvPr>
          <p:cNvSpPr txBox="1"/>
          <p:nvPr/>
        </p:nvSpPr>
        <p:spPr>
          <a:xfrm>
            <a:off x="1380887" y="5257929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Lærer av forhåndsdefinerte eksempler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3F12AFB-F19A-A31E-D789-BC50A975F21D}"/>
              </a:ext>
            </a:extLst>
          </p:cNvPr>
          <p:cNvSpPr txBox="1"/>
          <p:nvPr/>
        </p:nvSpPr>
        <p:spPr>
          <a:xfrm>
            <a:off x="7008431" y="5257929"/>
            <a:ext cx="345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Grupperer like objekter sammen</a:t>
            </a:r>
          </a:p>
        </p:txBody>
      </p:sp>
    </p:spTree>
    <p:extLst>
      <p:ext uri="{BB962C8B-B14F-4D97-AF65-F5344CB8AC3E}">
        <p14:creationId xmlns:p14="http://schemas.microsoft.com/office/powerpoint/2010/main" val="152600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9B5081-A793-7141-A769-FB759361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pPr algn="ctr"/>
            <a:r>
              <a:rPr lang="nb-NO" i="1" dirty="0" err="1"/>
              <a:t>k</a:t>
            </a:r>
            <a:r>
              <a:rPr lang="nb-NO" dirty="0" err="1"/>
              <a:t>NN</a:t>
            </a:r>
            <a:endParaRPr lang="nb-NO" i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3C5A81-2047-D94E-B125-6571154B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9" y="1688049"/>
            <a:ext cx="6111240" cy="3481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 err="1">
                <a:solidFill>
                  <a:schemeClr val="accent1"/>
                </a:solidFill>
              </a:rPr>
              <a:t>Multi</a:t>
            </a:r>
            <a:r>
              <a:rPr lang="nb-NO" dirty="0">
                <a:solidFill>
                  <a:schemeClr val="accent1"/>
                </a:solidFill>
              </a:rPr>
              <a:t>-klasse-klassifiserer</a:t>
            </a:r>
            <a:r>
              <a:rPr lang="nb-NO" dirty="0"/>
              <a:t>: Vi har flere enn to klasser</a:t>
            </a:r>
          </a:p>
          <a:p>
            <a:pPr marL="0" indent="0" algn="ctr">
              <a:buNone/>
            </a:pPr>
            <a:r>
              <a:rPr lang="nb-NO" dirty="0"/>
              <a:t>Vi ser på de </a:t>
            </a:r>
            <a:r>
              <a:rPr lang="nb-NO" i="1" dirty="0">
                <a:solidFill>
                  <a:schemeClr val="accent2"/>
                </a:solidFill>
              </a:rPr>
              <a:t>k </a:t>
            </a:r>
            <a:r>
              <a:rPr lang="nb-NO" dirty="0">
                <a:solidFill>
                  <a:schemeClr val="accent2"/>
                </a:solidFill>
              </a:rPr>
              <a:t>nærmeste naboene </a:t>
            </a:r>
            <a:r>
              <a:rPr lang="nb-NO" dirty="0"/>
              <a:t>til et objekt, og tilordner majoritetsklassen til objektet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1"/>
                </a:solidFill>
              </a:rPr>
              <a:t>Veiledet læring</a:t>
            </a:r>
            <a:r>
              <a:rPr lang="nb-NO" dirty="0"/>
              <a:t>: vi forventer at et testobjekt i samme lokale region som et treningsobjekt, får tildelt samme klasse.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2377B6A-1DB7-9445-A0F8-004F70DB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08" y="1708824"/>
            <a:ext cx="3965448" cy="272851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756DB9CC-F25F-954C-89A2-722825802598}"/>
              </a:ext>
            </a:extLst>
          </p:cNvPr>
          <p:cNvSpPr txBox="1"/>
          <p:nvPr/>
        </p:nvSpPr>
        <p:spPr>
          <a:xfrm>
            <a:off x="7362941" y="4733677"/>
            <a:ext cx="4302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dirty="0"/>
              <a:t>Her vil objektet ⭐️ bli klassifisert </a:t>
            </a:r>
          </a:p>
          <a:p>
            <a:pPr algn="ctr"/>
            <a:r>
              <a:rPr lang="nb-NO" sz="2400" dirty="0"/>
              <a:t>som </a:t>
            </a:r>
            <a:r>
              <a:rPr lang="nb-NO" sz="2400" dirty="0">
                <a:solidFill>
                  <a:schemeClr val="accent2"/>
                </a:solidFill>
              </a:rPr>
              <a:t>klasse B</a:t>
            </a:r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864F8BF7-B2CE-F34E-AB1F-5992DE1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8D82-45CF-5141-86AB-1DEE8A77B204}" type="datetime1">
              <a:rPr lang="nb-NO" smtClean="0"/>
              <a:t>10.02.2023</a:t>
            </a:fld>
            <a:endParaRPr lang="nb-NO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8BB9BBCB-D253-AB45-BA25-C98BD7BC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3B31A6E4-95A2-CF4A-B8E4-CABDCDCE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0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4310B8-1F35-4B40-BB4E-A7111BB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608"/>
            <a:ext cx="10515600" cy="1024127"/>
          </a:xfrm>
        </p:spPr>
        <p:txBody>
          <a:bodyPr>
            <a:normAutofit fontScale="90000"/>
          </a:bodyPr>
          <a:lstStyle/>
          <a:p>
            <a:pPr algn="ctr"/>
            <a:br>
              <a:rPr lang="nb-NO" dirty="0"/>
            </a:br>
            <a:r>
              <a:rPr lang="nb-NO" dirty="0" err="1"/>
              <a:t>Rocchio</a:t>
            </a:r>
            <a:br>
              <a:rPr lang="nb-NO" dirty="0"/>
            </a:br>
            <a:r>
              <a:rPr lang="nb-NO" sz="3600" dirty="0"/>
              <a:t>«Nærmeste-centroide»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F9EDA2-F43D-5E4B-A41B-DE4D2A25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158997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b-NO" dirty="0"/>
              <a:t>- </a:t>
            </a:r>
            <a:r>
              <a:rPr lang="nb-NO" dirty="0" err="1"/>
              <a:t>Multi</a:t>
            </a:r>
            <a:r>
              <a:rPr lang="nb-NO" dirty="0"/>
              <a:t>-klasse-klassifiserer</a:t>
            </a:r>
          </a:p>
          <a:p>
            <a:pPr marL="0" indent="0" algn="ctr">
              <a:buNone/>
            </a:pPr>
            <a:r>
              <a:rPr lang="nb-NO" dirty="0"/>
              <a:t>- Veiledet læring</a:t>
            </a:r>
          </a:p>
          <a:p>
            <a:pPr marL="0" indent="0" algn="ctr">
              <a:buNone/>
            </a:pPr>
            <a:r>
              <a:rPr lang="nb-NO" dirty="0"/>
              <a:t>Hver klasse representeres av dens </a:t>
            </a:r>
            <a:r>
              <a:rPr lang="nb-NO" dirty="0">
                <a:solidFill>
                  <a:schemeClr val="accent2"/>
                </a:solidFill>
              </a:rPr>
              <a:t>centroide</a:t>
            </a:r>
            <a:r>
              <a:rPr lang="nb-NO" dirty="0"/>
              <a:t>: «sentrum for gravitasjon»</a:t>
            </a:r>
          </a:p>
          <a:p>
            <a:pPr marL="0" indent="0" algn="ctr">
              <a:buNone/>
            </a:pPr>
            <a:r>
              <a:rPr lang="nb-NO" dirty="0"/>
              <a:t>Kalkuleres som gjennomsnittet av vektorene, tilhørende en klasse</a:t>
            </a:r>
          </a:p>
        </p:txBody>
      </p:sp>
      <p:sp>
        <p:nvSpPr>
          <p:cNvPr id="14" name="Plassholder for dato 13">
            <a:extLst>
              <a:ext uri="{FF2B5EF4-FFF2-40B4-BE49-F238E27FC236}">
                <a16:creationId xmlns:a16="http://schemas.microsoft.com/office/drawing/2014/main" id="{1E534E8E-7DAE-DC42-8BC7-857BBDBA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2FA8-D314-D943-8F06-DCE847801569}" type="datetime1">
              <a:rPr lang="nb-NO" smtClean="0"/>
              <a:t>10.02.2023</a:t>
            </a:fld>
            <a:endParaRPr lang="nb-NO"/>
          </a:p>
        </p:txBody>
      </p:sp>
      <p:sp>
        <p:nvSpPr>
          <p:cNvPr id="15" name="Plassholder for bunntekst 14">
            <a:extLst>
              <a:ext uri="{FF2B5EF4-FFF2-40B4-BE49-F238E27FC236}">
                <a16:creationId xmlns:a16="http://schemas.microsoft.com/office/drawing/2014/main" id="{71AF9F1E-2DA5-9C43-AF4E-700B7D8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16" name="Plassholder for lysbildenummer 15">
            <a:extLst>
              <a:ext uri="{FF2B5EF4-FFF2-40B4-BE49-F238E27FC236}">
                <a16:creationId xmlns:a16="http://schemas.microsoft.com/office/drawing/2014/main" id="{143D0F54-D425-B149-A883-D917FAB7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5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C68AF6A-9FE5-ACE7-6D41-154CC0252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6" b="37084"/>
          <a:stretch/>
        </p:blipFill>
        <p:spPr>
          <a:xfrm>
            <a:off x="3440674" y="3716685"/>
            <a:ext cx="5310652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10BF3B-912F-224A-A096-33D304C5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nb-NO" dirty="0"/>
              <a:t>Utregning av centroide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64C5F564-8525-9446-A245-AEFFFC610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16" t="11378" r="40587" b="73465"/>
          <a:stretch/>
        </p:blipFill>
        <p:spPr>
          <a:xfrm>
            <a:off x="4392437" y="1413378"/>
            <a:ext cx="3407124" cy="148206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4FEC2F1-E7AB-B549-BC30-D7CFE790401A}"/>
              </a:ext>
            </a:extLst>
          </p:cNvPr>
          <p:cNvSpPr txBox="1"/>
          <p:nvPr/>
        </p:nvSpPr>
        <p:spPr>
          <a:xfrm>
            <a:off x="3288692" y="3013680"/>
            <a:ext cx="56146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Gitt en klasse «musikk» med 3 treningsdokumenter:</a:t>
            </a:r>
          </a:p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830F311-9FBF-EE4F-BA68-439A6B0CF151}"/>
              </a:ext>
            </a:extLst>
          </p:cNvPr>
          <p:cNvSpPr txBox="1"/>
          <p:nvPr/>
        </p:nvSpPr>
        <p:spPr>
          <a:xfrm>
            <a:off x="4863920" y="3657260"/>
            <a:ext cx="2464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X1 = (x11, x12, x13)</a:t>
            </a:r>
          </a:p>
          <a:p>
            <a:pPr algn="ctr"/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X2 = (x21, x22, x23)</a:t>
            </a:r>
          </a:p>
          <a:p>
            <a:pPr algn="ctr"/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X3 = (x31, x32, x33)</a:t>
            </a:r>
          </a:p>
          <a:p>
            <a:pPr algn="ctr"/>
            <a:endParaRPr lang="nb-NO" dirty="0"/>
          </a:p>
          <a:p>
            <a:pPr algn="ctr"/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24E00FB4-2781-F848-8300-1E28EB90F730}"/>
                  </a:ext>
                </a:extLst>
              </p:cNvPr>
              <p:cNvSpPr txBox="1"/>
              <p:nvPr/>
            </p:nvSpPr>
            <p:spPr>
              <a:xfrm>
                <a:off x="2555131" y="4855737"/>
                <a:ext cx="7081735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nb-NO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𝑀𝑢𝑠𝑖𝑘𝑘</m:t>
                      </m:r>
                      <m:r>
                        <a:rPr lang="nb-NO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23+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nb-NO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nb-NO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nb-NO" i="1" dirty="0"/>
              </a:p>
            </p:txBody>
          </p:sp>
        </mc:Choice>
        <mc:Fallback xmlns="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24E00FB4-2781-F848-8300-1E28EB90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31" y="4855737"/>
                <a:ext cx="7081735" cy="889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C169A40B-4629-064D-9CC4-4AF8A43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D95-5CB4-364E-9613-72245F0F01F9}" type="datetime1">
              <a:rPr lang="nb-NO" smtClean="0"/>
              <a:t>10.02.2023</a:t>
            </a:fld>
            <a:endParaRPr lang="nb-NO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BAD63E39-3AB0-5248-BA91-DAB6C8E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E3EE27B-3D3B-904A-B219-5B732159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6</a:t>
            </a:fld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E6A2F7D-7648-398E-0ABB-645D9750096B}"/>
              </a:ext>
            </a:extLst>
          </p:cNvPr>
          <p:cNvSpPr txBox="1"/>
          <p:nvPr/>
        </p:nvSpPr>
        <p:spPr>
          <a:xfrm>
            <a:off x="3165580" y="5681577"/>
            <a:ext cx="586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 tre verdiene vi får, utgjør den 3-dimensjonelle </a:t>
            </a:r>
            <a:r>
              <a:rPr lang="nb-NO" dirty="0" err="1"/>
              <a:t>centroiden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90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C25FF8-CCA1-0746-83B5-AE054B23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nb-NO" dirty="0"/>
              <a:t>Hvordan velger vi hva </a:t>
            </a:r>
            <a:r>
              <a:rPr lang="nb-NO" i="1" dirty="0"/>
              <a:t>k </a:t>
            </a:r>
            <a:r>
              <a:rPr lang="nb-NO" dirty="0"/>
              <a:t>skal være?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C8E3C0-1714-1A41-BCD3-15F7464A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52"/>
            <a:ext cx="10515600" cy="1801925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>
                <a:solidFill>
                  <a:schemeClr val="accent6"/>
                </a:solidFill>
              </a:rPr>
              <a:t>For høy </a:t>
            </a:r>
            <a:r>
              <a:rPr lang="nb-NO" i="1" dirty="0">
                <a:solidFill>
                  <a:schemeClr val="accent6"/>
                </a:solidFill>
              </a:rPr>
              <a:t>k</a:t>
            </a:r>
            <a:r>
              <a:rPr lang="nb-NO" dirty="0">
                <a:solidFill>
                  <a:schemeClr val="accent6"/>
                </a:solidFill>
              </a:rPr>
              <a:t> </a:t>
            </a:r>
            <a:r>
              <a:rPr lang="nb-NO" dirty="0"/>
              <a:t>kan føre til overgeneralisering/undertrening: </a:t>
            </a:r>
            <a:r>
              <a:rPr lang="nb-NO" dirty="0" err="1"/>
              <a:t>klassifisereren</a:t>
            </a:r>
            <a:r>
              <a:rPr lang="nb-NO" dirty="0"/>
              <a:t> er ikke nøyaktig nok på usette data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5"/>
                </a:solidFill>
              </a:rPr>
              <a:t>For lav </a:t>
            </a:r>
            <a:r>
              <a:rPr lang="nb-NO" i="1" dirty="0">
                <a:solidFill>
                  <a:schemeClr val="accent5"/>
                </a:solidFill>
              </a:rPr>
              <a:t>k </a:t>
            </a:r>
            <a:r>
              <a:rPr lang="nb-NO" dirty="0"/>
              <a:t>kan føre til overtrening: </a:t>
            </a:r>
            <a:r>
              <a:rPr lang="nb-NO" dirty="0" err="1"/>
              <a:t>klassifisereren</a:t>
            </a:r>
            <a:r>
              <a:rPr lang="nb-NO" dirty="0"/>
              <a:t> har lært seg treningsdataen for godt. Generaliserer dårlig </a:t>
            </a:r>
          </a:p>
        </p:txBody>
      </p:sp>
      <p:pic>
        <p:nvPicPr>
          <p:cNvPr id="5" name="Bilde 4" descr="Et bilde som inneholder kart&#10;&#10;Automatisk generert beskrivelse">
            <a:extLst>
              <a:ext uri="{FF2B5EF4-FFF2-40B4-BE49-F238E27FC236}">
                <a16:creationId xmlns:a16="http://schemas.microsoft.com/office/drawing/2014/main" id="{C0DFB82C-51F2-7945-8237-B6399951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89" y="3627550"/>
            <a:ext cx="3186485" cy="3024734"/>
          </a:xfrm>
          <a:prstGeom prst="rect">
            <a:avLst/>
          </a:prstGeom>
        </p:spPr>
      </p:pic>
      <p:pic>
        <p:nvPicPr>
          <p:cNvPr id="9" name="Bilde 8" descr="Et bilde som inneholder kart&#10;&#10;Automatisk generert beskrivelse">
            <a:extLst>
              <a:ext uri="{FF2B5EF4-FFF2-40B4-BE49-F238E27FC236}">
                <a16:creationId xmlns:a16="http://schemas.microsoft.com/office/drawing/2014/main" id="{A153720D-017B-C245-9ADE-6EBB399C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26" y="3627550"/>
            <a:ext cx="3186485" cy="2972958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BD327F2-506F-1746-9F39-FC07195B85E3}"/>
              </a:ext>
            </a:extLst>
          </p:cNvPr>
          <p:cNvSpPr txBox="1"/>
          <p:nvPr/>
        </p:nvSpPr>
        <p:spPr>
          <a:xfrm>
            <a:off x="1644917" y="4695551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K=1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3B9EB4D-2B77-BB43-BC4B-7A8436CEC17D}"/>
              </a:ext>
            </a:extLst>
          </p:cNvPr>
          <p:cNvSpPr txBox="1"/>
          <p:nvPr/>
        </p:nvSpPr>
        <p:spPr>
          <a:xfrm>
            <a:off x="9737246" y="469555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K=15</a:t>
            </a:r>
          </a:p>
        </p:txBody>
      </p:sp>
      <p:sp>
        <p:nvSpPr>
          <p:cNvPr id="12" name="Plassholder for dato 11">
            <a:extLst>
              <a:ext uri="{FF2B5EF4-FFF2-40B4-BE49-F238E27FC236}">
                <a16:creationId xmlns:a16="http://schemas.microsoft.com/office/drawing/2014/main" id="{0A78F322-529A-2F4E-83C5-3765085D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B22B-3062-F94E-802D-A464E2D19437}" type="datetime1">
              <a:rPr lang="nb-NO" smtClean="0"/>
              <a:t>10.02.2023</a:t>
            </a:fld>
            <a:endParaRPr lang="nb-NO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3BF00462-B7FB-A940-8C23-FF70ABB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63777647-362B-A54F-8B77-D14D771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804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2867C4-F8F1-8B4E-B5BA-C0A6C655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pPr algn="ctr"/>
            <a:r>
              <a:rPr lang="nb-NO" dirty="0"/>
              <a:t>Evaluering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6EAFC13-033E-3542-B925-5FBEB4999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848"/>
                <a:ext cx="10515600" cy="475487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nb-NO" dirty="0"/>
                  <a:t>Hvordan måler vi hvor bra </a:t>
                </a:r>
                <a:r>
                  <a:rPr lang="nb-NO" dirty="0" err="1"/>
                  <a:t>klassifisereren</a:t>
                </a:r>
                <a:r>
                  <a:rPr lang="nb-NO" dirty="0"/>
                  <a:t> vår gjør det?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nb-NO" dirty="0">
                    <a:solidFill>
                      <a:schemeClr val="accent5"/>
                    </a:solidFill>
                  </a:rPr>
                  <a:t>Accuracy</a:t>
                </a:r>
                <a:r>
                  <a:rPr lang="nb-NO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320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nb-NO" sz="32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3200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nb-NO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nb-NO" dirty="0">
                    <a:solidFill>
                      <a:schemeClr val="accent5"/>
                    </a:solidFill>
                  </a:rPr>
                  <a:t>Precision</a:t>
                </a:r>
                <a:r>
                  <a:rPr lang="nb-NO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32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nb-NO" sz="320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nb-NO" sz="32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320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m:rPr>
                            <m:nor/>
                          </m:rPr>
                          <a:rPr lang="nb-NO" sz="3200" dirty="0"/>
                          <m:t> 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nb-NO" dirty="0">
                    <a:solidFill>
                      <a:schemeClr val="accent5"/>
                    </a:solidFill>
                  </a:rPr>
                  <a:t>Recall</a:t>
                </a:r>
                <a:r>
                  <a:rPr lang="nb-NO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nb-NO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nb-NO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nb-NO" dirty="0">
                    <a:solidFill>
                      <a:schemeClr val="accent1"/>
                    </a:solidFill>
                  </a:rPr>
                  <a:t>F-score</a:t>
                </a:r>
                <a:r>
                  <a:rPr lang="nb-NO" dirty="0"/>
                  <a:t>: kombinerer precision og recall- «</a:t>
                </a:r>
                <a:r>
                  <a:rPr lang="nb-NO" dirty="0" err="1"/>
                  <a:t>harmonic</a:t>
                </a:r>
                <a:r>
                  <a:rPr lang="nb-NO" dirty="0"/>
                  <a:t> </a:t>
                </a:r>
                <a:r>
                  <a:rPr lang="nb-NO" dirty="0" err="1"/>
                  <a:t>mean</a:t>
                </a:r>
                <a:r>
                  <a:rPr lang="nb-NO" dirty="0"/>
                  <a:t>»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nb-N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6EAFC13-033E-3542-B925-5FBEB4999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848"/>
                <a:ext cx="10515600" cy="4754879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05C0FF-9137-4143-B189-54D209A8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DDD-7A35-724B-A5D0-63793FA044D4}" type="datetime1">
              <a:rPr lang="nb-NO" smtClean="0"/>
              <a:t>10.02.2023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7CEC88-1472-4C4C-BA4D-AAE58F0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 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461FC6-CF61-7245-AC06-FAA18B9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FE03-9C87-724F-AFD1-CFBC6B1C2F7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931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350</Words>
  <Application>Microsoft Macintosh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Office-tema</vt:lpstr>
      <vt:lpstr>Klassifikasjon &amp; Evaluering </vt:lpstr>
      <vt:lpstr>To oppgaver innen kategorisering</vt:lpstr>
      <vt:lpstr>PowerPoint-presentasjon</vt:lpstr>
      <vt:lpstr>kNN</vt:lpstr>
      <vt:lpstr> Rocchio «Nærmeste-centroide» </vt:lpstr>
      <vt:lpstr>Utregning av centroide</vt:lpstr>
      <vt:lpstr>Hvordan velger vi hva k skal være?</vt:lpstr>
      <vt:lpstr>Evaluering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Klassifikasjon &amp; Evaluering </dc:title>
  <dc:creator>Lilja Charlotte Storset</dc:creator>
  <cp:lastModifiedBy>Lilja Charlotte Storset</cp:lastModifiedBy>
  <cp:revision>8</cp:revision>
  <dcterms:created xsi:type="dcterms:W3CDTF">2022-02-09T13:45:24Z</dcterms:created>
  <dcterms:modified xsi:type="dcterms:W3CDTF">2023-02-10T15:36:52Z</dcterms:modified>
</cp:coreProperties>
</file>