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64"/>
  </p:normalViewPr>
  <p:slideViewPr>
    <p:cSldViewPr snapToGrid="0" snapToObjects="1">
      <p:cViewPr varScale="1">
        <p:scale>
          <a:sx n="151" d="100"/>
          <a:sy n="15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DAC12705-00D0-9842-86C1-45804E3588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b-NO"/>
              <a:t>IN2110 V22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89FCC35-8419-A441-B606-70973284FE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6AA5-18B1-D54A-A40A-A3F49628A1CB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E272BBA-711E-D940-AE62-AAE34E68C4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2508C46-B646-264E-98A0-C36EC1634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2DDBB-5146-5747-A251-EFE01E23EB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7894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b-NO"/>
              <a:t>IN2110 V22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5969E-FDA0-5140-AD37-DEEB3EE6307B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B9C55-82EB-0B4B-A068-D6F6642E1E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08815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49D9C0-35B0-7C41-9052-6B4DDC5D1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107D0DA-7992-A04D-A8C3-541701C9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AFBF05E-5914-F749-9FAC-2EFF9CB4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E6E4-9F1B-C840-A6D3-B8CCB012C718}" type="datetime1">
              <a:rPr lang="nb-NO" smtClean="0"/>
              <a:t>17.02.2022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0B85BA1-D15D-A64A-B4D9-0D8FB50A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C64E067-F422-7F49-A78D-745DE600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628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D5D5C0-46F6-7E4D-82B4-68F1C23D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1BD386D-8C43-6647-97B3-E62A50158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319162E-4D3F-1D49-8B82-8665C5B8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ECEA-076D-B445-9D17-710779C6A823}" type="datetime1">
              <a:rPr lang="nb-NO" smtClean="0"/>
              <a:t>17.02.2022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1292D3F-771D-2145-90BE-F54433F7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F51A9CB-CEAB-0645-BA9E-90F4711B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43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A406470-96C1-4F44-A6CE-04C32F728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86B466A-FF52-A848-8E7B-8400E4C50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DE8D8CA-1665-7D4D-AA74-A607AB0F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B9F5-A8FA-C342-866A-C9C1D329D42A}" type="datetime1">
              <a:rPr lang="nb-NO" smtClean="0"/>
              <a:t>17.02.2022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0C28B9-42E4-124E-A4A7-C03956F3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BE4944F-731D-884E-B035-0A1E9AB7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110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1D2A84-4E15-5D4E-8E36-A8CDEDEA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ACB554D-C2DC-DC45-865E-16F70156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E6C3C93-49C3-754C-8444-10CFE1AF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2737-6A38-9347-AAAB-965855A5239C}" type="datetime1">
              <a:rPr lang="nb-NO" smtClean="0"/>
              <a:t>17.02.2022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C09A5F5-DD9A-A944-86C1-41B5C2C0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BA5C1D8-328F-A240-86F4-BCF187E1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318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0E0607-3AD7-4B41-AB62-D825FC93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078ECB9-8673-AA42-AD9A-C07743772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97916FA-22F0-4F41-9FE1-175C9586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E673-D33F-444D-B005-497C8A0AC509}" type="datetime1">
              <a:rPr lang="nb-NO" smtClean="0"/>
              <a:t>17.02.2022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CAFD5E7-6EA0-984C-99C1-EDE16C09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4549609-E182-DD4E-A5D2-15C65267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299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46732B-C6F7-3A40-AA0C-EDEA956A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8EDE38-9339-BE43-97CC-D268C0601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76FAE30-907D-8C43-9D55-4E2F3FEB5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283D39C-F361-074C-8D82-DA54F22B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C38C-D4AE-2649-B384-54E26FB90DE9}" type="datetime1">
              <a:rPr lang="nb-NO" smtClean="0"/>
              <a:t>17.02.2022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F0A9D88-4B68-2446-A0B1-0EAF2597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33C22B-E826-3B4E-9870-AE6FC08A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408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7088C6-94D4-1049-8F47-CF358A7D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6800950-A00A-5B44-AD4D-C48379DA8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0FAB567-7EE2-BE4D-9B80-3EA534FA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0D76318-8F78-E24E-B5C9-DDF76DA8D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9705896-A0E7-DB42-B396-5F50D9655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647353E2-2E0D-8941-9583-99812B7C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F5A5-7240-E743-9EC1-E46136BF28AD}" type="datetime1">
              <a:rPr lang="nb-NO" smtClean="0"/>
              <a:t>17.02.2022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A061DF0-333A-CF4E-9E93-B8AE4538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3800E11-CF6C-064E-A22C-36077E38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713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ECE66B-547A-9E47-96EF-D8232917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45AD146-8242-5447-BA13-11759EC2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01F4-47DD-D943-8ACD-B446EDD69783}" type="datetime1">
              <a:rPr lang="nb-NO" smtClean="0"/>
              <a:t>17.02.2022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153A1E-CE05-8C49-A5D1-679366DD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5094062-0E19-E64C-A5A9-DA3589C5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887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FD87D694-1D5C-EA43-A825-276F7938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9CF6-8C2D-1347-828F-49F5A2B7DED6}" type="datetime1">
              <a:rPr lang="nb-NO" smtClean="0"/>
              <a:t>17.02.2022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D73BEDE-2C17-7E48-8CAF-67569B93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490751D-E73B-4740-85CE-B0636C70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907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2695E0-7505-8944-9376-36EF96E2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0EA0BD9-9F85-6B4C-8534-90819285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16D9389-DE1C-F847-8B5B-1B341D02D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4BB504B-5A65-F245-A6F1-E23FF560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3D24-7F99-FD47-A2B1-5D1EB62CD272}" type="datetime1">
              <a:rPr lang="nb-NO" smtClean="0"/>
              <a:t>17.02.2022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09209B6-9A5B-9341-A320-D4100171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061E985-1C43-264F-B24B-7B9FCF60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289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00D766-F763-6B43-9A67-136DB6CF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3FF7D03-E795-254F-A37B-C90CEE305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36D7984-6075-5D4A-9B1D-3904D2392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7B2BF0C-5860-FC45-A19A-38E196C2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B20B-90CC-0549-996F-2C77737320E9}" type="datetime1">
              <a:rPr lang="nb-NO" smtClean="0"/>
              <a:t>17.02.2022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60D8024-6CAA-7D4C-9D5D-CDFD9275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112563D-CBEC-9E49-8369-0242418A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245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01794D3-1C61-AD41-8873-C4533938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17E04F5-C478-B140-98A2-165F3C35E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FDC1CED-55B0-A04F-A6EE-FEFF89AC2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7FDFB-D50C-2E40-973E-9FD0EC01FDDB}" type="datetime1">
              <a:rPr lang="nb-NO" smtClean="0"/>
              <a:t>17.02.2022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94C9311-F2B1-AE4B-9277-66D77187B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27A85D2-7108-8643-921E-37C6EDDF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33D04-EB37-3F43-8B44-266240D1C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725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I3Ei69I40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22F6D44F-D0F8-6344-A12E-E374719416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9868485">
            <a:off x="8198546" y="1644630"/>
            <a:ext cx="6164194" cy="5192426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EC6B7F62-3314-904C-9C0C-B0B9648C0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094" y="3000375"/>
            <a:ext cx="6100761" cy="85725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nb-NO" sz="5400" dirty="0"/>
              <a:t>Klyngeanalyse</a:t>
            </a:r>
            <a:endParaRPr lang="nb-NO" sz="4400" dirty="0"/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23A8FFA6-D478-8A49-AF12-56B1EAC4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031-F884-3F4F-B03E-A410A2D6E6EF}" type="datetime1">
              <a:rPr lang="nb-NO" smtClean="0"/>
              <a:t>17.02.2022</a:t>
            </a:fld>
            <a:endParaRPr lang="nb-NO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F0EF2546-FD76-6D4C-A892-8969747C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C6D8717-24D1-E340-84D8-0B0CBF9A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31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40DB639-4BA2-A740-BE84-9E8417AB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44" y="1609590"/>
            <a:ext cx="9790509" cy="311630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nb-NO" sz="3300" dirty="0"/>
              <a:t>-</a:t>
            </a:r>
            <a:r>
              <a:rPr lang="nb-NO" sz="3300" dirty="0">
                <a:solidFill>
                  <a:schemeClr val="accent1"/>
                </a:solidFill>
              </a:rPr>
              <a:t> Ikke-veiledet</a:t>
            </a:r>
            <a:r>
              <a:rPr lang="nb-NO" sz="3300" dirty="0"/>
              <a:t> maskinlæring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nb-NO" sz="3300" dirty="0"/>
              <a:t>- Deler dataen inn i </a:t>
            </a:r>
            <a:r>
              <a:rPr lang="nb-NO" sz="3300" dirty="0">
                <a:solidFill>
                  <a:schemeClr val="accent1"/>
                </a:solidFill>
              </a:rPr>
              <a:t>klynger</a:t>
            </a:r>
            <a:r>
              <a:rPr lang="nb-NO" sz="3300" dirty="0"/>
              <a:t>, slik at like objekter er i samme klynge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nb-NO" sz="3300" dirty="0"/>
              <a:t>- Bruker </a:t>
            </a:r>
            <a:r>
              <a:rPr lang="nb-NO" sz="3300" dirty="0">
                <a:solidFill>
                  <a:schemeClr val="accent1"/>
                </a:solidFill>
              </a:rPr>
              <a:t>Euklidsk avstand </a:t>
            </a:r>
            <a:r>
              <a:rPr lang="nb-NO" sz="3300" dirty="0"/>
              <a:t>som likhetsmål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nb-NO" sz="3300" dirty="0"/>
              <a:t>- </a:t>
            </a:r>
            <a:r>
              <a:rPr lang="nb-NO" sz="3300" dirty="0">
                <a:solidFill>
                  <a:schemeClr val="accent2"/>
                </a:solidFill>
              </a:rPr>
              <a:t>Hierarkisk </a:t>
            </a:r>
            <a:r>
              <a:rPr lang="nb-NO" sz="3300" dirty="0" err="1">
                <a:solidFill>
                  <a:schemeClr val="accent2"/>
                </a:solidFill>
              </a:rPr>
              <a:t>clustering</a:t>
            </a:r>
            <a:r>
              <a:rPr lang="nb-NO" sz="3300" dirty="0"/>
              <a:t>: lager en trestruktur av hierarkisk nøstede klynger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nb-NO" sz="3300" dirty="0"/>
              <a:t>- </a:t>
            </a:r>
            <a:r>
              <a:rPr lang="nb-NO" sz="3300" dirty="0">
                <a:solidFill>
                  <a:schemeClr val="accent2"/>
                </a:solidFill>
              </a:rPr>
              <a:t>Flat </a:t>
            </a:r>
            <a:r>
              <a:rPr lang="nb-NO" sz="3300" dirty="0" err="1">
                <a:solidFill>
                  <a:schemeClr val="accent2"/>
                </a:solidFill>
              </a:rPr>
              <a:t>clustering</a:t>
            </a:r>
            <a:r>
              <a:rPr lang="nb-NO" sz="3300" dirty="0"/>
              <a:t>: Forsøker å direkte dekomponere data til et sett av klynger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11" name="Plassholder for dato 10">
            <a:extLst>
              <a:ext uri="{FF2B5EF4-FFF2-40B4-BE49-F238E27FC236}">
                <a16:creationId xmlns:a16="http://schemas.microsoft.com/office/drawing/2014/main" id="{58C53E11-53E1-8440-B567-3BD3913F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CF95-70A5-4248-9EC5-0E280A79B6AA}" type="datetime1">
              <a:rPr lang="nb-NO" smtClean="0"/>
              <a:t>17.02.2022</a:t>
            </a:fld>
            <a:endParaRPr lang="nb-NO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BDA985A5-E77E-164F-BCA4-A6E6713E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031B7F04-84CB-074D-BD15-F7A9CC39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2</a:t>
            </a:fld>
            <a:endParaRPr lang="nb-NO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EE895E0D-2FC2-AD48-8D36-5F2F946F119F}"/>
              </a:ext>
            </a:extLst>
          </p:cNvPr>
          <p:cNvSpPr txBox="1"/>
          <p:nvPr/>
        </p:nvSpPr>
        <p:spPr>
          <a:xfrm>
            <a:off x="4385595" y="298201"/>
            <a:ext cx="3420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4400" dirty="0">
                <a:latin typeface="+mj-lt"/>
              </a:rPr>
              <a:t>Klyngeanalyse</a:t>
            </a:r>
            <a:endParaRPr lang="nb-N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314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6E6BB0-7B23-3645-B042-47005090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62"/>
            <a:ext cx="10515600" cy="920750"/>
          </a:xfrm>
        </p:spPr>
        <p:txBody>
          <a:bodyPr/>
          <a:lstStyle/>
          <a:p>
            <a:pPr algn="ctr"/>
            <a:r>
              <a:rPr lang="nb-NO" i="1" dirty="0"/>
              <a:t>k-</a:t>
            </a:r>
            <a:r>
              <a:rPr lang="nb-NO" dirty="0" err="1"/>
              <a:t>means</a:t>
            </a:r>
            <a:r>
              <a:rPr lang="nb-NO" dirty="0"/>
              <a:t> </a:t>
            </a:r>
            <a:r>
              <a:rPr lang="nb-NO" dirty="0" err="1"/>
              <a:t>clustering</a:t>
            </a:r>
            <a:endParaRPr lang="nb-NO" i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F529E1F-66CB-8141-83A3-39C74A2E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091738" cy="2357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solidFill>
                  <a:srgbClr val="0070C0"/>
                </a:solidFill>
              </a:rPr>
              <a:t>Ikke-veiledet versjon av </a:t>
            </a:r>
            <a:r>
              <a:rPr lang="nb-NO" dirty="0" err="1">
                <a:solidFill>
                  <a:srgbClr val="0070C0"/>
                </a:solidFill>
              </a:rPr>
              <a:t>Rocchio</a:t>
            </a:r>
            <a:endParaRPr lang="nb-NO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nb-NO" dirty="0">
                <a:solidFill>
                  <a:srgbClr val="0070C0"/>
                </a:solidFill>
              </a:rPr>
              <a:t>Mål</a:t>
            </a:r>
            <a:r>
              <a:rPr lang="nb-NO" dirty="0"/>
              <a:t>: Dele inn dataen i klynger, slik at hvert punkt hører til klyngen med nærmeste centroide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37DF04C-91A6-6A4D-9425-4E2CF6697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32" y="2827940"/>
            <a:ext cx="7552135" cy="3837971"/>
          </a:xfrm>
          <a:prstGeom prst="rect">
            <a:avLst/>
          </a:prstGeom>
        </p:spPr>
      </p:pic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3D0851B-5B1A-D644-9F56-0206F3D4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EB50-AAC5-C842-95F3-2BBA78121EEA}" type="datetime1">
              <a:rPr lang="nb-NO" smtClean="0"/>
              <a:t>17.02.2022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98D0C92-3503-274E-A5EF-2D55E501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9550A549-DA5E-DC4F-A4A7-8E5486E6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371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FF9207-194A-FA4D-A426-24138AA7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9" y="653416"/>
            <a:ext cx="10515600" cy="123110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nb-NO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nb-NO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nb-NO" sz="7000" dirty="0">
                <a:solidFill>
                  <a:schemeClr val="accent1"/>
                </a:solidFill>
              </a:rPr>
              <a:t>WCSS</a:t>
            </a:r>
            <a:r>
              <a:rPr lang="nb-NO" sz="7000" dirty="0"/>
              <a:t>: </a:t>
            </a:r>
            <a:r>
              <a:rPr lang="nb-NO" sz="7000" i="1" dirty="0" err="1"/>
              <a:t>Within-cluster</a:t>
            </a:r>
            <a:r>
              <a:rPr lang="nb-NO" sz="7000" i="1" dirty="0"/>
              <a:t> sum </a:t>
            </a:r>
            <a:r>
              <a:rPr lang="nb-NO" sz="7000" i="1" dirty="0" err="1"/>
              <a:t>of</a:t>
            </a:r>
            <a:r>
              <a:rPr lang="nb-NO" sz="7000" i="1" dirty="0"/>
              <a:t> </a:t>
            </a:r>
            <a:r>
              <a:rPr lang="nb-NO" sz="6000" i="1" dirty="0" err="1"/>
              <a:t>squares</a:t>
            </a:r>
            <a:r>
              <a:rPr lang="nb-NO" sz="7000" i="1" dirty="0"/>
              <a:t>. </a:t>
            </a:r>
            <a:r>
              <a:rPr lang="nb-NO" sz="7000" dirty="0" err="1"/>
              <a:t>Tapsfunksjon</a:t>
            </a:r>
            <a:r>
              <a:rPr lang="nb-NO" sz="7000" dirty="0"/>
              <a:t> som måler hvor godt hver centroide representerer medlemmene av klyngen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090B92-79CF-0C45-A4FF-CBE9F425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2737-6A38-9347-AAAB-965855A5239C}" type="datetime1">
              <a:rPr lang="nb-NO" smtClean="0"/>
              <a:t>17.02.2022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A9F125A-2B03-8C43-97DB-77307E21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3DE4630-1D64-6B49-BFD3-44476F86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4</a:t>
            </a:fld>
            <a:endParaRPr lang="nb-NO"/>
          </a:p>
        </p:txBody>
      </p:sp>
      <p:pic>
        <p:nvPicPr>
          <p:cNvPr id="7" name="Bilde 6" descr="Et bilde som inneholder tekst, klokke&#10;&#10;Automatisk generert beskrivelse">
            <a:extLst>
              <a:ext uri="{FF2B5EF4-FFF2-40B4-BE49-F238E27FC236}">
                <a16:creationId xmlns:a16="http://schemas.microsoft.com/office/drawing/2014/main" id="{B7B75BC4-F1AC-6142-B6FB-078E5CFCE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154354"/>
            <a:ext cx="4417494" cy="1231105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170D7426-D388-2D46-96B3-D8E347DE782B}"/>
              </a:ext>
            </a:extLst>
          </p:cNvPr>
          <p:cNvSpPr txBox="1"/>
          <p:nvPr/>
        </p:nvSpPr>
        <p:spPr>
          <a:xfrm>
            <a:off x="2264141" y="4653933"/>
            <a:ext cx="6536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Jo høyere tall, desto mer «bommer» modellen vår. 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8B629F8-A386-C146-AE9F-F50A1F606D5A}"/>
              </a:ext>
            </a:extLst>
          </p:cNvPr>
          <p:cNvSpPr txBox="1"/>
          <p:nvPr/>
        </p:nvSpPr>
        <p:spPr>
          <a:xfrm>
            <a:off x="1334753" y="3505515"/>
            <a:ext cx="8395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400" dirty="0">
                <a:solidFill>
                  <a:schemeClr val="accent2"/>
                </a:solidFill>
              </a:rPr>
              <a:t>Med andre ord</a:t>
            </a:r>
            <a:r>
              <a:rPr lang="nb-NO" sz="2400" dirty="0"/>
              <a:t>: Vi vil minimere det gjennomsnittlige kvadratet av </a:t>
            </a:r>
          </a:p>
          <a:p>
            <a:pPr algn="ctr"/>
            <a:r>
              <a:rPr lang="nb-NO" sz="2400" dirty="0"/>
              <a:t>distansen mellom objekter og deres </a:t>
            </a:r>
            <a:r>
              <a:rPr lang="nb-NO" sz="2400" dirty="0" err="1"/>
              <a:t>klyngecentroider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62039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A16FA8-5238-8040-9444-DF53377E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nb-NO" dirty="0"/>
              <a:t>Algoritmen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BA16AD9-B9CA-1341-9143-B2128D48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81" y="1368425"/>
            <a:ext cx="10206038" cy="294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solidFill>
                  <a:schemeClr val="accent2"/>
                </a:solidFill>
              </a:rPr>
              <a:t>Initialiser</a:t>
            </a:r>
            <a:r>
              <a:rPr lang="nb-NO" dirty="0"/>
              <a:t>: velg </a:t>
            </a:r>
            <a:r>
              <a:rPr lang="nb-NO" i="1" dirty="0"/>
              <a:t>k </a:t>
            </a:r>
            <a:r>
              <a:rPr lang="nb-NO" dirty="0"/>
              <a:t>tilfeldige «</a:t>
            </a:r>
            <a:r>
              <a:rPr lang="nb-NO" dirty="0" err="1"/>
              <a:t>seeds</a:t>
            </a:r>
            <a:r>
              <a:rPr lang="nb-NO" dirty="0"/>
              <a:t>»</a:t>
            </a:r>
          </a:p>
          <a:p>
            <a:pPr marL="0" indent="0" algn="ctr">
              <a:buNone/>
            </a:pPr>
            <a:r>
              <a:rPr lang="nb-NO" dirty="0">
                <a:solidFill>
                  <a:schemeClr val="accent2"/>
                </a:solidFill>
              </a:rPr>
              <a:t>Iterer</a:t>
            </a:r>
            <a:r>
              <a:rPr lang="nb-NO" dirty="0"/>
              <a:t>: </a:t>
            </a:r>
          </a:p>
          <a:p>
            <a:pPr marL="0" indent="0" algn="ctr">
              <a:buNone/>
            </a:pPr>
            <a:r>
              <a:rPr lang="nb-NO" dirty="0"/>
              <a:t>- Tilordne hvert objekt den klyngen med nærmeste centroide</a:t>
            </a:r>
          </a:p>
          <a:p>
            <a:pPr marL="0" indent="0" algn="ctr">
              <a:buNone/>
            </a:pPr>
            <a:r>
              <a:rPr lang="nb-NO" dirty="0"/>
              <a:t>- Generer nye </a:t>
            </a:r>
            <a:r>
              <a:rPr lang="nb-NO" dirty="0" err="1"/>
              <a:t>centroider</a:t>
            </a:r>
            <a:r>
              <a:rPr lang="nb-NO" dirty="0"/>
              <a:t> for klyngene</a:t>
            </a:r>
          </a:p>
          <a:p>
            <a:pPr marL="0" indent="0" algn="ctr">
              <a:buNone/>
            </a:pPr>
            <a:r>
              <a:rPr lang="nb-NO" dirty="0">
                <a:solidFill>
                  <a:srgbClr val="C00000"/>
                </a:solidFill>
              </a:rPr>
              <a:t>Terminer</a:t>
            </a:r>
            <a:r>
              <a:rPr lang="nb-NO" dirty="0"/>
              <a:t>: Når vi har oppfylt stoppkriteriet vårt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EF6A1E3-11EB-0541-9213-3176141B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F1BE-5E12-684D-AA2E-73D4E66D9038}" type="datetime1">
              <a:rPr lang="nb-NO" smtClean="0"/>
              <a:t>17.02.2022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3603B7-74E9-1542-8014-25DC614E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6C4952-03BB-9441-B435-8C96174C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363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687241-3724-7346-91C8-8B298D82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920750"/>
          </a:xfrm>
        </p:spPr>
        <p:txBody>
          <a:bodyPr/>
          <a:lstStyle/>
          <a:p>
            <a:pPr algn="ctr"/>
            <a:r>
              <a:rPr lang="nb-NO" dirty="0"/>
              <a:t>Hvordan vet vi når vi skal stoppe?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87E735-5A13-BC4A-BF94-920B2540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8" y="1993751"/>
            <a:ext cx="5510212" cy="2870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Vi må et </a:t>
            </a:r>
            <a:r>
              <a:rPr lang="nb-NO" dirty="0" err="1">
                <a:solidFill>
                  <a:schemeClr val="accent2"/>
                </a:solidFill>
              </a:rPr>
              <a:t>stoppkriterie</a:t>
            </a:r>
            <a:r>
              <a:rPr lang="nb-NO" dirty="0"/>
              <a:t>:</a:t>
            </a:r>
          </a:p>
          <a:p>
            <a:pPr>
              <a:buFontTx/>
              <a:buChar char="-"/>
            </a:pPr>
            <a:r>
              <a:rPr lang="nb-NO" sz="2400" dirty="0"/>
              <a:t>Et forhåndsbestemt antall iterasjoner</a:t>
            </a:r>
          </a:p>
          <a:p>
            <a:pPr>
              <a:buFontTx/>
              <a:buChar char="-"/>
            </a:pPr>
            <a:r>
              <a:rPr lang="nb-NO" sz="2400" dirty="0"/>
              <a:t>Når </a:t>
            </a:r>
            <a:r>
              <a:rPr lang="nb-NO" sz="2400" dirty="0" err="1"/>
              <a:t>centroidene</a:t>
            </a:r>
            <a:r>
              <a:rPr lang="nb-NO" sz="2400" dirty="0"/>
              <a:t> ikke forandrer seg mer mellom iterasjonene</a:t>
            </a:r>
          </a:p>
          <a:p>
            <a:pPr>
              <a:buFontTx/>
              <a:buChar char="-"/>
            </a:pPr>
            <a:r>
              <a:rPr lang="nb-NO" sz="2400" dirty="0"/>
              <a:t>Prosessen slutter når </a:t>
            </a:r>
            <a:r>
              <a:rPr lang="nb-NO" sz="2400" dirty="0" err="1"/>
              <a:t>tapsfunskjonen</a:t>
            </a:r>
            <a:r>
              <a:rPr lang="nb-NO" sz="2400" dirty="0"/>
              <a:t> (WCSS) er innenfor et visst tall</a:t>
            </a:r>
          </a:p>
          <a:p>
            <a:pPr>
              <a:buFontTx/>
              <a:buChar char="-"/>
            </a:pPr>
            <a:endParaRPr lang="nb-NO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301065E0-EA46-C249-ADC7-46139A055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93"/>
          <a:stretch/>
        </p:blipFill>
        <p:spPr>
          <a:xfrm>
            <a:off x="6923617" y="4116471"/>
            <a:ext cx="4249208" cy="2753236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A54F54A3-1FD1-0B47-8164-7206D110C1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88"/>
          <a:stretch/>
        </p:blipFill>
        <p:spPr>
          <a:xfrm>
            <a:off x="6923617" y="1236925"/>
            <a:ext cx="4249208" cy="2771333"/>
          </a:xfrm>
          <a:prstGeom prst="rect">
            <a:avLst/>
          </a:prstGeom>
        </p:spPr>
      </p:pic>
      <p:sp>
        <p:nvSpPr>
          <p:cNvPr id="11" name="Plassholder for dato 10">
            <a:extLst>
              <a:ext uri="{FF2B5EF4-FFF2-40B4-BE49-F238E27FC236}">
                <a16:creationId xmlns:a16="http://schemas.microsoft.com/office/drawing/2014/main" id="{29CC5E33-2209-1845-9E0B-D78E2451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2D7D-476E-234B-8601-FD7A45DA077A}" type="datetime1">
              <a:rPr lang="nb-NO" smtClean="0"/>
              <a:t>17.02.2022</a:t>
            </a:fld>
            <a:endParaRPr lang="nb-NO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73EEA777-E72D-7542-8491-9E80696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1127D1CE-D559-E54A-ADAF-ECE6DA56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285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C7B4B8-9751-6A43-8CE5-50240D4F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/>
          <a:lstStyle/>
          <a:p>
            <a:pPr algn="ctr"/>
            <a:r>
              <a:rPr lang="nb-NO" dirty="0"/>
              <a:t>Bag </a:t>
            </a:r>
            <a:r>
              <a:rPr lang="nb-NO" dirty="0" err="1"/>
              <a:t>of</a:t>
            </a:r>
            <a:r>
              <a:rPr lang="nb-NO" dirty="0"/>
              <a:t> Words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DEC526-C7E6-1D45-A3C7-808D187C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b-NO" dirty="0"/>
              <a:t>Vi samler alle ord i en «bag», slik at vi får oversikt over hvilke ord som forekommer i et dokument, eventuelt hvor ofte de forekommer.</a:t>
            </a:r>
          </a:p>
          <a:p>
            <a:pPr marL="0" indent="0" algn="ctr">
              <a:buNone/>
            </a:pPr>
            <a:r>
              <a:rPr lang="nb-NO" dirty="0">
                <a:solidFill>
                  <a:schemeClr val="accent2"/>
                </a:solidFill>
              </a:rPr>
              <a:t>Rekkefølgen</a:t>
            </a:r>
            <a:r>
              <a:rPr lang="nb-NO" dirty="0"/>
              <a:t> blir </a:t>
            </a:r>
            <a:r>
              <a:rPr lang="nb-NO" dirty="0">
                <a:solidFill>
                  <a:schemeClr val="accent2"/>
                </a:solidFill>
              </a:rPr>
              <a:t>ikke</a:t>
            </a:r>
            <a:r>
              <a:rPr lang="nb-NO" dirty="0"/>
              <a:t> tatt hensyn til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4B9D5C0-59C2-D046-AEEE-B8B0913D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2737-6A38-9347-AAAB-965855A5239C}" type="datetime1">
              <a:rPr lang="nb-NO" smtClean="0"/>
              <a:t>17.02.2022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00310CD-AE21-8C47-93F3-BEE383F7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63DFDA1-5E6F-3D49-83A0-604B93F5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7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5A7AE202-CC87-2641-864D-D181F624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15" y="3603624"/>
            <a:ext cx="2464169" cy="18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3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291E95-495E-954C-846E-A1BCA8FA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569232"/>
          </a:xfrm>
        </p:spPr>
        <p:txBody>
          <a:bodyPr/>
          <a:lstStyle/>
          <a:p>
            <a:pPr marL="0" indent="0" algn="ctr">
              <a:buNone/>
            </a:pPr>
            <a:r>
              <a:rPr lang="nb-NO" u="sng" dirty="0">
                <a:hlinkClick r:id="rId2"/>
              </a:rPr>
              <a:t>https://www.youtube.com/watch?v=5I3Ei69I40s</a:t>
            </a:r>
            <a:endParaRPr lang="nb-NO" dirty="0"/>
          </a:p>
          <a:p>
            <a:pPr marL="0" indent="0" algn="ctr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0738B59-8F76-6647-912A-ABA1EDC2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2737-6A38-9347-AAAB-965855A5239C}" type="datetime1">
              <a:rPr lang="nb-NO" smtClean="0"/>
              <a:t>17.02.2022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657166E-AEAF-4A46-9DCA-A51EE5C3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1F77FF5-9DAF-6345-8924-9EF7A89F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3D04-EB37-3F43-8B44-266240D1C2D7}" type="slidenum">
              <a:rPr lang="nb-NO" smtClean="0"/>
              <a:t>8</a:t>
            </a:fld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4049F8EF-8EC3-CE4E-BFFC-E6BF2571EE2D}"/>
              </a:ext>
            </a:extLst>
          </p:cNvPr>
          <p:cNvSpPr txBox="1"/>
          <p:nvPr/>
        </p:nvSpPr>
        <p:spPr>
          <a:xfrm>
            <a:off x="5038659" y="2329544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Visualisering:</a:t>
            </a:r>
          </a:p>
        </p:txBody>
      </p:sp>
    </p:spTree>
    <p:extLst>
      <p:ext uri="{BB962C8B-B14F-4D97-AF65-F5344CB8AC3E}">
        <p14:creationId xmlns:p14="http://schemas.microsoft.com/office/powerpoint/2010/main" val="55171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302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Klyngeanalyse</vt:lpstr>
      <vt:lpstr>PowerPoint-presentasjon</vt:lpstr>
      <vt:lpstr>k-means clustering</vt:lpstr>
      <vt:lpstr>PowerPoint-presentasjon</vt:lpstr>
      <vt:lpstr>Algoritmen</vt:lpstr>
      <vt:lpstr>Hvordan vet vi når vi skal stoppe?</vt:lpstr>
      <vt:lpstr>Bag of Words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Klyngeanalyse</dc:title>
  <dc:creator>Lilja Charlotte Storset</dc:creator>
  <cp:lastModifiedBy>Lilja Charlotte Storset</cp:lastModifiedBy>
  <cp:revision>6</cp:revision>
  <dcterms:created xsi:type="dcterms:W3CDTF">2022-02-14T12:05:46Z</dcterms:created>
  <dcterms:modified xsi:type="dcterms:W3CDTF">2022-02-17T11:02:49Z</dcterms:modified>
</cp:coreProperties>
</file>