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1"/>
    <p:restoredTop sz="92673"/>
  </p:normalViewPr>
  <p:slideViewPr>
    <p:cSldViewPr snapToGrid="0" snapToObjects="1">
      <p:cViewPr varScale="1">
        <p:scale>
          <a:sx n="72" d="100"/>
          <a:sy n="72" d="100"/>
        </p:scale>
        <p:origin x="216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60346-B050-CD46-ABE6-F7AE5516018F}" type="datetimeFigureOut">
              <a:rPr lang="nb-NO" smtClean="0"/>
              <a:t>26.02.2024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C0E7C-1FA1-004B-99A2-5236D40067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75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0E7C-1FA1-004B-99A2-5236D4006719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166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Predikerer kontinuerlige verdier, ikke </a:t>
            </a:r>
            <a:r>
              <a:rPr lang="nb-NO" dirty="0" err="1"/>
              <a:t>probalistiske</a:t>
            </a:r>
            <a:r>
              <a:rPr lang="nb-NO" dirty="0"/>
              <a:t>. derfor egner seg ikke for klassifisering. Sender gjerne inn en verdi og får ut en predikert verdi, ikke en klasse.</a:t>
            </a:r>
          </a:p>
          <a:p>
            <a:r>
              <a:rPr lang="nb-NO" dirty="0"/>
              <a:t>w og b er parametere som modellen lærer seg. ofte tilfeldige verdier i starten som blir justert.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0E7C-1FA1-004B-99A2-5236D4006719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1856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Gir sannsynlighet, men brukes som regel til klassifisering likevel. f.eks. hvis p over 50%, så er svaret True for et eller annet.</a:t>
            </a:r>
          </a:p>
          <a:p>
            <a:r>
              <a:rPr lang="nb-NO" dirty="0"/>
              <a:t>Også lineær modell, sigmoid-kurven er ikke </a:t>
            </a:r>
            <a:r>
              <a:rPr lang="nb-NO" dirty="0" err="1"/>
              <a:t>decision</a:t>
            </a:r>
            <a:r>
              <a:rPr lang="nb-NO" dirty="0"/>
              <a:t> </a:t>
            </a:r>
            <a:r>
              <a:rPr lang="nb-NO" dirty="0" err="1"/>
              <a:t>boundary</a:t>
            </a:r>
            <a:r>
              <a:rPr lang="nb-NO" dirty="0"/>
              <a:t>, men det som gjør at y-verdiene holder seg mellom 0 og 1.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0E7C-1FA1-004B-99A2-5236D4006719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16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Tapsfunksjon</a:t>
            </a:r>
            <a:r>
              <a:rPr lang="nb-NO" dirty="0"/>
              <a:t>: Sammenligner predikerte y med «ekte/sanne y». Noe logaritmiske greier, litt avansert (ikke viktig).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0E7C-1FA1-004B-99A2-5236D4006719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66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Starter på et tilfeldig sted. Målet er å jobbe seg gradvis nedover til det laveste punktet, slik at vi får minst mulig «loss». Læringsraten er hvor store steg algoritmen tar, er noe man kan sette selv.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0E7C-1FA1-004B-99A2-5236D4006719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228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God generalisering: mindre fare for overtrening. lineær modell, så ikke så mye mønster man kan tilegne seg.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0E7C-1FA1-004B-99A2-5236D4006719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12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687E-F32D-4542-B8D2-BD5A1E112CBD}" type="datetime1">
              <a:rPr lang="nb-NO" smtClean="0"/>
              <a:t>26.02.2024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 V22 liljacs@uio.no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8AE-F417-914E-9A89-1A1D7E9CD6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510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DDA8-618D-3049-A461-329B476E9F79}" type="datetime1">
              <a:rPr lang="nb-NO" smtClean="0"/>
              <a:t>26.02.2024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 V22 liljacs@uio.no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8AE-F417-914E-9A89-1A1D7E9CD6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241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49C0-7558-054F-8BE8-12FA7D9A66A1}" type="datetime1">
              <a:rPr lang="nb-NO" smtClean="0"/>
              <a:t>26.02.2024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 V22 liljacs@uio.no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8AE-F417-914E-9A89-1A1D7E9CD6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47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D274-E8A5-5941-8A70-D12AE7B19034}" type="datetime1">
              <a:rPr lang="nb-NO" smtClean="0"/>
              <a:t>26.02.2024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 V22 liljacs@uio.no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8AE-F417-914E-9A89-1A1D7E9CD6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874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946B-B45D-7642-A83E-D933856C3292}" type="datetime1">
              <a:rPr lang="nb-NO" smtClean="0"/>
              <a:t>26.02.2024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 V22 liljacs@uio.no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8AE-F417-914E-9A89-1A1D7E9CD6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103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F418-9239-8E4F-8B8E-DF202EF7E732}" type="datetime1">
              <a:rPr lang="nb-NO" smtClean="0"/>
              <a:t>26.02.2024</a:t>
            </a:fld>
            <a:endParaRPr lang="nb-N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 V22 liljacs@uio.no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8AE-F417-914E-9A89-1A1D7E9CD6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498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EF7E-E14C-9A4E-885A-4A66FD304AFB}" type="datetime1">
              <a:rPr lang="nb-NO" smtClean="0"/>
              <a:t>26.02.2024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 V22 liljacs@uio.no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8AE-F417-914E-9A89-1A1D7E9CD62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5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9C93-E226-5442-B848-3EBBBC682042}" type="datetime1">
              <a:rPr lang="nb-NO" smtClean="0"/>
              <a:t>26.02.2024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 V22 liljacs@uio.no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8AE-F417-914E-9A89-1A1D7E9CD6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189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D92A-816E-CD42-B528-F1DE011B95B5}" type="datetime1">
              <a:rPr lang="nb-NO" smtClean="0"/>
              <a:t>26.02.2024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 V22 liljacs@uio.no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8AE-F417-914E-9A89-1A1D7E9CD6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219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70-F09B-BA46-9750-26A9CDE2D8E4}" type="datetime1">
              <a:rPr lang="nb-NO" smtClean="0"/>
              <a:t>26.02.2024</a:t>
            </a:fld>
            <a:endParaRPr lang="nb-N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b-NO"/>
              <a:t>IN2110  V22 liljacs@uio.no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8AE-F417-914E-9A89-1A1D7E9CD6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374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437548B-D1C4-2748-8E90-632DE29F4D78}" type="datetime1">
              <a:rPr lang="nb-NO" smtClean="0"/>
              <a:t>26.02.2024</a:t>
            </a:fld>
            <a:endParaRPr lang="nb-N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IN2110  V22 liljacs@uio.no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8AE-F417-914E-9A89-1A1D7E9CD6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069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024D96-3DDD-7149-A1EC-2A730F91FABA}" type="datetime1">
              <a:rPr lang="nb-NO" smtClean="0"/>
              <a:t>26.02.2024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b-NO"/>
              <a:t>IN2110  V22 liljacs@uio.no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480A8AE-F417-914E-9A89-1A1D7E9CD6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935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uio.no/IN2110/v23/blob/main/Ressurser/Ukesoppgaver/Uke_07.pdf" TargetMode="External"/><Relationship Id="rId2" Type="http://schemas.openxmlformats.org/officeDocument/2006/relationships/hyperlink" Target="https://github.uio.no/IN2110/v23/blob/main/Ressurser/Intro%20til%20Pandas%20og%20Sckit-learn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uio.no/IN2110/v23/blob/main/obliger/1b/1b_innlevering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F7466A16-8221-9144-A057-ECD0D9EC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762125" y="301752"/>
            <a:ext cx="8667750" cy="6485764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635E27E4-4132-C243-9D77-38F998FB1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81"/>
            <a:ext cx="9144000" cy="909638"/>
          </a:xfrm>
        </p:spPr>
        <p:txBody>
          <a:bodyPr>
            <a:normAutofit/>
          </a:bodyPr>
          <a:lstStyle/>
          <a:p>
            <a:r>
              <a:rPr lang="nb-NO"/>
              <a:t>Logistisk Regresjon</a:t>
            </a:r>
            <a:endParaRPr lang="nb-NO" dirty="0"/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1821BCB4-C482-3840-84AB-30E5ABB7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F57F-F682-E640-A510-A116610B5D07}" type="datetime1">
              <a:rPr lang="nb-NO" smtClean="0"/>
              <a:t>26.02.2024</a:t>
            </a:fld>
            <a:endParaRPr lang="nb-NO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2A50222A-E1D0-7544-AB71-7B0D6EA1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IN2110  V23 </a:t>
            </a:r>
            <a:r>
              <a:rPr lang="nb-NO" dirty="0" err="1"/>
              <a:t>liljacs@uio.no</a:t>
            </a:r>
            <a:endParaRPr lang="nb-NO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681C535B-3204-4146-A834-6A4A3A09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8AE-F417-914E-9A89-1A1D7E9CD62D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0038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234E64-88F5-AB4E-9EC0-79C18F01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18" y="281680"/>
            <a:ext cx="7560564" cy="732732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LIneær</a:t>
            </a:r>
            <a:r>
              <a:rPr lang="nb-NO" dirty="0"/>
              <a:t> regresjon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B1609C-B974-4F45-8BBD-A825BB9D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38566"/>
            <a:ext cx="11544300" cy="6000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800" dirty="0">
                <a:solidFill>
                  <a:schemeClr val="tx1"/>
                </a:solidFill>
              </a:rPr>
              <a:t>Forsøker å finne en </a:t>
            </a:r>
            <a:r>
              <a:rPr lang="nb-NO" sz="2800" i="1" dirty="0">
                <a:solidFill>
                  <a:schemeClr val="tx1"/>
                </a:solidFill>
              </a:rPr>
              <a:t>rett linje </a:t>
            </a:r>
            <a:r>
              <a:rPr lang="nb-NO" sz="2800" dirty="0">
                <a:solidFill>
                  <a:schemeClr val="tx1"/>
                </a:solidFill>
              </a:rPr>
              <a:t>vi kan trekke som </a:t>
            </a:r>
            <a:r>
              <a:rPr lang="nb-NO" sz="2800" i="1" dirty="0" err="1">
                <a:solidFill>
                  <a:schemeClr val="tx1"/>
                </a:solidFill>
              </a:rPr>
              <a:t>decision</a:t>
            </a:r>
            <a:r>
              <a:rPr lang="nb-NO" sz="2800" i="1" dirty="0">
                <a:solidFill>
                  <a:schemeClr val="tx1"/>
                </a:solidFill>
              </a:rPr>
              <a:t> </a:t>
            </a:r>
            <a:r>
              <a:rPr lang="nb-NO" sz="2800" i="1" dirty="0" err="1">
                <a:solidFill>
                  <a:schemeClr val="tx1"/>
                </a:solidFill>
              </a:rPr>
              <a:t>boundary</a:t>
            </a:r>
            <a:endParaRPr lang="nb-NO" sz="2800" i="1" dirty="0">
              <a:solidFill>
                <a:schemeClr val="tx1"/>
              </a:solidFill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E90C5B1-26E4-DD45-B507-4D24A0709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82"/>
          <a:stretch/>
        </p:blipFill>
        <p:spPr>
          <a:xfrm>
            <a:off x="7633899" y="2972157"/>
            <a:ext cx="4188316" cy="34944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BFF60C46-19D9-744A-ABD3-EE012A3947E1}"/>
                  </a:ext>
                </a:extLst>
              </p:cNvPr>
              <p:cNvSpPr txBox="1"/>
              <p:nvPr/>
            </p:nvSpPr>
            <p:spPr>
              <a:xfrm>
                <a:off x="685582" y="2412006"/>
                <a:ext cx="5706140" cy="575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sz="2800" b="1"/>
                        <m:t>𝑦</m:t>
                      </m:r>
                      <m:r>
                        <m:rPr>
                          <m:nor/>
                        </m:rPr>
                        <a:rPr lang="nb-NO" sz="2800" b="1"/>
                        <m:t> = </m:t>
                      </m:r>
                      <m:r>
                        <m:rPr>
                          <m:nor/>
                        </m:rPr>
                        <a:rPr lang="nb-NO" sz="2800" b="1"/>
                        <m:t>𝑤</m:t>
                      </m:r>
                      <m:r>
                        <m:rPr>
                          <m:nor/>
                        </m:rPr>
                        <a:rPr lang="nb-NO" sz="2800" b="1" baseline="-25000"/>
                        <m:t>1</m:t>
                      </m:r>
                      <m:r>
                        <m:rPr>
                          <m:nor/>
                        </m:rPr>
                        <a:rPr lang="nb-NO" sz="2800" b="1"/>
                        <m:t>𝑥</m:t>
                      </m:r>
                      <m:r>
                        <m:rPr>
                          <m:nor/>
                        </m:rPr>
                        <a:rPr lang="nb-NO" sz="2800" b="1" baseline="-25000"/>
                        <m:t>1</m:t>
                      </m:r>
                      <m:r>
                        <m:rPr>
                          <m:nor/>
                        </m:rPr>
                        <a:rPr lang="nb-NO" sz="2800" b="1"/>
                        <m:t> + </m:t>
                      </m:r>
                      <m:r>
                        <m:rPr>
                          <m:nor/>
                        </m:rPr>
                        <a:rPr lang="nb-NO" sz="2800" b="1"/>
                        <m:t>𝑤</m:t>
                      </m:r>
                      <m:r>
                        <m:rPr>
                          <m:nor/>
                        </m:rPr>
                        <a:rPr lang="nb-NO" sz="2800" b="1" baseline="-25000"/>
                        <m:t>2</m:t>
                      </m:r>
                      <m:r>
                        <m:rPr>
                          <m:nor/>
                        </m:rPr>
                        <a:rPr lang="nb-NO" sz="2800" b="1"/>
                        <m:t>𝑥</m:t>
                      </m:r>
                      <m:r>
                        <m:rPr>
                          <m:nor/>
                        </m:rPr>
                        <a:rPr lang="nb-NO" sz="2800" b="1" baseline="-25000"/>
                        <m:t>2</m:t>
                      </m:r>
                      <m:r>
                        <m:rPr>
                          <m:nor/>
                        </m:rPr>
                        <a:rPr lang="nb-NO" sz="2800" b="1"/>
                        <m:t> + ... + </m:t>
                      </m:r>
                      <m:r>
                        <m:rPr>
                          <m:nor/>
                        </m:rPr>
                        <a:rPr lang="nb-NO" sz="2800" b="1"/>
                        <m:t>𝑤</m:t>
                      </m:r>
                      <m:r>
                        <m:rPr>
                          <m:nor/>
                        </m:rPr>
                        <a:rPr lang="nb-NO" sz="2800" b="1" baseline="-25000"/>
                        <m:t>n</m:t>
                      </m:r>
                      <m:r>
                        <m:rPr>
                          <m:nor/>
                        </m:rPr>
                        <a:rPr lang="nb-NO" sz="2800" b="1"/>
                        <m:t>𝑥</m:t>
                      </m:r>
                      <m:r>
                        <m:rPr>
                          <m:nor/>
                        </m:rPr>
                        <a:rPr lang="nb-NO" sz="2800" b="1" baseline="-25000"/>
                        <m:t>n</m:t>
                      </m:r>
                      <m:r>
                        <m:rPr>
                          <m:nor/>
                        </m:rPr>
                        <a:rPr lang="nb-NO" sz="2800" b="1"/>
                        <m:t> + </m:t>
                      </m:r>
                      <m:r>
                        <m:rPr>
                          <m:nor/>
                        </m:rPr>
                        <a:rPr lang="nb-NO" sz="2800" b="1"/>
                        <m:t>𝑏</m:t>
                      </m:r>
                    </m:oMath>
                  </m:oMathPara>
                </a14:m>
                <a:endParaRPr lang="nb-NO" sz="2800" dirty="0"/>
              </a:p>
            </p:txBody>
          </p:sp>
        </mc:Choice>
        <mc:Fallback xmlns=""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BFF60C46-19D9-744A-ABD3-EE012A394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82" y="2412006"/>
                <a:ext cx="5706140" cy="575799"/>
              </a:xfrm>
              <a:prstGeom prst="rect">
                <a:avLst/>
              </a:prstGeom>
              <a:blipFill>
                <a:blip r:embed="rId4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Sylinder 5">
            <a:extLst>
              <a:ext uri="{FF2B5EF4-FFF2-40B4-BE49-F238E27FC236}">
                <a16:creationId xmlns:a16="http://schemas.microsoft.com/office/drawing/2014/main" id="{BA744489-A200-434D-92B5-37C9BAF5B70B}"/>
              </a:ext>
            </a:extLst>
          </p:cNvPr>
          <p:cNvSpPr txBox="1"/>
          <p:nvPr/>
        </p:nvSpPr>
        <p:spPr>
          <a:xfrm>
            <a:off x="263564" y="331298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Output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F6205520-E5BF-5749-87B5-8DB7AEEED1E1}"/>
              </a:ext>
            </a:extLst>
          </p:cNvPr>
          <p:cNvSpPr txBox="1"/>
          <p:nvPr/>
        </p:nvSpPr>
        <p:spPr>
          <a:xfrm>
            <a:off x="804800" y="3547030"/>
            <a:ext cx="1876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/>
              <a:t>Input med </a:t>
            </a:r>
            <a:r>
              <a:rPr lang="nb-NO" i="1" dirty="0"/>
              <a:t>n </a:t>
            </a:r>
          </a:p>
          <a:p>
            <a:pPr algn="ctr"/>
            <a:r>
              <a:rPr lang="nb-NO" dirty="0"/>
              <a:t>numeriske verdier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2DFC7E9-D1DF-6543-AEDA-CD8626F971E3}"/>
              </a:ext>
            </a:extLst>
          </p:cNvPr>
          <p:cNvSpPr txBox="1"/>
          <p:nvPr/>
        </p:nvSpPr>
        <p:spPr>
          <a:xfrm>
            <a:off x="2441249" y="3460433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/>
              <a:t>Estimerte vekter</a:t>
            </a:r>
          </a:p>
          <a:p>
            <a:pPr algn="ctr"/>
            <a:r>
              <a:rPr lang="nb-NO" dirty="0"/>
              <a:t> i modellen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85DC2EE9-1B83-F54F-9997-CFEE2385BB05}"/>
              </a:ext>
            </a:extLst>
          </p:cNvPr>
          <p:cNvSpPr txBox="1"/>
          <p:nvPr/>
        </p:nvSpPr>
        <p:spPr>
          <a:xfrm>
            <a:off x="4007112" y="3571875"/>
            <a:ext cx="340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/>
              <a:t>Skjæringspunktet:</a:t>
            </a:r>
          </a:p>
          <a:p>
            <a:pPr algn="ctr"/>
            <a:r>
              <a:rPr lang="nb-NO" dirty="0"/>
              <a:t>Verdien av y hvis alle trekk i x er 0</a:t>
            </a:r>
          </a:p>
        </p:txBody>
      </p:sp>
      <p:cxnSp>
        <p:nvCxnSpPr>
          <p:cNvPr id="14" name="Rett pil 13">
            <a:extLst>
              <a:ext uri="{FF2B5EF4-FFF2-40B4-BE49-F238E27FC236}">
                <a16:creationId xmlns:a16="http://schemas.microsoft.com/office/drawing/2014/main" id="{D5CC858C-8124-FA43-888C-4ACC8E05E77B}"/>
              </a:ext>
            </a:extLst>
          </p:cNvPr>
          <p:cNvCxnSpPr>
            <a:stCxn id="6" idx="0"/>
          </p:cNvCxnSpPr>
          <p:nvPr/>
        </p:nvCxnSpPr>
        <p:spPr>
          <a:xfrm flipV="1">
            <a:off x="701345" y="2987805"/>
            <a:ext cx="340646" cy="325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 14">
            <a:extLst>
              <a:ext uri="{FF2B5EF4-FFF2-40B4-BE49-F238E27FC236}">
                <a16:creationId xmlns:a16="http://schemas.microsoft.com/office/drawing/2014/main" id="{9A38E129-8A9B-4744-A2EC-76B4564DF6CC}"/>
              </a:ext>
            </a:extLst>
          </p:cNvPr>
          <p:cNvCxnSpPr>
            <a:cxnSpLocks/>
          </p:cNvCxnSpPr>
          <p:nvPr/>
        </p:nvCxnSpPr>
        <p:spPr>
          <a:xfrm flipV="1">
            <a:off x="1788230" y="2972157"/>
            <a:ext cx="372652" cy="5997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>
            <a:extLst>
              <a:ext uri="{FF2B5EF4-FFF2-40B4-BE49-F238E27FC236}">
                <a16:creationId xmlns:a16="http://schemas.microsoft.com/office/drawing/2014/main" id="{F8324F3B-7A0C-1F4C-89F4-042FCC94490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977692" y="2986799"/>
            <a:ext cx="338156" cy="4736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6202126A-5DB4-0C41-8027-DF72B79FACC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711650" y="2986799"/>
            <a:ext cx="68088" cy="585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DF1DFD58-3241-A94B-950C-6A8FF2AC5E86}"/>
              </a:ext>
            </a:extLst>
          </p:cNvPr>
          <p:cNvSpPr txBox="1"/>
          <p:nvPr/>
        </p:nvSpPr>
        <p:spPr>
          <a:xfrm>
            <a:off x="157009" y="4879071"/>
            <a:ext cx="728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Men:  formelen gir oss verdier mellom -uendelig</a:t>
            </a:r>
            <a:r>
              <a:rPr lang="nb-NO" sz="2400" b="1" dirty="0"/>
              <a:t> </a:t>
            </a:r>
            <a:r>
              <a:rPr lang="nb-NO" sz="2400" dirty="0"/>
              <a:t>og  		   +uendelig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3F891662-1F94-BD4D-9EF1-BC6EC02232B7}"/>
              </a:ext>
            </a:extLst>
          </p:cNvPr>
          <p:cNvSpPr txBox="1"/>
          <p:nvPr/>
        </p:nvSpPr>
        <p:spPr>
          <a:xfrm>
            <a:off x="871668" y="5794799"/>
            <a:ext cx="400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Vi vil ha verdier mellom 0 og 1</a:t>
            </a:r>
          </a:p>
        </p:txBody>
      </p:sp>
      <p:sp>
        <p:nvSpPr>
          <p:cNvPr id="30" name="Plassholder for dato 29">
            <a:extLst>
              <a:ext uri="{FF2B5EF4-FFF2-40B4-BE49-F238E27FC236}">
                <a16:creationId xmlns:a16="http://schemas.microsoft.com/office/drawing/2014/main" id="{4B611B45-632F-894F-9783-A287BCA4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50-F516-A54F-8C3B-8D2666037B8F}" type="datetime1">
              <a:rPr lang="nb-NO" smtClean="0"/>
              <a:t>26.02.2024</a:t>
            </a:fld>
            <a:endParaRPr lang="nb-NO"/>
          </a:p>
        </p:txBody>
      </p:sp>
      <p:sp>
        <p:nvSpPr>
          <p:cNvPr id="31" name="Plassholder for bunntekst 30">
            <a:extLst>
              <a:ext uri="{FF2B5EF4-FFF2-40B4-BE49-F238E27FC236}">
                <a16:creationId xmlns:a16="http://schemas.microsoft.com/office/drawing/2014/main" id="{1E4034B8-A2D5-994E-901A-0AB5413B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IN2110  V23 </a:t>
            </a:r>
            <a:r>
              <a:rPr lang="nb-NO" dirty="0" err="1"/>
              <a:t>liljacs@uio.no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1943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1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>
            <a:extLst>
              <a:ext uri="{FF2B5EF4-FFF2-40B4-BE49-F238E27FC236}">
                <a16:creationId xmlns:a16="http://schemas.microsoft.com/office/drawing/2014/main" id="{66091909-73E5-6A49-A291-6C4666FD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15" y="192815"/>
            <a:ext cx="7560564" cy="732732"/>
          </a:xfrm>
        </p:spPr>
        <p:txBody>
          <a:bodyPr>
            <a:normAutofit fontScale="90000"/>
          </a:bodyPr>
          <a:lstStyle/>
          <a:p>
            <a:r>
              <a:rPr lang="nb-NO" dirty="0"/>
              <a:t>Logistisk regresjon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6F4FFFF-3A2B-AF48-8072-B8BD665FA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0" y="2194859"/>
            <a:ext cx="11458575" cy="957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800" dirty="0"/>
              <a:t>For å gjøre om regresjonsresultatet til en sannsynlighet mellom 0 og 1, bruker vi </a:t>
            </a:r>
            <a:r>
              <a:rPr lang="nb-NO" sz="2800" i="1" dirty="0"/>
              <a:t>Sigmoid-funksjonen</a:t>
            </a:r>
            <a:r>
              <a:rPr lang="nb-NO" sz="2800" dirty="0"/>
              <a:t> 𝜎: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4833EC72-A1D8-774B-ABFE-5AA5087764B4}"/>
                  </a:ext>
                </a:extLst>
              </p:cNvPr>
              <p:cNvSpPr txBox="1"/>
              <p:nvPr/>
            </p:nvSpPr>
            <p:spPr>
              <a:xfrm>
                <a:off x="0" y="3754158"/>
                <a:ext cx="4612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nb-N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nb-N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800" dirty="0"/>
              </a:p>
            </p:txBody>
          </p:sp>
        </mc:Choice>
        <mc:Fallback xmlns=""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4833EC72-A1D8-774B-ABFE-5AA508776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4158"/>
                <a:ext cx="4612482" cy="523220"/>
              </a:xfrm>
              <a:prstGeom prst="rect">
                <a:avLst/>
              </a:prstGeom>
              <a:blipFill>
                <a:blip r:embed="rId3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6766F0D3-97A8-254B-8216-F8469ADBE9CE}"/>
                  </a:ext>
                </a:extLst>
              </p:cNvPr>
              <p:cNvSpPr txBox="1"/>
              <p:nvPr/>
            </p:nvSpPr>
            <p:spPr>
              <a:xfrm>
                <a:off x="513160" y="4460838"/>
                <a:ext cx="3586162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nb-NO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800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nb-NO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28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b-NO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28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b-NO" sz="2800" dirty="0"/>
              </a:p>
            </p:txBody>
          </p:sp>
        </mc:Choice>
        <mc:Fallback xmlns="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6766F0D3-97A8-254B-8216-F8469ADBE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60" y="4460838"/>
                <a:ext cx="3586162" cy="908967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Bilde 10">
            <a:extLst>
              <a:ext uri="{FF2B5EF4-FFF2-40B4-BE49-F238E27FC236}">
                <a16:creationId xmlns:a16="http://schemas.microsoft.com/office/drawing/2014/main" id="{8120181C-5879-7B47-99E8-EB2C94042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947" y="3152122"/>
            <a:ext cx="5257276" cy="3595650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925AFA7-13B5-F146-94D5-F3FAEE9D9E35}"/>
              </a:ext>
            </a:extLst>
          </p:cNvPr>
          <p:cNvSpPr txBox="1"/>
          <p:nvPr/>
        </p:nvSpPr>
        <p:spPr>
          <a:xfrm>
            <a:off x="1837621" y="1109007"/>
            <a:ext cx="85167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/>
              <a:t>Klassifikasjonsmodell som gir oss en </a:t>
            </a:r>
            <a:r>
              <a:rPr lang="nb-NO" sz="2800" i="1" dirty="0"/>
              <a:t>sannsynlighet</a:t>
            </a:r>
            <a:r>
              <a:rPr lang="nb-NO" sz="2800" dirty="0"/>
              <a:t> for en </a:t>
            </a:r>
          </a:p>
          <a:p>
            <a:pPr algn="ctr"/>
            <a:r>
              <a:rPr lang="nb-NO" sz="2800" dirty="0"/>
              <a:t>outputklasse </a:t>
            </a:r>
            <a:r>
              <a:rPr lang="nb-NO" sz="2800" i="1" dirty="0"/>
              <a:t>y</a:t>
            </a:r>
            <a:r>
              <a:rPr lang="nb-NO" sz="2800" dirty="0"/>
              <a:t> gitt input </a:t>
            </a:r>
            <a:r>
              <a:rPr lang="nb-NO" sz="2800" i="1" dirty="0"/>
              <a:t>x</a:t>
            </a:r>
          </a:p>
        </p:txBody>
      </p:sp>
      <p:sp>
        <p:nvSpPr>
          <p:cNvPr id="13" name="Plassholder for dato 12">
            <a:extLst>
              <a:ext uri="{FF2B5EF4-FFF2-40B4-BE49-F238E27FC236}">
                <a16:creationId xmlns:a16="http://schemas.microsoft.com/office/drawing/2014/main" id="{39BFA6BC-63AE-7446-93C5-2C2C6144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EF7B-53D5-2647-BD8B-EBA572DF75A6}" type="datetime1">
              <a:rPr lang="nb-NO" smtClean="0"/>
              <a:t>26.02.2024</a:t>
            </a:fld>
            <a:endParaRPr lang="nb-NO"/>
          </a:p>
        </p:txBody>
      </p:sp>
      <p:sp>
        <p:nvSpPr>
          <p:cNvPr id="14" name="Plassholder for bunntekst 13">
            <a:extLst>
              <a:ext uri="{FF2B5EF4-FFF2-40B4-BE49-F238E27FC236}">
                <a16:creationId xmlns:a16="http://schemas.microsoft.com/office/drawing/2014/main" id="{D64DF9C6-BAE5-2B45-AFC9-242E29AD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IN2110  V23 </a:t>
            </a:r>
            <a:r>
              <a:rPr lang="nb-NO" dirty="0" err="1"/>
              <a:t>liljacs@uio.no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1078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D6F5E6-FED5-3647-AF38-F933E49B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268" y="350330"/>
            <a:ext cx="7903464" cy="792670"/>
          </a:xfrm>
        </p:spPr>
        <p:txBody>
          <a:bodyPr>
            <a:normAutofit fontScale="90000"/>
          </a:bodyPr>
          <a:lstStyle/>
          <a:p>
            <a:r>
              <a:rPr lang="nb-NO" dirty="0"/>
              <a:t>Trene en logistisk regresjonsmodell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2E7A8B-56E5-B04A-84B0-66AF2F2B4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471613"/>
            <a:ext cx="11401425" cy="5136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600" dirty="0"/>
              <a:t>Vi estimerer vektene </a:t>
            </a:r>
            <a:r>
              <a:rPr lang="nb-NO" sz="2600" i="1" dirty="0">
                <a:solidFill>
                  <a:schemeClr val="accent1"/>
                </a:solidFill>
              </a:rPr>
              <a:t>w</a:t>
            </a:r>
            <a:r>
              <a:rPr lang="nb-NO" sz="2600" dirty="0"/>
              <a:t> og skjæringspunktet </a:t>
            </a:r>
            <a:r>
              <a:rPr lang="nb-NO" sz="2600" i="1" dirty="0">
                <a:solidFill>
                  <a:schemeClr val="accent1"/>
                </a:solidFill>
              </a:rPr>
              <a:t>b</a:t>
            </a:r>
            <a:r>
              <a:rPr lang="nb-NO" sz="2600" dirty="0"/>
              <a:t> ved hjelp av et treningssett</a:t>
            </a:r>
          </a:p>
          <a:p>
            <a:pPr>
              <a:buFontTx/>
              <a:buChar char="-"/>
            </a:pPr>
            <a:r>
              <a:rPr lang="nb-NO" sz="2600" dirty="0"/>
              <a:t>Vi ønsker at disse verdiene </a:t>
            </a:r>
            <a:r>
              <a:rPr lang="nb-NO" sz="2600" i="1" dirty="0">
                <a:solidFill>
                  <a:schemeClr val="accent1"/>
                </a:solidFill>
              </a:rPr>
              <a:t>minimerer</a:t>
            </a:r>
            <a:r>
              <a:rPr lang="nb-NO" sz="2600" dirty="0"/>
              <a:t> feil modellen gjør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600" dirty="0"/>
              <a:t>Vi må definere:</a:t>
            </a:r>
          </a:p>
          <a:p>
            <a:pPr>
              <a:buFontTx/>
              <a:buChar char="-"/>
            </a:pPr>
            <a:r>
              <a:rPr lang="nb-NO" sz="2600" dirty="0"/>
              <a:t>En </a:t>
            </a:r>
            <a:r>
              <a:rPr lang="nb-NO" sz="2600" dirty="0" err="1">
                <a:solidFill>
                  <a:schemeClr val="accent1"/>
                </a:solidFill>
              </a:rPr>
              <a:t>tapsfunksjon</a:t>
            </a:r>
            <a:r>
              <a:rPr lang="nb-NO" sz="2600" dirty="0"/>
              <a:t>:  Måler hvor mye modellen feiler</a:t>
            </a:r>
          </a:p>
          <a:p>
            <a:pPr lvl="1">
              <a:buFontTx/>
              <a:buChar char="-"/>
            </a:pPr>
            <a:r>
              <a:rPr lang="nb-NO" sz="2000" dirty="0"/>
              <a:t>Cross </a:t>
            </a:r>
            <a:r>
              <a:rPr lang="nb-NO" sz="2000" dirty="0" err="1"/>
              <a:t>Entropy</a:t>
            </a:r>
            <a:r>
              <a:rPr lang="nb-NO" sz="2000" dirty="0"/>
              <a:t> Loss</a:t>
            </a:r>
          </a:p>
          <a:p>
            <a:pPr>
              <a:buFontTx/>
              <a:buChar char="-"/>
            </a:pPr>
            <a:r>
              <a:rPr lang="nb-NO" sz="2600" dirty="0"/>
              <a:t>En </a:t>
            </a:r>
            <a:r>
              <a:rPr lang="nb-NO" sz="2600" dirty="0" err="1">
                <a:solidFill>
                  <a:schemeClr val="accent1"/>
                </a:solidFill>
              </a:rPr>
              <a:t>optimiseringsalgoritme</a:t>
            </a:r>
            <a:r>
              <a:rPr lang="nb-NO" sz="2600" dirty="0"/>
              <a:t>: finner verdiene for </a:t>
            </a:r>
            <a:r>
              <a:rPr lang="nb-NO" sz="2600" i="1" dirty="0">
                <a:solidFill>
                  <a:schemeClr val="accent1"/>
                </a:solidFill>
              </a:rPr>
              <a:t>w</a:t>
            </a:r>
            <a:r>
              <a:rPr lang="nb-NO" sz="2600" dirty="0"/>
              <a:t> og </a:t>
            </a:r>
            <a:r>
              <a:rPr lang="nb-NO" sz="2600" i="1" dirty="0">
                <a:solidFill>
                  <a:schemeClr val="accent1"/>
                </a:solidFill>
              </a:rPr>
              <a:t>b</a:t>
            </a:r>
            <a:r>
              <a:rPr lang="nb-NO" sz="2600" dirty="0"/>
              <a:t> som minimerer </a:t>
            </a:r>
            <a:r>
              <a:rPr lang="nb-NO" sz="2600" dirty="0" err="1"/>
              <a:t>tapsfunksjonen</a:t>
            </a:r>
            <a:r>
              <a:rPr lang="nb-NO" sz="2600" dirty="0"/>
              <a:t> på treningssettet</a:t>
            </a:r>
          </a:p>
          <a:p>
            <a:pPr lvl="1">
              <a:buFontTx/>
              <a:buChar char="-"/>
            </a:pPr>
            <a:r>
              <a:rPr lang="nb-NO" sz="2000" dirty="0"/>
              <a:t>Gradient </a:t>
            </a:r>
            <a:r>
              <a:rPr lang="nb-NO" sz="2000" dirty="0" err="1"/>
              <a:t>Descent</a:t>
            </a:r>
            <a:endParaRPr lang="nb-NO" sz="20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8F2391E-3EC7-7346-9F73-6ED0869D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6497-239E-AB4E-BCDE-A20240E24812}" type="datetime1">
              <a:rPr lang="nb-NO" smtClean="0"/>
              <a:t>26.02.2024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D307E74-674E-8243-82CE-660F6ACF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IN2110  V23 </a:t>
            </a:r>
            <a:r>
              <a:rPr lang="nb-NO" dirty="0" err="1"/>
              <a:t>liljacs@uio.no</a:t>
            </a:r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D2D6700-215A-E64A-B6FD-7C97E061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8AE-F417-914E-9A89-1A1D7E9CD62D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270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0AC133-9A46-884A-AEE9-66AD8150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924" y="353877"/>
            <a:ext cx="8832151" cy="764096"/>
          </a:xfrm>
        </p:spPr>
        <p:txBody>
          <a:bodyPr/>
          <a:lstStyle/>
          <a:p>
            <a:r>
              <a:rPr lang="nb-NO" dirty="0"/>
              <a:t>Gradient </a:t>
            </a:r>
            <a:r>
              <a:rPr lang="nb-NO" dirty="0" err="1"/>
              <a:t>descent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38B61A-7898-9940-8252-961452AA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528887"/>
            <a:ext cx="5214939" cy="18002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sz="2800" i="1" dirty="0"/>
              <a:t>Minimerer </a:t>
            </a:r>
            <a:r>
              <a:rPr lang="nb-NO" sz="2800" i="1" dirty="0" err="1"/>
              <a:t>tapsfunksjonen</a:t>
            </a:r>
            <a:r>
              <a:rPr lang="nb-NO" sz="2800" dirty="0"/>
              <a:t>: modellen feiler så lite som mulig</a:t>
            </a:r>
          </a:p>
          <a:p>
            <a:pPr>
              <a:buFontTx/>
              <a:buChar char="-"/>
            </a:pPr>
            <a:r>
              <a:rPr lang="nb-NO" sz="2800" dirty="0"/>
              <a:t>Justerer </a:t>
            </a:r>
            <a:r>
              <a:rPr lang="nb-NO" sz="2800" i="1" dirty="0"/>
              <a:t>w</a:t>
            </a:r>
            <a:r>
              <a:rPr lang="nb-NO" sz="2800" dirty="0"/>
              <a:t> og </a:t>
            </a:r>
            <a:r>
              <a:rPr lang="nb-NO" sz="2800" i="1" dirty="0"/>
              <a:t>b</a:t>
            </a:r>
            <a:r>
              <a:rPr lang="nb-NO" sz="2800" dirty="0"/>
              <a:t> gradvis med </a:t>
            </a:r>
            <a:r>
              <a:rPr lang="nb-NO" sz="2800" i="1" dirty="0"/>
              <a:t>gradient </a:t>
            </a:r>
            <a:r>
              <a:rPr lang="nb-NO" sz="2800" i="1" dirty="0" err="1"/>
              <a:t>descent</a:t>
            </a:r>
            <a:r>
              <a:rPr lang="nb-NO" sz="2800" dirty="0"/>
              <a:t>, slik at tapet minimeres 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D760861-DDAA-414D-9269-94150856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BDA2-F63F-514F-8D00-BC4DCA6243DF}" type="datetime1">
              <a:rPr lang="nb-NO" smtClean="0"/>
              <a:t>26.02.2024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858BB8B-41E8-044C-925A-890DD9C2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IN2110  V23 </a:t>
            </a:r>
            <a:r>
              <a:rPr lang="nb-NO" dirty="0" err="1"/>
              <a:t>liljacs@uio.no</a:t>
            </a:r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56EBEB-F3B4-3345-B8A9-0191E893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8AE-F417-914E-9A89-1A1D7E9CD62D}" type="slidenum">
              <a:rPr lang="nb-NO" smtClean="0"/>
              <a:t>5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A96A6662-EA6F-6942-93AC-5941A0DDE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7" t="5807" r="48105" b="61466"/>
          <a:stretch/>
        </p:blipFill>
        <p:spPr>
          <a:xfrm>
            <a:off x="7029449" y="1885951"/>
            <a:ext cx="4476752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7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8B613E-AA97-E943-8DAC-8C7C6B18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8595"/>
            <a:ext cx="7729728" cy="794385"/>
          </a:xfrm>
        </p:spPr>
        <p:txBody>
          <a:bodyPr>
            <a:normAutofit/>
          </a:bodyPr>
          <a:lstStyle/>
          <a:p>
            <a:r>
              <a:rPr lang="nb-NO" dirty="0"/>
              <a:t>Fordeler &amp; Ulemper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C27673C-F146-0945-A911-0441B2AE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3" y="1664014"/>
            <a:ext cx="6325549" cy="43005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sz="2800" dirty="0">
                <a:solidFill>
                  <a:schemeClr val="accent2"/>
                </a:solidFill>
              </a:rPr>
              <a:t>–</a:t>
            </a:r>
            <a:r>
              <a:rPr lang="nb-NO" sz="2800" dirty="0"/>
              <a:t> En lineær modell </a:t>
            </a:r>
            <a:r>
              <a:rPr lang="nb-NO" sz="2800" dirty="0">
                <a:solidFill>
                  <a:schemeClr val="tx1"/>
                </a:solidFill>
              </a:rPr>
              <a:t>vil ikke kunne skille </a:t>
            </a:r>
            <a:r>
              <a:rPr lang="nb-NO" sz="2800" dirty="0"/>
              <a:t>mellom klassene i alle datatyper 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92D050"/>
                </a:solidFill>
              </a:rPr>
              <a:t>+</a:t>
            </a:r>
            <a:r>
              <a:rPr lang="nb-NO" sz="2800" dirty="0"/>
              <a:t> Kan trenes på </a:t>
            </a:r>
            <a:r>
              <a:rPr lang="nb-NO" sz="2800" i="1" dirty="0">
                <a:solidFill>
                  <a:schemeClr val="tx1"/>
                </a:solidFill>
              </a:rPr>
              <a:t>beskjedne datamengder</a:t>
            </a:r>
            <a:r>
              <a:rPr lang="nb-NO" sz="2800" dirty="0"/>
              <a:t>: Få parametere som må estimeres (</a:t>
            </a:r>
            <a:r>
              <a:rPr lang="nb-NO" sz="2800" i="1" dirty="0"/>
              <a:t>w</a:t>
            </a:r>
            <a:r>
              <a:rPr lang="nb-NO" sz="2800" dirty="0"/>
              <a:t> og </a:t>
            </a:r>
            <a:r>
              <a:rPr lang="nb-NO" sz="2800" i="1" dirty="0"/>
              <a:t>b</a:t>
            </a:r>
            <a:r>
              <a:rPr lang="nb-NO" sz="2800" dirty="0"/>
              <a:t>)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92D050"/>
                </a:solidFill>
              </a:rPr>
              <a:t>+</a:t>
            </a:r>
            <a:r>
              <a:rPr lang="nb-NO" sz="2800" dirty="0"/>
              <a:t> Gode </a:t>
            </a:r>
            <a:r>
              <a:rPr lang="nb-NO" sz="2800" i="1" dirty="0">
                <a:solidFill>
                  <a:schemeClr val="tx1"/>
                </a:solidFill>
              </a:rPr>
              <a:t>generaliseringsevner</a:t>
            </a:r>
            <a:r>
              <a:rPr lang="nb-NO" sz="2800" dirty="0"/>
              <a:t> 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92D050"/>
                </a:solidFill>
              </a:rPr>
              <a:t>+</a:t>
            </a:r>
            <a:r>
              <a:rPr lang="nb-NO" sz="2800" dirty="0"/>
              <a:t> </a:t>
            </a:r>
            <a:r>
              <a:rPr lang="nb-NO" sz="2800" i="1" dirty="0"/>
              <a:t>Rask</a:t>
            </a:r>
            <a:r>
              <a:rPr lang="nb-NO" sz="2800" dirty="0"/>
              <a:t> og </a:t>
            </a:r>
            <a:r>
              <a:rPr lang="nb-NO" sz="2800" i="1" dirty="0"/>
              <a:t>skalerbar</a:t>
            </a:r>
            <a:r>
              <a:rPr lang="nb-NO" sz="2800" dirty="0"/>
              <a:t>: Kan skalere til </a:t>
            </a:r>
            <a:r>
              <a:rPr lang="nb-NO" sz="2800" dirty="0">
                <a:solidFill>
                  <a:schemeClr val="tx1"/>
                </a:solidFill>
              </a:rPr>
              <a:t>store datasett </a:t>
            </a:r>
            <a:r>
              <a:rPr lang="nb-NO" sz="2800" dirty="0"/>
              <a:t>uten problemer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92D050"/>
                </a:solidFill>
              </a:rPr>
              <a:t>+</a:t>
            </a:r>
            <a:r>
              <a:rPr lang="nb-NO" sz="2800" dirty="0"/>
              <a:t> </a:t>
            </a:r>
            <a:r>
              <a:rPr lang="nb-NO" sz="2800" i="1" dirty="0" err="1">
                <a:solidFill>
                  <a:schemeClr val="tx1"/>
                </a:solidFill>
              </a:rPr>
              <a:t>Forklarbar</a:t>
            </a:r>
            <a:r>
              <a:rPr lang="nb-NO" sz="2800" dirty="0"/>
              <a:t>:  Vi </a:t>
            </a:r>
            <a:r>
              <a:rPr lang="nb-NO" sz="2800" dirty="0">
                <a:solidFill>
                  <a:schemeClr val="tx1"/>
                </a:solidFill>
              </a:rPr>
              <a:t>kan forstå </a:t>
            </a:r>
            <a:r>
              <a:rPr lang="nb-NO" sz="2800" dirty="0"/>
              <a:t>hvilken del av input som påvirker modellens prediksjoner 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ADBA9F89-585D-814A-83A6-1F7A05E69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19"/>
          <a:stretch/>
        </p:blipFill>
        <p:spPr>
          <a:xfrm>
            <a:off x="6290811" y="2586640"/>
            <a:ext cx="5901189" cy="2455286"/>
          </a:xfrm>
          <a:prstGeom prst="rect">
            <a:avLst/>
          </a:prstGeom>
        </p:spPr>
      </p:pic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97D11C6-59A3-0A47-A2C9-F0524176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24E-C6ED-5540-8068-4A10DB899CF1}" type="datetime1">
              <a:rPr lang="nb-NO" smtClean="0"/>
              <a:t>26.02.2024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2E9CAA3-E131-204B-91AA-8F0EC805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IN2110  V23 </a:t>
            </a:r>
            <a:r>
              <a:rPr lang="nb-NO" dirty="0" err="1"/>
              <a:t>liljacs@uio.no</a:t>
            </a:r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C5E235F-CD32-834B-A52F-0A501178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8AE-F417-914E-9A89-1A1D7E9CD62D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35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B72786-48F4-3848-9FE7-39A7B7F8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747975"/>
          </a:xfrm>
        </p:spPr>
        <p:txBody>
          <a:bodyPr>
            <a:normAutofit fontScale="90000"/>
          </a:bodyPr>
          <a:lstStyle/>
          <a:p>
            <a:r>
              <a:rPr lang="nb-NO" dirty="0"/>
              <a:t>Videre: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0F2794-0057-6A4A-AEFD-D4EF7166E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57388"/>
            <a:ext cx="7729728" cy="3782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800" dirty="0">
                <a:hlinkClick r:id="rId2"/>
              </a:rPr>
              <a:t>Intro til Pandas og Scikit-Learn</a:t>
            </a:r>
            <a:endParaRPr lang="nb-NO" sz="2800" dirty="0"/>
          </a:p>
          <a:p>
            <a:pPr marL="0" indent="0">
              <a:buNone/>
            </a:pPr>
            <a:r>
              <a:rPr lang="nb-NO" sz="2800" dirty="0">
                <a:hlinkClick r:id="rId3"/>
              </a:rPr>
              <a:t>Ukesoppgaver</a:t>
            </a:r>
            <a:endParaRPr lang="nb-NO" sz="2800" dirty="0"/>
          </a:p>
          <a:p>
            <a:pPr marL="0" indent="0">
              <a:buNone/>
            </a:pPr>
            <a:r>
              <a:rPr lang="nb-NO" sz="2800" dirty="0">
                <a:hlinkClick r:id="rId4"/>
              </a:rPr>
              <a:t>Oblig 1b</a:t>
            </a:r>
            <a:endParaRPr lang="nb-NO" sz="28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626D597-CD15-2F4A-B554-33EC1DB4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14DE-19E0-3249-A676-BD2CB4E642A0}" type="datetime1">
              <a:rPr lang="nb-NO" smtClean="0"/>
              <a:t>26.02.2024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452982B-A0A5-894F-A644-CD1133C1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IN2110  V23 </a:t>
            </a:r>
            <a:r>
              <a:rPr lang="nb-NO" dirty="0" err="1"/>
              <a:t>liljacs@uio.no</a:t>
            </a:r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3B35B49-94A1-1949-8AA3-8B01582E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8AE-F417-914E-9A89-1A1D7E9CD62D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150043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Oransj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3881</TotalTime>
  <Words>532</Words>
  <Application>Microsoft Macintosh PowerPoint</Application>
  <PresentationFormat>Widescreen</PresentationFormat>
  <Paragraphs>73</Paragraphs>
  <Slides>7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Gill Sans MT</vt:lpstr>
      <vt:lpstr>Pakke</vt:lpstr>
      <vt:lpstr>Logistisk Regresjon</vt:lpstr>
      <vt:lpstr>LIneær regresjon</vt:lpstr>
      <vt:lpstr>Logistisk regresjon</vt:lpstr>
      <vt:lpstr>Trene en logistisk regresjonsmodell</vt:lpstr>
      <vt:lpstr>Gradient descent</vt:lpstr>
      <vt:lpstr>Fordeler &amp; Ulemper</vt:lpstr>
      <vt:lpstr>Videre: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Logistisk Regresjon</dc:title>
  <dc:creator>Lilja Charlotte Storset</dc:creator>
  <cp:lastModifiedBy>Lilja Charlotte Storset</cp:lastModifiedBy>
  <cp:revision>15</cp:revision>
  <dcterms:created xsi:type="dcterms:W3CDTF">2022-03-08T12:04:31Z</dcterms:created>
  <dcterms:modified xsi:type="dcterms:W3CDTF">2024-02-26T09:48:56Z</dcterms:modified>
</cp:coreProperties>
</file>