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9" r:id="rId2"/>
    <p:sldId id="257" r:id="rId3"/>
    <p:sldId id="258" r:id="rId4"/>
    <p:sldId id="263" r:id="rId5"/>
    <p:sldId id="283" r:id="rId6"/>
    <p:sldId id="281" r:id="rId7"/>
    <p:sldId id="265" r:id="rId8"/>
    <p:sldId id="271" r:id="rId9"/>
    <p:sldId id="293" r:id="rId10"/>
    <p:sldId id="285" r:id="rId11"/>
    <p:sldId id="294" r:id="rId12"/>
    <p:sldId id="296" r:id="rId13"/>
    <p:sldId id="295" r:id="rId14"/>
    <p:sldId id="305" r:id="rId15"/>
    <p:sldId id="298" r:id="rId16"/>
    <p:sldId id="299" r:id="rId17"/>
    <p:sldId id="300" r:id="rId18"/>
    <p:sldId id="306" r:id="rId19"/>
    <p:sldId id="302" r:id="rId20"/>
    <p:sldId id="301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75" r:id="rId30"/>
    <p:sldId id="280" r:id="rId31"/>
    <p:sldId id="25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63"/>
    <a:srgbClr val="02576C"/>
    <a:srgbClr val="6C6B71"/>
    <a:srgbClr val="039ABD"/>
    <a:srgbClr val="FFDEB7"/>
    <a:srgbClr val="C2F1FE"/>
    <a:srgbClr val="D9D7D6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4" autoAdjust="0"/>
    <p:restoredTop sz="96346"/>
  </p:normalViewPr>
  <p:slideViewPr>
    <p:cSldViewPr snapToGrid="0" showGuides="1">
      <p:cViewPr varScale="1">
        <p:scale>
          <a:sx n="145" d="100"/>
          <a:sy n="145" d="100"/>
        </p:scale>
        <p:origin x="1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09932-00A8-344E-BF77-40CA8BFFC427}" type="datetimeFigureOut">
              <a:rPr kumimoji="1" lang="ko-Kore-KR" altLang="en-US" smtClean="0"/>
              <a:t>2023. 5. 16.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B47D6-9415-8646-8361-22F8B7D3F8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11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340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6692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13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4073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066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2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790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3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97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937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481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468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514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360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758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191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B47D6-9415-8646-8361-22F8B7D3F8A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270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defRPr>
            </a:lvl1pPr>
          </a:lstStyle>
          <a:p>
            <a:fld id="{81745284-18F9-4968-BC8B-3D7C9AED7E57}" type="datetimeFigureOut">
              <a:rPr lang="ko-KR" altLang="en-US" smtClean="0"/>
              <a:pPr/>
              <a:t>2023. 5. 16.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defRPr>
            </a:lvl1pPr>
          </a:lstStyle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KoreanSWGI1R" panose="02020600000000000000" pitchFamily="18" charset="-127"/>
          <a:ea typeface="KoreanSWGI1R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KoreanSWGI1R" panose="02020600000000000000" pitchFamily="18" charset="-127"/>
          <a:ea typeface="KoreanSWGI1R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KoreanSWGI1R" panose="02020600000000000000" pitchFamily="18" charset="-127"/>
          <a:ea typeface="KoreanSWGI1R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oreanSWGI1R" panose="02020600000000000000" pitchFamily="18" charset="-127"/>
          <a:ea typeface="KoreanSWGI1R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oreanSWGI1R" panose="02020600000000000000" pitchFamily="18" charset="-127"/>
          <a:ea typeface="KoreanSWGI1R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oreanSWGI1R" panose="02020600000000000000" pitchFamily="18" charset="-127"/>
          <a:ea typeface="KoreanSWGI1R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data-policing.kr/product/view?product_id=PRDT_503#review_content_target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uso.dev/docs/reg-code-api/" TargetMode="External"/><Relationship Id="rId5" Type="http://schemas.openxmlformats.org/officeDocument/2006/relationships/hyperlink" Target="https://www.code.go.kr/stdcode/regCodeL.do" TargetMode="External"/><Relationship Id="rId4" Type="http://schemas.openxmlformats.org/officeDocument/2006/relationships/hyperlink" Target="https://www.bigdata-policing.kr/product/view?product_id=PRDT_49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413757" y="2439883"/>
            <a:ext cx="5364486" cy="19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800" b="1" spc="-150" dirty="0" err="1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3800" b="1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ko-KR" altLang="en-US" sz="3800" b="1" spc="-150" dirty="0" err="1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밀집도와</a:t>
            </a:r>
            <a:r>
              <a:rPr lang="ko-KR" altLang="en-US" sz="3800" b="1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endParaRPr lang="en-US" altLang="ko-KR" sz="3800" b="1" spc="-15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3800" b="1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범죄 예방 </a:t>
            </a:r>
            <a:r>
              <a:rPr lang="ko-KR" altLang="en-US" sz="3800" b="1" spc="-150" dirty="0" err="1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설치물</a:t>
            </a:r>
            <a:r>
              <a:rPr lang="ko-KR" altLang="en-US" sz="3800" b="1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대비 </a:t>
            </a:r>
            <a:endParaRPr lang="en-US" altLang="ko-KR" sz="3800" b="1" spc="-15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3800" b="1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청소년 범죄 빈도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C1745-6E5E-8049-8A8D-7AC2E1B210E1}"/>
              </a:ext>
            </a:extLst>
          </p:cNvPr>
          <p:cNvSpPr txBox="1"/>
          <p:nvPr/>
        </p:nvSpPr>
        <p:spPr>
          <a:xfrm>
            <a:off x="10568610" y="6347022"/>
            <a:ext cx="17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데면대면</a:t>
            </a:r>
          </a:p>
        </p:txBody>
      </p:sp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36663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주 제  </a:t>
            </a:r>
            <a:r>
              <a:rPr lang="en-US" altLang="ko-KR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1</a:t>
            </a:r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</a:t>
            </a:r>
            <a:r>
              <a:rPr lang="en-US" altLang="ko-KR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:</a:t>
            </a:r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가 설   및   분 석 방 법   설 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337180" y="328258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3-1-1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F222D0-1AAA-F044-80D5-2F6C8323DCFB}"/>
              </a:ext>
            </a:extLst>
          </p:cNvPr>
          <p:cNvSpPr/>
          <p:nvPr/>
        </p:nvSpPr>
        <p:spPr>
          <a:xfrm>
            <a:off x="664759" y="159172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59293D-254C-2B49-94F0-EE8B3FCD5626}"/>
              </a:ext>
            </a:extLst>
          </p:cNvPr>
          <p:cNvSpPr/>
          <p:nvPr/>
        </p:nvSpPr>
        <p:spPr>
          <a:xfrm>
            <a:off x="672667" y="328567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372DF1-CC77-0B4F-999A-3E656AB9DD51}"/>
              </a:ext>
            </a:extLst>
          </p:cNvPr>
          <p:cNvSpPr/>
          <p:nvPr/>
        </p:nvSpPr>
        <p:spPr>
          <a:xfrm>
            <a:off x="680574" y="497962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B124D2-0788-E54A-8B3A-CE9486A49794}"/>
              </a:ext>
            </a:extLst>
          </p:cNvPr>
          <p:cNvSpPr/>
          <p:nvPr/>
        </p:nvSpPr>
        <p:spPr>
          <a:xfrm>
            <a:off x="664758" y="1591724"/>
            <a:ext cx="196806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118ECF-6A8C-924F-A7A7-92D704F6A5B2}"/>
              </a:ext>
            </a:extLst>
          </p:cNvPr>
          <p:cNvSpPr/>
          <p:nvPr/>
        </p:nvSpPr>
        <p:spPr>
          <a:xfrm>
            <a:off x="664758" y="3285674"/>
            <a:ext cx="196806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940D2B-7685-5F4A-9C41-15499C7E43FD}"/>
              </a:ext>
            </a:extLst>
          </p:cNvPr>
          <p:cNvSpPr/>
          <p:nvPr/>
        </p:nvSpPr>
        <p:spPr>
          <a:xfrm>
            <a:off x="664758" y="4979624"/>
            <a:ext cx="196806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63A782-F830-D142-A1D1-B0A76EA03D33}"/>
              </a:ext>
            </a:extLst>
          </p:cNvPr>
          <p:cNvSpPr txBox="1"/>
          <p:nvPr/>
        </p:nvSpPr>
        <p:spPr>
          <a:xfrm>
            <a:off x="878258" y="1927207"/>
            <a:ext cx="14868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F40873-C09D-5645-B53A-D72969CA06F2}"/>
              </a:ext>
            </a:extLst>
          </p:cNvPr>
          <p:cNvSpPr txBox="1"/>
          <p:nvPr/>
        </p:nvSpPr>
        <p:spPr>
          <a:xfrm>
            <a:off x="906014" y="3409519"/>
            <a:ext cx="1431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분석방법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323D95-707E-6741-A0E6-22A91D838A20}"/>
              </a:ext>
            </a:extLst>
          </p:cNvPr>
          <p:cNvSpPr txBox="1"/>
          <p:nvPr/>
        </p:nvSpPr>
        <p:spPr>
          <a:xfrm>
            <a:off x="878258" y="5361488"/>
            <a:ext cx="15365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전처리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DD63A4-4EF5-7E41-9129-54208A43C3BC}"/>
              </a:ext>
            </a:extLst>
          </p:cNvPr>
          <p:cNvSpPr txBox="1"/>
          <p:nvPr/>
        </p:nvSpPr>
        <p:spPr>
          <a:xfrm>
            <a:off x="2848836" y="1988762"/>
            <a:ext cx="8268527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비상벨 개수가 많은 지역일수록 청소년 비행 또는 학교폭력 신고 빈도가 적을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84D25-8852-044C-A37F-820CF71D1028}"/>
              </a:ext>
            </a:extLst>
          </p:cNvPr>
          <p:cNvSpPr txBox="1"/>
          <p:nvPr/>
        </p:nvSpPr>
        <p:spPr>
          <a:xfrm>
            <a:off x="2835372" y="3406004"/>
            <a:ext cx="8268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단순 선형 회귀 분석</a:t>
            </a:r>
            <a:endParaRPr lang="en-US" altLang="ko-KR" sz="2000" b="1" u="sng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H0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비상벨 개수와 비행 또는 학교 폭력 신고 수는 선형 관계가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H1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비상벨 개수와 비행 또는 학교 폭력 신고 수는 선형 관계가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31553C-417F-F24F-96EB-AABAC21BA616}"/>
              </a:ext>
            </a:extLst>
          </p:cNvPr>
          <p:cNvSpPr txBox="1"/>
          <p:nvPr/>
        </p:nvSpPr>
        <p:spPr>
          <a:xfrm>
            <a:off x="2848836" y="5547766"/>
            <a:ext cx="8268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최종 데이터 셋에서 지역을 서울특별시만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필터링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67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D39CA1-5BF4-E94E-97E8-5EC204C7E299}"/>
              </a:ext>
            </a:extLst>
          </p:cNvPr>
          <p:cNvSpPr/>
          <p:nvPr/>
        </p:nvSpPr>
        <p:spPr>
          <a:xfrm>
            <a:off x="6611814" y="3365568"/>
            <a:ext cx="5166948" cy="3140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정 규 성   검 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3-1-2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pic>
        <p:nvPicPr>
          <p:cNvPr id="8" name="그림 7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BBB23A8-21DD-6D46-A703-C78040BC8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1432633"/>
            <a:ext cx="5820508" cy="4578187"/>
          </a:xfrm>
          <a:prstGeom prst="rect">
            <a:avLst/>
          </a:prstGeom>
        </p:spPr>
      </p:pic>
      <p:pic>
        <p:nvPicPr>
          <p:cNvPr id="10" name="그림 9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EEF45FB-90F4-414A-A717-DAF0EA910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60" y="1504533"/>
            <a:ext cx="4475456" cy="1498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B84E58-ABA1-F04B-B159-172F61FE8410}"/>
              </a:ext>
            </a:extLst>
          </p:cNvPr>
          <p:cNvSpPr txBox="1"/>
          <p:nvPr/>
        </p:nvSpPr>
        <p:spPr>
          <a:xfrm>
            <a:off x="6957560" y="3429000"/>
            <a:ext cx="44754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↑</a:t>
            </a:r>
            <a:r>
              <a:rPr kumimoji="1" lang="en-US" altLang="ko-Kore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Shapiro-Wilk 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정규성 검정</a:t>
            </a:r>
            <a:endParaRPr kumimoji="1" lang="en-US" altLang="ko-KR" b="1" u="sng" dirty="0">
              <a:solidFill>
                <a:srgbClr val="02576C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검정 결과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유의확률이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0.1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로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유의수준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 정규분포를 따른다는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귀무가설을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기각할 수 없다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en-US" altLang="ko-Kore-KR" sz="24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←</a:t>
            </a:r>
            <a:r>
              <a:rPr kumimoji="1" lang="en-US" altLang="ko-Kore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Normal Q-Q plot </a:t>
            </a:r>
          </a:p>
          <a:p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x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축은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잔차의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사분위수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y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축은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잔차의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표준화로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</a:p>
          <a:p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정규성 가정을 만족한다면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직선에 가까운 그래프가 되어야 한다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18293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등 분 산 성   검 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3-1-3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pic>
        <p:nvPicPr>
          <p:cNvPr id="7" name="그림 6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FDDF6580-4E8F-AE4C-98A4-08D860F7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5" y="1142082"/>
            <a:ext cx="5070225" cy="3679313"/>
          </a:xfrm>
          <a:prstGeom prst="rect">
            <a:avLst/>
          </a:prstGeom>
        </p:spPr>
      </p:pic>
      <p:pic>
        <p:nvPicPr>
          <p:cNvPr id="11" name="그림 10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72A9F1E9-C6C8-A349-9901-C65E057B3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01" y="1142082"/>
            <a:ext cx="5501605" cy="3679311"/>
          </a:xfrm>
          <a:prstGeom prst="rect">
            <a:avLst/>
          </a:prstGeom>
        </p:spPr>
      </p:pic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856C1217-6DA3-7341-B7A0-8B60F58E9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7" y="4995555"/>
            <a:ext cx="3692262" cy="735623"/>
          </a:xfrm>
          <a:prstGeom prst="rect">
            <a:avLst/>
          </a:prstGeom>
        </p:spPr>
      </p:pic>
      <p:pic>
        <p:nvPicPr>
          <p:cNvPr id="15" name="그림 1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89451D6D-986B-D44F-9A48-6F6ADC9AA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15" y="5021046"/>
            <a:ext cx="3821721" cy="69485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30E7AF-335F-754A-B0ED-366BAD946B72}"/>
              </a:ext>
            </a:extLst>
          </p:cNvPr>
          <p:cNvSpPr/>
          <p:nvPr/>
        </p:nvSpPr>
        <p:spPr>
          <a:xfrm>
            <a:off x="694816" y="6019567"/>
            <a:ext cx="11131221" cy="545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2AC27E-4B4A-EE45-A2D8-A6989D96C4B9}"/>
              </a:ext>
            </a:extLst>
          </p:cNvPr>
          <p:cNvSpPr/>
          <p:nvPr/>
        </p:nvSpPr>
        <p:spPr>
          <a:xfrm>
            <a:off x="1288375" y="5960921"/>
            <a:ext cx="10788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8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↑</a:t>
            </a:r>
            <a:r>
              <a:rPr kumimoji="1" lang="en-US" altLang="ko-Kore-KR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ncvTest</a:t>
            </a:r>
            <a:r>
              <a:rPr kumimoji="1" lang="en-US" altLang="ko-Kore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등분산성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검정</a:t>
            </a:r>
            <a:r>
              <a:rPr kumimoji="1"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: 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검정 결과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유의확률이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각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0.86, 0.57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로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유의수준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등분산성을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가진다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73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299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단 순  선 형  회 귀  모 델  분 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3-1-4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4C9946E-F702-D149-934F-B2E6829F1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2" y="1432641"/>
            <a:ext cx="4431158" cy="3186933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11B676E-07DE-7243-B8F8-08990BB3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02" y="1432624"/>
            <a:ext cx="4879731" cy="31869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87E4F1-B1D7-1B4B-9B41-EB9DF4C58E24}"/>
              </a:ext>
            </a:extLst>
          </p:cNvPr>
          <p:cNvSpPr/>
          <p:nvPr/>
        </p:nvSpPr>
        <p:spPr>
          <a:xfrm>
            <a:off x="261288" y="4910101"/>
            <a:ext cx="5434886" cy="17485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3140A-405C-6540-B078-675803DA4EF5}"/>
              </a:ext>
            </a:extLst>
          </p:cNvPr>
          <p:cNvSpPr txBox="1"/>
          <p:nvPr/>
        </p:nvSpPr>
        <p:spPr>
          <a:xfrm>
            <a:off x="341040" y="4964054"/>
            <a:ext cx="52753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↑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청소년 비행 신고 빈도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~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비상벨 개수</a:t>
            </a:r>
            <a:endParaRPr kumimoji="1" lang="en-US" altLang="ko-KR" b="1" u="sng" dirty="0">
              <a:solidFill>
                <a:srgbClr val="02576C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/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(p-value)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이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0.32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이므로 유의수준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/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'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회귀모형은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타당하지 않다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'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라는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귀무가설을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기각할 수 없다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ctr"/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/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-&gt; 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회귀 모델 폐기 및 </a:t>
            </a:r>
            <a:r>
              <a:rPr kumimoji="1" lang="en-US" altLang="ko-KR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‘</a:t>
            </a:r>
            <a:r>
              <a:rPr kumimoji="1" lang="ko-KR" altLang="en-US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선형 관계가 없다</a:t>
            </a:r>
            <a:r>
              <a:rPr kumimoji="1" lang="en-US" altLang="ko-KR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’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는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귀무가설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채택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29FDE6-59EC-414E-AC1C-64A5E202BD2C}"/>
              </a:ext>
            </a:extLst>
          </p:cNvPr>
          <p:cNvSpPr/>
          <p:nvPr/>
        </p:nvSpPr>
        <p:spPr>
          <a:xfrm>
            <a:off x="6495825" y="4910101"/>
            <a:ext cx="5434887" cy="17485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3E1CD-99E9-E943-99EF-F6C461619DCA}"/>
              </a:ext>
            </a:extLst>
          </p:cNvPr>
          <p:cNvSpPr txBox="1"/>
          <p:nvPr/>
        </p:nvSpPr>
        <p:spPr>
          <a:xfrm>
            <a:off x="6575575" y="4969246"/>
            <a:ext cx="52753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↑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학교폭력 신고 빈도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~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비상벨 개수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/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/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(p-value)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이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0.32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이므로 유의수준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/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'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회귀모형은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타당하지 않다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'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라는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귀무가설을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기각할 수 없다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ctr"/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/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-&gt; 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회귀 모델 폐기 및 </a:t>
            </a:r>
            <a:r>
              <a:rPr kumimoji="1" lang="en-US" altLang="ko-KR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‘</a:t>
            </a:r>
            <a:r>
              <a:rPr kumimoji="1" lang="ko-KR" altLang="en-US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선형 관계가 없다</a:t>
            </a:r>
            <a:r>
              <a:rPr kumimoji="1" lang="en-US" altLang="ko-KR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’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는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귀무가설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채택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6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36663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주 제  </a:t>
            </a:r>
            <a:r>
              <a:rPr lang="en-US" altLang="ko-KR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</a:t>
            </a:r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</a:t>
            </a:r>
            <a:r>
              <a:rPr lang="en-US" altLang="ko-KR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:</a:t>
            </a:r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가 설   및   분 석 방 법   설 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337180" y="328258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3-2-1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F222D0-1AAA-F044-80D5-2F6C8323DCFB}"/>
              </a:ext>
            </a:extLst>
          </p:cNvPr>
          <p:cNvSpPr/>
          <p:nvPr/>
        </p:nvSpPr>
        <p:spPr>
          <a:xfrm>
            <a:off x="664759" y="159172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59293D-254C-2B49-94F0-EE8B3FCD5626}"/>
              </a:ext>
            </a:extLst>
          </p:cNvPr>
          <p:cNvSpPr/>
          <p:nvPr/>
        </p:nvSpPr>
        <p:spPr>
          <a:xfrm>
            <a:off x="672667" y="328567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372DF1-CC77-0B4F-999A-3E656AB9DD51}"/>
              </a:ext>
            </a:extLst>
          </p:cNvPr>
          <p:cNvSpPr/>
          <p:nvPr/>
        </p:nvSpPr>
        <p:spPr>
          <a:xfrm>
            <a:off x="680574" y="497962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B124D2-0788-E54A-8B3A-CE9486A49794}"/>
              </a:ext>
            </a:extLst>
          </p:cNvPr>
          <p:cNvSpPr/>
          <p:nvPr/>
        </p:nvSpPr>
        <p:spPr>
          <a:xfrm>
            <a:off x="664758" y="1591724"/>
            <a:ext cx="196806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118ECF-6A8C-924F-A7A7-92D704F6A5B2}"/>
              </a:ext>
            </a:extLst>
          </p:cNvPr>
          <p:cNvSpPr/>
          <p:nvPr/>
        </p:nvSpPr>
        <p:spPr>
          <a:xfrm>
            <a:off x="664758" y="3285674"/>
            <a:ext cx="196806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940D2B-7685-5F4A-9C41-15499C7E43FD}"/>
              </a:ext>
            </a:extLst>
          </p:cNvPr>
          <p:cNvSpPr/>
          <p:nvPr/>
        </p:nvSpPr>
        <p:spPr>
          <a:xfrm>
            <a:off x="664758" y="4979624"/>
            <a:ext cx="196806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63A782-F830-D142-A1D1-B0A76EA03D33}"/>
              </a:ext>
            </a:extLst>
          </p:cNvPr>
          <p:cNvSpPr txBox="1"/>
          <p:nvPr/>
        </p:nvSpPr>
        <p:spPr>
          <a:xfrm>
            <a:off x="878258" y="1927207"/>
            <a:ext cx="14868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F40873-C09D-5645-B53A-D72969CA06F2}"/>
              </a:ext>
            </a:extLst>
          </p:cNvPr>
          <p:cNvSpPr txBox="1"/>
          <p:nvPr/>
        </p:nvSpPr>
        <p:spPr>
          <a:xfrm>
            <a:off x="906014" y="3409519"/>
            <a:ext cx="1431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분석방법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323D95-707E-6741-A0E6-22A91D838A20}"/>
              </a:ext>
            </a:extLst>
          </p:cNvPr>
          <p:cNvSpPr txBox="1"/>
          <p:nvPr/>
        </p:nvSpPr>
        <p:spPr>
          <a:xfrm>
            <a:off x="878258" y="5361488"/>
            <a:ext cx="15365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전처리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DD63A4-4EF5-7E41-9129-54208A43C3BC}"/>
              </a:ext>
            </a:extLst>
          </p:cNvPr>
          <p:cNvSpPr txBox="1"/>
          <p:nvPr/>
        </p:nvSpPr>
        <p:spPr>
          <a:xfrm>
            <a:off x="2848836" y="1988762"/>
            <a:ext cx="8268527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개수가 많은 지역일수록 청소년 비행 또는 학교폭력 신고 빈도가 많을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84D25-8852-044C-A37F-820CF71D1028}"/>
              </a:ext>
            </a:extLst>
          </p:cNvPr>
          <p:cNvSpPr txBox="1"/>
          <p:nvPr/>
        </p:nvSpPr>
        <p:spPr>
          <a:xfrm>
            <a:off x="2835372" y="3406004"/>
            <a:ext cx="8268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다중 선형 회귀 분석</a:t>
            </a:r>
            <a:endParaRPr lang="en-US" altLang="ko-KR" sz="2000" b="1" u="sng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H0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모든 독립 변수에 대해서 비행 또는 학교 폭력 신고 수는 선형 관계가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H1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어떤 독립 변수에 대해서 비행 또는 학교 폭력 신고 수는 선형 관계가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31553C-417F-F24F-96EB-AABAC21BA616}"/>
              </a:ext>
            </a:extLst>
          </p:cNvPr>
          <p:cNvSpPr txBox="1"/>
          <p:nvPr/>
        </p:nvSpPr>
        <p:spPr>
          <a:xfrm>
            <a:off x="2848836" y="5547766"/>
            <a:ext cx="8268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유흥시설에서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무인텔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생활숙박시설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여행숙박시설 제외</a:t>
            </a:r>
          </a:p>
        </p:txBody>
      </p:sp>
    </p:spTree>
    <p:extLst>
      <p:ext uri="{BB962C8B-B14F-4D97-AF65-F5344CB8AC3E}">
        <p14:creationId xmlns:p14="http://schemas.microsoft.com/office/powerpoint/2010/main" val="1268177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3300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 귀  모 델  도 출  및  결 과  분 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3-2-2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40DB0EC-A6CF-724F-B0E8-AC4AB8EFE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5" y="1581483"/>
            <a:ext cx="4997007" cy="344885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276509-4F65-6E46-A176-0875E5097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09" y="1581483"/>
            <a:ext cx="5331306" cy="34486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287F6-A4EC-9849-BE6F-F72882966777}"/>
              </a:ext>
            </a:extLst>
          </p:cNvPr>
          <p:cNvSpPr/>
          <p:nvPr/>
        </p:nvSpPr>
        <p:spPr>
          <a:xfrm>
            <a:off x="498185" y="5276517"/>
            <a:ext cx="11195630" cy="12883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51F2D-1623-214C-958E-13850745F253}"/>
              </a:ext>
            </a:extLst>
          </p:cNvPr>
          <p:cNvSpPr/>
          <p:nvPr/>
        </p:nvSpPr>
        <p:spPr>
          <a:xfrm>
            <a:off x="701917" y="5276283"/>
            <a:ext cx="107881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→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step 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단계적 회귀분석 </a:t>
            </a:r>
            <a:r>
              <a:rPr kumimoji="1"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: </a:t>
            </a:r>
          </a:p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유의하지 않은 독립변수들을 하나씩 제거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혹은 추가 해보면서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회귀 모델의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AIC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 최소가 될 때까지 위의 작업을 실행하고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해당 결과를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535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3300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 귀  모 델  도 출  및  결 과  분 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3-2-3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753801A-C177-BD49-80BE-B0B93CF9F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1" y="1586695"/>
            <a:ext cx="5013083" cy="3447003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6EA7305-88F1-BB4F-A09F-F99DFCE70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23" y="1586701"/>
            <a:ext cx="5194786" cy="344699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4C7284-9745-F648-B3C7-ADB905FC3661}"/>
              </a:ext>
            </a:extLst>
          </p:cNvPr>
          <p:cNvSpPr/>
          <p:nvPr/>
        </p:nvSpPr>
        <p:spPr>
          <a:xfrm>
            <a:off x="498185" y="5276517"/>
            <a:ext cx="11195630" cy="12883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57C2D3-7AEA-A240-9674-925370C16137}"/>
              </a:ext>
            </a:extLst>
          </p:cNvPr>
          <p:cNvSpPr/>
          <p:nvPr/>
        </p:nvSpPr>
        <p:spPr>
          <a:xfrm>
            <a:off x="701917" y="5223116"/>
            <a:ext cx="107881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→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청소년 비행 신고 빈도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~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 </a:t>
            </a:r>
            <a:r>
              <a:rPr kumimoji="1"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학교폭력 신고 빈도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~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</a:p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단란주점이라는 독립변수는 비행청소년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학교폭력 신고 빈도 라는 종속변수에 통계적으로 유의미한 영향을 준다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반면 나머지 독립변수들은 종속변수에 통계적으로 유의미한 영향을 주지 않는다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 </a:t>
            </a:r>
          </a:p>
          <a:p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결과에 영향을 미치는 유의미한 독립변수는 있었지만</a:t>
            </a: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설명력이 떨어지므로 해당 다중 회귀 분석 모델은 폐기한다</a:t>
            </a: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33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1136357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2826578" y="2828834"/>
            <a:ext cx="1168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04.</a:t>
            </a:r>
            <a:endParaRPr lang="ko-KR" altLang="en-US" sz="5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5022690" y="2839415"/>
            <a:ext cx="5660525" cy="1179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spc="-150" dirty="0">
                <a:latin typeface="KoreanSWGI1R" panose="02020600000000000000" pitchFamily="18" charset="-127"/>
                <a:ea typeface="KoreanSWGI1R" panose="02020600000000000000" pitchFamily="18" charset="-127"/>
              </a:rPr>
              <a:t>전국의 행정구역 별 </a:t>
            </a:r>
            <a:r>
              <a:rPr lang="ko-KR" altLang="en-US" sz="2500" spc="-150" dirty="0" err="1"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2500" spc="-150" dirty="0">
                <a:latin typeface="KoreanSWGI1R" panose="02020600000000000000" pitchFamily="18" charset="-127"/>
                <a:ea typeface="KoreanSWGI1R" panose="02020600000000000000" pitchFamily="18" charset="-127"/>
              </a:rPr>
              <a:t> 개수에 따른 </a:t>
            </a:r>
          </a:p>
          <a:p>
            <a:pPr algn="ctr">
              <a:lnSpc>
                <a:spcPct val="150000"/>
              </a:lnSpc>
            </a:pPr>
            <a:r>
              <a:rPr lang="ko-KR" altLang="en-US" sz="2500" spc="-150" dirty="0">
                <a:latin typeface="KoreanSWGI1R" panose="02020600000000000000" pitchFamily="18" charset="-127"/>
                <a:ea typeface="KoreanSWGI1R" panose="02020600000000000000" pitchFamily="18" charset="-127"/>
              </a:rPr>
              <a:t>비상벨 설치 빈도 분석 </a:t>
            </a:r>
          </a:p>
        </p:txBody>
      </p:sp>
    </p:spTree>
    <p:extLst>
      <p:ext uri="{BB962C8B-B14F-4D97-AF65-F5344CB8AC3E}">
        <p14:creationId xmlns:p14="http://schemas.microsoft.com/office/powerpoint/2010/main" val="195834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36663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주 제  </a:t>
            </a:r>
            <a:r>
              <a:rPr lang="en-US" altLang="ko-KR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</a:t>
            </a:r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</a:t>
            </a:r>
            <a:r>
              <a:rPr lang="en-US" altLang="ko-KR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:</a:t>
            </a:r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가 설   및   분 석 방 법   설 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337180" y="32825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4-1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F222D0-1AAA-F044-80D5-2F6C8323DCFB}"/>
              </a:ext>
            </a:extLst>
          </p:cNvPr>
          <p:cNvSpPr/>
          <p:nvPr/>
        </p:nvSpPr>
        <p:spPr>
          <a:xfrm>
            <a:off x="664759" y="159172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59293D-254C-2B49-94F0-EE8B3FCD5626}"/>
              </a:ext>
            </a:extLst>
          </p:cNvPr>
          <p:cNvSpPr/>
          <p:nvPr/>
        </p:nvSpPr>
        <p:spPr>
          <a:xfrm>
            <a:off x="672667" y="328567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372DF1-CC77-0B4F-999A-3E656AB9DD51}"/>
              </a:ext>
            </a:extLst>
          </p:cNvPr>
          <p:cNvSpPr/>
          <p:nvPr/>
        </p:nvSpPr>
        <p:spPr>
          <a:xfrm>
            <a:off x="680574" y="497962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B124D2-0788-E54A-8B3A-CE9486A49794}"/>
              </a:ext>
            </a:extLst>
          </p:cNvPr>
          <p:cNvSpPr/>
          <p:nvPr/>
        </p:nvSpPr>
        <p:spPr>
          <a:xfrm>
            <a:off x="664758" y="1591724"/>
            <a:ext cx="196806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118ECF-6A8C-924F-A7A7-92D704F6A5B2}"/>
              </a:ext>
            </a:extLst>
          </p:cNvPr>
          <p:cNvSpPr/>
          <p:nvPr/>
        </p:nvSpPr>
        <p:spPr>
          <a:xfrm>
            <a:off x="664758" y="3285674"/>
            <a:ext cx="196806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940D2B-7685-5F4A-9C41-15499C7E43FD}"/>
              </a:ext>
            </a:extLst>
          </p:cNvPr>
          <p:cNvSpPr/>
          <p:nvPr/>
        </p:nvSpPr>
        <p:spPr>
          <a:xfrm>
            <a:off x="664758" y="4979624"/>
            <a:ext cx="196806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63A782-F830-D142-A1D1-B0A76EA03D33}"/>
              </a:ext>
            </a:extLst>
          </p:cNvPr>
          <p:cNvSpPr txBox="1"/>
          <p:nvPr/>
        </p:nvSpPr>
        <p:spPr>
          <a:xfrm>
            <a:off x="878258" y="1927207"/>
            <a:ext cx="14868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F40873-C09D-5645-B53A-D72969CA06F2}"/>
              </a:ext>
            </a:extLst>
          </p:cNvPr>
          <p:cNvSpPr txBox="1"/>
          <p:nvPr/>
        </p:nvSpPr>
        <p:spPr>
          <a:xfrm>
            <a:off x="906014" y="3409519"/>
            <a:ext cx="1431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분석방법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323D95-707E-6741-A0E6-22A91D838A20}"/>
              </a:ext>
            </a:extLst>
          </p:cNvPr>
          <p:cNvSpPr txBox="1"/>
          <p:nvPr/>
        </p:nvSpPr>
        <p:spPr>
          <a:xfrm>
            <a:off x="878258" y="5361488"/>
            <a:ext cx="15365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전처리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DD63A4-4EF5-7E41-9129-54208A43C3BC}"/>
              </a:ext>
            </a:extLst>
          </p:cNvPr>
          <p:cNvSpPr txBox="1"/>
          <p:nvPr/>
        </p:nvSpPr>
        <p:spPr>
          <a:xfrm>
            <a:off x="2848836" y="1988762"/>
            <a:ext cx="8268527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개수가 많은 지역일수록 비상벨의 개수가 많을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84D25-8852-044C-A37F-820CF71D1028}"/>
              </a:ext>
            </a:extLst>
          </p:cNvPr>
          <p:cNvSpPr txBox="1"/>
          <p:nvPr/>
        </p:nvSpPr>
        <p:spPr>
          <a:xfrm>
            <a:off x="2835372" y="3406004"/>
            <a:ext cx="8268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단순 선형 회귀 분석</a:t>
            </a:r>
            <a:endParaRPr lang="en-US" altLang="ko-KR" sz="2000" b="1" u="sng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H0 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개수와 비상벨의 개수는 선형 관계가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H1 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개수와 비상벨의 개수는 선형 관계가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31553C-417F-F24F-96EB-AABAC21BA616}"/>
              </a:ext>
            </a:extLst>
          </p:cNvPr>
          <p:cNvSpPr txBox="1"/>
          <p:nvPr/>
        </p:nvSpPr>
        <p:spPr>
          <a:xfrm>
            <a:off x="2830509" y="5361488"/>
            <a:ext cx="8268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유흥시설에서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무인텔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생활숙박시설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여행숙박시설 제외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marL="342900" indent="-342900" algn="just">
              <a:buFontTx/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독립변수들의 정규화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 집계 후 전체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총합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파생변수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84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299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단 순  선 형  회 귀  모 델  분 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4-2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F215BEE3-51BE-0247-8E87-4047AEB9D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7" y="1142165"/>
            <a:ext cx="5125880" cy="4031819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594666E-E9F3-724B-9B53-40731AD1B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78" y="1570842"/>
            <a:ext cx="4838700" cy="31701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BCF663-495B-5843-AB0D-86EA77162CD5}"/>
              </a:ext>
            </a:extLst>
          </p:cNvPr>
          <p:cNvSpPr/>
          <p:nvPr/>
        </p:nvSpPr>
        <p:spPr>
          <a:xfrm>
            <a:off x="498185" y="5276517"/>
            <a:ext cx="11195630" cy="12883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9BE793-1C72-B648-BE4E-32E04F442778}"/>
              </a:ext>
            </a:extLst>
          </p:cNvPr>
          <p:cNvSpPr/>
          <p:nvPr/>
        </p:nvSpPr>
        <p:spPr>
          <a:xfrm>
            <a:off x="701917" y="5223116"/>
            <a:ext cx="107881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→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비상벨 설치 빈도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~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지역별 </a:t>
            </a:r>
            <a:r>
              <a:rPr kumimoji="1" lang="ko-KR" altLang="en-US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유흥시설의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정규화 적용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)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: </a:t>
            </a:r>
          </a:p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회귀 모델의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(p-value)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은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0.000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으로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유의 수준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 유의하며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독립변수 또한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0.000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유의확률을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보이며 유의 수준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 통계적으로 유의한 결과를 가진다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 </a:t>
            </a:r>
          </a:p>
          <a:p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하지만</a:t>
            </a: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설명력이 </a:t>
            </a: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0.10</a:t>
            </a:r>
            <a:r>
              <a:rPr kumimoji="1"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으로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해당 회귀 분석 모델은 폐기한다</a:t>
            </a: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30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7233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599834" y="1205004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599834" y="41197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599834" y="1565640"/>
            <a:ext cx="4236217" cy="523220"/>
            <a:chOff x="856623" y="2936557"/>
            <a:chExt cx="4236217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1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35942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연구 주제 및 데이터 소개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599834" y="2357087"/>
            <a:ext cx="2852825" cy="523220"/>
            <a:chOff x="856623" y="2936557"/>
            <a:chExt cx="285282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2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22108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데이터 전처리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599834" y="3200900"/>
            <a:ext cx="2764660" cy="523220"/>
            <a:chOff x="856623" y="2936557"/>
            <a:chExt cx="2764660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3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2122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주제 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1,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2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(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서울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)</a:t>
              </a:r>
              <a:endPara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9F0784-5C3A-874E-BAC3-C6946DE42B2F}"/>
              </a:ext>
            </a:extLst>
          </p:cNvPr>
          <p:cNvGrpSpPr/>
          <p:nvPr/>
        </p:nvGrpSpPr>
        <p:grpSpPr>
          <a:xfrm>
            <a:off x="599834" y="4025400"/>
            <a:ext cx="2530622" cy="523220"/>
            <a:chOff x="856623" y="2945499"/>
            <a:chExt cx="2530622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223830-3297-2B40-A24B-5E307D303C82}"/>
                </a:ext>
              </a:extLst>
            </p:cNvPr>
            <p:cNvSpPr txBox="1"/>
            <p:nvPr/>
          </p:nvSpPr>
          <p:spPr>
            <a:xfrm>
              <a:off x="856623" y="2967335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CADD37-AD11-AD45-B330-86BE245E953E}"/>
                </a:ext>
              </a:extLst>
            </p:cNvPr>
            <p:cNvSpPr txBox="1"/>
            <p:nvPr/>
          </p:nvSpPr>
          <p:spPr>
            <a:xfrm>
              <a:off x="1498586" y="2945499"/>
              <a:ext cx="1888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주제 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(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전국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)</a:t>
              </a:r>
              <a:endPara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7C99B8B-BCFA-644F-997F-55A701073295}"/>
              </a:ext>
            </a:extLst>
          </p:cNvPr>
          <p:cNvGrpSpPr/>
          <p:nvPr/>
        </p:nvGrpSpPr>
        <p:grpSpPr>
          <a:xfrm>
            <a:off x="599834" y="4834727"/>
            <a:ext cx="2543446" cy="523220"/>
            <a:chOff x="856623" y="2936557"/>
            <a:chExt cx="2543446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42346D-FE0F-0947-8447-35F2F0DD826C}"/>
                </a:ext>
              </a:extLst>
            </p:cNvPr>
            <p:cNvSpPr txBox="1"/>
            <p:nvPr/>
          </p:nvSpPr>
          <p:spPr>
            <a:xfrm>
              <a:off x="856623" y="296733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A8B7CC-7D33-274F-A9D4-1BD158EEF249}"/>
                </a:ext>
              </a:extLst>
            </p:cNvPr>
            <p:cNvSpPr txBox="1"/>
            <p:nvPr/>
          </p:nvSpPr>
          <p:spPr>
            <a:xfrm>
              <a:off x="1498586" y="2936557"/>
              <a:ext cx="1901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주제 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4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(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전국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)</a:t>
              </a:r>
              <a:endPara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2116A1-8A00-E949-AE9A-0A1E5398B122}"/>
              </a:ext>
            </a:extLst>
          </p:cNvPr>
          <p:cNvGrpSpPr/>
          <p:nvPr/>
        </p:nvGrpSpPr>
        <p:grpSpPr>
          <a:xfrm>
            <a:off x="599834" y="5652996"/>
            <a:ext cx="2843207" cy="523220"/>
            <a:chOff x="856623" y="2936557"/>
            <a:chExt cx="2843207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870E57-0F8E-9A4C-AB72-48E28D3EC70A}"/>
                </a:ext>
              </a:extLst>
            </p:cNvPr>
            <p:cNvSpPr txBox="1"/>
            <p:nvPr/>
          </p:nvSpPr>
          <p:spPr>
            <a:xfrm>
              <a:off x="856623" y="296733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6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E95F0E-4DEF-FE4C-887E-4FC6F867D0DF}"/>
                </a:ext>
              </a:extLst>
            </p:cNvPr>
            <p:cNvSpPr txBox="1"/>
            <p:nvPr/>
          </p:nvSpPr>
          <p:spPr>
            <a:xfrm>
              <a:off x="1498586" y="2936557"/>
              <a:ext cx="22012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결론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 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및 한계점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1136357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2826578" y="2828834"/>
            <a:ext cx="113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05.</a:t>
            </a:r>
            <a:endParaRPr lang="ko-KR" altLang="en-US" sz="5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5152714" y="2844130"/>
            <a:ext cx="5359159" cy="1179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spc="-150" dirty="0">
                <a:latin typeface="KoreanSWGI1R" panose="02020600000000000000" pitchFamily="18" charset="-127"/>
                <a:ea typeface="KoreanSWGI1R" panose="02020600000000000000" pitchFamily="18" charset="-127"/>
              </a:rPr>
              <a:t>전국 행정구역 별 </a:t>
            </a:r>
            <a:r>
              <a:rPr lang="ko-KR" altLang="en-US" sz="2500" spc="-150" dirty="0" err="1"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2500" spc="-150" dirty="0">
                <a:latin typeface="KoreanSWGI1R" panose="02020600000000000000" pitchFamily="18" charset="-127"/>
                <a:ea typeface="KoreanSWGI1R" panose="02020600000000000000" pitchFamily="18" charset="-127"/>
              </a:rPr>
              <a:t> 개수에 따른 </a:t>
            </a:r>
            <a:endParaRPr lang="en-US" altLang="ko-KR" sz="2500" spc="-15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spc="-150" dirty="0">
                <a:latin typeface="KoreanSWGI1R" panose="02020600000000000000" pitchFamily="18" charset="-127"/>
                <a:ea typeface="KoreanSWGI1R" panose="02020600000000000000" pitchFamily="18" charset="-127"/>
              </a:rPr>
              <a:t>청소년 비행 </a:t>
            </a:r>
            <a:r>
              <a:rPr lang="en-US" altLang="ko-KR" sz="2500" spc="-150" dirty="0"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z="2500" spc="-150" dirty="0">
                <a:latin typeface="KoreanSWGI1R" panose="02020600000000000000" pitchFamily="18" charset="-127"/>
                <a:ea typeface="KoreanSWGI1R" panose="02020600000000000000" pitchFamily="18" charset="-127"/>
              </a:rPr>
              <a:t> 학교폭력 신고 빈도 분석</a:t>
            </a:r>
            <a:endParaRPr lang="en-US" altLang="ko-KR" sz="2500" spc="-15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391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37112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주 제  </a:t>
            </a:r>
            <a:r>
              <a:rPr lang="en-US" altLang="ko-KR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4</a:t>
            </a:r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</a:t>
            </a:r>
            <a:r>
              <a:rPr lang="en-US" altLang="ko-KR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:</a:t>
            </a:r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가 설   및   분 석 방 법   설 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337180" y="32825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5-1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F222D0-1AAA-F044-80D5-2F6C8323DCFB}"/>
              </a:ext>
            </a:extLst>
          </p:cNvPr>
          <p:cNvSpPr/>
          <p:nvPr/>
        </p:nvSpPr>
        <p:spPr>
          <a:xfrm>
            <a:off x="664759" y="159172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59293D-254C-2B49-94F0-EE8B3FCD5626}"/>
              </a:ext>
            </a:extLst>
          </p:cNvPr>
          <p:cNvSpPr/>
          <p:nvPr/>
        </p:nvSpPr>
        <p:spPr>
          <a:xfrm>
            <a:off x="672667" y="328567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372DF1-CC77-0B4F-999A-3E656AB9DD51}"/>
              </a:ext>
            </a:extLst>
          </p:cNvPr>
          <p:cNvSpPr/>
          <p:nvPr/>
        </p:nvSpPr>
        <p:spPr>
          <a:xfrm>
            <a:off x="680574" y="4979624"/>
            <a:ext cx="10853164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B124D2-0788-E54A-8B3A-CE9486A49794}"/>
              </a:ext>
            </a:extLst>
          </p:cNvPr>
          <p:cNvSpPr/>
          <p:nvPr/>
        </p:nvSpPr>
        <p:spPr>
          <a:xfrm>
            <a:off x="664758" y="1591724"/>
            <a:ext cx="196806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118ECF-6A8C-924F-A7A7-92D704F6A5B2}"/>
              </a:ext>
            </a:extLst>
          </p:cNvPr>
          <p:cNvSpPr/>
          <p:nvPr/>
        </p:nvSpPr>
        <p:spPr>
          <a:xfrm>
            <a:off x="664758" y="3285674"/>
            <a:ext cx="196806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940D2B-7685-5F4A-9C41-15499C7E43FD}"/>
              </a:ext>
            </a:extLst>
          </p:cNvPr>
          <p:cNvSpPr/>
          <p:nvPr/>
        </p:nvSpPr>
        <p:spPr>
          <a:xfrm>
            <a:off x="664758" y="4979624"/>
            <a:ext cx="196806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63A782-F830-D142-A1D1-B0A76EA03D33}"/>
              </a:ext>
            </a:extLst>
          </p:cNvPr>
          <p:cNvSpPr txBox="1"/>
          <p:nvPr/>
        </p:nvSpPr>
        <p:spPr>
          <a:xfrm>
            <a:off x="878258" y="1927207"/>
            <a:ext cx="14868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F40873-C09D-5645-B53A-D72969CA06F2}"/>
              </a:ext>
            </a:extLst>
          </p:cNvPr>
          <p:cNvSpPr txBox="1"/>
          <p:nvPr/>
        </p:nvSpPr>
        <p:spPr>
          <a:xfrm>
            <a:off x="906014" y="3409519"/>
            <a:ext cx="1431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분석방법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323D95-707E-6741-A0E6-22A91D838A20}"/>
              </a:ext>
            </a:extLst>
          </p:cNvPr>
          <p:cNvSpPr txBox="1"/>
          <p:nvPr/>
        </p:nvSpPr>
        <p:spPr>
          <a:xfrm>
            <a:off x="878258" y="5361488"/>
            <a:ext cx="15365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전처리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DD63A4-4EF5-7E41-9129-54208A43C3BC}"/>
              </a:ext>
            </a:extLst>
          </p:cNvPr>
          <p:cNvSpPr txBox="1"/>
          <p:nvPr/>
        </p:nvSpPr>
        <p:spPr>
          <a:xfrm>
            <a:off x="2848836" y="1988762"/>
            <a:ext cx="8268527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개수가 많은 지역일수록 청소년 비행 또는 학교폭력 신고 빈도가 많을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84D25-8852-044C-A37F-820CF71D1028}"/>
              </a:ext>
            </a:extLst>
          </p:cNvPr>
          <p:cNvSpPr txBox="1"/>
          <p:nvPr/>
        </p:nvSpPr>
        <p:spPr>
          <a:xfrm>
            <a:off x="2835372" y="3406004"/>
            <a:ext cx="8268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다중 선형 회귀 분석</a:t>
            </a:r>
            <a:endParaRPr lang="en-US" altLang="ko-KR" sz="2000" b="1" u="sng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H0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모든 독립 변수에 대해서 비행 또는 학교 폭력 신고 수는 선형 관계가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H1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어떤 독립 변수에 대해서 비행 또는 학교 폭력 신고 수는 선형 관계가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31553C-417F-F24F-96EB-AABAC21BA616}"/>
              </a:ext>
            </a:extLst>
          </p:cNvPr>
          <p:cNvSpPr txBox="1"/>
          <p:nvPr/>
        </p:nvSpPr>
        <p:spPr>
          <a:xfrm>
            <a:off x="2830509" y="5424655"/>
            <a:ext cx="826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유흥시설에서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무인텔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생활숙박시설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여행숙박시설 제외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서울특별시에 국한되었던 기존 범위를 전국으로 넓혀 분석</a:t>
            </a:r>
          </a:p>
        </p:txBody>
      </p:sp>
    </p:spTree>
    <p:extLst>
      <p:ext uri="{BB962C8B-B14F-4D97-AF65-F5344CB8AC3E}">
        <p14:creationId xmlns:p14="http://schemas.microsoft.com/office/powerpoint/2010/main" val="184287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1917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 귀  모 델  도 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5-2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287F6-A4EC-9849-BE6F-F72882966777}"/>
              </a:ext>
            </a:extLst>
          </p:cNvPr>
          <p:cNvSpPr/>
          <p:nvPr/>
        </p:nvSpPr>
        <p:spPr>
          <a:xfrm>
            <a:off x="498185" y="5056807"/>
            <a:ext cx="11195630" cy="1508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51F2D-1623-214C-958E-13850745F253}"/>
              </a:ext>
            </a:extLst>
          </p:cNvPr>
          <p:cNvSpPr/>
          <p:nvPr/>
        </p:nvSpPr>
        <p:spPr>
          <a:xfrm>
            <a:off x="701917" y="5025744"/>
            <a:ext cx="1078816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→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청소년 비행 신고 빈도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~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 </a:t>
            </a:r>
            <a:r>
              <a:rPr kumimoji="1"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: </a:t>
            </a:r>
          </a:p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step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함수 실행 결과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유의하지 않은 독립변수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개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단란주점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유흥주점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 제거되었고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그 결과 도출된 회귀 모델의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유의확률은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0.000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으로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유의수준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유의하다고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볼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유의한 독립변수는 총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가지로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성인게임장의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유의확률은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0.01,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술집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클럽의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유의확률은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0.000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으로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통계적으로 유의미한 결과를 가지며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회귀 모델의 설명력은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0.65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로 총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개의 독립변수들이 종속변수를 약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65%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설명하고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CE4247-01FA-5541-A809-EDE9C286C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69" y="1416687"/>
            <a:ext cx="5235631" cy="3365500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7C7EB4-0D2D-BD49-BDBB-1AC8CEE50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02" y="1416687"/>
            <a:ext cx="523563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8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1917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 귀  모 델  도 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5-2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287F6-A4EC-9849-BE6F-F72882966777}"/>
              </a:ext>
            </a:extLst>
          </p:cNvPr>
          <p:cNvSpPr/>
          <p:nvPr/>
        </p:nvSpPr>
        <p:spPr>
          <a:xfrm>
            <a:off x="498185" y="5056807"/>
            <a:ext cx="11195630" cy="1508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51F2D-1623-214C-958E-13850745F253}"/>
              </a:ext>
            </a:extLst>
          </p:cNvPr>
          <p:cNvSpPr/>
          <p:nvPr/>
        </p:nvSpPr>
        <p:spPr>
          <a:xfrm>
            <a:off x="701917" y="5025744"/>
            <a:ext cx="1078816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→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학교폭력 신고 빈도 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~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 </a:t>
            </a:r>
            <a:r>
              <a:rPr kumimoji="1"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: </a:t>
            </a:r>
          </a:p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step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함수 실행 결과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제거된 독립변수는 없으며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모든 독립변수가 유의함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),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그 결과 도출된 회귀 모델의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유의확률은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0.000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으로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유의수준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유의하다고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볼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유의한 독립변수는 총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가지로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모든 변수가 통계적으로 유의미한 결과를 가지며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</a:p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회귀 모델의 설명력은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0.48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로 총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개의 독립변수들이 종속변수를 약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48%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설명하고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8B4B8EE-97AB-F541-84D1-613161885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7" y="1416687"/>
            <a:ext cx="5156200" cy="3365496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B3DB487-7045-A844-8892-D549F9DC8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85" y="1416695"/>
            <a:ext cx="5156200" cy="33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3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21884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err="1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다중공선성</a:t>
            </a:r>
            <a:r>
              <a:rPr lang="ko-KR" altLang="en-US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5-3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B40218-3A9B-2046-8A42-F969AEA18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5" y="1496957"/>
            <a:ext cx="5135718" cy="713845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241C6CE-E1BD-6048-9074-02E60B08E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5" y="4181413"/>
            <a:ext cx="8002567" cy="71384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8D90AA-CCE9-FB44-B88D-3A2A2F1174B3}"/>
              </a:ext>
            </a:extLst>
          </p:cNvPr>
          <p:cNvSpPr/>
          <p:nvPr/>
        </p:nvSpPr>
        <p:spPr>
          <a:xfrm>
            <a:off x="694817" y="2478490"/>
            <a:ext cx="10788161" cy="950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62B947-1D45-634F-B1A8-9C91B2F558ED}"/>
              </a:ext>
            </a:extLst>
          </p:cNvPr>
          <p:cNvSpPr/>
          <p:nvPr/>
        </p:nvSpPr>
        <p:spPr>
          <a:xfrm>
            <a:off x="782584" y="2559255"/>
            <a:ext cx="10788161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8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↑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vif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다중공선성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검정</a:t>
            </a:r>
            <a:r>
              <a:rPr kumimoji="1"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: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‘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청소년 비행 신고 빈도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~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’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다중 회귀 모델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다중공선성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검정 결과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</a:p>
          <a:p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			 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모든 독립변수의 </a:t>
            </a:r>
            <a:r>
              <a:rPr kumimoji="1"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vif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분산 팽창 요인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)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값이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미만이므로 다중공선성이 없다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BEBB46-E4E3-0249-8917-17D6CA93E5D7}"/>
              </a:ext>
            </a:extLst>
          </p:cNvPr>
          <p:cNvSpPr/>
          <p:nvPr/>
        </p:nvSpPr>
        <p:spPr>
          <a:xfrm>
            <a:off x="694815" y="5282479"/>
            <a:ext cx="10788161" cy="9505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826CD2-8014-A343-9EEB-0FAAD0FB78DD}"/>
              </a:ext>
            </a:extLst>
          </p:cNvPr>
          <p:cNvSpPr/>
          <p:nvPr/>
        </p:nvSpPr>
        <p:spPr>
          <a:xfrm>
            <a:off x="782582" y="5363245"/>
            <a:ext cx="10788161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8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↑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vif</a:t>
            </a:r>
            <a:r>
              <a:rPr kumimoji="1" lang="en-US" altLang="ko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다중공선성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검정</a:t>
            </a:r>
            <a:r>
              <a:rPr kumimoji="1"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: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  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‘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학교폭력 신고 빈도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~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’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다중 회귀 모델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다중공선성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검정 결과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</a:p>
          <a:p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			 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모든 독립변수의 </a:t>
            </a:r>
            <a:r>
              <a:rPr kumimoji="1"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vif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분산 팽창 요인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)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값이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미만이므로 다중공선성이 없다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49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D39CA1-5BF4-E94E-97E8-5EC204C7E299}"/>
              </a:ext>
            </a:extLst>
          </p:cNvPr>
          <p:cNvSpPr/>
          <p:nvPr/>
        </p:nvSpPr>
        <p:spPr>
          <a:xfrm>
            <a:off x="6611814" y="3365568"/>
            <a:ext cx="5166948" cy="3140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정 규 성   검 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5-4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B84E58-ABA1-F04B-B159-172F61FE8410}"/>
              </a:ext>
            </a:extLst>
          </p:cNvPr>
          <p:cNvSpPr txBox="1"/>
          <p:nvPr/>
        </p:nvSpPr>
        <p:spPr>
          <a:xfrm>
            <a:off x="6957560" y="3429000"/>
            <a:ext cx="44754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↑</a:t>
            </a:r>
            <a:r>
              <a:rPr kumimoji="1" lang="en-US" altLang="ko-Kore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Shapiro-Wilk 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정규성 검정</a:t>
            </a:r>
            <a:endParaRPr kumimoji="1" lang="en-US" altLang="ko-KR" b="1" u="sng" dirty="0">
              <a:solidFill>
                <a:srgbClr val="02576C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검정 결과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유의확률이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0.000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로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유의수준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 정규분포를 따른다는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귀무가설을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기각하고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대립가설을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채택한다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en-US" altLang="ko-Kore-KR" sz="24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←</a:t>
            </a:r>
            <a:r>
              <a:rPr kumimoji="1" lang="en-US" altLang="ko-Kore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Normal Q-Q plot </a:t>
            </a:r>
          </a:p>
          <a:p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x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축은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잔차의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사분위수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y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축은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잔차의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표준화로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</a:p>
          <a:p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정규성 가정을 만족한다면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직선에 가까운 그래프가 되어야 한다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endParaRPr kumimoji="1"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pic>
        <p:nvPicPr>
          <p:cNvPr id="7" name="그림 6" descr="텍스트, 도표, 지도, 라인이(가) 표시된 사진&#10;&#10;자동 생성된 설명">
            <a:extLst>
              <a:ext uri="{FF2B5EF4-FFF2-40B4-BE49-F238E27FC236}">
                <a16:creationId xmlns:a16="http://schemas.microsoft.com/office/drawing/2014/main" id="{D91EDAB4-3F7B-7B4D-A69C-206A1C48E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7" y="1432633"/>
            <a:ext cx="6059329" cy="4766033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CBAD5D65-BD0C-CA4C-A9DF-846C9C6CF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03" y="1560788"/>
            <a:ext cx="3921369" cy="13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0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2178" y="293090"/>
            <a:ext cx="18293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등 분 산 성   검 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5-5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30E7AF-335F-754A-B0ED-366BAD946B72}"/>
              </a:ext>
            </a:extLst>
          </p:cNvPr>
          <p:cNvSpPr/>
          <p:nvPr/>
        </p:nvSpPr>
        <p:spPr>
          <a:xfrm>
            <a:off x="694816" y="6063527"/>
            <a:ext cx="11131221" cy="545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2AC27E-4B4A-EE45-A2D8-A6989D96C4B9}"/>
              </a:ext>
            </a:extLst>
          </p:cNvPr>
          <p:cNvSpPr/>
          <p:nvPr/>
        </p:nvSpPr>
        <p:spPr>
          <a:xfrm>
            <a:off x="1303755" y="6041690"/>
            <a:ext cx="10788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800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↑</a:t>
            </a:r>
            <a:r>
              <a:rPr kumimoji="1" lang="en-US" altLang="ko-Kore-KR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ncvTest</a:t>
            </a:r>
            <a:r>
              <a:rPr kumimoji="1" lang="en-US" altLang="ko-Kore-KR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b="1" u="sng" dirty="0" err="1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등분산성</a:t>
            </a:r>
            <a:r>
              <a:rPr kumimoji="1" lang="ko-KR" altLang="en-US" b="1" u="sng" dirty="0">
                <a:solidFill>
                  <a:srgbClr val="02576C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검정</a:t>
            </a:r>
            <a:r>
              <a:rPr kumimoji="1"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: 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검정 결과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유의확률이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각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0.000, 0.000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으로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유의수준 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0.05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에서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이분산성을</a:t>
            </a:r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가진다</a:t>
            </a:r>
            <a:r>
              <a:rPr kumimoji="1"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pic>
        <p:nvPicPr>
          <p:cNvPr id="8" name="그림 7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CB2DF934-4F3D-9246-8786-DEBAFD032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7" y="1151582"/>
            <a:ext cx="5139736" cy="3834458"/>
          </a:xfrm>
          <a:prstGeom prst="rect">
            <a:avLst/>
          </a:prstGeom>
        </p:spPr>
      </p:pic>
      <p:pic>
        <p:nvPicPr>
          <p:cNvPr id="10" name="그림 9" descr="텍스트, 도표, 지도, 스크린샷이(가) 표시된 사진&#10;&#10;자동 생성된 설명">
            <a:extLst>
              <a:ext uri="{FF2B5EF4-FFF2-40B4-BE49-F238E27FC236}">
                <a16:creationId xmlns:a16="http://schemas.microsoft.com/office/drawing/2014/main" id="{44A89524-8661-164D-8190-FFC34AC10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03" y="1151582"/>
            <a:ext cx="5355944" cy="3878939"/>
          </a:xfrm>
          <a:prstGeom prst="rect">
            <a:avLst/>
          </a:prstGeom>
        </p:spPr>
      </p:pic>
      <p:pic>
        <p:nvPicPr>
          <p:cNvPr id="14" name="그림 13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132186B5-F1EA-AD47-8E42-F357B50E0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5" y="5203413"/>
            <a:ext cx="3454400" cy="635000"/>
          </a:xfrm>
          <a:prstGeom prst="rect">
            <a:avLst/>
          </a:prstGeom>
        </p:spPr>
      </p:pic>
      <p:pic>
        <p:nvPicPr>
          <p:cNvPr id="19" name="그림 18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10F09B62-81CD-F14D-9BCA-E630D2AA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81" y="5216113"/>
            <a:ext cx="3492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1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1136357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2826578" y="2828834"/>
            <a:ext cx="113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06.</a:t>
            </a:r>
            <a:endParaRPr lang="ko-KR" altLang="en-US" sz="5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7262265" y="2844130"/>
            <a:ext cx="1140057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pc="-150" dirty="0">
                <a:latin typeface="KoreanSWGI1R" panose="02020600000000000000" pitchFamily="18" charset="-127"/>
                <a:ea typeface="KoreanSWGI1R" panose="02020600000000000000" pitchFamily="18" charset="-127"/>
              </a:rPr>
              <a:t>결론</a:t>
            </a:r>
            <a:endParaRPr lang="en-US" altLang="ko-KR" sz="4000" spc="-15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308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B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644127" y="1554458"/>
            <a:ext cx="10903742" cy="464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 시설은 청소년의 범죄 빈도에 영향을 끼친다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단란 주점과 클럽이 많은 지역은 청소년이 많이 거주하지 않아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오히려 청소년 범죄와 음의 상관관계를 갖는다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성인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게임장과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술집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 주점이 많은 지역은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청소년 범죄와 양의 상관관계를 갖는다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=&gt;</a:t>
            </a: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따라서 청소년이 밀집되어 있는 지역에는 유흥 시설에 제한을 두고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 시설 밀집 구역에 청소년이 쉽게 접근할 수 없도록 해야 한다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847AE8-E931-D540-A026-305BE2FF09C7}"/>
              </a:ext>
            </a:extLst>
          </p:cNvPr>
          <p:cNvSpPr txBox="1"/>
          <p:nvPr/>
        </p:nvSpPr>
        <p:spPr>
          <a:xfrm>
            <a:off x="1002178" y="293090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결론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7FB11-FAD0-A144-AE36-1C8E3DC33964}"/>
              </a:ext>
            </a:extLst>
          </p:cNvPr>
          <p:cNvSpPr txBox="1"/>
          <p:nvPr/>
        </p:nvSpPr>
        <p:spPr>
          <a:xfrm>
            <a:off x="261287" y="34222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6-1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4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-317679" y="4809711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2403862" y="316209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2403862" y="1308122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2403862" y="5016069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3045331" y="1825827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1</a:t>
            </a:r>
            <a:endParaRPr lang="ko-KR" altLang="en-US" sz="4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3029810" y="3690568"/>
            <a:ext cx="506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</a:t>
            </a:r>
            <a:endParaRPr lang="ko-KR" altLang="en-US" sz="4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3025802" y="5546238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</a:t>
            </a:r>
            <a:endParaRPr lang="ko-KR" altLang="en-US" sz="4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73034A-301A-4692-8669-6880AE453831}"/>
              </a:ext>
            </a:extLst>
          </p:cNvPr>
          <p:cNvSpPr txBox="1"/>
          <p:nvPr/>
        </p:nvSpPr>
        <p:spPr>
          <a:xfrm>
            <a:off x="5193052" y="3490512"/>
            <a:ext cx="5298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학교 폭력 데이터는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2021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년 한 해의 신고 통계이고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, </a:t>
            </a: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비상벨 데이터는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2022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년을 기준으로 수집되었다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 </a:t>
            </a: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따라서 학교 폭력 데이터에 영향을 끼치지 않는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비상벨 데이터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(22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년도에 새로 설치된 비상벨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 포함되어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이는 분석 결과에 영향을 끼칠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2AF64-4A0A-4A3F-966F-0876FB7C3496}"/>
              </a:ext>
            </a:extLst>
          </p:cNvPr>
          <p:cNvSpPr txBox="1"/>
          <p:nvPr/>
        </p:nvSpPr>
        <p:spPr>
          <a:xfrm>
            <a:off x="5193052" y="5633842"/>
            <a:ext cx="3623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유의했던 모델이 기본 가정 중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정규성과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등분산성을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만족하지 못했다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C4E236-6EBE-4B59-8C93-18A71A19BDBC}"/>
              </a:ext>
            </a:extLst>
          </p:cNvPr>
          <p:cNvSpPr txBox="1"/>
          <p:nvPr/>
        </p:nvSpPr>
        <p:spPr>
          <a:xfrm>
            <a:off x="5193052" y="1772006"/>
            <a:ext cx="4795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 시설이 개장 및 폐장되고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어느 정도의 기간이 지나야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청소년 범죄 빈도에 영향을 끼치는지 알 수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D4E29D-BA84-204F-B15E-EDB38BC06DB9}"/>
              </a:ext>
            </a:extLst>
          </p:cNvPr>
          <p:cNvSpPr txBox="1"/>
          <p:nvPr/>
        </p:nvSpPr>
        <p:spPr>
          <a:xfrm>
            <a:off x="1002178" y="293090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한계점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094CE-55CE-FC48-B125-0B7C8234A137}"/>
              </a:ext>
            </a:extLst>
          </p:cNvPr>
          <p:cNvSpPr txBox="1"/>
          <p:nvPr/>
        </p:nvSpPr>
        <p:spPr>
          <a:xfrm>
            <a:off x="261287" y="34222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6-2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1136357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2826578" y="2828834"/>
            <a:ext cx="105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01.</a:t>
            </a:r>
            <a:endParaRPr lang="ko-KR" altLang="en-US" sz="5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5152714" y="3105834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연구 주제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  <a:latin typeface="KoreanSWGI1R" panose="02020600000000000000" pitchFamily="18" charset="-127"/>
                  <a:ea typeface="KoreanSWGI1R" panose="02020600000000000000" pitchFamily="18" charset="-127"/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5234225" y="3036585"/>
            <a:ext cx="17235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Q &amp; A</a:t>
            </a:r>
            <a:endParaRPr lang="ko-KR" altLang="en-US" sz="4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580491" y="342900"/>
            <a:ext cx="850213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  <a:sym typeface="Wingdings" pitchFamily="2" charset="2"/>
            </a:endParaRPr>
          </a:p>
          <a:p>
            <a:pPr fontAlgn="base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◆ 데이터 출처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  <a:sym typeface="Wingdings" pitchFamily="2" charset="2"/>
            </a:endParaRPr>
          </a:p>
          <a:p>
            <a:pPr fontAlgn="base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sym typeface="Wingdings" pitchFamily="2" charset="2"/>
              </a:rPr>
              <a:t>➢ 청소년 범죄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sym typeface="Wingdings" pitchFamily="2" charset="2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sym typeface="Wingdings" pitchFamily="2" charset="2"/>
              </a:rPr>
              <a:t>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sym typeface="Wingdings" pitchFamily="2" charset="2"/>
              </a:rPr>
              <a:t>유흥시설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sym typeface="Wingdings" pitchFamily="2" charset="2"/>
              </a:rPr>
              <a:t> 집계 데이터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r>
              <a:rPr lang="en" altLang="ko-Kore-KR" sz="1500" dirty="0">
                <a:solidFill>
                  <a:srgbClr val="3F3F3F"/>
                </a:solidFill>
                <a:latin typeface="KoreanSWGI1R" panose="02020600000000000000" pitchFamily="18" charset="-127"/>
                <a:ea typeface="KoreanSWGI1R" panose="02020600000000000000" pitchFamily="18" charset="-127"/>
                <a:hlinkClick r:id="rId3" tooltip="https://www.bigdata-policing.kr/product/view?product_id=PRDT_503#review_content_targ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" altLang="ko-Kore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hlinkClick r:id="rId3" tooltip="https://www.bigdata-policing.kr/product/view?product_id=PRDT_503#review_content_targ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://www.bigdata-policing.kr/product/view?product_id=PRDT_503#review_content_target</a:t>
            </a:r>
            <a:r>
              <a:rPr lang="en" altLang="ko-Kore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</a:p>
          <a:p>
            <a:pPr fontAlgn="base"/>
            <a:endParaRPr lang="en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sym typeface="Wingdings" pitchFamily="2" charset="2"/>
              </a:rPr>
              <a:t>➢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비상벨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스마트 가로등 위치 데이터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r>
              <a:rPr lang="en" altLang="ko-Kore-KR" sz="1500" dirty="0">
                <a:solidFill>
                  <a:srgbClr val="3F3F3F"/>
                </a:solidFill>
                <a:latin typeface="KoreanSWGI1R" panose="02020600000000000000" pitchFamily="18" charset="-127"/>
                <a:ea typeface="KoreanSWGI1R" panose="02020600000000000000" pitchFamily="18" charset="-127"/>
                <a:hlinkClick r:id="rId4" tooltip="https://www.bigdata-policing.kr/product/view?product_id=PRDT_49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" altLang="ko-Kore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hlinkClick r:id="rId4" tooltip="https://www.bigdata-policing.kr/product/view?product_id=PRDT_49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://www.bigdata-policing.kr/product/view?product_id=PRDT_498</a:t>
            </a:r>
            <a:r>
              <a:rPr lang="en" altLang="ko-Kore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</a:p>
          <a:p>
            <a:pPr fontAlgn="base"/>
            <a:endParaRPr lang="en" altLang="ko-Kore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sym typeface="Wingdings" pitchFamily="2" charset="2"/>
              </a:rPr>
              <a:t>➢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법정동코드목록 데이터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r>
              <a:rPr lang="en" altLang="ko-Kore-KR" sz="1500" dirty="0">
                <a:solidFill>
                  <a:srgbClr val="3F3F3F"/>
                </a:solidFill>
                <a:latin typeface="KoreanSWGI1R" panose="02020600000000000000" pitchFamily="18" charset="-127"/>
                <a:ea typeface="KoreanSWGI1R" panose="02020600000000000000" pitchFamily="18" charset="-127"/>
                <a:hlinkClick r:id="rId5" tooltip="https://www.code.go.kr/stdcode/regCodeL.d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" altLang="ko-Kore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hlinkClick r:id="rId5" tooltip="https://www.code.go.kr/stdcode/regCodeL.d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://www.code.go.kr/stdcode/regCodeL.do</a:t>
            </a:r>
            <a:r>
              <a:rPr lang="en" altLang="ko-Kore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</a:p>
          <a:p>
            <a:pPr fontAlgn="base"/>
            <a:endParaRPr lang="en" altLang="ko-Kore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◆ 참고 자료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sym typeface="Wingdings" pitchFamily="2" charset="2"/>
              </a:rPr>
              <a:t>➢ 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법정동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코드 규칙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fontAlgn="base"/>
            <a:r>
              <a:rPr lang="en" altLang="ko-Kore-KR" sz="1500" dirty="0">
                <a:solidFill>
                  <a:srgbClr val="3F3F3F"/>
                </a:solidFill>
                <a:latin typeface="KoreanSWGI1R" panose="02020600000000000000" pitchFamily="18" charset="-127"/>
                <a:ea typeface="KoreanSWGI1R" panose="02020600000000000000" pitchFamily="18" charset="-127"/>
                <a:hlinkClick r:id="rId6" tooltip="https://juso.dev/docs/reg-code-ap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https://juso.dev/docs/reg-code-api</a:t>
            </a:r>
            <a:r>
              <a:rPr lang="en" altLang="ko-Kore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  <a:hlinkClick r:id="rId6" tooltip="https://juso.dev/docs/reg-code-ap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  <a:sym typeface="Wingdings" pitchFamily="2" charset="2"/>
            </a:endParaRPr>
          </a:p>
          <a:p>
            <a:pPr algn="ctr"/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E07EA-D71E-E94E-8EF9-51EC5A58E7F5}"/>
              </a:ext>
            </a:extLst>
          </p:cNvPr>
          <p:cNvSpPr txBox="1"/>
          <p:nvPr/>
        </p:nvSpPr>
        <p:spPr>
          <a:xfrm>
            <a:off x="6563631" y="5688449"/>
            <a:ext cx="5037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감사합니다</a:t>
            </a:r>
            <a:r>
              <a:rPr lang="en-US" altLang="ko-KR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35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  <a:sym typeface="Wingdings" pitchFamily="2" charset="2"/>
              </a:rPr>
              <a:t></a:t>
            </a:r>
          </a:p>
          <a:p>
            <a:pPr algn="ctr"/>
            <a:endParaRPr kumimoji="1" lang="ko-Kore-KR" alt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84569" y="302516"/>
            <a:ext cx="31438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연구 주제 및 데이터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1-1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137752" y="1503198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52146" y="1503198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156731" y="1781766"/>
            <a:ext cx="1130438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대주제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26929" y="1636913"/>
            <a:ext cx="12292924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지역별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밀집도와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범죄 예방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설치물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대비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비행청소년 및 학교폭력 신고 빈도 분석 </a:t>
            </a:r>
          </a:p>
          <a:p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FAA0BD-E5F3-9E4E-BF6F-800C529DC327}"/>
              </a:ext>
            </a:extLst>
          </p:cNvPr>
          <p:cNvSpPr/>
          <p:nvPr/>
        </p:nvSpPr>
        <p:spPr>
          <a:xfrm>
            <a:off x="2652147" y="2908299"/>
            <a:ext cx="8242300" cy="33715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CC3D12-0080-1440-A2E8-20271402E4E3}"/>
              </a:ext>
            </a:extLst>
          </p:cNvPr>
          <p:cNvSpPr/>
          <p:nvPr/>
        </p:nvSpPr>
        <p:spPr>
          <a:xfrm>
            <a:off x="1137752" y="2908300"/>
            <a:ext cx="1168400" cy="3371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7BD6E7-879A-9544-B523-A3FB44F36C87}"/>
              </a:ext>
            </a:extLst>
          </p:cNvPr>
          <p:cNvSpPr txBox="1"/>
          <p:nvPr/>
        </p:nvSpPr>
        <p:spPr>
          <a:xfrm>
            <a:off x="2829069" y="3123146"/>
            <a:ext cx="804806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전국 학교폭력 </a:t>
            </a:r>
            <a:r>
              <a:rPr lang="en-US" altLang="ko-KR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비행청소년 신고 수와 </a:t>
            </a:r>
            <a:r>
              <a:rPr lang="ko-KR" altLang="en-US" sz="2000" spc="-150" dirty="0" err="1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 데이터 </a:t>
            </a:r>
            <a:r>
              <a:rPr lang="en-US" altLang="ko-KR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(csv</a:t>
            </a: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파일</a:t>
            </a:r>
            <a:r>
              <a:rPr lang="en-US" altLang="ko-KR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AF904-DD9F-D148-A6F1-5465CCCCFF3E}"/>
              </a:ext>
            </a:extLst>
          </p:cNvPr>
          <p:cNvSpPr txBox="1"/>
          <p:nvPr/>
        </p:nvSpPr>
        <p:spPr>
          <a:xfrm>
            <a:off x="1352156" y="3152001"/>
            <a:ext cx="75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>
                <a:solidFill>
                  <a:schemeClr val="bg1"/>
                </a:solidFill>
              </a:rPr>
              <a:t>1.</a:t>
            </a:r>
            <a:endParaRPr kumimoji="1" lang="ko-Kore-KR" altLang="en-US" sz="3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029C91-A9D0-F742-A0FC-2598B758622E}"/>
              </a:ext>
            </a:extLst>
          </p:cNvPr>
          <p:cNvSpPr txBox="1"/>
          <p:nvPr/>
        </p:nvSpPr>
        <p:spPr>
          <a:xfrm>
            <a:off x="2829069" y="4093929"/>
            <a:ext cx="804806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전국 비상벨  </a:t>
            </a:r>
            <a:r>
              <a:rPr lang="en-US" altLang="ko-KR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스마트가로등 위치 데이터 </a:t>
            </a:r>
            <a:r>
              <a:rPr lang="en-US" altLang="ko-KR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</a:t>
            </a:r>
            <a:r>
              <a:rPr lang="en-US" altLang="ko-KR" sz="2000" spc="-150" dirty="0" err="1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shp</a:t>
            </a: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파일</a:t>
            </a:r>
            <a:r>
              <a:rPr lang="en-US" altLang="ko-KR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D20149-6F96-6244-8FB3-1579BC06755F}"/>
              </a:ext>
            </a:extLst>
          </p:cNvPr>
          <p:cNvSpPr txBox="1"/>
          <p:nvPr/>
        </p:nvSpPr>
        <p:spPr>
          <a:xfrm>
            <a:off x="2846378" y="5045584"/>
            <a:ext cx="804806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전국</a:t>
            </a:r>
            <a:r>
              <a:rPr lang="en-US" altLang="ko-KR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법정동</a:t>
            </a: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코드 데이터 </a:t>
            </a:r>
            <a:r>
              <a:rPr lang="en-US" altLang="ko-KR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(csv</a:t>
            </a:r>
            <a:r>
              <a:rPr lang="ko-KR" altLang="en-US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파일</a:t>
            </a:r>
            <a:r>
              <a:rPr lang="en-US" altLang="ko-KR" sz="2000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2DD862-1AD0-574C-B8CB-755AB85D3B57}"/>
              </a:ext>
            </a:extLst>
          </p:cNvPr>
          <p:cNvSpPr txBox="1"/>
          <p:nvPr/>
        </p:nvSpPr>
        <p:spPr>
          <a:xfrm>
            <a:off x="1346286" y="4093929"/>
            <a:ext cx="75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>
                <a:solidFill>
                  <a:schemeClr val="bg1"/>
                </a:solidFill>
              </a:rPr>
              <a:t>2.</a:t>
            </a:r>
            <a:endParaRPr kumimoji="1" lang="ko-Kore-KR" altLang="en-US" sz="3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11DA2-22FC-F54A-B53F-DC62E9F247F9}"/>
              </a:ext>
            </a:extLst>
          </p:cNvPr>
          <p:cNvSpPr txBox="1"/>
          <p:nvPr/>
        </p:nvSpPr>
        <p:spPr>
          <a:xfrm>
            <a:off x="1346286" y="5045584"/>
            <a:ext cx="75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>
                <a:solidFill>
                  <a:schemeClr val="bg1"/>
                </a:solidFill>
              </a:rPr>
              <a:t>3.</a:t>
            </a:r>
            <a:endParaRPr kumimoji="1" lang="ko-Kore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003476" y="303750"/>
            <a:ext cx="21002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메인 주제 </a:t>
            </a:r>
            <a:r>
              <a:rPr lang="en-US" altLang="ko-KR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4</a:t>
            </a:r>
            <a:r>
              <a:rPr lang="ko-KR" altLang="en-US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261287" y="34222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1-2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46EEA-EBD2-104E-9DBB-CC78EFE08B4D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27109-43FF-7946-ACB1-8FAD5DFEC922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99B174-DFF3-194A-90CE-308DF47B7B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67D73A-EB0A-7645-8104-1465242BE474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C397C8-2DFB-EB47-AD1F-5AAB5C0E13B9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CFA02-01AA-A347-B2B1-F11B00D67649}"/>
              </a:ext>
            </a:extLst>
          </p:cNvPr>
          <p:cNvSpPr txBox="1"/>
          <p:nvPr/>
        </p:nvSpPr>
        <p:spPr>
          <a:xfrm>
            <a:off x="5458025" y="3265219"/>
            <a:ext cx="32252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F8B58B-EE0D-0B46-B79A-290988E13526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1831B-20C1-364D-8340-225029260BEC}"/>
              </a:ext>
            </a:extLst>
          </p:cNvPr>
          <p:cNvSpPr txBox="1"/>
          <p:nvPr/>
        </p:nvSpPr>
        <p:spPr>
          <a:xfrm>
            <a:off x="6396745" y="3270238"/>
            <a:ext cx="359394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2CCA0E-435C-FC44-8E5A-77ED38FE9132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BC063E-E907-6A41-9711-29407E49D7AA}"/>
              </a:ext>
            </a:extLst>
          </p:cNvPr>
          <p:cNvSpPr txBox="1"/>
          <p:nvPr/>
        </p:nvSpPr>
        <p:spPr>
          <a:xfrm>
            <a:off x="5432645" y="4164802"/>
            <a:ext cx="36580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D6E2A2-DC47-BA4E-AE50-F903B7A9FE0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44850E-4FAA-AD4A-843A-1ADAEDCDD155}"/>
              </a:ext>
            </a:extLst>
          </p:cNvPr>
          <p:cNvSpPr txBox="1"/>
          <p:nvPr/>
        </p:nvSpPr>
        <p:spPr>
          <a:xfrm>
            <a:off x="6391587" y="4164801"/>
            <a:ext cx="37542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6DE09-EA4C-0E4C-9AE9-F6CC8C6AC585}"/>
              </a:ext>
            </a:extLst>
          </p:cNvPr>
          <p:cNvSpPr txBox="1"/>
          <p:nvPr/>
        </p:nvSpPr>
        <p:spPr>
          <a:xfrm>
            <a:off x="1336592" y="2131744"/>
            <a:ext cx="4523995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서울특별시 내 행정구역 별 비상벨 개수에 따른 </a:t>
            </a:r>
            <a:endParaRPr lang="en-US" altLang="ko-KR" spc="-15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청소년 비행 </a:t>
            </a:r>
            <a:r>
              <a:rPr lang="en-US" altLang="ko-KR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학교폭력 신고 빈도 분석</a:t>
            </a:r>
            <a:endParaRPr lang="en-US" altLang="ko-KR" spc="-15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4911D0-7179-5B42-AD74-C35A430CA1B9}"/>
              </a:ext>
            </a:extLst>
          </p:cNvPr>
          <p:cNvSpPr txBox="1"/>
          <p:nvPr/>
        </p:nvSpPr>
        <p:spPr>
          <a:xfrm>
            <a:off x="6203263" y="2131744"/>
            <a:ext cx="488306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서울특별시 내 행정구역 별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개수에 따른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청소년 비행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학교 폭력 신고 빈도 분석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7869F4-129C-564E-B27A-41583C9CA895}"/>
              </a:ext>
            </a:extLst>
          </p:cNvPr>
          <p:cNvSpPr txBox="1"/>
          <p:nvPr/>
        </p:nvSpPr>
        <p:spPr>
          <a:xfrm>
            <a:off x="6335143" y="4736800"/>
            <a:ext cx="4822154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전국의 행정구역 별 비상벨 </a:t>
            </a:r>
            <a:r>
              <a:rPr lang="en-US" altLang="ko-KR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ko-KR" altLang="en-US" spc="-150" dirty="0" err="1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개수에 따른 </a:t>
            </a:r>
            <a:endParaRPr lang="en-US" altLang="ko-KR" spc="-15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청소년 비행 </a:t>
            </a:r>
            <a:r>
              <a:rPr lang="en-US" altLang="ko-KR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pc="-15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학교폭력 신고 빈도 분석 </a:t>
            </a:r>
            <a:endParaRPr lang="en-US" altLang="ko-KR" spc="-15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FB8C18-1B27-844D-8B87-54B430D48655}"/>
              </a:ext>
            </a:extLst>
          </p:cNvPr>
          <p:cNvSpPr txBox="1"/>
          <p:nvPr/>
        </p:nvSpPr>
        <p:spPr>
          <a:xfrm>
            <a:off x="1347481" y="4724808"/>
            <a:ext cx="2820003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전국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개수에 따른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비상벨 설치 빈도 분석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8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1136357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2826578" y="2828834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914510" y="2967334"/>
            <a:ext cx="518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전처리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(Data Preprocessing)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85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reanSWGI1R" panose="02020600000000000000" pitchFamily="18" charset="-127"/>
                <a:ea typeface="KoreanSWGI1R" panose="02020600000000000000" pitchFamily="18" charset="-127"/>
              </a:rPr>
              <a:t>&gt;&gt;</a:t>
            </a:r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reanSWGI1R" panose="02020600000000000000" pitchFamily="18" charset="-127"/>
                <a:ea typeface="KoreanSWGI1R" panose="02020600000000000000" pitchFamily="18" charset="-127"/>
              </a:rPr>
              <a:t>&gt;&gt;</a:t>
            </a:r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reanSWGI1R" panose="02020600000000000000" pitchFamily="18" charset="-127"/>
                <a:ea typeface="KoreanSWGI1R" panose="02020600000000000000" pitchFamily="18" charset="-127"/>
              </a:rPr>
              <a:t>&gt;&gt;</a:t>
            </a:r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216651" y="2186955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STEP 1</a:t>
            </a: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데이터 정제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3877050" y="2186955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STEP 2</a:t>
            </a: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데이터 전처리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765893" y="2189315"/>
            <a:ext cx="138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STEP 3</a:t>
            </a: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결측치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504771" y="2172125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STEP 4</a:t>
            </a: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데이터 병합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993386" y="3262402"/>
            <a:ext cx="206366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1.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ko-KR" altLang="en-US" sz="15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변수명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정리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파일 </a:t>
            </a:r>
            <a:r>
              <a:rPr lang="ko-KR" altLang="en-US" sz="15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확장자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변환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행정구역 기준 정립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7" y="3058628"/>
            <a:ext cx="1682895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1.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학교폭력 데이터         비상벨 데이터 병합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분석용 최종 데이터 셋 저장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94193-98EA-9B49-90FE-0C7A58704978}"/>
              </a:ext>
            </a:extLst>
          </p:cNvPr>
          <p:cNvSpPr txBox="1"/>
          <p:nvPr/>
        </p:nvSpPr>
        <p:spPr>
          <a:xfrm>
            <a:off x="3828377" y="3242408"/>
            <a:ext cx="1682895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1.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전국 </a:t>
            </a:r>
            <a:r>
              <a:rPr lang="ko-KR" altLang="en-US" sz="15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법정동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코드 데이터 셋 수집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비상벨 데이터와 병합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A8A19-9326-B447-BFB2-C2937D8AE51B}"/>
              </a:ext>
            </a:extLst>
          </p:cNvPr>
          <p:cNvSpPr txBox="1"/>
          <p:nvPr/>
        </p:nvSpPr>
        <p:spPr>
          <a:xfrm>
            <a:off x="6600631" y="3335627"/>
            <a:ext cx="168289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1.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ko-KR" altLang="en-US" sz="15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결측치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다수 존재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제공처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문의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3.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ko-KR" altLang="en-US" sz="15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결측치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</a:t>
            </a:r>
            <a:r>
              <a:rPr lang="ko-KR" altLang="en-US" sz="15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으로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처리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8A0354-79D2-B845-BBF3-8BA043BD6AB0}"/>
              </a:ext>
            </a:extLst>
          </p:cNvPr>
          <p:cNvSpPr txBox="1"/>
          <p:nvPr/>
        </p:nvSpPr>
        <p:spPr>
          <a:xfrm>
            <a:off x="261287" y="34222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2-1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3BFBC0-C773-A741-B9D4-6D98B3E983B6}"/>
              </a:ext>
            </a:extLst>
          </p:cNvPr>
          <p:cNvSpPr txBox="1"/>
          <p:nvPr/>
        </p:nvSpPr>
        <p:spPr>
          <a:xfrm>
            <a:off x="993386" y="304291"/>
            <a:ext cx="3642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전처리 </a:t>
            </a:r>
            <a:r>
              <a:rPr lang="en-US" altLang="ko-KR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(Data Preprocessing)</a:t>
            </a:r>
            <a:endParaRPr lang="ko-KR" altLang="en-US" sz="21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1650597" y="193505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1650597" y="194428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2139751" y="2121861"/>
            <a:ext cx="224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종속 변수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(y)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1650597" y="609924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1755372" y="2934477"/>
            <a:ext cx="31352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● </a:t>
            </a:r>
            <a:r>
              <a:rPr lang="ko-KR" altLang="en-US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청소년 비행 신고 수</a:t>
            </a:r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● </a:t>
            </a:r>
            <a:r>
              <a:rPr lang="ko-KR" altLang="en-US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학교폭력 신고 수</a:t>
            </a:r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139872-4FF6-CC47-B319-D2FA75A5EC28}"/>
              </a:ext>
            </a:extLst>
          </p:cNvPr>
          <p:cNvSpPr txBox="1"/>
          <p:nvPr/>
        </p:nvSpPr>
        <p:spPr>
          <a:xfrm>
            <a:off x="261287" y="342222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2-2 </a:t>
            </a:r>
            <a:endParaRPr lang="ko-KR" altLang="en-US" sz="16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D0AB48-50F6-A74B-8EEB-7C4D654F0A64}"/>
              </a:ext>
            </a:extLst>
          </p:cNvPr>
          <p:cNvSpPr txBox="1"/>
          <p:nvPr/>
        </p:nvSpPr>
        <p:spPr>
          <a:xfrm>
            <a:off x="1099977" y="314199"/>
            <a:ext cx="1316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변수 소개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FFB08C-254E-DB41-98F4-CD5ABF509446}"/>
              </a:ext>
            </a:extLst>
          </p:cNvPr>
          <p:cNvSpPr/>
          <p:nvPr/>
        </p:nvSpPr>
        <p:spPr>
          <a:xfrm>
            <a:off x="7301403" y="193505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27" name="직선 연결선 243">
            <a:extLst>
              <a:ext uri="{FF2B5EF4-FFF2-40B4-BE49-F238E27FC236}">
                <a16:creationId xmlns:a16="http://schemas.microsoft.com/office/drawing/2014/main" id="{1A598AED-B72C-6D4B-B3E2-072CF8D84B42}"/>
              </a:ext>
            </a:extLst>
          </p:cNvPr>
          <p:cNvCxnSpPr/>
          <p:nvPr/>
        </p:nvCxnSpPr>
        <p:spPr>
          <a:xfrm>
            <a:off x="7301403" y="194428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E562B7-DF2C-1C41-B353-8880CE9E0E7D}"/>
              </a:ext>
            </a:extLst>
          </p:cNvPr>
          <p:cNvSpPr txBox="1"/>
          <p:nvPr/>
        </p:nvSpPr>
        <p:spPr>
          <a:xfrm>
            <a:off x="7873963" y="2121860"/>
            <a:ext cx="2008590" cy="37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독립 변수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(x)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cxnSp>
        <p:nvCxnSpPr>
          <p:cNvPr id="30" name="직선 연결선 251">
            <a:extLst>
              <a:ext uri="{FF2B5EF4-FFF2-40B4-BE49-F238E27FC236}">
                <a16:creationId xmlns:a16="http://schemas.microsoft.com/office/drawing/2014/main" id="{8E3F892E-26F1-D644-BF8C-65D8C80AF390}"/>
              </a:ext>
            </a:extLst>
          </p:cNvPr>
          <p:cNvCxnSpPr/>
          <p:nvPr/>
        </p:nvCxnSpPr>
        <p:spPr>
          <a:xfrm>
            <a:off x="7301403" y="609924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438B8C-3360-E746-A50C-A0EB49ACBFE8}"/>
              </a:ext>
            </a:extLst>
          </p:cNvPr>
          <p:cNvSpPr txBox="1"/>
          <p:nvPr/>
        </p:nvSpPr>
        <p:spPr>
          <a:xfrm>
            <a:off x="7406178" y="2832628"/>
            <a:ext cx="31352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● </a:t>
            </a:r>
            <a:r>
              <a:rPr lang="ko-KR" altLang="en-US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단란 주점 수</a:t>
            </a:r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● </a:t>
            </a:r>
            <a:r>
              <a:rPr lang="ko-KR" altLang="en-US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성인 </a:t>
            </a:r>
            <a:r>
              <a:rPr lang="ko-KR" altLang="en-US" sz="1400" dirty="0" err="1">
                <a:latin typeface="KoreanSWGI1R" panose="02020600000000000000" pitchFamily="18" charset="-127"/>
                <a:ea typeface="KoreanSWGI1R" panose="02020600000000000000" pitchFamily="18" charset="-127"/>
              </a:rPr>
              <a:t>게임장</a:t>
            </a:r>
            <a:r>
              <a:rPr lang="ko-KR" altLang="en-US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 수</a:t>
            </a:r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● </a:t>
            </a:r>
            <a:r>
              <a:rPr lang="ko-KR" altLang="en-US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술집 수</a:t>
            </a:r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● </a:t>
            </a:r>
            <a:r>
              <a:rPr lang="ko-KR" altLang="en-US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유흥주점 수</a:t>
            </a:r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● </a:t>
            </a:r>
            <a:r>
              <a:rPr lang="ko-KR" altLang="en-US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클럽 수</a:t>
            </a:r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r>
              <a:rPr lang="en-US" altLang="ko-KR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● </a:t>
            </a:r>
            <a:r>
              <a:rPr lang="ko-KR" altLang="en-US" sz="1400" dirty="0">
                <a:latin typeface="KoreanSWGI1R" panose="02020600000000000000" pitchFamily="18" charset="-127"/>
                <a:ea typeface="KoreanSWGI1R" panose="02020600000000000000" pitchFamily="18" charset="-127"/>
              </a:rPr>
              <a:t>비상벨 수</a:t>
            </a:r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just"/>
            <a:endParaRPr lang="en-US" altLang="ko-KR" sz="1400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66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1136357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2826578" y="2828834"/>
            <a:ext cx="1144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03.</a:t>
            </a:r>
            <a:endParaRPr lang="ko-KR" altLang="en-US" sz="5400" dirty="0">
              <a:solidFill>
                <a:schemeClr val="bg1"/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22941" y="2839415"/>
            <a:ext cx="7794121" cy="1179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서울특별시 내 행정구역 별 비상벨 </a:t>
            </a:r>
            <a:r>
              <a:rPr lang="en-US" altLang="ko-KR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</a:t>
            </a:r>
            <a:r>
              <a:rPr lang="ko-KR" altLang="en-US" sz="25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유흥시설</a:t>
            </a:r>
            <a:r>
              <a:rPr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개수에 따른 </a:t>
            </a:r>
            <a:endParaRPr lang="en-US" altLang="ko-KR" sz="2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청소년 비행 </a:t>
            </a:r>
            <a:r>
              <a:rPr lang="en-US" altLang="ko-KR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/</a:t>
            </a:r>
            <a:r>
              <a:rPr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reanSWGI1R" panose="02020600000000000000" pitchFamily="18" charset="-127"/>
                <a:ea typeface="KoreanSWGI1R" panose="02020600000000000000" pitchFamily="18" charset="-127"/>
              </a:rPr>
              <a:t> 학교폭력 신고 빈도 분석</a:t>
            </a:r>
            <a:endParaRPr lang="en-US" altLang="ko-KR" sz="2500" spc="-150" dirty="0">
              <a:solidFill>
                <a:schemeClr val="tx1">
                  <a:lumMod val="75000"/>
                  <a:lumOff val="25000"/>
                </a:schemeClr>
              </a:solidFill>
              <a:latin typeface="KoreanSWGI1R" panose="02020600000000000000" pitchFamily="18" charset="-127"/>
              <a:ea typeface="KoreanSWGI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8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1572</Words>
  <Application>Microsoft Macintosh PowerPoint</Application>
  <PresentationFormat>와이드스크린</PresentationFormat>
  <Paragraphs>306</Paragraphs>
  <Slides>31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KoreanSWGI1R</vt:lpstr>
      <vt:lpstr>Arial</vt:lpstr>
      <vt:lpstr>Arial Nova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김지우(학부생-국어국문학과)</cp:lastModifiedBy>
  <cp:revision>52</cp:revision>
  <dcterms:created xsi:type="dcterms:W3CDTF">2020-10-04T10:36:58Z</dcterms:created>
  <dcterms:modified xsi:type="dcterms:W3CDTF">2023-05-16T07:53:09Z</dcterms:modified>
</cp:coreProperties>
</file>