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10287000" cy="18288000"/>
  <p:embeddedFontLst>
    <p:embeddedFont>
      <p:font typeface="Noto Sans"/>
      <p:bold r:id="rId21"/>
      <p:boldItalic r:id="rId22"/>
    </p:embeddedFont>
    <p:embeddedFont>
      <p:font typeface="Noto Sans Light"/>
      <p:regular r:id="rId23"/>
      <p:bold r:id="rId24"/>
      <p:italic r:id="rId25"/>
      <p:boldItalic r:id="rId26"/>
    </p:embeddedFont>
    <p:embeddedFont>
      <p:font typeface="Noto Sans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gXr1/+LYMXiEUAM248Kez14lQS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8071F9-F9B4-4B86-A558-6BBFCD49F0C7}">
  <a:tblStyle styleId="{118071F9-F9B4-4B86-A558-6BBFCD49F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otoSans-boldItalic.fntdata"/><Relationship Id="rId21" Type="http://schemas.openxmlformats.org/officeDocument/2006/relationships/font" Target="fonts/NotoSans-bold.fntdata"/><Relationship Id="rId24" Type="http://schemas.openxmlformats.org/officeDocument/2006/relationships/font" Target="fonts/NotoSansLight-bold.fntdata"/><Relationship Id="rId23" Type="http://schemas.openxmlformats.org/officeDocument/2006/relationships/font" Target="fonts/Noto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otoSansLight-boldItalic.fntdata"/><Relationship Id="rId25" Type="http://schemas.openxmlformats.org/officeDocument/2006/relationships/font" Target="fonts/NotoSansLight-italic.fntdata"/><Relationship Id="rId28" Type="http://schemas.openxmlformats.org/officeDocument/2006/relationships/font" Target="fonts/NotoSansBlack-boldItalic.fntdata"/><Relationship Id="rId27" Type="http://schemas.openxmlformats.org/officeDocument/2006/relationships/font" Target="fonts/NotoSans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26eac4f9c_1_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 사진은 각각 ‘구입 문화디지털 컨텐츠 종류’, ‘지출항목별 지출의향’ 데이터 head 값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‘문화 빅데이터 플랫폼’에서 수집한 사용자 설문 데이터임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셋 정보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데이터 셋은 주별 또는 월별 데이터임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2022년~2023년 데이터임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모두 csv 파일임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g2526eac4f9c_1_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26eac4f9c_4_4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526eac4f9c_4_4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26eac4f9c_0_10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분석 내용을 종합 -&gt; 1, 2, 3</a:t>
            </a:r>
            <a:endParaRPr/>
          </a:p>
        </p:txBody>
      </p:sp>
      <p:sp>
        <p:nvSpPr>
          <p:cNvPr id="241" name="Google Shape;241;g2526eac4f9c_0_10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26eac4f9c_0_13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526eac4f9c_0_13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26eac4f9c_0_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526eac4f9c_0_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6eac4f9c_3_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526eac4f9c_3_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6eac4f9c_0_3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타겟 연령층을 5~60대로 정했습니다.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조사 결과에 따르면 한국은 타 선진국과 비교했을 때 가장 빠르게 고령화가 진행되고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이에 따라 고령 사회로 진입하는 과정에서 소비 패턴의 변화가 예상됩니다.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구매력과 활동성을</a:t>
            </a:r>
            <a:endParaRPr/>
          </a:p>
        </p:txBody>
      </p:sp>
      <p:sp>
        <p:nvSpPr>
          <p:cNvPr id="130" name="Google Shape;130;g2526eac4f9c_0_3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26eac4f9c_3_16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526eac4f9c_3_16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26eac4f9c_3_2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526eac4f9c_3_2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26eac4f9c_0_9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시니어들의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문화예술관람활동의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증감률은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</a:t>
            </a:r>
            <a:r>
              <a:rPr lang="en-US" sz="1500">
                <a:solidFill>
                  <a:schemeClr val="dk1"/>
                </a:solidFill>
              </a:rPr>
              <a:t>년에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비해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2022</a:t>
            </a:r>
            <a:r>
              <a:rPr lang="en-US" sz="1500">
                <a:solidFill>
                  <a:schemeClr val="dk1"/>
                </a:solidFill>
              </a:rPr>
              <a:t>년에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1500">
                <a:solidFill>
                  <a:schemeClr val="dk1"/>
                </a:solidFill>
              </a:rPr>
              <a:t>대는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0.0</a:t>
            </a:r>
            <a:r>
              <a:rPr lang="en-US" sz="1500">
                <a:solidFill>
                  <a:schemeClr val="dk1"/>
                </a:solidFill>
              </a:rPr>
              <a:t>으로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변동없음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60</a:t>
            </a:r>
            <a:r>
              <a:rPr lang="en-US" sz="1500">
                <a:solidFill>
                  <a:schemeClr val="dk1"/>
                </a:solidFill>
              </a:rPr>
              <a:t>대는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-36.4</a:t>
            </a:r>
            <a:r>
              <a:rPr lang="en-US" sz="1500">
                <a:solidFill>
                  <a:schemeClr val="dk1"/>
                </a:solidFill>
              </a:rPr>
              <a:t>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감소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70</a:t>
            </a:r>
            <a:r>
              <a:rPr lang="en-US" sz="1500">
                <a:solidFill>
                  <a:schemeClr val="dk1"/>
                </a:solidFill>
              </a:rPr>
              <a:t>세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이상은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133.3</a:t>
            </a:r>
            <a:r>
              <a:rPr lang="en-US" sz="1500">
                <a:solidFill>
                  <a:schemeClr val="dk1"/>
                </a:solidFill>
              </a:rPr>
              <a:t>으로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증가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추세를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보였다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다만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r>
              <a:rPr lang="en-US" sz="1500">
                <a:solidFill>
                  <a:schemeClr val="dk1"/>
                </a:solidFill>
              </a:rPr>
              <a:t>년과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2022</a:t>
            </a:r>
            <a:r>
              <a:rPr lang="en-US" sz="1500">
                <a:solidFill>
                  <a:schemeClr val="dk1"/>
                </a:solidFill>
              </a:rPr>
              <a:t>년은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코로나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-US" sz="1500">
                <a:solidFill>
                  <a:schemeClr val="dk1"/>
                </a:solidFill>
              </a:rPr>
              <a:t>의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강세로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인해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좁은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공간에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여러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명이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앉아서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관람해야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하는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곳은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지양했기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때문에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해당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데이터를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참고하는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것이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의미가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없다는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결론을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내렸다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600"/>
          </a:p>
        </p:txBody>
      </p:sp>
      <p:sp>
        <p:nvSpPr>
          <p:cNvPr id="177" name="Google Shape;177;g2526eac4f9c_0_9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26eac4f9c_4_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반면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지속적으로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>
                <a:solidFill>
                  <a:schemeClr val="dk1"/>
                </a:solidFill>
              </a:rPr>
              <a:t>반복적으로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참여한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여가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활동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분야의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증감률을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살펴보았더니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en-US" sz="1200">
                <a:solidFill>
                  <a:schemeClr val="dk1"/>
                </a:solidFill>
              </a:rPr>
              <a:t>대는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233.3, 60</a:t>
            </a:r>
            <a:r>
              <a:rPr lang="en-US" sz="1200">
                <a:solidFill>
                  <a:schemeClr val="dk1"/>
                </a:solidFill>
              </a:rPr>
              <a:t>대는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550.0, 70</a:t>
            </a:r>
            <a:r>
              <a:rPr lang="en-US" sz="1200">
                <a:solidFill>
                  <a:schemeClr val="dk1"/>
                </a:solidFill>
              </a:rPr>
              <a:t>세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이상은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-36.8</a:t>
            </a:r>
            <a:r>
              <a:rPr lang="en-US" sz="1200">
                <a:solidFill>
                  <a:schemeClr val="dk1"/>
                </a:solidFill>
              </a:rPr>
              <a:t>로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70</a:t>
            </a:r>
            <a:r>
              <a:rPr lang="en-US" sz="1200">
                <a:solidFill>
                  <a:schemeClr val="dk1"/>
                </a:solidFill>
              </a:rPr>
              <a:t>세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이상을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제외하고는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폭발적인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증가율을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보였다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이는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코로나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19</a:t>
            </a:r>
            <a:r>
              <a:rPr lang="en-US" sz="1200">
                <a:solidFill>
                  <a:schemeClr val="dk1"/>
                </a:solidFill>
              </a:rPr>
              <a:t>로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인하여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실질적으로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문화예술관람활동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절대적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수치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자체는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줄었지만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여전히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지속적으로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>
                <a:solidFill>
                  <a:schemeClr val="dk1"/>
                </a:solidFill>
              </a:rPr>
              <a:t>그리고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반복적으로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문화예술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관람을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하는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사람은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증가하였다는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의미이다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이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외에도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관광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및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여행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>
                <a:solidFill>
                  <a:schemeClr val="dk1"/>
                </a:solidFill>
              </a:rPr>
              <a:t>스포츠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>
                <a:solidFill>
                  <a:schemeClr val="dk1"/>
                </a:solidFill>
              </a:rPr>
              <a:t>문화예술관람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활동이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증가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추세를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보였다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그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중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이미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분석과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예측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결과가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많은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관광과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스포츠는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제외하고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200">
                <a:solidFill>
                  <a:schemeClr val="dk1"/>
                </a:solidFill>
              </a:rPr>
              <a:t>문화예술활동에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초점을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맞춰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분석을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진행하고자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한다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g2526eac4f9c_4_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26eac4f9c_4_6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 사진은 각각 ‘구입 문화디지털 컨텐츠 종류’, ‘지출항목별 지출의향’ 데이터 head 값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‘문화 빅데이터 플랫폼’에서 수집한 사용자 설문 데이터임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셋 정보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데이터 셋은 주별 또는 월별 데이터임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2022년~2023년 데이터임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모두 csv 파일임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g2526eac4f9c_4_68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097261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0598789" y="9355657"/>
            <a:ext cx="6892353" cy="628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1조 김종원, 김연진, 김지우, 김예리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25909" y="1710514"/>
            <a:ext cx="10109475" cy="628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김 家 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46447" y="2611104"/>
            <a:ext cx="24997857" cy="9135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서울특별시 내 시니어들의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특성에 따른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문화생활 참여 예측 및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소비분석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2526eac4f9c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26eac4f9c_1_1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활용데이터 - 데이터 소개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526eac4f9c_1_1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526eac4f9c_1_1"/>
          <p:cNvSpPr txBox="1"/>
          <p:nvPr/>
        </p:nvSpPr>
        <p:spPr>
          <a:xfrm>
            <a:off x="373550" y="6119650"/>
            <a:ext cx="513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2.  지출항목별 지출의향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526eac4f9c_1_1"/>
          <p:cNvSpPr txBox="1"/>
          <p:nvPr/>
        </p:nvSpPr>
        <p:spPr>
          <a:xfrm>
            <a:off x="12857125" y="9787925"/>
            <a:ext cx="488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Noto Sans"/>
                <a:ea typeface="Noto Sans"/>
                <a:cs typeface="Noto Sans"/>
                <a:sym typeface="Noto Sans"/>
              </a:rPr>
              <a:t>출처 : 문화 빅데이터 플랫폼(사용자 설문 데이터)</a:t>
            </a:r>
            <a:endParaRPr b="1" sz="17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21" name="Google Shape;221;g2526eac4f9c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00" y="3360500"/>
            <a:ext cx="17012614" cy="641178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526eac4f9c_1_1"/>
          <p:cNvSpPr txBox="1"/>
          <p:nvPr/>
        </p:nvSpPr>
        <p:spPr>
          <a:xfrm>
            <a:off x="992150" y="2654675"/>
            <a:ext cx="3899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지출항목별 지출의향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526eac4f9c_4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526eac4f9c_4_40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활용데이터 - 데이터 소개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526eac4f9c_4_40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526eac4f9c_4_40"/>
          <p:cNvSpPr txBox="1"/>
          <p:nvPr/>
        </p:nvSpPr>
        <p:spPr>
          <a:xfrm>
            <a:off x="781050" y="2578475"/>
            <a:ext cx="749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분석에 사용될 DataFrame 형태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2526eac4f9c_4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700" y="3708900"/>
            <a:ext cx="2670125" cy="2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526eac4f9c_4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850" y="4906625"/>
            <a:ext cx="2670125" cy="2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526eac4f9c_4_40"/>
          <p:cNvSpPr txBox="1"/>
          <p:nvPr/>
        </p:nvSpPr>
        <p:spPr>
          <a:xfrm>
            <a:off x="789173" y="7782075"/>
            <a:ext cx="52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구입 문화디지털 컨텐츠 종류</a:t>
            </a:r>
            <a:endParaRPr b="1" sz="30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34" name="Google Shape;234;g2526eac4f9c_4_40"/>
          <p:cNvSpPr txBox="1"/>
          <p:nvPr/>
        </p:nvSpPr>
        <p:spPr>
          <a:xfrm>
            <a:off x="636773" y="9578125"/>
            <a:ext cx="52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지출항목별 지출의향</a:t>
            </a:r>
            <a:endParaRPr b="1" sz="30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35" name="Google Shape;235;g2526eac4f9c_4_40"/>
          <p:cNvSpPr/>
          <p:nvPr/>
        </p:nvSpPr>
        <p:spPr>
          <a:xfrm>
            <a:off x="2696250" y="8534300"/>
            <a:ext cx="946500" cy="861900"/>
          </a:xfrm>
          <a:prstGeom prst="mathPlus">
            <a:avLst>
              <a:gd fmla="val 23520" name="adj1"/>
            </a:avLst>
          </a:prstGeom>
          <a:solidFill>
            <a:srgbClr val="888888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g2526eac4f9c_4_40"/>
          <p:cNvGraphicFramePr/>
          <p:nvPr/>
        </p:nvGraphicFramePr>
        <p:xfrm>
          <a:off x="7799675" y="408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{118071F9-F9B4-4B86-A558-6BBFCD49F0C7}</a:tableStyleId>
              </a:tblPr>
              <a:tblGrid>
                <a:gridCol w="5533075"/>
              </a:tblGrid>
              <a:tr h="5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features</a:t>
                      </a:r>
                      <a:endParaRPr b="1" sz="3600">
                        <a:solidFill>
                          <a:srgbClr val="5D5D5D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응답자ID</a:t>
                      </a:r>
                      <a:endParaRPr sz="2700">
                        <a:solidFill>
                          <a:srgbClr val="5D5D5D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성별구분코드</a:t>
                      </a:r>
                      <a:endParaRPr sz="2700">
                        <a:solidFill>
                          <a:srgbClr val="5D5D5D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가구소득정도명</a:t>
                      </a:r>
                      <a:endParaRPr sz="2700">
                        <a:solidFill>
                          <a:srgbClr val="5D5D5D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근로채용형태명</a:t>
                      </a:r>
                      <a:endParaRPr sz="2700">
                        <a:solidFill>
                          <a:srgbClr val="5D5D5D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외식비용지출금액변화예상값</a:t>
                      </a:r>
                      <a:endParaRPr sz="2700">
                        <a:solidFill>
                          <a:srgbClr val="5D5D5D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여행비용지출금액변화예상값</a:t>
                      </a:r>
                      <a:endParaRPr sz="2700">
                        <a:solidFill>
                          <a:srgbClr val="5D5D5D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문화취미비용지출금액변화예상값</a:t>
                      </a:r>
                      <a:endParaRPr sz="2700">
                        <a:solidFill>
                          <a:srgbClr val="5D5D5D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g2526eac4f9c_4_40"/>
          <p:cNvGraphicFramePr/>
          <p:nvPr/>
        </p:nvGraphicFramePr>
        <p:xfrm>
          <a:off x="13879775" y="408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{118071F9-F9B4-4B86-A558-6BBFCD49F0C7}</a:tableStyleId>
              </a:tblPr>
              <a:tblGrid>
                <a:gridCol w="3739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36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target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5D5D5D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공연전시체험구매여부</a:t>
                      </a:r>
                      <a:endParaRPr sz="2700">
                        <a:solidFill>
                          <a:srgbClr val="5D5D5D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g2526eac4f9c_4_40"/>
          <p:cNvSpPr txBox="1"/>
          <p:nvPr/>
        </p:nvSpPr>
        <p:spPr>
          <a:xfrm>
            <a:off x="9552276" y="9693575"/>
            <a:ext cx="779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=&gt; 머신러닝 분류 분석을 통한 target 예측</a:t>
            </a:r>
            <a:endParaRPr b="1" sz="30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2526eac4f9c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526eac4f9c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097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526eac4f9c_0_104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분석 방향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526eac4f9c_0_104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526eac4f9c_0_104"/>
          <p:cNvSpPr/>
          <p:nvPr/>
        </p:nvSpPr>
        <p:spPr>
          <a:xfrm>
            <a:off x="1740950" y="3230000"/>
            <a:ext cx="1026600" cy="960900"/>
          </a:xfrm>
          <a:prstGeom prst="ellipse">
            <a:avLst/>
          </a:prstGeom>
          <a:solidFill>
            <a:srgbClr val="FFA5F5"/>
          </a:solidFill>
          <a:ln cap="flat" cmpd="sng" w="9525">
            <a:solidFill>
              <a:srgbClr val="FFA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g2526eac4f9c_0_104"/>
          <p:cNvSpPr/>
          <p:nvPr/>
        </p:nvSpPr>
        <p:spPr>
          <a:xfrm>
            <a:off x="1740950" y="5068625"/>
            <a:ext cx="1026600" cy="960900"/>
          </a:xfrm>
          <a:prstGeom prst="ellipse">
            <a:avLst/>
          </a:prstGeom>
          <a:solidFill>
            <a:srgbClr val="FFA5F5"/>
          </a:solidFill>
          <a:ln cap="flat" cmpd="sng" w="9525">
            <a:solidFill>
              <a:srgbClr val="FFA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g2526eac4f9c_0_104"/>
          <p:cNvSpPr/>
          <p:nvPr/>
        </p:nvSpPr>
        <p:spPr>
          <a:xfrm>
            <a:off x="1740950" y="6907238"/>
            <a:ext cx="1026600" cy="960900"/>
          </a:xfrm>
          <a:prstGeom prst="ellipse">
            <a:avLst/>
          </a:prstGeom>
          <a:solidFill>
            <a:srgbClr val="FFA5F5"/>
          </a:solidFill>
          <a:ln cap="flat" cmpd="sng" w="9525">
            <a:solidFill>
              <a:srgbClr val="FFA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g2526eac4f9c_0_104"/>
          <p:cNvSpPr/>
          <p:nvPr/>
        </p:nvSpPr>
        <p:spPr>
          <a:xfrm>
            <a:off x="3380475" y="3284375"/>
            <a:ext cx="10920600" cy="861900"/>
          </a:xfrm>
          <a:prstGeom prst="roundRect">
            <a:avLst>
              <a:gd fmla="val 16667" name="adj"/>
            </a:avLst>
          </a:prstGeom>
          <a:solidFill>
            <a:srgbClr val="5987FF"/>
          </a:solidFill>
          <a:ln cap="flat" cmpd="sng" w="9525">
            <a:solidFill>
              <a:srgbClr val="598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3F3F3"/>
                </a:solidFill>
                <a:latin typeface="Noto Sans"/>
                <a:ea typeface="Noto Sans"/>
                <a:cs typeface="Noto Sans"/>
                <a:sym typeface="Noto Sans"/>
              </a:rPr>
              <a:t>시니어들이 어떤 문화 생활을 주로 즐기는지 시각화를 통해 분석</a:t>
            </a:r>
            <a:endParaRPr sz="1900">
              <a:solidFill>
                <a:srgbClr val="F3F3F3"/>
              </a:solidFill>
            </a:endParaRPr>
          </a:p>
        </p:txBody>
      </p:sp>
      <p:sp>
        <p:nvSpPr>
          <p:cNvPr id="251" name="Google Shape;251;g2526eac4f9c_0_104"/>
          <p:cNvSpPr/>
          <p:nvPr/>
        </p:nvSpPr>
        <p:spPr>
          <a:xfrm>
            <a:off x="3380475" y="7006250"/>
            <a:ext cx="12600600" cy="861900"/>
          </a:xfrm>
          <a:prstGeom prst="roundRect">
            <a:avLst>
              <a:gd fmla="val 16667" name="adj"/>
            </a:avLst>
          </a:prstGeom>
          <a:solidFill>
            <a:srgbClr val="5987FF"/>
          </a:solidFill>
          <a:ln cap="flat" cmpd="sng" w="9525">
            <a:solidFill>
              <a:srgbClr val="598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3F3F3"/>
                </a:solidFill>
                <a:latin typeface="Noto Sans"/>
                <a:ea typeface="Noto Sans"/>
                <a:cs typeface="Noto Sans"/>
                <a:sym typeface="Noto Sans"/>
              </a:rPr>
              <a:t>예측한 결과를 토대로 해당 특성을 지닌 시니어들의 문화 생활 소비 </a:t>
            </a:r>
            <a:r>
              <a:rPr b="1" lang="en-US" sz="2900">
                <a:solidFill>
                  <a:srgbClr val="F3F3F3"/>
                </a:solidFill>
                <a:latin typeface="Noto Sans"/>
                <a:ea typeface="Noto Sans"/>
                <a:cs typeface="Noto Sans"/>
                <a:sym typeface="Noto Sans"/>
              </a:rPr>
              <a:t>분석</a:t>
            </a:r>
            <a:endParaRPr sz="1900">
              <a:solidFill>
                <a:srgbClr val="F3F3F3"/>
              </a:solidFill>
            </a:endParaRPr>
          </a:p>
        </p:txBody>
      </p:sp>
      <p:sp>
        <p:nvSpPr>
          <p:cNvPr id="252" name="Google Shape;252;g2526eac4f9c_0_104"/>
          <p:cNvSpPr/>
          <p:nvPr/>
        </p:nvSpPr>
        <p:spPr>
          <a:xfrm>
            <a:off x="3380475" y="5145325"/>
            <a:ext cx="14003100" cy="861900"/>
          </a:xfrm>
          <a:prstGeom prst="roundRect">
            <a:avLst>
              <a:gd fmla="val 16667" name="adj"/>
            </a:avLst>
          </a:prstGeom>
          <a:solidFill>
            <a:srgbClr val="5987FF"/>
          </a:solidFill>
          <a:ln cap="flat" cmpd="sng" w="9525">
            <a:solidFill>
              <a:srgbClr val="598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3F3F3"/>
                </a:solidFill>
                <a:latin typeface="Noto Sans"/>
                <a:ea typeface="Noto Sans"/>
                <a:cs typeface="Noto Sans"/>
                <a:sym typeface="Noto Sans"/>
              </a:rPr>
              <a:t>어떤 특성을 지닌 시니어들이 문화 생활에 참여하는지 머신러닝 학습을 통해 예측</a:t>
            </a:r>
            <a:endParaRPr sz="19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2526eac4f9c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526eac4f9c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097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526eac4f9c_0_131"/>
          <p:cNvSpPr txBox="1"/>
          <p:nvPr/>
        </p:nvSpPr>
        <p:spPr>
          <a:xfrm>
            <a:off x="2241333" y="1080838"/>
            <a:ext cx="798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최종 목표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526eac4f9c_0_131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526eac4f9c_0_131"/>
          <p:cNvSpPr/>
          <p:nvPr/>
        </p:nvSpPr>
        <p:spPr>
          <a:xfrm>
            <a:off x="3682550" y="3618325"/>
            <a:ext cx="10920600" cy="861900"/>
          </a:xfrm>
          <a:prstGeom prst="roundRect">
            <a:avLst>
              <a:gd fmla="val 16667" name="adj"/>
            </a:avLst>
          </a:prstGeom>
          <a:solidFill>
            <a:srgbClr val="5987FF"/>
          </a:solidFill>
          <a:ln cap="flat" cmpd="sng" w="9525">
            <a:solidFill>
              <a:srgbClr val="598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3F3F3"/>
                </a:solidFill>
                <a:latin typeface="Noto Sans"/>
                <a:ea typeface="Noto Sans"/>
                <a:cs typeface="Noto Sans"/>
                <a:sym typeface="Noto Sans"/>
              </a:rPr>
              <a:t>시니어들의 특성에 따른 문화 생활 참여 여부를 예측</a:t>
            </a:r>
            <a:endParaRPr sz="2000">
              <a:solidFill>
                <a:srgbClr val="F3F3F3"/>
              </a:solidFill>
            </a:endParaRPr>
          </a:p>
        </p:txBody>
      </p:sp>
      <p:sp>
        <p:nvSpPr>
          <p:cNvPr id="262" name="Google Shape;262;g2526eac4f9c_0_131"/>
          <p:cNvSpPr/>
          <p:nvPr/>
        </p:nvSpPr>
        <p:spPr>
          <a:xfrm>
            <a:off x="3683700" y="6003400"/>
            <a:ext cx="10920600" cy="861900"/>
          </a:xfrm>
          <a:prstGeom prst="roundRect">
            <a:avLst>
              <a:gd fmla="val 16667" name="adj"/>
            </a:avLst>
          </a:prstGeom>
          <a:solidFill>
            <a:srgbClr val="5987FF"/>
          </a:solidFill>
          <a:ln cap="flat" cmpd="sng" w="9525">
            <a:solidFill>
              <a:srgbClr val="598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3F3F3"/>
                </a:solidFill>
                <a:latin typeface="Noto Sans"/>
                <a:ea typeface="Noto Sans"/>
                <a:cs typeface="Noto Sans"/>
                <a:sym typeface="Noto Sans"/>
              </a:rPr>
              <a:t>해당 특성을 갖는 시니어에게 맞춤 문화 생활 추천</a:t>
            </a:r>
            <a:endParaRPr sz="2000">
              <a:solidFill>
                <a:srgbClr val="F3F3F3"/>
              </a:solidFill>
            </a:endParaRPr>
          </a:p>
        </p:txBody>
      </p:sp>
      <p:sp>
        <p:nvSpPr>
          <p:cNvPr id="263" name="Google Shape;263;g2526eac4f9c_0_131"/>
          <p:cNvSpPr/>
          <p:nvPr/>
        </p:nvSpPr>
        <p:spPr>
          <a:xfrm>
            <a:off x="8789100" y="4833963"/>
            <a:ext cx="862200" cy="815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A5F5"/>
          </a:solidFill>
          <a:ln cap="flat" cmpd="sng" w="9525">
            <a:solidFill>
              <a:srgbClr val="FFA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526eac4f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526eac4f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097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526eac4f9c_0_0"/>
          <p:cNvSpPr txBox="1"/>
          <p:nvPr/>
        </p:nvSpPr>
        <p:spPr>
          <a:xfrm>
            <a:off x="14096524" y="7087708"/>
            <a:ext cx="351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키워드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526eac4f9c_0_0"/>
          <p:cNvSpPr txBox="1"/>
          <p:nvPr/>
        </p:nvSpPr>
        <p:spPr>
          <a:xfrm>
            <a:off x="3369450" y="4370271"/>
            <a:ext cx="11549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Thank you</a:t>
            </a:r>
            <a:endParaRPr b="1" sz="96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발표 들어주셔서 감사합니다 :)</a:t>
            </a:r>
            <a:endParaRPr sz="34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097261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47" y="5055370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909" y="6189652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18" y="7323935"/>
            <a:ext cx="1663389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526" y="8458217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692276" y="3072057"/>
            <a:ext cx="4222560" cy="892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구성원 소개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57247" y="1080838"/>
            <a:ext cx="16263532" cy="133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목차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692276" y="4250276"/>
            <a:ext cx="6452792" cy="892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주제 선정 배경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692276" y="5371886"/>
            <a:ext cx="8175387" cy="892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활용 데이터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692276" y="6516143"/>
            <a:ext cx="7764693" cy="892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분석 방향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692276" y="7628324"/>
            <a:ext cx="7768857" cy="892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최종 목표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909" y="3921087"/>
            <a:ext cx="16633896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857247" y="2900966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857247" y="4089267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825909" y="5223000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25909" y="6360400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25909" y="7504210"/>
            <a:ext cx="1510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526eac4f9c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526eac4f9c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097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526eac4f9c_3_0"/>
          <p:cNvSpPr txBox="1"/>
          <p:nvPr/>
        </p:nvSpPr>
        <p:spPr>
          <a:xfrm>
            <a:off x="857247" y="4118724"/>
            <a:ext cx="112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김종원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526eac4f9c_3_0"/>
          <p:cNvSpPr txBox="1"/>
          <p:nvPr/>
        </p:nvSpPr>
        <p:spPr>
          <a:xfrm>
            <a:off x="681025" y="2535038"/>
            <a:ext cx="5647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김</a:t>
            </a:r>
            <a:r>
              <a:rPr b="1" lang="en-US" sz="4800">
                <a:solidFill>
                  <a:srgbClr val="5D5D5D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家네</a:t>
            </a:r>
            <a:endParaRPr b="1" sz="4800">
              <a:solidFill>
                <a:srgbClr val="5D5D5D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4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9" name="Google Shape;119;g2526eac4f9c_3_0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구성원 소개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2526eac4f9c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909" y="3652706"/>
            <a:ext cx="7541050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526eac4f9c_3_0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2526eac4f9c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47" y="5013845"/>
            <a:ext cx="7541050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526eac4f9c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236" y="6374984"/>
            <a:ext cx="7541050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526eac4f9c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226" y="7736122"/>
            <a:ext cx="7541050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526eac4f9c_3_0"/>
          <p:cNvSpPr txBox="1"/>
          <p:nvPr/>
        </p:nvSpPr>
        <p:spPr>
          <a:xfrm>
            <a:off x="857247" y="5465876"/>
            <a:ext cx="112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김지우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526eac4f9c_3_0"/>
          <p:cNvSpPr txBox="1"/>
          <p:nvPr/>
        </p:nvSpPr>
        <p:spPr>
          <a:xfrm>
            <a:off x="879930" y="6841000"/>
            <a:ext cx="112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김연진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526eac4f9c_3_0"/>
          <p:cNvSpPr txBox="1"/>
          <p:nvPr/>
        </p:nvSpPr>
        <p:spPr>
          <a:xfrm>
            <a:off x="879930" y="8206990"/>
            <a:ext cx="112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김예리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526eac4f9c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526eac4f9c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097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526eac4f9c_0_36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주제 선정 배경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526eac4f9c_0_36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526eac4f9c_0_36"/>
          <p:cNvSpPr txBox="1"/>
          <p:nvPr/>
        </p:nvSpPr>
        <p:spPr>
          <a:xfrm>
            <a:off x="10605750" y="6673075"/>
            <a:ext cx="62316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한국의 고령사회에서 초고령사회로 진입하는 </a:t>
            </a:r>
            <a:r>
              <a:rPr b="1" lang="en-US" sz="2500">
                <a:solidFill>
                  <a:srgbClr val="5D5D5D"/>
                </a:solidFill>
                <a:highlight>
                  <a:srgbClr val="F4CCCC"/>
                </a:highlight>
                <a:latin typeface="Noto Sans"/>
                <a:ea typeface="Noto Sans"/>
                <a:cs typeface="Noto Sans"/>
                <a:sym typeface="Noto Sans"/>
              </a:rPr>
              <a:t>속도가 너무 빠르다</a:t>
            </a:r>
            <a:r>
              <a:rPr b="1" lang="en-US" sz="25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는 점이다.</a:t>
            </a:r>
            <a:endParaRPr b="1" sz="25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2526eac4f9c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075" y="2458253"/>
            <a:ext cx="7460425" cy="64866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526eac4f9c_0_36"/>
          <p:cNvSpPr txBox="1"/>
          <p:nvPr/>
        </p:nvSpPr>
        <p:spPr>
          <a:xfrm>
            <a:off x="10881975" y="3394500"/>
            <a:ext cx="62316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2000년   </a:t>
            </a:r>
            <a:r>
              <a:rPr lang="en-US" sz="2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1" lang="en-US" sz="3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고령화사회 진입</a:t>
            </a:r>
            <a:endParaRPr b="1" sz="3000">
              <a:solidFill>
                <a:srgbClr val="C1C1C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526eac4f9c_0_36"/>
          <p:cNvSpPr txBox="1"/>
          <p:nvPr/>
        </p:nvSpPr>
        <p:spPr>
          <a:xfrm>
            <a:off x="10881975" y="4580550"/>
            <a:ext cx="62316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2017년   </a:t>
            </a:r>
            <a:r>
              <a:rPr lang="en-US" sz="2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1" lang="en-US" sz="3000">
                <a:solidFill>
                  <a:srgbClr val="9E9E9E"/>
                </a:solidFill>
                <a:latin typeface="Noto Sans"/>
                <a:ea typeface="Noto Sans"/>
                <a:cs typeface="Noto Sans"/>
                <a:sym typeface="Noto Sans"/>
              </a:rPr>
              <a:t>고령사회 진입</a:t>
            </a:r>
            <a:endParaRPr b="1" sz="3000">
              <a:solidFill>
                <a:srgbClr val="9E9E9E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526eac4f9c_0_36"/>
          <p:cNvSpPr txBox="1"/>
          <p:nvPr/>
        </p:nvSpPr>
        <p:spPr>
          <a:xfrm>
            <a:off x="10881975" y="5766600"/>
            <a:ext cx="62316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2025년   </a:t>
            </a:r>
            <a:r>
              <a:rPr lang="en-US" sz="2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000">
                <a:solidFill>
                  <a:srgbClr val="5D5D5D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초</a:t>
            </a:r>
            <a:r>
              <a:rPr lang="en-US" sz="3000">
                <a:solidFill>
                  <a:srgbClr val="5D5D5D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고령사회 진입</a:t>
            </a:r>
            <a:endParaRPr sz="3000">
              <a:solidFill>
                <a:srgbClr val="5D5D5D"/>
              </a:solidFill>
              <a:latin typeface="Noto Sans Black"/>
              <a:ea typeface="Noto Sans Black"/>
              <a:cs typeface="Noto Sans Black"/>
              <a:sym typeface="Noto Sa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526eac4f9c_0_36"/>
          <p:cNvSpPr/>
          <p:nvPr/>
        </p:nvSpPr>
        <p:spPr>
          <a:xfrm>
            <a:off x="12936450" y="6690075"/>
            <a:ext cx="1088100" cy="67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269B1"/>
          </a:solidFill>
          <a:ln cap="flat" cmpd="sng" w="9525">
            <a:solidFill>
              <a:srgbClr val="0269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526eac4f9c_3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526eac4f9c_3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097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526eac4f9c_3_164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주제 선정 배경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526eac4f9c_3_164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2526eac4f9c_3_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90580" y="3605229"/>
            <a:ext cx="4592719" cy="4592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526eac4f9c_3_164"/>
          <p:cNvSpPr txBox="1"/>
          <p:nvPr/>
        </p:nvSpPr>
        <p:spPr>
          <a:xfrm>
            <a:off x="4618229" y="6776248"/>
            <a:ext cx="517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주제에 알맞은 내용을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채워주세요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526eac4f9c_3_164"/>
          <p:cNvSpPr txBox="1"/>
          <p:nvPr/>
        </p:nvSpPr>
        <p:spPr>
          <a:xfrm>
            <a:off x="4406947" y="3948850"/>
            <a:ext cx="4216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5987FF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3.17</a:t>
            </a:r>
            <a:r>
              <a:rPr lang="en-US" sz="8400">
                <a:solidFill>
                  <a:srgbClr val="5987FF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5987FF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증가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526eac4f9c_3_164"/>
          <p:cNvSpPr txBox="1"/>
          <p:nvPr/>
        </p:nvSpPr>
        <p:spPr>
          <a:xfrm>
            <a:off x="4618230" y="3803330"/>
            <a:ext cx="51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연평균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526eac4f9c_3_164"/>
          <p:cNvSpPr txBox="1"/>
          <p:nvPr/>
        </p:nvSpPr>
        <p:spPr>
          <a:xfrm>
            <a:off x="857247" y="2567400"/>
            <a:ext cx="753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구매력을 갖춘 고령인구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526eac4f9c_3_164"/>
          <p:cNvSpPr txBox="1"/>
          <p:nvPr/>
        </p:nvSpPr>
        <p:spPr>
          <a:xfrm>
            <a:off x="2083689" y="8184204"/>
            <a:ext cx="244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5FCD8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2022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526eac4f9c_3_164"/>
          <p:cNvSpPr txBox="1"/>
          <p:nvPr/>
        </p:nvSpPr>
        <p:spPr>
          <a:xfrm>
            <a:off x="1034882" y="7933457"/>
            <a:ext cx="248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987FF"/>
                </a:solidFill>
                <a:latin typeface="Noto Sans Black"/>
                <a:ea typeface="Noto Sans Black"/>
                <a:cs typeface="Noto Sans Black"/>
                <a:sym typeface="Noto Sans Black"/>
              </a:rPr>
              <a:t>2023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526eac4f9c_3_164"/>
          <p:cNvSpPr txBox="1"/>
          <p:nvPr/>
        </p:nvSpPr>
        <p:spPr>
          <a:xfrm>
            <a:off x="10698425" y="6102388"/>
            <a:ext cx="62316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2012~2022년 동안 50대의 소비 지출액 증감률은</a:t>
            </a:r>
            <a:r>
              <a:rPr b="1" lang="en-US" sz="25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1" lang="en-US" sz="2500">
                <a:solidFill>
                  <a:srgbClr val="5D5D5D"/>
                </a:solidFill>
                <a:highlight>
                  <a:srgbClr val="F4CCCC"/>
                </a:highlight>
                <a:latin typeface="Noto Sans"/>
                <a:ea typeface="Noto Sans"/>
                <a:cs typeface="Noto Sans"/>
                <a:sym typeface="Noto Sans"/>
              </a:rPr>
              <a:t>어느 연령대보다 높다</a:t>
            </a:r>
            <a:endParaRPr b="1" sz="25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526eac4f9c_3_164"/>
          <p:cNvSpPr txBox="1"/>
          <p:nvPr/>
        </p:nvSpPr>
        <p:spPr>
          <a:xfrm>
            <a:off x="10898450" y="3530563"/>
            <a:ext cx="62316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2012년   </a:t>
            </a:r>
            <a:r>
              <a:rPr b="1" lang="en-US" sz="2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1" lang="en-US" sz="30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256만원</a:t>
            </a:r>
            <a:endParaRPr b="1" sz="30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526eac4f9c_3_164"/>
          <p:cNvSpPr txBox="1"/>
          <p:nvPr/>
        </p:nvSpPr>
        <p:spPr>
          <a:xfrm>
            <a:off x="10898450" y="4716613"/>
            <a:ext cx="6231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2022년   </a:t>
            </a:r>
            <a:r>
              <a:rPr lang="en-US" sz="2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1" lang="en-US" sz="30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350만원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526eac4f9c_3_164"/>
          <p:cNvSpPr/>
          <p:nvPr/>
        </p:nvSpPr>
        <p:spPr>
          <a:xfrm>
            <a:off x="12648125" y="5966988"/>
            <a:ext cx="1088100" cy="675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987FF"/>
          </a:solidFill>
          <a:ln cap="flat" cmpd="sng" w="9525">
            <a:solidFill>
              <a:srgbClr val="598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2526eac4f9c_3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526eac4f9c_3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859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526eac4f9c_3_25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주제 선정 배경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526eac4f9c_3_25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526eac4f9c_3_25"/>
          <p:cNvSpPr txBox="1"/>
          <p:nvPr/>
        </p:nvSpPr>
        <p:spPr>
          <a:xfrm>
            <a:off x="857250" y="2567400"/>
            <a:ext cx="802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Q. 연령대별 시니어들의 문화 참여도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2526eac4f9c_3_25"/>
          <p:cNvPicPr preferRelativeResize="0"/>
          <p:nvPr/>
        </p:nvPicPr>
        <p:blipFill rotWithShape="1">
          <a:blip r:embed="rId4">
            <a:alphaModFix/>
          </a:blip>
          <a:srcRect b="0" l="-920" r="919" t="0"/>
          <a:stretch/>
        </p:blipFill>
        <p:spPr>
          <a:xfrm>
            <a:off x="515550" y="3579050"/>
            <a:ext cx="8219694" cy="41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526eac4f9c_3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3850" y="3579050"/>
            <a:ext cx="8217743" cy="42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526eac4f9c_3_25"/>
          <p:cNvSpPr txBox="1"/>
          <p:nvPr/>
        </p:nvSpPr>
        <p:spPr>
          <a:xfrm>
            <a:off x="1679200" y="7706775"/>
            <a:ext cx="7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Noto Sans"/>
                <a:ea typeface="Noto Sans"/>
                <a:cs typeface="Noto Sans"/>
                <a:sym typeface="Noto Sans"/>
              </a:rPr>
              <a:t>[자료 1]   2018~2022 5개년 시니어(50,60,70대 이상) 평일 하루 평균 여가시간</a:t>
            </a:r>
            <a:endParaRPr b="1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3" name="Google Shape;173;g2526eac4f9c_3_25"/>
          <p:cNvSpPr txBox="1"/>
          <p:nvPr/>
        </p:nvSpPr>
        <p:spPr>
          <a:xfrm>
            <a:off x="10322525" y="7702750"/>
            <a:ext cx="67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Noto Sans"/>
                <a:ea typeface="Noto Sans"/>
                <a:cs typeface="Noto Sans"/>
                <a:sym typeface="Noto Sans"/>
              </a:rPr>
              <a:t>[자료 2]   2018~2022 5개년 시니어(50,60,70대 이상) 휴일 하루 평균 여가시간</a:t>
            </a:r>
            <a:endParaRPr b="1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4" name="Google Shape;174;g2526eac4f9c_3_25"/>
          <p:cNvSpPr txBox="1"/>
          <p:nvPr/>
        </p:nvSpPr>
        <p:spPr>
          <a:xfrm>
            <a:off x="1795150" y="8475213"/>
            <a:ext cx="1457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 2022년은 조금 감소하는 추세지만, 2018년부터 2021년까지 여가시간이 증가하는 것을 보아 시니어들의 </a:t>
            </a:r>
            <a:r>
              <a:rPr b="1" lang="en-US" sz="2700">
                <a:solidFill>
                  <a:srgbClr val="5D5D5D"/>
                </a:solidFill>
                <a:highlight>
                  <a:srgbClr val="F4CCCC"/>
                </a:highlight>
                <a:latin typeface="Noto Sans"/>
                <a:ea typeface="Noto Sans"/>
                <a:cs typeface="Noto Sans"/>
                <a:sym typeface="Noto Sans"/>
              </a:rPr>
              <a:t>문화참여도도 증가한 것을 알 수 있음</a:t>
            </a:r>
            <a:endParaRPr b="1" sz="2700">
              <a:solidFill>
                <a:srgbClr val="5D5D5D"/>
              </a:solidFill>
              <a:highlight>
                <a:srgbClr val="F4CCCC"/>
              </a:highlight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2526eac4f9c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526eac4f9c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859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526eac4f9c_0_90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주제 선정 배경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526eac4f9c_0_90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526eac4f9c_0_90"/>
          <p:cNvSpPr txBox="1"/>
          <p:nvPr/>
        </p:nvSpPr>
        <p:spPr>
          <a:xfrm>
            <a:off x="1501850" y="7646025"/>
            <a:ext cx="150915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2021년과 2022년은 코로나19의 강세로 인해 좁은 공간에 여러 명이 앉아서 관람해야 하는 곳은 지양했기 때문에 해당 데이터를 참고하는 것이 의미가 없다는 결론을 </a:t>
            </a:r>
            <a:r>
              <a:rPr b="1" lang="en-US" sz="27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내렸다.</a:t>
            </a:r>
            <a:endParaRPr b="1" sz="27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84;g2526eac4f9c_0_90"/>
          <p:cNvGraphicFramePr/>
          <p:nvPr/>
        </p:nvGraphicFramePr>
        <p:xfrm>
          <a:off x="1077838" y="391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{118071F9-F9B4-4B86-A558-6BBFCD49F0C7}</a:tableStyleId>
              </a:tblPr>
              <a:tblGrid>
                <a:gridCol w="5313175"/>
                <a:gridCol w="5313175"/>
                <a:gridCol w="5313175"/>
              </a:tblGrid>
              <a:tr h="90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연령대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증감률(2021년 대비 2022년</a:t>
                      </a: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)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증감 추세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50대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0.0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변동 없음</a:t>
                      </a:r>
                      <a:endParaRPr b="1"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60대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-36.4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감소</a:t>
                      </a:r>
                      <a:endParaRPr b="1"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70대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133.3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증가</a:t>
                      </a:r>
                      <a:endParaRPr b="1"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g2526eac4f9c_0_90"/>
          <p:cNvSpPr txBox="1"/>
          <p:nvPr/>
        </p:nvSpPr>
        <p:spPr>
          <a:xfrm>
            <a:off x="857250" y="2529300"/>
            <a:ext cx="802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Q. 시니어들의 문화예술관람활동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526eac4f9c_0_90"/>
          <p:cNvSpPr txBox="1"/>
          <p:nvPr/>
        </p:nvSpPr>
        <p:spPr>
          <a:xfrm>
            <a:off x="12046875" y="3352800"/>
            <a:ext cx="488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Noto Sans"/>
                <a:ea typeface="Noto Sans"/>
                <a:cs typeface="Noto Sans"/>
                <a:sym typeface="Noto Sans"/>
              </a:rPr>
              <a:t>지난 1년 동안 가장 많이 참여한 여가활동 (1순위)</a:t>
            </a:r>
            <a:endParaRPr b="1" sz="1700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2526eac4f9c_4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526eac4f9c_4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9859261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526eac4f9c_4_2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주제 선정 배경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526eac4f9c_4_2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526eac4f9c_4_2"/>
          <p:cNvSpPr txBox="1"/>
          <p:nvPr/>
        </p:nvSpPr>
        <p:spPr>
          <a:xfrm>
            <a:off x="2469925" y="6584325"/>
            <a:ext cx="1324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70세 이상을 제외하고는 폭발적인 증가율을 보임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g2526eac4f9c_4_2"/>
          <p:cNvGraphicFramePr/>
          <p:nvPr/>
        </p:nvGraphicFramePr>
        <p:xfrm>
          <a:off x="1077838" y="330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{118071F9-F9B4-4B86-A558-6BBFCD49F0C7}</a:tableStyleId>
              </a:tblPr>
              <a:tblGrid>
                <a:gridCol w="5313175"/>
                <a:gridCol w="5313175"/>
                <a:gridCol w="5313175"/>
              </a:tblGrid>
              <a:tr h="90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연령대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증감률(2021년 대비 2022년)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증감 추세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50대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233.3</a:t>
                      </a:r>
                      <a:endParaRPr b="1"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증가</a:t>
                      </a:r>
                      <a:endParaRPr b="1"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60대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550.0</a:t>
                      </a:r>
                      <a:endParaRPr b="1"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증가</a:t>
                      </a:r>
                      <a:endParaRPr b="1"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70대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-36.8</a:t>
                      </a:r>
                      <a:endParaRPr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감소</a:t>
                      </a:r>
                      <a:endParaRPr b="1" sz="30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g2526eac4f9c_4_2"/>
          <p:cNvSpPr txBox="1"/>
          <p:nvPr/>
        </p:nvSpPr>
        <p:spPr>
          <a:xfrm>
            <a:off x="12366725" y="2743200"/>
            <a:ext cx="46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Noto Sans"/>
                <a:ea typeface="Noto Sans"/>
                <a:cs typeface="Noto Sans"/>
                <a:sym typeface="Noto Sans"/>
              </a:rPr>
              <a:t>지속적으로 반복적 참여 여가활동 분야 및 활동 </a:t>
            </a:r>
            <a:endParaRPr b="1" sz="17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8" name="Google Shape;198;g2526eac4f9c_4_2"/>
          <p:cNvSpPr/>
          <p:nvPr/>
        </p:nvSpPr>
        <p:spPr>
          <a:xfrm>
            <a:off x="6378350" y="4118550"/>
            <a:ext cx="5325900" cy="1429800"/>
          </a:xfrm>
          <a:prstGeom prst="frame">
            <a:avLst>
              <a:gd fmla="val 8571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526eac4f9c_4_2"/>
          <p:cNvSpPr txBox="1"/>
          <p:nvPr/>
        </p:nvSpPr>
        <p:spPr>
          <a:xfrm>
            <a:off x="2519400" y="7550150"/>
            <a:ext cx="1324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526eac4f9c_4_2"/>
          <p:cNvSpPr txBox="1"/>
          <p:nvPr/>
        </p:nvSpPr>
        <p:spPr>
          <a:xfrm>
            <a:off x="2622325" y="7423725"/>
            <a:ext cx="13249200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:  코로나19로 인해 실질적으로 문화예술 관람활동 절대적 수치 자체는 줄었지만, </a:t>
            </a:r>
            <a:r>
              <a:rPr b="1" lang="en-US" sz="2700">
                <a:solidFill>
                  <a:srgbClr val="5D5D5D"/>
                </a:solidFill>
                <a:highlight>
                  <a:srgbClr val="F4CCCC"/>
                </a:highlight>
                <a:latin typeface="Noto Sans"/>
                <a:ea typeface="Noto Sans"/>
                <a:cs typeface="Noto Sans"/>
                <a:sym typeface="Noto Sans"/>
              </a:rPr>
              <a:t>여전히 지속적&amp;반복적으로 관람하는 사람은 증가하였다는 의미</a:t>
            </a:r>
            <a:endParaRPr b="1" sz="2700">
              <a:solidFill>
                <a:srgbClr val="5D5D5D"/>
              </a:solidFill>
              <a:highlight>
                <a:srgbClr val="F4CCCC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이 외에도 관광 및 여행, 스포츠 문화예술관람 활동이 증가 추세를 보임</a:t>
            </a:r>
            <a:endParaRPr b="1" sz="2700">
              <a:solidFill>
                <a:srgbClr val="5D5D5D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01" name="Google Shape;201;g2526eac4f9c_4_2"/>
          <p:cNvSpPr txBox="1"/>
          <p:nvPr/>
        </p:nvSpPr>
        <p:spPr>
          <a:xfrm>
            <a:off x="11689175" y="2804350"/>
            <a:ext cx="66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526eac4f9c_4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09" y="2291567"/>
            <a:ext cx="16633895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526eac4f9c_4_68"/>
          <p:cNvSpPr txBox="1"/>
          <p:nvPr/>
        </p:nvSpPr>
        <p:spPr>
          <a:xfrm>
            <a:off x="2241333" y="1080838"/>
            <a:ext cx="1092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D5D5D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활용데이터 - 데이터 소개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526eac4f9c_4_68"/>
          <p:cNvSpPr txBox="1"/>
          <p:nvPr/>
        </p:nvSpPr>
        <p:spPr>
          <a:xfrm>
            <a:off x="857247" y="1080838"/>
            <a:ext cx="16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C1C1C1"/>
                </a:solidFill>
                <a:latin typeface="Noto Sans"/>
                <a:ea typeface="Noto Sans"/>
                <a:cs typeface="Noto Sans"/>
                <a:sym typeface="Noto Sans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526eac4f9c_4_68"/>
          <p:cNvSpPr txBox="1"/>
          <p:nvPr/>
        </p:nvSpPr>
        <p:spPr>
          <a:xfrm>
            <a:off x="712200" y="2707800"/>
            <a:ext cx="6168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5D5D5D"/>
                </a:solidFill>
                <a:latin typeface="Noto Sans"/>
                <a:ea typeface="Noto Sans"/>
                <a:cs typeface="Noto Sans"/>
                <a:sym typeface="Noto Sans"/>
              </a:rPr>
              <a:t>구입 문화디지털 컨텐츠 종류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526eac4f9c_4_68"/>
          <p:cNvSpPr txBox="1"/>
          <p:nvPr/>
        </p:nvSpPr>
        <p:spPr>
          <a:xfrm>
            <a:off x="12839600" y="9046600"/>
            <a:ext cx="488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Noto Sans"/>
                <a:ea typeface="Noto Sans"/>
                <a:cs typeface="Noto Sans"/>
                <a:sym typeface="Noto Sans"/>
              </a:rPr>
              <a:t>출처 : 문화 빅데이터 플랫폼(사용자 설문 데이터)</a:t>
            </a:r>
            <a:endParaRPr b="1" sz="17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11" name="Google Shape;211;g2526eac4f9c_4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50" y="3771549"/>
            <a:ext cx="17312590" cy="500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2023-06-15T11:55:02Z</dcterms:created>
  <dc:creator>officegen</dc:creator>
</cp:coreProperties>
</file>