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2" r:id="rId3"/>
    <p:sldId id="257" r:id="rId4"/>
    <p:sldId id="264" r:id="rId5"/>
    <p:sldId id="258" r:id="rId6"/>
    <p:sldId id="259" r:id="rId7"/>
    <p:sldId id="260"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8E4E6E-1099-46A9-807B-BCBE2A600F7A}" v="2" dt="2021-11-10T20:41:33.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85972" autoAdjust="0"/>
  </p:normalViewPr>
  <p:slideViewPr>
    <p:cSldViewPr snapToGrid="0">
      <p:cViewPr>
        <p:scale>
          <a:sx n="100" d="100"/>
          <a:sy n="100" d="100"/>
        </p:scale>
        <p:origin x="192" y="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willa Gerling" userId="4622359d57fa3b90" providerId="LiveId" clId="{868E4E6E-1099-46A9-807B-BCBE2A600F7A}"/>
    <pc:docChg chg="custSel modSld">
      <pc:chgData name="Twilla Gerling" userId="4622359d57fa3b90" providerId="LiveId" clId="{868E4E6E-1099-46A9-807B-BCBE2A600F7A}" dt="2021-11-10T20:44:31.073" v="346" actId="1076"/>
      <pc:docMkLst>
        <pc:docMk/>
      </pc:docMkLst>
      <pc:sldChg chg="addSp delSp modSp mod">
        <pc:chgData name="Twilla Gerling" userId="4622359d57fa3b90" providerId="LiveId" clId="{868E4E6E-1099-46A9-807B-BCBE2A600F7A}" dt="2021-11-10T20:33:17.352" v="54" actId="20577"/>
        <pc:sldMkLst>
          <pc:docMk/>
          <pc:sldMk cId="1352763838" sldId="259"/>
        </pc:sldMkLst>
        <pc:spChg chg="add mod">
          <ac:chgData name="Twilla Gerling" userId="4622359d57fa3b90" providerId="LiveId" clId="{868E4E6E-1099-46A9-807B-BCBE2A600F7A}" dt="2021-11-10T20:33:17.352" v="54" actId="20577"/>
          <ac:spMkLst>
            <pc:docMk/>
            <pc:sldMk cId="1352763838" sldId="259"/>
            <ac:spMk id="3" creationId="{F5E64036-DF42-4579-91A0-D35D595CB3D3}"/>
          </ac:spMkLst>
        </pc:spChg>
        <pc:picChg chg="del">
          <ac:chgData name="Twilla Gerling" userId="4622359d57fa3b90" providerId="LiveId" clId="{868E4E6E-1099-46A9-807B-BCBE2A600F7A}" dt="2021-11-10T20:32:50.407" v="0" actId="478"/>
          <ac:picMkLst>
            <pc:docMk/>
            <pc:sldMk cId="1352763838" sldId="259"/>
            <ac:picMk id="10" creationId="{120BBB45-5A52-4A04-8707-6C5393A9717A}"/>
          </ac:picMkLst>
        </pc:picChg>
      </pc:sldChg>
      <pc:sldChg chg="delSp modSp mod">
        <pc:chgData name="Twilla Gerling" userId="4622359d57fa3b90" providerId="LiveId" clId="{868E4E6E-1099-46A9-807B-BCBE2A600F7A}" dt="2021-11-10T20:34:22.857" v="59" actId="1076"/>
        <pc:sldMkLst>
          <pc:docMk/>
          <pc:sldMk cId="154014913" sldId="260"/>
        </pc:sldMkLst>
        <pc:picChg chg="mod">
          <ac:chgData name="Twilla Gerling" userId="4622359d57fa3b90" providerId="LiveId" clId="{868E4E6E-1099-46A9-807B-BCBE2A600F7A}" dt="2021-11-10T20:34:22.857" v="59" actId="1076"/>
          <ac:picMkLst>
            <pc:docMk/>
            <pc:sldMk cId="154014913" sldId="260"/>
            <ac:picMk id="15" creationId="{3D6914FD-EF79-4764-A6EC-95FA58EC78E8}"/>
          </ac:picMkLst>
        </pc:picChg>
        <pc:picChg chg="del mod">
          <ac:chgData name="Twilla Gerling" userId="4622359d57fa3b90" providerId="LiveId" clId="{868E4E6E-1099-46A9-807B-BCBE2A600F7A}" dt="2021-11-10T20:34:17.968" v="58" actId="478"/>
          <ac:picMkLst>
            <pc:docMk/>
            <pc:sldMk cId="154014913" sldId="260"/>
            <ac:picMk id="20" creationId="{A34E3D7A-8476-480A-953D-3A46AFBB74E7}"/>
          </ac:picMkLst>
        </pc:picChg>
      </pc:sldChg>
      <pc:sldChg chg="addSp modSp mod">
        <pc:chgData name="Twilla Gerling" userId="4622359d57fa3b90" providerId="LiveId" clId="{868E4E6E-1099-46A9-807B-BCBE2A600F7A}" dt="2021-11-10T20:43:36.647" v="345" actId="20577"/>
        <pc:sldMkLst>
          <pc:docMk/>
          <pc:sldMk cId="3722077588" sldId="261"/>
        </pc:sldMkLst>
        <pc:spChg chg="add mod">
          <ac:chgData name="Twilla Gerling" userId="4622359d57fa3b90" providerId="LiveId" clId="{868E4E6E-1099-46A9-807B-BCBE2A600F7A}" dt="2021-11-10T20:43:36.647" v="345" actId="20577"/>
          <ac:spMkLst>
            <pc:docMk/>
            <pc:sldMk cId="3722077588" sldId="261"/>
            <ac:spMk id="3" creationId="{8E8BE06A-EA11-401B-A2B1-5558D99B624D}"/>
          </ac:spMkLst>
        </pc:spChg>
      </pc:sldChg>
      <pc:sldChg chg="modSp mod">
        <pc:chgData name="Twilla Gerling" userId="4622359d57fa3b90" providerId="LiveId" clId="{868E4E6E-1099-46A9-807B-BCBE2A600F7A}" dt="2021-11-10T20:44:31.073" v="346" actId="1076"/>
        <pc:sldMkLst>
          <pc:docMk/>
          <pc:sldMk cId="2193054993" sldId="263"/>
        </pc:sldMkLst>
        <pc:picChg chg="mod">
          <ac:chgData name="Twilla Gerling" userId="4622359d57fa3b90" providerId="LiveId" clId="{868E4E6E-1099-46A9-807B-BCBE2A600F7A}" dt="2021-11-10T20:44:31.073" v="346" actId="1076"/>
          <ac:picMkLst>
            <pc:docMk/>
            <pc:sldMk cId="2193054993" sldId="263"/>
            <ac:picMk id="8" creationId="{69F21D43-6A38-4C24-A811-A1CC08035FB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0E2EB-264F-4990-A0CB-5974C16DD733}"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35FC16-B4C9-4903-9C6E-70ECFBD73B0A}" type="slidenum">
              <a:rPr lang="en-US" smtClean="0"/>
              <a:t>‹#›</a:t>
            </a:fld>
            <a:endParaRPr lang="en-US"/>
          </a:p>
        </p:txBody>
      </p:sp>
    </p:spTree>
    <p:extLst>
      <p:ext uri="{BB962C8B-B14F-4D97-AF65-F5344CB8AC3E}">
        <p14:creationId xmlns:p14="http://schemas.microsoft.com/office/powerpoint/2010/main" val="3537842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35FC16-B4C9-4903-9C6E-70ECFBD73B0A}" type="slidenum">
              <a:rPr lang="en-US" smtClean="0"/>
              <a:t>3</a:t>
            </a:fld>
            <a:endParaRPr lang="en-US"/>
          </a:p>
        </p:txBody>
      </p:sp>
    </p:spTree>
    <p:extLst>
      <p:ext uri="{BB962C8B-B14F-4D97-AF65-F5344CB8AC3E}">
        <p14:creationId xmlns:p14="http://schemas.microsoft.com/office/powerpoint/2010/main" val="715996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35FC16-B4C9-4903-9C6E-70ECFBD73B0A}" type="slidenum">
              <a:rPr lang="en-US" smtClean="0"/>
              <a:t>8</a:t>
            </a:fld>
            <a:endParaRPr lang="en-US"/>
          </a:p>
        </p:txBody>
      </p:sp>
    </p:spTree>
    <p:extLst>
      <p:ext uri="{BB962C8B-B14F-4D97-AF65-F5344CB8AC3E}">
        <p14:creationId xmlns:p14="http://schemas.microsoft.com/office/powerpoint/2010/main" val="372788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95129A-6630-40BB-8A3A-FEE4DF36B89A}"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A3089-7B49-4F9D-8483-33C157CF373D}" type="slidenum">
              <a:rPr lang="en-US" smtClean="0"/>
              <a:t>‹#›</a:t>
            </a:fld>
            <a:endParaRPr lang="en-US"/>
          </a:p>
        </p:txBody>
      </p:sp>
    </p:spTree>
    <p:extLst>
      <p:ext uri="{BB962C8B-B14F-4D97-AF65-F5344CB8AC3E}">
        <p14:creationId xmlns:p14="http://schemas.microsoft.com/office/powerpoint/2010/main" val="37980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95129A-6630-40BB-8A3A-FEE4DF36B89A}"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A3089-7B49-4F9D-8483-33C157CF373D}" type="slidenum">
              <a:rPr lang="en-US" smtClean="0"/>
              <a:t>‹#›</a:t>
            </a:fld>
            <a:endParaRPr lang="en-US"/>
          </a:p>
        </p:txBody>
      </p:sp>
    </p:spTree>
    <p:extLst>
      <p:ext uri="{BB962C8B-B14F-4D97-AF65-F5344CB8AC3E}">
        <p14:creationId xmlns:p14="http://schemas.microsoft.com/office/powerpoint/2010/main" val="415910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95129A-6630-40BB-8A3A-FEE4DF36B89A}"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A3089-7B49-4F9D-8483-33C157CF373D}" type="slidenum">
              <a:rPr lang="en-US" smtClean="0"/>
              <a:t>‹#›</a:t>
            </a:fld>
            <a:endParaRPr lang="en-US"/>
          </a:p>
        </p:txBody>
      </p:sp>
    </p:spTree>
    <p:extLst>
      <p:ext uri="{BB962C8B-B14F-4D97-AF65-F5344CB8AC3E}">
        <p14:creationId xmlns:p14="http://schemas.microsoft.com/office/powerpoint/2010/main" val="21662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95129A-6630-40BB-8A3A-FEE4DF36B89A}"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A3089-7B49-4F9D-8483-33C157CF373D}" type="slidenum">
              <a:rPr lang="en-US" smtClean="0"/>
              <a:t>‹#›</a:t>
            </a:fld>
            <a:endParaRPr lang="en-US"/>
          </a:p>
        </p:txBody>
      </p:sp>
    </p:spTree>
    <p:extLst>
      <p:ext uri="{BB962C8B-B14F-4D97-AF65-F5344CB8AC3E}">
        <p14:creationId xmlns:p14="http://schemas.microsoft.com/office/powerpoint/2010/main" val="975325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95129A-6630-40BB-8A3A-FEE4DF36B89A}"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A3089-7B49-4F9D-8483-33C157CF373D}" type="slidenum">
              <a:rPr lang="en-US" smtClean="0"/>
              <a:t>‹#›</a:t>
            </a:fld>
            <a:endParaRPr lang="en-US"/>
          </a:p>
        </p:txBody>
      </p:sp>
    </p:spTree>
    <p:extLst>
      <p:ext uri="{BB962C8B-B14F-4D97-AF65-F5344CB8AC3E}">
        <p14:creationId xmlns:p14="http://schemas.microsoft.com/office/powerpoint/2010/main" val="174121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95129A-6630-40BB-8A3A-FEE4DF36B89A}"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A3089-7B49-4F9D-8483-33C157CF373D}" type="slidenum">
              <a:rPr lang="en-US" smtClean="0"/>
              <a:t>‹#›</a:t>
            </a:fld>
            <a:endParaRPr lang="en-US"/>
          </a:p>
        </p:txBody>
      </p:sp>
    </p:spTree>
    <p:extLst>
      <p:ext uri="{BB962C8B-B14F-4D97-AF65-F5344CB8AC3E}">
        <p14:creationId xmlns:p14="http://schemas.microsoft.com/office/powerpoint/2010/main" val="1580994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95129A-6630-40BB-8A3A-FEE4DF36B89A}"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5A3089-7B49-4F9D-8483-33C157CF373D}" type="slidenum">
              <a:rPr lang="en-US" smtClean="0"/>
              <a:t>‹#›</a:t>
            </a:fld>
            <a:endParaRPr lang="en-US"/>
          </a:p>
        </p:txBody>
      </p:sp>
    </p:spTree>
    <p:extLst>
      <p:ext uri="{BB962C8B-B14F-4D97-AF65-F5344CB8AC3E}">
        <p14:creationId xmlns:p14="http://schemas.microsoft.com/office/powerpoint/2010/main" val="334466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95129A-6630-40BB-8A3A-FEE4DF36B89A}" type="datetimeFigureOut">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5A3089-7B49-4F9D-8483-33C157CF373D}" type="slidenum">
              <a:rPr lang="en-US" smtClean="0"/>
              <a:t>‹#›</a:t>
            </a:fld>
            <a:endParaRPr lang="en-US"/>
          </a:p>
        </p:txBody>
      </p:sp>
    </p:spTree>
    <p:extLst>
      <p:ext uri="{BB962C8B-B14F-4D97-AF65-F5344CB8AC3E}">
        <p14:creationId xmlns:p14="http://schemas.microsoft.com/office/powerpoint/2010/main" val="232461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5129A-6630-40BB-8A3A-FEE4DF36B89A}" type="datetimeFigureOut">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5A3089-7B49-4F9D-8483-33C157CF373D}" type="slidenum">
              <a:rPr lang="en-US" smtClean="0"/>
              <a:t>‹#›</a:t>
            </a:fld>
            <a:endParaRPr lang="en-US"/>
          </a:p>
        </p:txBody>
      </p:sp>
    </p:spTree>
    <p:extLst>
      <p:ext uri="{BB962C8B-B14F-4D97-AF65-F5344CB8AC3E}">
        <p14:creationId xmlns:p14="http://schemas.microsoft.com/office/powerpoint/2010/main" val="429229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5129A-6630-40BB-8A3A-FEE4DF36B89A}"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A3089-7B49-4F9D-8483-33C157CF373D}" type="slidenum">
              <a:rPr lang="en-US" smtClean="0"/>
              <a:t>‹#›</a:t>
            </a:fld>
            <a:endParaRPr lang="en-US"/>
          </a:p>
        </p:txBody>
      </p:sp>
    </p:spTree>
    <p:extLst>
      <p:ext uri="{BB962C8B-B14F-4D97-AF65-F5344CB8AC3E}">
        <p14:creationId xmlns:p14="http://schemas.microsoft.com/office/powerpoint/2010/main" val="412651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95129A-6630-40BB-8A3A-FEE4DF36B89A}"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A3089-7B49-4F9D-8483-33C157CF373D}" type="slidenum">
              <a:rPr lang="en-US" smtClean="0"/>
              <a:t>‹#›</a:t>
            </a:fld>
            <a:endParaRPr lang="en-US"/>
          </a:p>
        </p:txBody>
      </p:sp>
    </p:spTree>
    <p:extLst>
      <p:ext uri="{BB962C8B-B14F-4D97-AF65-F5344CB8AC3E}">
        <p14:creationId xmlns:p14="http://schemas.microsoft.com/office/powerpoint/2010/main" val="235923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5129A-6630-40BB-8A3A-FEE4DF36B89A}" type="datetimeFigureOut">
              <a:rPr lang="en-US" smtClean="0"/>
              <a:t>11/10/2021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A3089-7B49-4F9D-8483-33C157CF373D}" type="slidenum">
              <a:rPr lang="en-US" smtClean="0"/>
              <a:t>‹#›</a:t>
            </a:fld>
            <a:endParaRPr lang="en-US"/>
          </a:p>
        </p:txBody>
      </p:sp>
    </p:spTree>
    <p:extLst>
      <p:ext uri="{BB962C8B-B14F-4D97-AF65-F5344CB8AC3E}">
        <p14:creationId xmlns:p14="http://schemas.microsoft.com/office/powerpoint/2010/main" val="7765703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36A4-79E0-4468-8DB1-4BAEAF8ED959}"/>
              </a:ext>
            </a:extLst>
          </p:cNvPr>
          <p:cNvSpPr>
            <a:spLocks noGrp="1"/>
          </p:cNvSpPr>
          <p:nvPr>
            <p:ph type="ctrTitle"/>
          </p:nvPr>
        </p:nvSpPr>
        <p:spPr/>
        <p:txBody>
          <a:bodyPr/>
          <a:lstStyle/>
          <a:p>
            <a:r>
              <a:rPr lang="en-US" dirty="0"/>
              <a:t>US Food &amp; Drug Administration</a:t>
            </a:r>
          </a:p>
        </p:txBody>
      </p:sp>
      <p:sp>
        <p:nvSpPr>
          <p:cNvPr id="3" name="Subtitle 2">
            <a:extLst>
              <a:ext uri="{FF2B5EF4-FFF2-40B4-BE49-F238E27FC236}">
                <a16:creationId xmlns:a16="http://schemas.microsoft.com/office/drawing/2014/main" id="{1D32C621-9D44-46C8-B0AD-432EE9ACAF74}"/>
              </a:ext>
            </a:extLst>
          </p:cNvPr>
          <p:cNvSpPr>
            <a:spLocks noGrp="1"/>
          </p:cNvSpPr>
          <p:nvPr>
            <p:ph type="subTitle" idx="1"/>
          </p:nvPr>
        </p:nvSpPr>
        <p:spPr/>
        <p:txBody>
          <a:bodyPr/>
          <a:lstStyle/>
          <a:p>
            <a:r>
              <a:rPr lang="en-US" dirty="0"/>
              <a:t>Animal &amp; Veterinary API Endpoints</a:t>
            </a:r>
          </a:p>
          <a:p>
            <a:r>
              <a:rPr lang="en-US" dirty="0"/>
              <a:t>Lilla </a:t>
            </a:r>
            <a:r>
              <a:rPr lang="en-US" dirty="0" err="1"/>
              <a:t>Bartko</a:t>
            </a:r>
            <a:r>
              <a:rPr lang="en-US" dirty="0"/>
              <a:t>, Twilla Gerling, Carla Hampton</a:t>
            </a:r>
          </a:p>
          <a:p>
            <a:r>
              <a:rPr lang="en-US" dirty="0"/>
              <a:t>November 10, 2021</a:t>
            </a:r>
          </a:p>
        </p:txBody>
      </p:sp>
    </p:spTree>
    <p:extLst>
      <p:ext uri="{BB962C8B-B14F-4D97-AF65-F5344CB8AC3E}">
        <p14:creationId xmlns:p14="http://schemas.microsoft.com/office/powerpoint/2010/main" val="229460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906C-079D-48B3-AB34-E6E85242028C}"/>
              </a:ext>
            </a:extLst>
          </p:cNvPr>
          <p:cNvSpPr>
            <a:spLocks noGrp="1"/>
          </p:cNvSpPr>
          <p:nvPr>
            <p:ph type="title"/>
          </p:nvPr>
        </p:nvSpPr>
        <p:spPr/>
        <p:txBody>
          <a:bodyPr/>
          <a:lstStyle/>
          <a:p>
            <a:r>
              <a:rPr lang="en-US" dirty="0"/>
              <a:t>Executive Summary</a:t>
            </a:r>
          </a:p>
        </p:txBody>
      </p:sp>
    </p:spTree>
    <p:extLst>
      <p:ext uri="{BB962C8B-B14F-4D97-AF65-F5344CB8AC3E}">
        <p14:creationId xmlns:p14="http://schemas.microsoft.com/office/powerpoint/2010/main" val="4257873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0F04-DEBB-4D46-B28D-AF467AAF91AA}"/>
              </a:ext>
            </a:extLst>
          </p:cNvPr>
          <p:cNvSpPr>
            <a:spLocks noGrp="1"/>
          </p:cNvSpPr>
          <p:nvPr>
            <p:ph type="title"/>
          </p:nvPr>
        </p:nvSpPr>
        <p:spPr/>
        <p:txBody>
          <a:bodyPr/>
          <a:lstStyle/>
          <a:p>
            <a:pPr algn="ctr"/>
            <a:r>
              <a:rPr lang="en-US" dirty="0"/>
              <a:t>Analysis of sample cat data</a:t>
            </a:r>
          </a:p>
        </p:txBody>
      </p:sp>
      <p:sp>
        <p:nvSpPr>
          <p:cNvPr id="3" name="TextBox 2">
            <a:extLst>
              <a:ext uri="{FF2B5EF4-FFF2-40B4-BE49-F238E27FC236}">
                <a16:creationId xmlns:a16="http://schemas.microsoft.com/office/drawing/2014/main" id="{A3E8CC01-5E70-4FE3-A1D6-D419471AFC51}"/>
              </a:ext>
            </a:extLst>
          </p:cNvPr>
          <p:cNvSpPr txBox="1"/>
          <p:nvPr/>
        </p:nvSpPr>
        <p:spPr>
          <a:xfrm>
            <a:off x="1473200" y="1690688"/>
            <a:ext cx="6400800" cy="2308324"/>
          </a:xfrm>
          <a:prstGeom prst="rect">
            <a:avLst/>
          </a:prstGeom>
          <a:noFill/>
        </p:spPr>
        <p:txBody>
          <a:bodyPr wrap="square" rtlCol="0">
            <a:spAutoFit/>
          </a:bodyPr>
          <a:lstStyle/>
          <a:p>
            <a:r>
              <a:rPr lang="en-US" dirty="0"/>
              <a:t>Using the </a:t>
            </a:r>
            <a:r>
              <a:rPr lang="en-US" dirty="0" err="1"/>
              <a:t>openFDA</a:t>
            </a:r>
            <a:r>
              <a:rPr lang="en-US" dirty="0"/>
              <a:t> API, extracted data regarding random 500 cats </a:t>
            </a:r>
          </a:p>
          <a:p>
            <a:pPr marL="285750" indent="-285750">
              <a:buFontTx/>
              <a:buChar char="-"/>
            </a:pPr>
            <a:r>
              <a:rPr lang="en-US" dirty="0"/>
              <a:t>Gender</a:t>
            </a:r>
          </a:p>
          <a:p>
            <a:pPr marL="285750" indent="-285750">
              <a:buFontTx/>
              <a:buChar char="-"/>
            </a:pPr>
            <a:r>
              <a:rPr lang="en-US" dirty="0"/>
              <a:t>Age</a:t>
            </a:r>
          </a:p>
          <a:p>
            <a:pPr marL="285750" indent="-285750">
              <a:buFontTx/>
              <a:buChar char="-"/>
            </a:pPr>
            <a:r>
              <a:rPr lang="en-US" dirty="0"/>
              <a:t>Weight</a:t>
            </a:r>
          </a:p>
          <a:p>
            <a:pPr marL="285750" indent="-285750">
              <a:buFontTx/>
              <a:buChar char="-"/>
            </a:pPr>
            <a:r>
              <a:rPr lang="en-US" dirty="0"/>
              <a:t>Breed of cat</a:t>
            </a:r>
          </a:p>
          <a:p>
            <a:pPr marL="285750" indent="-285750">
              <a:buFontTx/>
              <a:buChar char="-"/>
            </a:pPr>
            <a:r>
              <a:rPr lang="en-US" dirty="0"/>
              <a:t>Drug used</a:t>
            </a:r>
          </a:p>
          <a:p>
            <a:pPr marL="285750" indent="-285750">
              <a:buFontTx/>
              <a:buChar char="-"/>
            </a:pPr>
            <a:r>
              <a:rPr lang="en-US" dirty="0"/>
              <a:t>Outcome</a:t>
            </a:r>
          </a:p>
          <a:p>
            <a:pPr marL="285750" indent="-285750">
              <a:buFontTx/>
              <a:buChar char="-"/>
            </a:pPr>
            <a:r>
              <a:rPr lang="en-US" dirty="0"/>
              <a:t>Date treatment began</a:t>
            </a:r>
          </a:p>
        </p:txBody>
      </p:sp>
    </p:spTree>
    <p:extLst>
      <p:ext uri="{BB962C8B-B14F-4D97-AF65-F5344CB8AC3E}">
        <p14:creationId xmlns:p14="http://schemas.microsoft.com/office/powerpoint/2010/main" val="110493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CADAD-96A1-4845-8E41-B29E635F3CC6}"/>
              </a:ext>
            </a:extLst>
          </p:cNvPr>
          <p:cNvSpPr>
            <a:spLocks noGrp="1"/>
          </p:cNvSpPr>
          <p:nvPr>
            <p:ph type="title"/>
          </p:nvPr>
        </p:nvSpPr>
        <p:spPr>
          <a:xfrm>
            <a:off x="1028700" y="1967266"/>
            <a:ext cx="2628900" cy="2547257"/>
          </a:xfrm>
          <a:noFill/>
        </p:spPr>
        <p:txBody>
          <a:bodyPr anchor="ctr">
            <a:normAutofit/>
          </a:bodyPr>
          <a:lstStyle/>
          <a:p>
            <a:pPr algn="ctr"/>
            <a:r>
              <a:rPr lang="en-US" sz="3600" dirty="0">
                <a:solidFill>
                  <a:srgbClr val="FFFFFF"/>
                </a:solidFill>
              </a:rPr>
              <a:t>Distribution of the Data</a:t>
            </a:r>
          </a:p>
        </p:txBody>
      </p:sp>
      <p:pic>
        <p:nvPicPr>
          <p:cNvPr id="6" name="Picture 5" descr="Chart, scatter chart&#10;&#10;Description automatically generated">
            <a:extLst>
              <a:ext uri="{FF2B5EF4-FFF2-40B4-BE49-F238E27FC236}">
                <a16:creationId xmlns:a16="http://schemas.microsoft.com/office/drawing/2014/main" id="{9CCD111A-7FC6-4B48-B4AA-D17300830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774887"/>
            <a:ext cx="6780700" cy="5305897"/>
          </a:xfrm>
          <a:prstGeom prst="rect">
            <a:avLst/>
          </a:prstGeom>
        </p:spPr>
      </p:pic>
    </p:spTree>
    <p:extLst>
      <p:ext uri="{BB962C8B-B14F-4D97-AF65-F5344CB8AC3E}">
        <p14:creationId xmlns:p14="http://schemas.microsoft.com/office/powerpoint/2010/main" val="369718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omputer&#10;&#10;Description automatically generated with low confidence">
            <a:extLst>
              <a:ext uri="{FF2B5EF4-FFF2-40B4-BE49-F238E27FC236}">
                <a16:creationId xmlns:a16="http://schemas.microsoft.com/office/drawing/2014/main" id="{62C7370F-BEF9-4119-835D-8B22BDA299B0}"/>
              </a:ext>
            </a:extLst>
          </p:cNvPr>
          <p:cNvPicPr>
            <a:picLocks noChangeAspect="1"/>
          </p:cNvPicPr>
          <p:nvPr/>
        </p:nvPicPr>
        <p:blipFill>
          <a:blip r:embed="rId2"/>
          <a:stretch>
            <a:fillRect/>
          </a:stretch>
        </p:blipFill>
        <p:spPr>
          <a:xfrm>
            <a:off x="1108075" y="1844675"/>
            <a:ext cx="5004072" cy="3203575"/>
          </a:xfrm>
          <a:prstGeom prst="rect">
            <a:avLst/>
          </a:prstGeom>
        </p:spPr>
      </p:pic>
      <p:pic>
        <p:nvPicPr>
          <p:cNvPr id="15" name="Picture 14" descr="Chart&#10;&#10;Description automatically generated">
            <a:extLst>
              <a:ext uri="{FF2B5EF4-FFF2-40B4-BE49-F238E27FC236}">
                <a16:creationId xmlns:a16="http://schemas.microsoft.com/office/drawing/2014/main" id="{EF775980-B8FE-4D73-A1D0-BE666F2482C1}"/>
              </a:ext>
            </a:extLst>
          </p:cNvPr>
          <p:cNvPicPr>
            <a:picLocks noChangeAspect="1"/>
          </p:cNvPicPr>
          <p:nvPr/>
        </p:nvPicPr>
        <p:blipFill>
          <a:blip r:embed="rId3"/>
          <a:stretch>
            <a:fillRect/>
          </a:stretch>
        </p:blipFill>
        <p:spPr>
          <a:xfrm>
            <a:off x="6270625" y="1844674"/>
            <a:ext cx="4600406" cy="3203575"/>
          </a:xfrm>
          <a:prstGeom prst="rect">
            <a:avLst/>
          </a:prstGeom>
        </p:spPr>
      </p:pic>
      <p:sp>
        <p:nvSpPr>
          <p:cNvPr id="2" name="Title 1">
            <a:extLst>
              <a:ext uri="{FF2B5EF4-FFF2-40B4-BE49-F238E27FC236}">
                <a16:creationId xmlns:a16="http://schemas.microsoft.com/office/drawing/2014/main" id="{A2D90F04-DEBB-4D46-B28D-AF467AAF91AA}"/>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dirty="0">
                <a:latin typeface="+mj-lt"/>
                <a:ea typeface="+mj-ea"/>
                <a:cs typeface="+mj-cs"/>
              </a:rPr>
              <a:t>What Drugs are Reported as Causing a Reaction in Cats? </a:t>
            </a:r>
          </a:p>
        </p:txBody>
      </p:sp>
    </p:spTree>
    <p:extLst>
      <p:ext uri="{BB962C8B-B14F-4D97-AF65-F5344CB8AC3E}">
        <p14:creationId xmlns:p14="http://schemas.microsoft.com/office/powerpoint/2010/main" val="708650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90F04-DEBB-4D46-B28D-AF467AAF91AA}"/>
              </a:ext>
            </a:extLst>
          </p:cNvPr>
          <p:cNvSpPr>
            <a:spLocks noGrp="1"/>
          </p:cNvSpPr>
          <p:nvPr>
            <p:ph type="title"/>
          </p:nvPr>
        </p:nvSpPr>
        <p:spPr>
          <a:xfrm>
            <a:off x="838200" y="365125"/>
            <a:ext cx="10515600" cy="1860400"/>
          </a:xfrm>
        </p:spPr>
        <p:txBody>
          <a:bodyPr vert="horz" lIns="91440" tIns="45720" rIns="91440" bIns="45720" rtlCol="0">
            <a:normAutofit/>
          </a:bodyPr>
          <a:lstStyle/>
          <a:p>
            <a:r>
              <a:rPr lang="en-US" sz="5200" kern="1200">
                <a:latin typeface="+mj-lt"/>
                <a:ea typeface="+mj-ea"/>
                <a:cs typeface="+mj-cs"/>
              </a:rPr>
              <a:t>Top 3 Drugs that Produce an Adverse Reaction in Cats?</a:t>
            </a:r>
          </a:p>
        </p:txBody>
      </p:sp>
      <p:pic>
        <p:nvPicPr>
          <p:cNvPr id="8" name="Picture 7">
            <a:extLst>
              <a:ext uri="{FF2B5EF4-FFF2-40B4-BE49-F238E27FC236}">
                <a16:creationId xmlns:a16="http://schemas.microsoft.com/office/drawing/2014/main" id="{21E43736-967B-483B-9717-2334DC48CCE5}"/>
              </a:ext>
            </a:extLst>
          </p:cNvPr>
          <p:cNvPicPr>
            <a:picLocks noChangeAspect="1"/>
          </p:cNvPicPr>
          <p:nvPr/>
        </p:nvPicPr>
        <p:blipFill>
          <a:blip r:embed="rId2"/>
          <a:stretch>
            <a:fillRect/>
          </a:stretch>
        </p:blipFill>
        <p:spPr>
          <a:xfrm>
            <a:off x="6642981" y="2436956"/>
            <a:ext cx="5001595" cy="3938756"/>
          </a:xfrm>
          <a:prstGeom prst="rect">
            <a:avLst/>
          </a:prstGeom>
        </p:spPr>
      </p:pic>
      <p:sp>
        <p:nvSpPr>
          <p:cNvPr id="3" name="TextBox 2">
            <a:extLst>
              <a:ext uri="{FF2B5EF4-FFF2-40B4-BE49-F238E27FC236}">
                <a16:creationId xmlns:a16="http://schemas.microsoft.com/office/drawing/2014/main" id="{F5E64036-DF42-4579-91A0-D35D595CB3D3}"/>
              </a:ext>
            </a:extLst>
          </p:cNvPr>
          <p:cNvSpPr txBox="1"/>
          <p:nvPr/>
        </p:nvSpPr>
        <p:spPr>
          <a:xfrm>
            <a:off x="1781175" y="3181350"/>
            <a:ext cx="2781300" cy="646331"/>
          </a:xfrm>
          <a:prstGeom prst="rect">
            <a:avLst/>
          </a:prstGeom>
          <a:noFill/>
        </p:spPr>
        <p:txBody>
          <a:bodyPr wrap="square" rtlCol="0">
            <a:spAutoFit/>
          </a:bodyPr>
          <a:lstStyle/>
          <a:p>
            <a:r>
              <a:rPr lang="en-US" dirty="0"/>
              <a:t>Put pie chart here with all of the drugs showing</a:t>
            </a:r>
          </a:p>
        </p:txBody>
      </p:sp>
    </p:spTree>
    <p:extLst>
      <p:ext uri="{BB962C8B-B14F-4D97-AF65-F5344CB8AC3E}">
        <p14:creationId xmlns:p14="http://schemas.microsoft.com/office/powerpoint/2010/main" val="135276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90F04-DEBB-4D46-B28D-AF467AAF91A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Which Drugs Result in Death? </a:t>
            </a:r>
          </a:p>
        </p:txBody>
      </p:sp>
      <p:pic>
        <p:nvPicPr>
          <p:cNvPr id="15" name="Picture 14">
            <a:extLst>
              <a:ext uri="{FF2B5EF4-FFF2-40B4-BE49-F238E27FC236}">
                <a16:creationId xmlns:a16="http://schemas.microsoft.com/office/drawing/2014/main" id="{3D6914FD-EF79-4764-A6EC-95FA58EC78E8}"/>
              </a:ext>
            </a:extLst>
          </p:cNvPr>
          <p:cNvPicPr>
            <a:picLocks noChangeAspect="1"/>
          </p:cNvPicPr>
          <p:nvPr/>
        </p:nvPicPr>
        <p:blipFill>
          <a:blip r:embed="rId2"/>
          <a:stretch>
            <a:fillRect/>
          </a:stretch>
        </p:blipFill>
        <p:spPr>
          <a:xfrm>
            <a:off x="3994574" y="2314485"/>
            <a:ext cx="3797536" cy="3142460"/>
          </a:xfrm>
          <a:prstGeom prst="rect">
            <a:avLst/>
          </a:prstGeom>
        </p:spPr>
      </p:pic>
    </p:spTree>
    <p:extLst>
      <p:ext uri="{BB962C8B-B14F-4D97-AF65-F5344CB8AC3E}">
        <p14:creationId xmlns:p14="http://schemas.microsoft.com/office/powerpoint/2010/main" val="154014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90F04-DEBB-4D46-B28D-AF467AAF91A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3600"/>
              <a:t>What are the Ages of the Cats that Died? Does Gender Affect Outcome? </a:t>
            </a:r>
          </a:p>
        </p:txBody>
      </p:sp>
      <p:pic>
        <p:nvPicPr>
          <p:cNvPr id="6" name="Picture 5" descr="Calendar&#10;&#10;Description automatically generated">
            <a:extLst>
              <a:ext uri="{FF2B5EF4-FFF2-40B4-BE49-F238E27FC236}">
                <a16:creationId xmlns:a16="http://schemas.microsoft.com/office/drawing/2014/main" id="{AEBE6606-E2DB-4E28-BE48-6D0257158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422" y="2335386"/>
            <a:ext cx="4685127" cy="3248295"/>
          </a:xfrm>
          <a:prstGeom prst="rect">
            <a:avLst/>
          </a:prstGeom>
        </p:spPr>
      </p:pic>
      <p:pic>
        <p:nvPicPr>
          <p:cNvPr id="13" name="Picture 12">
            <a:extLst>
              <a:ext uri="{FF2B5EF4-FFF2-40B4-BE49-F238E27FC236}">
                <a16:creationId xmlns:a16="http://schemas.microsoft.com/office/drawing/2014/main" id="{BCC9788D-A9A8-4993-8FD2-26136E8CF5C5}"/>
              </a:ext>
            </a:extLst>
          </p:cNvPr>
          <p:cNvPicPr>
            <a:picLocks noChangeAspect="1"/>
          </p:cNvPicPr>
          <p:nvPr/>
        </p:nvPicPr>
        <p:blipFill>
          <a:blip r:embed="rId4"/>
          <a:stretch>
            <a:fillRect/>
          </a:stretch>
        </p:blipFill>
        <p:spPr>
          <a:xfrm>
            <a:off x="857184" y="2335387"/>
            <a:ext cx="5085683" cy="3255787"/>
          </a:xfrm>
          <a:prstGeom prst="rect">
            <a:avLst/>
          </a:prstGeom>
        </p:spPr>
      </p:pic>
      <p:sp>
        <p:nvSpPr>
          <p:cNvPr id="3" name="TextBox 2">
            <a:extLst>
              <a:ext uri="{FF2B5EF4-FFF2-40B4-BE49-F238E27FC236}">
                <a16:creationId xmlns:a16="http://schemas.microsoft.com/office/drawing/2014/main" id="{8E8BE06A-EA11-401B-A2B1-5558D99B624D}"/>
              </a:ext>
            </a:extLst>
          </p:cNvPr>
          <p:cNvSpPr txBox="1"/>
          <p:nvPr/>
        </p:nvSpPr>
        <p:spPr>
          <a:xfrm>
            <a:off x="1304925" y="5941349"/>
            <a:ext cx="7058025" cy="923330"/>
          </a:xfrm>
          <a:prstGeom prst="rect">
            <a:avLst/>
          </a:prstGeom>
          <a:noFill/>
        </p:spPr>
        <p:txBody>
          <a:bodyPr wrap="square" rtlCol="0">
            <a:spAutoFit/>
          </a:bodyPr>
          <a:lstStyle/>
          <a:p>
            <a:r>
              <a:rPr lang="en-US" dirty="0"/>
              <a:t>This one needs to have the bar chart that shows number of deaths with Age (red in the notebook) for one of the graphs here. If this slide is about death only, there are too many results in the left graph</a:t>
            </a:r>
          </a:p>
        </p:txBody>
      </p:sp>
    </p:spTree>
    <p:extLst>
      <p:ext uri="{BB962C8B-B14F-4D97-AF65-F5344CB8AC3E}">
        <p14:creationId xmlns:p14="http://schemas.microsoft.com/office/powerpoint/2010/main" val="372207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5AA94-26D1-484E-A4E9-5604A7A1044B}"/>
              </a:ext>
            </a:extLst>
          </p:cNvPr>
          <p:cNvSpPr>
            <a:spLocks noGrp="1"/>
          </p:cNvSpPr>
          <p:nvPr>
            <p:ph type="title"/>
          </p:nvPr>
        </p:nvSpPr>
        <p:spPr>
          <a:xfrm>
            <a:off x="838200" y="184805"/>
            <a:ext cx="10515600" cy="1505883"/>
          </a:xfrm>
        </p:spPr>
        <p:txBody>
          <a:bodyPr anchor="ctr">
            <a:normAutofit/>
          </a:bodyPr>
          <a:lstStyle/>
          <a:p>
            <a:r>
              <a:rPr lang="en-US" sz="5200"/>
              <a:t>Does the Breed Effect the Outcome? </a:t>
            </a:r>
          </a:p>
        </p:txBody>
      </p:sp>
      <p:pic>
        <p:nvPicPr>
          <p:cNvPr id="8" name="Picture 7">
            <a:extLst>
              <a:ext uri="{FF2B5EF4-FFF2-40B4-BE49-F238E27FC236}">
                <a16:creationId xmlns:a16="http://schemas.microsoft.com/office/drawing/2014/main" id="{69F21D43-6A38-4C24-A811-A1CC08035FB9}"/>
              </a:ext>
            </a:extLst>
          </p:cNvPr>
          <p:cNvPicPr>
            <a:picLocks noChangeAspect="1"/>
          </p:cNvPicPr>
          <p:nvPr/>
        </p:nvPicPr>
        <p:blipFill>
          <a:blip r:embed="rId2"/>
          <a:stretch>
            <a:fillRect/>
          </a:stretch>
        </p:blipFill>
        <p:spPr>
          <a:xfrm>
            <a:off x="2503577" y="1690688"/>
            <a:ext cx="5416306" cy="3824749"/>
          </a:xfrm>
          <a:prstGeom prst="rect">
            <a:avLst/>
          </a:prstGeom>
        </p:spPr>
      </p:pic>
    </p:spTree>
    <p:extLst>
      <p:ext uri="{BB962C8B-B14F-4D97-AF65-F5344CB8AC3E}">
        <p14:creationId xmlns:p14="http://schemas.microsoft.com/office/powerpoint/2010/main" val="21930549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1365</TotalTime>
  <Words>163</Words>
  <Application>Microsoft Office PowerPoint</Application>
  <PresentationFormat>Widescreen</PresentationFormat>
  <Paragraphs>24</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US Food &amp; Drug Administration</vt:lpstr>
      <vt:lpstr>Executive Summary</vt:lpstr>
      <vt:lpstr>Analysis of sample cat data</vt:lpstr>
      <vt:lpstr>Distribution of the Data</vt:lpstr>
      <vt:lpstr>What Drugs are Reported as Causing a Reaction in Cats? </vt:lpstr>
      <vt:lpstr>Top 3 Drugs that Produce an Adverse Reaction in Cats?</vt:lpstr>
      <vt:lpstr>Which Drugs Result in Death? </vt:lpstr>
      <vt:lpstr>What are the Ages of the Cats that Died? Does Gender Affect Outcome? </vt:lpstr>
      <vt:lpstr>Does the Breed Effect the Outcome?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Food &amp; Drug Administration</dc:title>
  <dc:creator>Twilla Gerling</dc:creator>
  <cp:lastModifiedBy>Twilla Gerling</cp:lastModifiedBy>
  <cp:revision>9</cp:revision>
  <dcterms:created xsi:type="dcterms:W3CDTF">2021-11-09T01:45:42Z</dcterms:created>
  <dcterms:modified xsi:type="dcterms:W3CDTF">2021-11-10T20:44:37Z</dcterms:modified>
</cp:coreProperties>
</file>