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20ab11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20ab11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20ab11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f20ab11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20ab111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20ab111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f20ab11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f20ab11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20ab11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20ab11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20ab111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20ab111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f20ab111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f20ab111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Science, Chapter 2: Computer Architecture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Lilla Ball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Program Concept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Computer programs used to be hardwired into the computer.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Computer were “single use”:</a:t>
            </a:r>
            <a:r>
              <a:rPr lang="en">
                <a:solidFill>
                  <a:schemeClr val="accent1"/>
                </a:solidFill>
              </a:rPr>
              <a:t> Could only do the set of instructions already programmed into the hardware.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“Stored program” concept revolutionized computer programming.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Concept is: </a:t>
            </a:r>
            <a:r>
              <a:rPr lang="en">
                <a:solidFill>
                  <a:schemeClr val="accent1"/>
                </a:solidFill>
              </a:rPr>
              <a:t>Store the program (the set of instructions) in the </a:t>
            </a:r>
            <a:r>
              <a:rPr lang="en">
                <a:solidFill>
                  <a:schemeClr val="accent1"/>
                </a:solidFill>
              </a:rPr>
              <a:t>computer's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memory, </a:t>
            </a:r>
            <a:r>
              <a:rPr lang="en">
                <a:solidFill>
                  <a:schemeClr val="accent1"/>
                </a:solidFill>
              </a:rPr>
              <a:t>now computers could be “programmable”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Developed at the University of Pennsylvania School of Electrical Engineering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NOTE: </a:t>
            </a:r>
            <a:r>
              <a:rPr lang="en">
                <a:solidFill>
                  <a:schemeClr val="accent2"/>
                </a:solidFill>
              </a:rPr>
              <a:t>John von Neumann is often </a:t>
            </a:r>
            <a:r>
              <a:rPr lang="en">
                <a:solidFill>
                  <a:schemeClr val="accent2"/>
                </a:solidFill>
              </a:rPr>
              <a:t>wrongly</a:t>
            </a:r>
            <a:r>
              <a:rPr lang="en">
                <a:solidFill>
                  <a:schemeClr val="accent2"/>
                </a:solidFill>
              </a:rPr>
              <a:t> credited for inventing the stored program concept ( von Neumann published the idea, he </a:t>
            </a:r>
            <a:r>
              <a:rPr lang="en">
                <a:solidFill>
                  <a:schemeClr val="accent2"/>
                </a:solidFill>
              </a:rPr>
              <a:t>didn't</a:t>
            </a:r>
            <a:r>
              <a:rPr lang="en">
                <a:solidFill>
                  <a:schemeClr val="accent2"/>
                </a:solidFill>
              </a:rPr>
              <a:t> invent it)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175" y="0"/>
            <a:ext cx="2185774" cy="156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Components of a Computer System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Input Devices</a:t>
            </a:r>
            <a:endParaRPr sz="19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Central Processing Unit (CPU)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u="sng">
                <a:solidFill>
                  <a:schemeClr val="dk1"/>
                </a:solidFill>
              </a:rPr>
              <a:t>Control unit: </a:t>
            </a:r>
            <a:r>
              <a:rPr lang="en">
                <a:solidFill>
                  <a:schemeClr val="accent1"/>
                </a:solidFill>
              </a:rPr>
              <a:t>Directs the execution of the program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u="sng">
                <a:solidFill>
                  <a:schemeClr val="dk1"/>
                </a:solidFill>
              </a:rPr>
              <a:t>Arithmetic/Logic Unit: </a:t>
            </a:r>
            <a:r>
              <a:rPr lang="en">
                <a:solidFill>
                  <a:schemeClr val="accent1"/>
                </a:solidFill>
              </a:rPr>
              <a:t>Performs</a:t>
            </a:r>
            <a:r>
              <a:rPr lang="en">
                <a:solidFill>
                  <a:schemeClr val="accent1"/>
                </a:solidFill>
              </a:rPr>
              <a:t> arithmetic operations, Performs Boolean operations( AND,OR,XOR)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Registers( temporary memory)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Cache memory(high-speed memory in CPU)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memory connected to CPU via bus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-Secondary Storage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-Output devices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349" y="2571750"/>
            <a:ext cx="1630174" cy="2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the Computer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</a:t>
            </a:r>
            <a:r>
              <a:rPr b="1" lang="en" sz="2000"/>
              <a:t>Central Processing Unit(CPU)</a:t>
            </a:r>
            <a:endParaRPr b="1" sz="2000"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941225" y="1564775"/>
            <a:ext cx="2955600" cy="3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Control Unit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941225" y="2259200"/>
            <a:ext cx="2955600" cy="393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Arithmetic/Logic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26175" y="3082525"/>
            <a:ext cx="2427900" cy="393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941225" y="3036175"/>
            <a:ext cx="29556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Main memory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941225" y="3813150"/>
            <a:ext cx="2955600" cy="3936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Secondary memory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083975" y="3036175"/>
            <a:ext cx="2667900" cy="39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245475" y="3303425"/>
            <a:ext cx="188400" cy="55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245475" y="1818600"/>
            <a:ext cx="188400" cy="55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245475" y="2505700"/>
            <a:ext cx="188400" cy="55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535525" y="3120625"/>
            <a:ext cx="478200" cy="22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17500" y="3166975"/>
            <a:ext cx="478200" cy="22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/>
          <p:nvPr/>
        </p:nvSpPr>
        <p:spPr>
          <a:xfrm rot="10800000">
            <a:off x="5056575" y="3303425"/>
            <a:ext cx="188400" cy="55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/>
          <p:nvPr/>
        </p:nvSpPr>
        <p:spPr>
          <a:xfrm rot="10800000">
            <a:off x="5056514" y="1818622"/>
            <a:ext cx="188400" cy="55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/>
          <p:nvPr/>
        </p:nvSpPr>
        <p:spPr>
          <a:xfrm rot="10800000">
            <a:off x="5056564" y="2561022"/>
            <a:ext cx="188400" cy="558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854275" y="1152475"/>
            <a:ext cx="3441600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Machine Language Architecture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RISC-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Reduced</a:t>
            </a:r>
            <a:r>
              <a:rPr lang="en" u="sng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dk1"/>
                </a:solidFill>
              </a:rPr>
              <a:t>Instruction</a:t>
            </a:r>
            <a:r>
              <a:rPr lang="en" u="sng">
                <a:solidFill>
                  <a:schemeClr val="dk1"/>
                </a:solidFill>
              </a:rPr>
              <a:t> Set: </a:t>
            </a:r>
            <a:r>
              <a:rPr lang="en">
                <a:solidFill>
                  <a:schemeClr val="accent1"/>
                </a:solidFill>
              </a:rPr>
              <a:t>CPUs with minimal set of </a:t>
            </a:r>
            <a:r>
              <a:rPr lang="en">
                <a:solidFill>
                  <a:schemeClr val="accent1"/>
                </a:solidFill>
              </a:rPr>
              <a:t>instructions, designed by Apple, IBM, and Motorola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CISC-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Complex Instruction Set: </a:t>
            </a:r>
            <a:r>
              <a:rPr lang="en">
                <a:solidFill>
                  <a:schemeClr val="accent1"/>
                </a:solidFill>
              </a:rPr>
              <a:t>Can execute a large number of complex instructions, even though many are technically redundant since manufacturing costs were greatly reduced. Now most computers, game controllers, smart TVs, ect. Use CISC.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750" y="94175"/>
            <a:ext cx="2174675" cy="14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Versus Data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memory can simultaneously store both </a:t>
            </a:r>
            <a:r>
              <a:rPr lang="en" u="sng">
                <a:solidFill>
                  <a:schemeClr val="dk1"/>
                </a:solidFill>
              </a:rPr>
              <a:t>Multiple programs and Data(the information the programs operate on).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Issue:</a:t>
            </a:r>
            <a:r>
              <a:rPr lang="en">
                <a:solidFill>
                  <a:schemeClr val="accent1"/>
                </a:solidFill>
              </a:rPr>
              <a:t> Both programs and data are binary 1s and 0s. The machine itself does not know the </a:t>
            </a:r>
            <a:r>
              <a:rPr lang="en">
                <a:solidFill>
                  <a:schemeClr val="accent1"/>
                </a:solidFill>
              </a:rPr>
              <a:t>difference</a:t>
            </a:r>
            <a:r>
              <a:rPr lang="en">
                <a:solidFill>
                  <a:schemeClr val="accent1"/>
                </a:solidFill>
              </a:rPr>
              <a:t> between data and a program.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Programs determine what is data and what is a program( in fact, a program can use another program as data, thereby changing the second program)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375" y="3274450"/>
            <a:ext cx="1855925" cy="1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Controllers  are small, specialized CPU circuits that:</a:t>
            </a:r>
            <a:r>
              <a:rPr lang="en">
                <a:solidFill>
                  <a:schemeClr val="accent1"/>
                </a:solidFill>
              </a:rPr>
              <a:t> Control communication between the computer and external devices.  Usually there is a port (often on the back of the computer) to connect external device.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Controllers were often specialized with specific ports that only worked with certain hardware.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Communications standards allowed the </a:t>
            </a:r>
            <a:r>
              <a:rPr lang="en" u="sng">
                <a:solidFill>
                  <a:schemeClr val="dk1"/>
                </a:solidFill>
              </a:rPr>
              <a:t>development</a:t>
            </a:r>
            <a:r>
              <a:rPr lang="en" u="sng">
                <a:solidFill>
                  <a:schemeClr val="dk1"/>
                </a:solidFill>
              </a:rPr>
              <a:t> of multiple kinds of devices: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-USB( Universal Serial Bus)                                             - DisplayPort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- HDMI(High </a:t>
            </a:r>
            <a:r>
              <a:rPr lang="en">
                <a:solidFill>
                  <a:schemeClr val="accent1"/>
                </a:solidFill>
              </a:rPr>
              <a:t>Definition</a:t>
            </a:r>
            <a:r>
              <a:rPr lang="en">
                <a:solidFill>
                  <a:schemeClr val="accent1"/>
                </a:solidFill>
              </a:rPr>
              <a:t> Multimedia Interface)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19074" l="0" r="0" t="0"/>
          <a:stretch/>
        </p:blipFill>
        <p:spPr>
          <a:xfrm>
            <a:off x="6439500" y="-20027"/>
            <a:ext cx="1660650" cy="1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500" y="3564225"/>
            <a:ext cx="2050749" cy="13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v. Standardization?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June 2022,</a:t>
            </a:r>
            <a:r>
              <a:rPr lang="en" u="sng">
                <a:solidFill>
                  <a:schemeClr val="dk1"/>
                </a:solidFill>
              </a:rPr>
              <a:t> the European Union approved directive that: </a:t>
            </a:r>
            <a:r>
              <a:rPr lang="en">
                <a:solidFill>
                  <a:schemeClr val="accent1"/>
                </a:solidFill>
              </a:rPr>
              <a:t>All electronic </a:t>
            </a:r>
            <a:r>
              <a:rPr lang="en">
                <a:solidFill>
                  <a:schemeClr val="accent1"/>
                </a:solidFill>
              </a:rPr>
              <a:t>devices</a:t>
            </a:r>
            <a:r>
              <a:rPr lang="en">
                <a:solidFill>
                  <a:schemeClr val="accent1"/>
                </a:solidFill>
              </a:rPr>
              <a:t> sold in the EU be equipped with USB-C charging port. Deadline:2024.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USB-C: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-24 pin connector                                  -Higher data transfer rates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- 100 watts                                                - Single, universal size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- 20 volts                                        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-Fully </a:t>
            </a:r>
            <a:r>
              <a:rPr lang="en">
                <a:solidFill>
                  <a:schemeClr val="accent1"/>
                </a:solidFill>
              </a:rPr>
              <a:t>reversible</a:t>
            </a:r>
            <a:r>
              <a:rPr lang="en">
                <a:solidFill>
                  <a:schemeClr val="accent1"/>
                </a:solidFill>
              </a:rPr>
              <a:t> plugs on both ends, bi-directional charging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For both small and larger devices:</a:t>
            </a:r>
            <a:r>
              <a:rPr lang="en">
                <a:solidFill>
                  <a:schemeClr val="accent1"/>
                </a:solidFill>
              </a:rPr>
              <a:t> Cell phones, laptops, high resolution monitors, ect.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125" y="2042900"/>
            <a:ext cx="1273650" cy="17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