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PT Sans Narrow"/>
      <p:regular r:id="rId14"/>
      <p:bold r:id="rId15"/>
    </p:embeddedFont>
    <p:embeddedFont>
      <p:font typeface="Open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TSansNarrow-bold.fntdata"/><Relationship Id="rId14" Type="http://schemas.openxmlformats.org/officeDocument/2006/relationships/font" Target="fonts/PTSansNarrow-regular.fntdata"/><Relationship Id="rId17" Type="http://schemas.openxmlformats.org/officeDocument/2006/relationships/font" Target="fonts/OpenSans-bold.fntdata"/><Relationship Id="rId16" Type="http://schemas.openxmlformats.org/officeDocument/2006/relationships/font" Target="fonts/OpenSans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Italic.fntdata"/><Relationship Id="rId6" Type="http://schemas.openxmlformats.org/officeDocument/2006/relationships/slide" Target="slides/slide1.xml"/><Relationship Id="rId18" Type="http://schemas.openxmlformats.org/officeDocument/2006/relationships/font" Target="fonts/Open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aebce2edb4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aebce2edb4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aebce2edb4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aebce2edb4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aebce2edb4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aebce2edb4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aebce2edb4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aebce2edb4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aebce2edb4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aebce2edb4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aebce2edb4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aebce2edb4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aebce2edb4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aebce2edb4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med">
        <p14:flip dir="l"/>
      </p:transition>
    </mc:Choice>
    <mc:Fallback>
      <p:transition spd="med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Computer Science, Chapter 1: Data Storage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by: Lilla Ball</a:t>
            </a:r>
            <a:endParaRPr/>
          </a:p>
        </p:txBody>
      </p:sp>
      <p:sp>
        <p:nvSpPr>
          <p:cNvPr id="68" name="Google Shape;6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43434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Digital Data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accent3"/>
                </a:solidFill>
              </a:rPr>
              <a:t>-Digital Data is represented by only two values</a:t>
            </a:r>
            <a:r>
              <a:rPr lang="en">
                <a:solidFill>
                  <a:schemeClr val="accent3"/>
                </a:solidFill>
              </a:rPr>
              <a:t>:</a:t>
            </a:r>
            <a:r>
              <a:rPr lang="en">
                <a:solidFill>
                  <a:schemeClr val="accent1"/>
                </a:solidFill>
              </a:rPr>
              <a:t> 0 or 1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accent3"/>
                </a:solidFill>
              </a:rPr>
              <a:t>-Binary digit(BIT):</a:t>
            </a:r>
            <a:r>
              <a:rPr lang="en">
                <a:solidFill>
                  <a:schemeClr val="accent1"/>
                </a:solidFill>
              </a:rPr>
              <a:t> A number that is either 0 or 1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accent3"/>
                </a:solidFill>
              </a:rPr>
              <a:t>-Gate: </a:t>
            </a:r>
            <a:r>
              <a:rPr lang="en">
                <a:solidFill>
                  <a:schemeClr val="accent1"/>
                </a:solidFill>
              </a:rPr>
              <a:t>Device that produces a 0 or 1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accent3"/>
                </a:solidFill>
              </a:rPr>
              <a:t>-Boolean operations:</a:t>
            </a:r>
            <a:r>
              <a:rPr lang="en">
                <a:solidFill>
                  <a:schemeClr val="accent1"/>
                </a:solidFill>
              </a:rPr>
              <a:t> Always result in a 0 or 1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75" name="Google Shape;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2781" y="1778750"/>
            <a:ext cx="3229527" cy="2160374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Logic Gates</a:t>
            </a:r>
            <a:endParaRPr/>
          </a:p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Gates are building blocks that computers are constructed from.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accent1"/>
                </a:solidFill>
              </a:rPr>
              <a:t>-AND Gate: </a:t>
            </a:r>
            <a:r>
              <a:rPr lang="en">
                <a:solidFill>
                  <a:schemeClr val="accent3"/>
                </a:solidFill>
              </a:rPr>
              <a:t>AND Gates use Boolean </a:t>
            </a:r>
            <a:r>
              <a:rPr lang="en">
                <a:solidFill>
                  <a:schemeClr val="accent3"/>
                </a:solidFill>
              </a:rPr>
              <a:t>multiplication</a:t>
            </a:r>
            <a:r>
              <a:rPr lang="en">
                <a:solidFill>
                  <a:schemeClr val="accent3"/>
                </a:solidFill>
              </a:rPr>
              <a:t>, any binary digit multiplied by 0→ 0. For example 1 multiplied by 1→1.</a:t>
            </a:r>
            <a:endParaRPr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accent1"/>
                </a:solidFill>
              </a:rPr>
              <a:t>-OR Gate: </a:t>
            </a:r>
            <a:r>
              <a:rPr lang="en">
                <a:solidFill>
                  <a:schemeClr val="accent3"/>
                </a:solidFill>
              </a:rPr>
              <a:t>OR Gates use Boolean addition, 0 plus 0→0. 1 plus </a:t>
            </a:r>
            <a:r>
              <a:rPr lang="en">
                <a:solidFill>
                  <a:schemeClr val="accent3"/>
                </a:solidFill>
              </a:rPr>
              <a:t>any bit is 1 (including 1+1→1).</a:t>
            </a:r>
            <a:endParaRPr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accent1"/>
                </a:solidFill>
              </a:rPr>
              <a:t>-XOR Gate:</a:t>
            </a:r>
            <a:r>
              <a:rPr lang="en">
                <a:solidFill>
                  <a:schemeClr val="accent3"/>
                </a:solidFill>
              </a:rPr>
              <a:t> If two binary digits are the same → 0, if two binary digits are different → 1.</a:t>
            </a:r>
            <a:endParaRPr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accent1"/>
                </a:solidFill>
              </a:rPr>
              <a:t>-NOT Gate: </a:t>
            </a:r>
            <a:r>
              <a:rPr lang="en">
                <a:solidFill>
                  <a:schemeClr val="accent3"/>
                </a:solidFill>
              </a:rPr>
              <a:t>Reverses the value of the binary digit.</a:t>
            </a:r>
            <a:endParaRPr>
              <a:solidFill>
                <a:schemeClr val="accent3"/>
              </a:solidFill>
            </a:endParaRPr>
          </a:p>
        </p:txBody>
      </p:sp>
      <p:pic>
        <p:nvPicPr>
          <p:cNvPr id="83" name="Google Shape;8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0246" y="3752575"/>
            <a:ext cx="2412054" cy="126632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Computer Memory</a:t>
            </a:r>
            <a:endParaRPr/>
          </a:p>
        </p:txBody>
      </p:sp>
      <p:sp>
        <p:nvSpPr>
          <p:cNvPr id="90" name="Google Shape;90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>
                <a:solidFill>
                  <a:schemeClr val="accent3"/>
                </a:solidFill>
              </a:rPr>
              <a:t>Computer memory is composed of circuits called FLIP FLOPs</a:t>
            </a:r>
            <a:endParaRPr>
              <a:solidFill>
                <a:schemeClr val="accent3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u="sng">
                <a:solidFill>
                  <a:schemeClr val="accent3"/>
                </a:solidFill>
              </a:rPr>
              <a:t>-Flip Flops circuits:</a:t>
            </a:r>
            <a:endParaRPr u="sng">
              <a:solidFill>
                <a:schemeClr val="accent3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>
                <a:solidFill>
                  <a:schemeClr val="accent1"/>
                </a:solidFill>
              </a:rPr>
              <a:t>-”Hold” a 0 or 1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>
                <a:solidFill>
                  <a:schemeClr val="accent1"/>
                </a:solidFill>
              </a:rPr>
              <a:t>-Are constructed from logic gates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>
                <a:solidFill>
                  <a:schemeClr val="accent1"/>
                </a:solidFill>
              </a:rPr>
              <a:t>-The smaller they are, the smaller the overall computer component is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u="sng">
                <a:solidFill>
                  <a:schemeClr val="accent3"/>
                </a:solidFill>
              </a:rPr>
              <a:t>-VLSI:</a:t>
            </a:r>
            <a:endParaRPr u="sng">
              <a:solidFill>
                <a:schemeClr val="accent3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>
                <a:solidFill>
                  <a:schemeClr val="accent1"/>
                </a:solidFill>
              </a:rPr>
              <a:t>- VLSI= Very Large Scale </a:t>
            </a:r>
            <a:r>
              <a:rPr lang="en">
                <a:solidFill>
                  <a:schemeClr val="accent1"/>
                </a:solidFill>
              </a:rPr>
              <a:t>Integration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>
                <a:solidFill>
                  <a:schemeClr val="accent1"/>
                </a:solidFill>
              </a:rPr>
              <a:t>- Millions of flip flops are constructed on a semi-conduct wafer(“chip”)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 u="sng">
              <a:solidFill>
                <a:schemeClr val="accent3"/>
              </a:solidFill>
            </a:endParaRPr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3575" y="166625"/>
            <a:ext cx="2056299" cy="22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Data storage in Bits, Bytes,&amp; Words</a:t>
            </a:r>
            <a:endParaRPr/>
          </a:p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accent4"/>
                </a:solidFill>
              </a:rPr>
              <a:t>-Bit: </a:t>
            </a:r>
            <a:r>
              <a:rPr lang="en">
                <a:solidFill>
                  <a:schemeClr val="accent3"/>
                </a:solidFill>
              </a:rPr>
              <a:t>A circuit that can be a 0 or 1</a:t>
            </a:r>
            <a:endParaRPr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accent4"/>
                </a:solidFill>
              </a:rPr>
              <a:t>-Byte: </a:t>
            </a:r>
            <a:r>
              <a:rPr lang="en">
                <a:solidFill>
                  <a:schemeClr val="accent3"/>
                </a:solidFill>
              </a:rPr>
              <a:t>A group of 8 bits</a:t>
            </a:r>
            <a:endParaRPr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accent4"/>
                </a:solidFill>
              </a:rPr>
              <a:t>-Word: </a:t>
            </a:r>
            <a:r>
              <a:rPr lang="en">
                <a:solidFill>
                  <a:schemeClr val="accent3"/>
                </a:solidFill>
              </a:rPr>
              <a:t>16 bits</a:t>
            </a:r>
            <a:endParaRPr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accent4"/>
                </a:solidFill>
              </a:rPr>
              <a:t>-Double- word:</a:t>
            </a:r>
            <a:r>
              <a:rPr lang="en">
                <a:solidFill>
                  <a:schemeClr val="accent3"/>
                </a:solidFill>
              </a:rPr>
              <a:t> 32 bits</a:t>
            </a:r>
            <a:endParaRPr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accent4"/>
                </a:solidFill>
              </a:rPr>
              <a:t>-Quad-word: </a:t>
            </a:r>
            <a:r>
              <a:rPr lang="en">
                <a:solidFill>
                  <a:schemeClr val="accent3"/>
                </a:solidFill>
              </a:rPr>
              <a:t>64 bits</a:t>
            </a:r>
            <a:endParaRPr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These terms are also sometimes used:</a:t>
            </a:r>
            <a:r>
              <a:rPr lang="en" u="sng">
                <a:solidFill>
                  <a:schemeClr val="accent4"/>
                </a:solidFill>
              </a:rPr>
              <a:t> </a:t>
            </a:r>
            <a:endParaRPr u="sng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accent3"/>
                </a:solidFill>
              </a:rPr>
              <a:t>-Nibble</a:t>
            </a:r>
            <a:r>
              <a:rPr lang="en">
                <a:solidFill>
                  <a:schemeClr val="accent3"/>
                </a:solidFill>
              </a:rPr>
              <a:t>: A group of 4 bits</a:t>
            </a:r>
            <a:endParaRPr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accent3"/>
                </a:solidFill>
              </a:rPr>
              <a:t>-Chomp:</a:t>
            </a:r>
            <a:r>
              <a:rPr lang="en">
                <a:solidFill>
                  <a:schemeClr val="accent3"/>
                </a:solidFill>
              </a:rPr>
              <a:t> A group of 16 bits</a:t>
            </a:r>
            <a:endParaRPr>
              <a:solidFill>
                <a:schemeClr val="accent3"/>
              </a:solidFill>
            </a:endParaRPr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2004" y="1075825"/>
            <a:ext cx="2368548" cy="245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92325" y="3836325"/>
            <a:ext cx="2546800" cy="1158776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311700" y="3339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Main Memory Organization</a:t>
            </a:r>
            <a:endParaRPr/>
          </a:p>
        </p:txBody>
      </p:sp>
      <p:sp>
        <p:nvSpPr>
          <p:cNvPr id="107" name="Google Shape;107;p18"/>
          <p:cNvSpPr txBox="1"/>
          <p:nvPr>
            <p:ph idx="1" type="body"/>
          </p:nvPr>
        </p:nvSpPr>
        <p:spPr>
          <a:xfrm>
            <a:off x="311700" y="920400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625">
                <a:solidFill>
                  <a:schemeClr val="accent3"/>
                </a:solidFill>
              </a:rPr>
              <a:t>Main memory is composed of “cells”, each cell can hold a byte of data ( 8 bits)</a:t>
            </a:r>
            <a:endParaRPr sz="1625">
              <a:solidFill>
                <a:schemeClr val="accent3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" sz="1625" u="sng">
                <a:solidFill>
                  <a:schemeClr val="accent3"/>
                </a:solidFill>
              </a:rPr>
              <a:t>-Most significant bit:</a:t>
            </a:r>
            <a:r>
              <a:rPr lang="en" sz="1625">
                <a:solidFill>
                  <a:schemeClr val="accent1"/>
                </a:solidFill>
              </a:rPr>
              <a:t> Is on the “left” side of the byte</a:t>
            </a:r>
            <a:endParaRPr sz="1625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" sz="1625" u="sng">
                <a:solidFill>
                  <a:schemeClr val="accent3"/>
                </a:solidFill>
              </a:rPr>
              <a:t>-Least significant bit:</a:t>
            </a:r>
            <a:r>
              <a:rPr lang="en" sz="1625">
                <a:solidFill>
                  <a:schemeClr val="accent1"/>
                </a:solidFill>
              </a:rPr>
              <a:t> Is on the “right” side of the byte</a:t>
            </a:r>
            <a:endParaRPr sz="1625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" sz="1625">
                <a:solidFill>
                  <a:schemeClr val="accent3"/>
                </a:solidFill>
              </a:rPr>
              <a:t>Each cell has an “address’ so the computer can find the data stored in the cell</a:t>
            </a:r>
            <a:endParaRPr sz="1625">
              <a:solidFill>
                <a:schemeClr val="accent3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" sz="1625" u="sng">
                <a:solidFill>
                  <a:schemeClr val="accent3"/>
                </a:solidFill>
              </a:rPr>
              <a:t>-RAM: </a:t>
            </a:r>
            <a:r>
              <a:rPr lang="en" sz="1625">
                <a:solidFill>
                  <a:schemeClr val="accent1"/>
                </a:solidFill>
              </a:rPr>
              <a:t>Random access memory</a:t>
            </a:r>
            <a:endParaRPr sz="1625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" sz="1625">
                <a:solidFill>
                  <a:schemeClr val="accent1"/>
                </a:solidFill>
              </a:rPr>
              <a:t>          </a:t>
            </a:r>
            <a:r>
              <a:rPr lang="en" sz="1625" u="sng">
                <a:solidFill>
                  <a:schemeClr val="accent3"/>
                </a:solidFill>
              </a:rPr>
              <a:t>Data loss:</a:t>
            </a:r>
            <a:r>
              <a:rPr lang="en" sz="1625">
                <a:solidFill>
                  <a:schemeClr val="accent1"/>
                </a:solidFill>
              </a:rPr>
              <a:t> when power is turned off,all values go to 0, each cell can be assessed independently</a:t>
            </a:r>
            <a:endParaRPr sz="1625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" sz="1625" u="sng">
                <a:solidFill>
                  <a:schemeClr val="accent3"/>
                </a:solidFill>
              </a:rPr>
              <a:t>-Serial Memory: </a:t>
            </a:r>
            <a:r>
              <a:rPr lang="en" sz="1625">
                <a:solidFill>
                  <a:schemeClr val="accent1"/>
                </a:solidFill>
              </a:rPr>
              <a:t>A cell can only be accessed by going through all the cells before it</a:t>
            </a:r>
            <a:endParaRPr sz="1625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" sz="1625" u="sng">
                <a:solidFill>
                  <a:schemeClr val="accent3"/>
                </a:solidFill>
              </a:rPr>
              <a:t>-Potato Chip example: </a:t>
            </a:r>
            <a:endParaRPr sz="1625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" sz="1625">
                <a:solidFill>
                  <a:schemeClr val="accent1"/>
                </a:solidFill>
              </a:rPr>
              <a:t>    </a:t>
            </a:r>
            <a:r>
              <a:rPr lang="en" sz="1625" u="sng">
                <a:solidFill>
                  <a:schemeClr val="accent3"/>
                </a:solidFill>
              </a:rPr>
              <a:t>Random access:</a:t>
            </a:r>
            <a:r>
              <a:rPr lang="en" sz="1625">
                <a:solidFill>
                  <a:schemeClr val="accent1"/>
                </a:solidFill>
              </a:rPr>
              <a:t>  A bag of potato chips</a:t>
            </a:r>
            <a:endParaRPr sz="1625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rPr lang="en" sz="1625">
                <a:solidFill>
                  <a:schemeClr val="accent1"/>
                </a:solidFill>
              </a:rPr>
              <a:t>    </a:t>
            </a:r>
            <a:r>
              <a:rPr lang="en" sz="1625" u="sng">
                <a:solidFill>
                  <a:schemeClr val="accent3"/>
                </a:solidFill>
              </a:rPr>
              <a:t>Serial access:</a:t>
            </a:r>
            <a:r>
              <a:rPr lang="en" sz="1625">
                <a:solidFill>
                  <a:schemeClr val="accent1"/>
                </a:solidFill>
              </a:rPr>
              <a:t> A tube of “ Pringles” type potato chip</a:t>
            </a:r>
            <a:endParaRPr sz="1625">
              <a:solidFill>
                <a:schemeClr val="accent1"/>
              </a:solidFill>
            </a:endParaRPr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9850" y="3905250"/>
            <a:ext cx="1334200" cy="100065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 Mass Storage</a:t>
            </a:r>
            <a:endParaRPr/>
          </a:p>
        </p:txBody>
      </p:sp>
      <p:sp>
        <p:nvSpPr>
          <p:cNvPr id="115" name="Google Shape;115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Mass storage is used to </a:t>
            </a:r>
            <a:r>
              <a:rPr lang="en">
                <a:solidFill>
                  <a:schemeClr val="accent1"/>
                </a:solidFill>
              </a:rPr>
              <a:t>backup</a:t>
            </a:r>
            <a:r>
              <a:rPr lang="en">
                <a:solidFill>
                  <a:schemeClr val="accent1"/>
                </a:solidFill>
              </a:rPr>
              <a:t> the data in RAM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accent1"/>
                </a:solidFill>
              </a:rPr>
              <a:t>Many kinds of mass storage media including</a:t>
            </a:r>
            <a:r>
              <a:rPr lang="en">
                <a:solidFill>
                  <a:schemeClr val="accent1"/>
                </a:solidFill>
              </a:rPr>
              <a:t>: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accent1"/>
                </a:solidFill>
              </a:rPr>
              <a:t>-Inside the computer</a:t>
            </a:r>
            <a:r>
              <a:rPr lang="en">
                <a:solidFill>
                  <a:schemeClr val="accent3"/>
                </a:solidFill>
              </a:rPr>
              <a:t>: hard drive and/or SSD drives</a:t>
            </a:r>
            <a:endParaRPr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accent1"/>
                </a:solidFill>
              </a:rPr>
              <a:t>-Portables: </a:t>
            </a:r>
            <a:r>
              <a:rPr lang="en">
                <a:solidFill>
                  <a:schemeClr val="accent3"/>
                </a:solidFill>
              </a:rPr>
              <a:t>CDs, DVDs, magnetic tape,flash drives, SD drives(Secure Digital)</a:t>
            </a:r>
            <a:endParaRPr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116" name="Google Shape;1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5500" y="285750"/>
            <a:ext cx="3048000" cy="22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7. How Text Data is Represented</a:t>
            </a:r>
            <a:endParaRPr/>
          </a:p>
        </p:txBody>
      </p:sp>
      <p:sp>
        <p:nvSpPr>
          <p:cNvPr id="123" name="Google Shape;123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Text Data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accent3"/>
                </a:solidFill>
              </a:rPr>
              <a:t>-American text data: </a:t>
            </a:r>
            <a:r>
              <a:rPr lang="en">
                <a:solidFill>
                  <a:schemeClr val="accent1"/>
                </a:solidFill>
              </a:rPr>
              <a:t>Uses ASCII (“ AS-kee”) American Standard Code for Information Interchange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accent3"/>
                </a:solidFill>
              </a:rPr>
              <a:t>-Unicode: </a:t>
            </a:r>
            <a:r>
              <a:rPr lang="en">
                <a:solidFill>
                  <a:schemeClr val="accent1"/>
                </a:solidFill>
              </a:rPr>
              <a:t>Up to 21 bits; supports symbols used in other languages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accent3"/>
                </a:solidFill>
              </a:rPr>
              <a:t>-UTF-8 (Unicode Transformation Format): </a:t>
            </a:r>
            <a:r>
              <a:rPr lang="en">
                <a:solidFill>
                  <a:schemeClr val="accent1"/>
                </a:solidFill>
              </a:rPr>
              <a:t>combines ASCII with unicode, uses 24 bit or 32 bit patterns for C</a:t>
            </a:r>
            <a:r>
              <a:rPr lang="en">
                <a:solidFill>
                  <a:schemeClr val="accent1"/>
                </a:solidFill>
              </a:rPr>
              <a:t>hinese, </a:t>
            </a:r>
            <a:r>
              <a:rPr lang="en">
                <a:solidFill>
                  <a:schemeClr val="accent1"/>
                </a:solidFill>
              </a:rPr>
              <a:t>J</a:t>
            </a:r>
            <a:r>
              <a:rPr lang="en">
                <a:solidFill>
                  <a:schemeClr val="accent1"/>
                </a:solidFill>
              </a:rPr>
              <a:t>apanese</a:t>
            </a:r>
            <a:r>
              <a:rPr lang="en">
                <a:solidFill>
                  <a:schemeClr val="accent1"/>
                </a:solidFill>
              </a:rPr>
              <a:t>, &amp; Hebrew symbols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124" name="Google Shape;12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6250" y="0"/>
            <a:ext cx="3649725" cy="1841499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