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1" r:id="rId3"/>
    <p:sldId id="257" r:id="rId4"/>
    <p:sldId id="258" r:id="rId5"/>
    <p:sldId id="259" r:id="rId6"/>
    <p:sldId id="261" r:id="rId7"/>
    <p:sldId id="260" r:id="rId8"/>
    <p:sldId id="282" r:id="rId9"/>
    <p:sldId id="283" r:id="rId10"/>
    <p:sldId id="284" r:id="rId11"/>
    <p:sldId id="285" r:id="rId12"/>
    <p:sldId id="267" r:id="rId13"/>
    <p:sldId id="262" r:id="rId14"/>
    <p:sldId id="269" r:id="rId15"/>
    <p:sldId id="287" r:id="rId16"/>
    <p:sldId id="263" r:id="rId17"/>
    <p:sldId id="286" r:id="rId18"/>
    <p:sldId id="265" r:id="rId19"/>
    <p:sldId id="266" r:id="rId20"/>
    <p:sldId id="268" r:id="rId21"/>
    <p:sldId id="271" r:id="rId22"/>
    <p:sldId id="275" r:id="rId23"/>
    <p:sldId id="277" r:id="rId24"/>
    <p:sldId id="276" r:id="rId25"/>
    <p:sldId id="270" r:id="rId26"/>
    <p:sldId id="274" r:id="rId27"/>
    <p:sldId id="272" r:id="rId28"/>
    <p:sldId id="273" r:id="rId29"/>
    <p:sldId id="279" r:id="rId30"/>
    <p:sldId id="278" r:id="rId31"/>
    <p:sldId id="280" r:id="rId3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10/09/2024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m's: mean = 23.6, median, mode (variance and standard deviation?)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5A648-1CE8-47C1-8D94-DC119F73BBF3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43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y_hat</a:t>
            </a:r>
            <a:r>
              <a:rPr lang="en-GB" dirty="0"/>
              <a:t> = mean is a model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5A648-1CE8-47C1-8D94-DC119F73BBF3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828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Delta_y</a:t>
            </a:r>
            <a:r>
              <a:rPr lang="en-GB" dirty="0"/>
              <a:t>, Sum(delta) = 0, Sum(|delta|), </a:t>
            </a:r>
            <a:r>
              <a:rPr lang="en-GB" dirty="0" err="1"/>
              <a:t>avg</a:t>
            </a:r>
            <a:r>
              <a:rPr lang="en-GB" dirty="0"/>
              <a:t> sum delta, </a:t>
            </a:r>
            <a:r>
              <a:rPr lang="en-GB" dirty="0" err="1"/>
              <a:t>sst</a:t>
            </a:r>
            <a:r>
              <a:rPr lang="en-GB" dirty="0"/>
              <a:t>, var, std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5A648-1CE8-47C1-8D94-DC119F73BBF3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376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y, </a:t>
            </a:r>
            <a:r>
              <a:rPr lang="da-DK" dirty="0" err="1"/>
              <a:t>y_hat</a:t>
            </a:r>
            <a:r>
              <a:rPr lang="da-DK" dirty="0"/>
              <a:t>, </a:t>
            </a:r>
            <a:r>
              <a:rPr lang="da-DK" dirty="0" err="1"/>
              <a:t>Delta_y</a:t>
            </a:r>
            <a:r>
              <a:rPr lang="da-DK" dirty="0"/>
              <a:t>,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squares</a:t>
            </a:r>
            <a:r>
              <a:rPr lang="da-DK" dirty="0"/>
              <a:t>/</a:t>
            </a:r>
            <a:r>
              <a:rPr lang="da-DK" dirty="0" err="1"/>
              <a:t>variance</a:t>
            </a:r>
            <a:r>
              <a:rPr lang="da-DK" dirty="0"/>
              <a:t>, sum of </a:t>
            </a:r>
            <a:r>
              <a:rPr lang="da-DK" dirty="0" err="1"/>
              <a:t>squared</a:t>
            </a:r>
            <a:r>
              <a:rPr lang="da-DK" dirty="0"/>
              <a:t> </a:t>
            </a:r>
            <a:r>
              <a:rPr lang="da-DK" dirty="0" err="1"/>
              <a:t>errors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5A648-1CE8-47C1-8D94-DC119F73BBF3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6971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y, </a:t>
            </a:r>
            <a:r>
              <a:rPr lang="da-DK" dirty="0" err="1"/>
              <a:t>y_hat</a:t>
            </a:r>
            <a:r>
              <a:rPr lang="da-DK" dirty="0"/>
              <a:t>, </a:t>
            </a:r>
            <a:r>
              <a:rPr lang="da-DK" dirty="0" err="1"/>
              <a:t>Delta_y</a:t>
            </a:r>
            <a:r>
              <a:rPr lang="da-DK" dirty="0"/>
              <a:t>,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squares</a:t>
            </a:r>
            <a:r>
              <a:rPr lang="da-DK" dirty="0"/>
              <a:t>/</a:t>
            </a:r>
            <a:r>
              <a:rPr lang="da-DK" dirty="0" err="1"/>
              <a:t>variance</a:t>
            </a:r>
            <a:r>
              <a:rPr lang="da-DK" dirty="0"/>
              <a:t>, sum of </a:t>
            </a:r>
            <a:r>
              <a:rPr lang="da-DK" dirty="0" err="1"/>
              <a:t>squared</a:t>
            </a:r>
            <a:r>
              <a:rPr lang="da-DK" dirty="0"/>
              <a:t> </a:t>
            </a:r>
            <a:r>
              <a:rPr lang="da-DK" dirty="0" err="1"/>
              <a:t>errors</a:t>
            </a:r>
            <a:r>
              <a:rPr lang="da-DK" dirty="0"/>
              <a:t>, </a:t>
            </a:r>
            <a:r>
              <a:rPr lang="da-DK" dirty="0" err="1"/>
              <a:t>loss</a:t>
            </a:r>
            <a:r>
              <a:rPr lang="da-DK" dirty="0"/>
              <a:t> </a:t>
            </a:r>
            <a:r>
              <a:rPr lang="da-DK" dirty="0" err="1"/>
              <a:t>function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5A648-1CE8-47C1-8D94-DC119F73BBF3}" type="slidenum">
              <a:rPr lang="en-DK" smtClean="0"/>
              <a:t>19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686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.97640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66593305172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5A648-1CE8-47C1-8D94-DC119F73BBF3}" type="slidenum">
              <a:rPr lang="en-DK" smtClean="0"/>
              <a:t>20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874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793-4689-4450-BBD5-52E095995AB4}" type="datetime1">
              <a:rPr lang="en-GB" smtClean="0"/>
              <a:t>10/09/2024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5C9C-C9DF-45BD-B3C8-5E200BDF343E}" type="datetime1">
              <a:rPr lang="en-GB" smtClean="0"/>
              <a:t>10/09/2024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423-8165-4D45-9F17-BFF78B5B45F6}" type="datetime1">
              <a:rPr lang="en-GB" smtClean="0"/>
              <a:t>10/09/2024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C7C3-C859-4CA7-AD91-41E5A28A701C}" type="datetime1">
              <a:rPr lang="en-GB" smtClean="0"/>
              <a:t>10/09/2024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8E59-050B-4366-84EA-080054D5E230}" type="datetime1">
              <a:rPr lang="en-GB" smtClean="0"/>
              <a:t>10/09/2024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10/09/2024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C4-8396-4AD9-AB86-DC712A0EFCFE}" type="datetime1">
              <a:rPr lang="en-GB" smtClean="0"/>
              <a:t>10/09/2024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4F7-4E06-40F8-B9AE-4E9A7A1B1AF7}" type="datetime1">
              <a:rPr lang="en-GB" smtClean="0"/>
              <a:t>10/09/2024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3398-F49B-4B40-902F-F2930C8E660D}" type="datetime1">
              <a:rPr lang="en-GB" smtClean="0"/>
              <a:t>10/09/2024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F4E5-5F03-405E-B568-481C0BFC7286}" type="datetime1">
              <a:rPr lang="en-GB" smtClean="0"/>
              <a:t>10/09/2024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090-ABB0-EA63-E6BD-B64D8A6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MAL1, Session 2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E6E0-17F9-91E7-C03C-5B4F062B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Regression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FAC4-A02A-DE70-BAE7-5DB480D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405-34A3-4776-AABD-3EA9200042CA}" type="datetime1">
              <a:rPr lang="en-GB" smtClean="0"/>
              <a:t>10/09/2024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DB3A-2F82-959F-C553-4CE60E1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96329-581A-DA6A-71CD-5FDF0FF3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4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926A-F841-0ABC-2282-827F0635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Matrix multiplication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E02CE-F174-5696-E1BD-8D3DF4A7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BAC30-565B-97F7-065D-1BE2A7E0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BC980-BBDA-5BDF-2EE6-0233BB74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965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D41A-E7DD-4F52-AD34-66C32B17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Identity matrix and matrix transformations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11961-0C1E-120D-6F68-0965187D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A51E8-BBEB-A176-C7EB-F841D4B2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4AECB-A76D-D55C-3AFC-7DF831E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68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11ED-0E8E-CCD8-11F7-7724057D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in </a:t>
            </a:r>
            <a:r>
              <a:rPr lang="en-GB" dirty="0" err="1"/>
              <a:t>SciKit</a:t>
            </a:r>
            <a:r>
              <a:rPr lang="en-GB" dirty="0"/>
              <a:t>-Learn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3472A-876A-C625-77EB-D7B45A4D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B79BD-9583-F1A4-F42C-00610B28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0B21-E3F5-D5E1-AD48-622CD7D0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12</a:t>
            </a:fld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01A3F6-CBEC-DCBE-4283-81B5E68C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737"/>
            <a:ext cx="8373644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D932-C59A-53EA-F898-5418F05A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Matrix form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C1DBB-3C2D-AC66-2EC8-A64D67F5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758A8-4D4A-E834-A449-7DC41B03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B9DA0-6FF6-E7AA-DB33-6501C230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8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75BE45-5B64-25E0-22B0-5F1EEC83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form in </a:t>
            </a:r>
            <a:r>
              <a:rPr lang="en-GB" dirty="0" err="1"/>
              <a:t>SciKit</a:t>
            </a:r>
            <a:r>
              <a:rPr lang="en-GB" dirty="0"/>
              <a:t>-Learn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D4929-CD39-9861-0FDC-BF3D94C2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BF173-C097-741C-7113-216F1F5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F71B1-E8E7-B9F2-A65F-7E0B6A31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14</a:t>
            </a:fld>
            <a:endParaRPr lang="en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E049BE-1C63-0708-D549-6A7EE6FF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82" y="1722911"/>
            <a:ext cx="816406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4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DD7D-68B0-AA48-0C9C-7DA068C7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Differentiation and the Chain Rule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3D7EF-49E7-FAAE-1E92-743D36DC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2E07A-0DD1-4A81-767B-50EDE29D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12F9B-9620-FFC6-69D6-42676EFE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513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764D-EF16-2487-6D69-1F679954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Finding</a:t>
            </a:r>
            <a:r>
              <a:rPr lang="da-DK" dirty="0"/>
              <a:t> the optimum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78758-CA7F-9E3B-F28F-D31C7FBF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D56F0-417F-1D25-3B70-DB38359A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AD9F2-61E6-67F7-713A-8282FEF7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46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9B86-E6EC-6F13-DF6A-7B93AFAB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matrix multiplication solution in Python (Don't do this)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72ACB-7C5D-FF95-6D2D-841F4284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9D902-C8C8-FE99-A6D1-2458F421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02CF4-49A6-706D-4D09-C6A2304E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CB3F80-3520-4781-E8BB-61BCE7F526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XT = X1.transpose()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XTX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(XT, X1)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XTX1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np.linalg.inv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(XTX)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PseudoInv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(XTX1, XT)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PseudoInv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y.to_numpy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002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937-F213-F5EB-B8D1-01606176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 Performance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3C030-5AE1-B6B4-3048-5D8B5D40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optimize</a:t>
            </a:r>
            <a:r>
              <a:rPr lang="da-DK" dirty="0"/>
              <a:t> by </a:t>
            </a:r>
            <a:r>
              <a:rPr lang="da-DK" dirty="0" err="1"/>
              <a:t>minimizing</a:t>
            </a:r>
            <a:r>
              <a:rPr lang="da-DK" dirty="0"/>
              <a:t> Sum of </a:t>
            </a:r>
            <a:r>
              <a:rPr lang="da-DK" dirty="0" err="1"/>
              <a:t>Squared</a:t>
            </a:r>
            <a:r>
              <a:rPr lang="da-DK" dirty="0"/>
              <a:t> </a:t>
            </a:r>
            <a:r>
              <a:rPr lang="da-DK" dirty="0" err="1"/>
              <a:t>Errors</a:t>
            </a:r>
            <a:r>
              <a:rPr lang="da-DK" dirty="0"/>
              <a:t> (SSE)</a:t>
            </a:r>
          </a:p>
          <a:p>
            <a:pPr lvl="1"/>
            <a:r>
              <a:rPr lang="da-DK" dirty="0"/>
              <a:t>Problem: Large datasets give </a:t>
            </a:r>
            <a:r>
              <a:rPr lang="da-DK" dirty="0" err="1"/>
              <a:t>larger</a:t>
            </a:r>
            <a:r>
              <a:rPr lang="da-DK" dirty="0"/>
              <a:t> SSE</a:t>
            </a:r>
            <a:endParaRPr lang="en-GB" dirty="0"/>
          </a:p>
          <a:p>
            <a:r>
              <a:rPr lang="en-GB" dirty="0"/>
              <a:t>How about Mean of Squared Errors (MSE)?</a:t>
            </a:r>
          </a:p>
          <a:p>
            <a:pPr lvl="1"/>
            <a:r>
              <a:rPr lang="en-GB" dirty="0"/>
              <a:t>Problem: Different outcome if we change from kWh to (say) MJ</a:t>
            </a:r>
          </a:p>
          <a:p>
            <a:r>
              <a:rPr lang="en-GB" dirty="0"/>
              <a:t>We need </a:t>
            </a:r>
            <a:r>
              <a:rPr lang="en-GB" i="1" dirty="0"/>
              <a:t>relative</a:t>
            </a:r>
            <a:r>
              <a:rPr lang="en-GB" dirty="0"/>
              <a:t> SSE.</a:t>
            </a:r>
          </a:p>
          <a:p>
            <a:pPr lvl="1"/>
            <a:r>
              <a:rPr lang="en-GB" dirty="0"/>
              <a:t>Relative to what?</a:t>
            </a:r>
          </a:p>
          <a:p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FEA8D-B6CE-F052-2AB5-44F489DB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6904A-1FB9-4D27-E83E-C1EA1694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0A215-E617-694E-7EDD-245B95A0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370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515-DAE1-5791-6219-D3CD9372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da-DK" baseline="30000" dirty="0"/>
              <a:t>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2F878-74A9-D403-C2D1-73ED1D06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B2845-DC50-6FB1-F46A-393A36C9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193FA-A90A-B26E-0BF7-78551A2F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19</a:t>
            </a:fld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BA642-F7CB-A7F9-1549-B64B1C80A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06" t="36868" r="32104" b="38198"/>
          <a:stretch/>
        </p:blipFill>
        <p:spPr>
          <a:xfrm>
            <a:off x="919323" y="1217755"/>
            <a:ext cx="5616000" cy="46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3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AF83-AB9C-952C-4736-E250A6E9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Data, algorithms and models (methodology)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811C7-6117-C7CD-4481-3C0E64C8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2243E-42F6-BBC9-5559-8C774ADA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91FC8-3797-672E-1EE3-AE5BFFB3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567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DFE07D-01E8-1AC0-4498-DEE38D4D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baseline="30000" dirty="0"/>
              <a:t>2</a:t>
            </a:r>
            <a:r>
              <a:rPr lang="en-GB" dirty="0"/>
              <a:t> in </a:t>
            </a:r>
            <a:r>
              <a:rPr lang="en-GB" dirty="0" err="1"/>
              <a:t>SciKit</a:t>
            </a:r>
            <a:r>
              <a:rPr lang="en-GB" dirty="0"/>
              <a:t>-Learn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C083F-9A57-6B39-34D9-B724EE9E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D8662-4BD9-03FC-81E0-12FEC32C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C23F0-7602-46D0-48F1-10C13ECB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20</a:t>
            </a:fld>
            <a:endParaRPr lang="en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4CB419-A8BF-48D3-B6AD-E1570BE7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ols.score</a:t>
            </a:r>
            <a:r>
              <a:rPr lang="en-GB" dirty="0"/>
              <a:t>(X, y)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601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2B5627-F6E3-0D41-36AC-F5595D0D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Descent: Searching for the optimum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354281-1DDF-9BFC-8800-3FE64B6F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linear regression, we can compute the minimal error directly.</a:t>
            </a:r>
          </a:p>
          <a:p>
            <a:r>
              <a:rPr lang="en-GB" dirty="0"/>
              <a:t>Alternatively, we can search for it:</a:t>
            </a:r>
          </a:p>
          <a:p>
            <a:pPr lvl="1"/>
            <a:r>
              <a:rPr lang="en-GB" dirty="0"/>
              <a:t>Begin at random parameters</a:t>
            </a:r>
          </a:p>
          <a:p>
            <a:pPr lvl="1"/>
            <a:r>
              <a:rPr lang="en-GB" dirty="0"/>
              <a:t>Find the direction where the parameters drop the fastest</a:t>
            </a:r>
          </a:p>
          <a:p>
            <a:pPr lvl="1"/>
            <a:r>
              <a:rPr lang="en-GB" dirty="0"/>
              <a:t>Move in that direction proportional to the derivative until done</a:t>
            </a:r>
          </a:p>
          <a:p>
            <a:pPr lvl="1"/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EDC84-6B65-5DE5-05C0-38C0F102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3D231-411C-2277-068D-1E0715BB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91E90-4C1F-3CE4-1059-85C2ACF7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4440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FF47-7665-DB0E-3275-C7216ED5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descent math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E4082-0B33-5F74-E7E2-F1D02543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ED238-4771-AFF1-0421-987572A1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8112F-0A5E-FE4E-71CB-A90A4BF2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2454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0726-BC75-F3C7-EA7F-028FA228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Epochs and Stochastic Gradient Descent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6C7B-66A4-9257-1FE7-081305A7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D28B-E55F-78C6-F116-B003A9EC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2D4C-E168-FB10-626B-AB02122C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DFF8A-4F9D-B1A9-263E-BF76A8CB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6195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BC22-4DF7-0182-E65B-0C38DD0F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Stochastic Gradient Descent in </a:t>
            </a:r>
            <a:r>
              <a:rPr lang="en-GB" dirty="0" err="1"/>
              <a:t>SciKit</a:t>
            </a:r>
            <a:r>
              <a:rPr lang="en-GB" dirty="0"/>
              <a:t>-Learn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E91DE-BD67-8D61-162B-A4D00248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5C9C9-28EB-F92F-A15E-60D5CD74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1C88-4963-A06B-4E18-1F5FB89C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24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4FEDC-526B-E404-D33A-AE0FC8DB8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sgd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SGDRegressor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alpha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.1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max_iter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random_state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504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sgd.fit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y)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y_predict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sgd.predict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</a:p>
          <a:p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plt.scatter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y)</a:t>
            </a:r>
          </a:p>
          <a:p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plt.plot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y_predict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'r'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sgd.score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8744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950B88-965F-77C0-EE86-B7D4786A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models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F11C53-0F19-3365-07A2-06EC4BDF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Polynomial regression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Ridge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Lasso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9285-1B36-7675-8845-AB7ADE2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BE7E9-42DE-22AD-2BDB-F12A722D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CD082-5AB8-27C7-8355-059A6773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4122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4D71-7ED5-6789-0825-E521B602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A40A-9964-FEB0-CF68-52FF8D73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Formula: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Depends on the degree</a:t>
            </a:r>
          </a:p>
          <a:p>
            <a:pPr lvl="1"/>
            <a:r>
              <a:rPr lang="en-GB" dirty="0"/>
              <a:t>Which degree is this?</a:t>
            </a:r>
          </a:p>
          <a:p>
            <a:endParaRPr lang="da-DK" dirty="0"/>
          </a:p>
          <a:p>
            <a:r>
              <a:rPr lang="da-DK" dirty="0"/>
              <a:t>Trick: Extra features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2125-267A-30FF-681F-8EB00CA2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ACD8-07C3-9987-F599-725870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71EC-53A9-0B38-5BE6-E67BE979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26</a:t>
            </a:fld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C570C-9102-0E98-D5D3-C351FA90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2" y="1690688"/>
            <a:ext cx="53625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03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866F-F853-2D5F-1A43-DB475853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in </a:t>
            </a:r>
            <a:r>
              <a:rPr lang="en-GB" dirty="0" err="1"/>
              <a:t>SciKit</a:t>
            </a:r>
            <a:r>
              <a:rPr lang="en-GB" dirty="0"/>
              <a:t>-Learn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0C0DC-879D-D4B3-B7E2-5C2A881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1CD7A-3BA7-3D4D-EBC6-BEAC3CD3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509E6-83D5-C895-1FB6-2098A3C0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5BA0EF-A5D7-7E97-E791-338E84693D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ols = 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LinearRegression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fit_intercept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poly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PolynomialFeatures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degree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a-DK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X2 = 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poly.fit_transform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X.reshape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(-</a:t>
            </a:r>
            <a:r>
              <a:rPr lang="da-DK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ols.fit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(X2, y)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a-DK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y_predict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ols.predict</a:t>
            </a:r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(X2)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6882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973-A3F1-5AFC-F965-B22BEAE8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Hyperparameters and under/over-fitting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083B1-B6AA-F4C1-D423-E73B9EB3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CC121-F980-0216-0B98-1ACE8B6A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368-55EB-BB56-C693-BDBB0BC9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28</a:t>
            </a:fld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3C0EF-69A2-B254-5905-DFBA3E3FA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3" y="1363824"/>
            <a:ext cx="3866567" cy="2857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C19FA-D825-A648-C0C2-F704E72E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92" y="1430833"/>
            <a:ext cx="3685192" cy="2722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CD0F1A-AA46-4A63-48FB-965D9522F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85" y="1394904"/>
            <a:ext cx="3685192" cy="27229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F96FB1-3E13-B651-9576-A7D2E5114DA4}"/>
              </a:ext>
            </a:extLst>
          </p:cNvPr>
          <p:cNvSpPr txBox="1"/>
          <p:nvPr/>
        </p:nvSpPr>
        <p:spPr>
          <a:xfrm>
            <a:off x="951722" y="4171716"/>
            <a:ext cx="1681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degree = 2</a:t>
            </a:r>
          </a:p>
          <a:p>
            <a:r>
              <a:rPr lang="en-GB" dirty="0"/>
              <a:t>Score = 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0.3896</a:t>
            </a:r>
            <a:endParaRPr lang="da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27C51-791B-8EA3-0AC8-159F54B4A3A6}"/>
              </a:ext>
            </a:extLst>
          </p:cNvPr>
          <p:cNvSpPr txBox="1"/>
          <p:nvPr/>
        </p:nvSpPr>
        <p:spPr>
          <a:xfrm>
            <a:off x="4716454" y="4099284"/>
            <a:ext cx="1681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degree = 3</a:t>
            </a:r>
          </a:p>
          <a:p>
            <a:r>
              <a:rPr lang="en-GB" dirty="0"/>
              <a:t>Score = 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0.9053</a:t>
            </a:r>
            <a:endParaRPr lang="da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3A65B-2693-E463-AE9E-0281B14CDD75}"/>
              </a:ext>
            </a:extLst>
          </p:cNvPr>
          <p:cNvSpPr txBox="1"/>
          <p:nvPr/>
        </p:nvSpPr>
        <p:spPr>
          <a:xfrm>
            <a:off x="8372557" y="4043468"/>
            <a:ext cx="160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degree = 15</a:t>
            </a:r>
          </a:p>
          <a:p>
            <a:r>
              <a:rPr lang="en-GB" dirty="0"/>
              <a:t>Score = 0.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9803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1274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1A1-9A23-6A5D-CB00-B0B74CAE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actual model (degree = 15)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9F815-E8CB-9382-677F-A98B491A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178F6-3B22-251A-3574-6653B4A1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2DAF6-5720-DDBB-41FE-6DB2263D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29</a:t>
            </a:fld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09521-4FFF-140C-94A2-38458C94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90" y="1270677"/>
            <a:ext cx="7043596" cy="50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FD8C-958A-9B1A-0DB5-40BBE59D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Areas</a:t>
            </a:r>
            <a:r>
              <a:rPr lang="da-DK" dirty="0"/>
              <a:t> of Machine Learning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92EBD-53F1-947C-C644-23779EB0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3B435-EB3E-953A-FA91-95821BC9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CE13F-8C42-C269-ED3A-B3598D1E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7814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F22F8B-BBB9-FE20-BA81-75A4C110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Regularization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B03822-FCA0-ABE7-EBC4-E7538FEE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Like high polynomial degree, large coefficients is a symptom of overfitting</a:t>
            </a:r>
          </a:p>
          <a:p>
            <a:r>
              <a:rPr lang="en-GB" sz="2400" dirty="0"/>
              <a:t>Change to the loss function: penalize large coefficients</a:t>
            </a:r>
          </a:p>
          <a:p>
            <a:r>
              <a:rPr lang="en-GB" sz="2400" dirty="0"/>
              <a:t>Ridge (l1) regularization: penalize the square of the coefficients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Lasso (l2) regularization: penalize the absolute value of the coefficients</a:t>
            </a:r>
            <a:endParaRPr lang="da-DK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456CA-9DCB-1539-06C9-A46DD73B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A2626-98E5-2381-03CF-B9417E11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AB1C3-D010-651B-F954-C00D1023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4950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151A-FCA1-B406-EAB2-F3D803F4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 err="1"/>
              <a:t>Hitters.ipynb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5EC50-BB9F-20BC-5803-11EE65DB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131B6-36C5-9FE3-A664-1A09E5C7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B5FA3-4A86-3730-F4E5-5593A2B5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40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BB25-9D37-414F-730A-67B17ADE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numbers</a:t>
            </a:r>
            <a:r>
              <a:rPr lang="da-DK" dirty="0"/>
              <a:t>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09D95-55EE-77AB-80E8-1DEA3B4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EFB89-6381-34FF-F72D-0221259F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4B9EB-7B7D-AA5F-EDED-2169F22A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</a:t>
            </a:fld>
            <a:endParaRPr lang="en-D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71D76F-811C-7480-F5A2-D1DDCF072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77" r="2444"/>
          <a:stretch/>
        </p:blipFill>
        <p:spPr>
          <a:xfrm>
            <a:off x="838200" y="1604512"/>
            <a:ext cx="3348000" cy="4628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5086F-9C2F-0BA3-3EC3-899E9C379945}"/>
              </a:ext>
            </a:extLst>
          </p:cNvPr>
          <p:cNvSpPr txBox="1"/>
          <p:nvPr/>
        </p:nvSpPr>
        <p:spPr>
          <a:xfrm>
            <a:off x="5242560" y="2026920"/>
            <a:ext cx="49723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Average = mean = y hat</a:t>
            </a:r>
          </a:p>
          <a:p>
            <a:r>
              <a:rPr lang="en-US" dirty="0"/>
              <a:t>Median (middle value)</a:t>
            </a:r>
          </a:p>
          <a:p>
            <a:r>
              <a:rPr lang="en-US" dirty="0"/>
              <a:t>Mode – the most common </a:t>
            </a:r>
          </a:p>
          <a:p>
            <a:r>
              <a:rPr lang="en-US" dirty="0"/>
              <a:t>Sum</a:t>
            </a:r>
          </a:p>
          <a:p>
            <a:r>
              <a:rPr lang="en-US" dirty="0"/>
              <a:t>Variance – the distance to the mean/average</a:t>
            </a:r>
          </a:p>
          <a:p>
            <a:r>
              <a:rPr lang="en-US" dirty="0"/>
              <a:t>Deviation – standard deviation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square the variance to make outliers significant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8DA18-0E64-D454-3DBF-424A1605CC37}"/>
              </a:ext>
            </a:extLst>
          </p:cNvPr>
          <p:cNvSpPr txBox="1"/>
          <p:nvPr/>
        </p:nvSpPr>
        <p:spPr>
          <a:xfrm>
            <a:off x="3704018" y="12351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1176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A51-927E-8DA2-B9D7-BC3F5A0A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better</a:t>
            </a:r>
            <a:r>
              <a:rPr lang="da-DK" dirty="0"/>
              <a:t> model?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BBC2-E2DF-4641-F0F1-1947936F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24312-6C75-9751-5A03-4F2F3B0D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FBA74-EE40-BE10-16DB-651BF745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5</a:t>
            </a:fld>
            <a:endParaRPr lang="en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72541F-5E22-1979-87A5-CDF6AE23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64" y="1690688"/>
            <a:ext cx="5525271" cy="3648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A9AE2E-8EA2-68B7-8939-1850D9503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924" y="1690688"/>
            <a:ext cx="535305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9F597-8264-8A25-14BC-47BB6D89C945}"/>
              </a:ext>
            </a:extLst>
          </p:cNvPr>
          <p:cNvSpPr txBox="1"/>
          <p:nvPr/>
        </p:nvSpPr>
        <p:spPr>
          <a:xfrm>
            <a:off x="2491154" y="13340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1183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1E58-F577-5E56-2D0A-08D5DC86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Variance</a:t>
            </a:r>
            <a:r>
              <a:rPr lang="da-DK" dirty="0"/>
              <a:t> and standard deviation </a:t>
            </a:r>
            <a:r>
              <a:rPr lang="da-DK" dirty="0" err="1"/>
              <a:t>illustrated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4347D-FC7E-0E69-079E-45BD4F54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F0C85-097D-1C75-9704-73E71130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13F5C-2070-4EFA-9DE5-5DE4FB08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6</a:t>
            </a:fld>
            <a:endParaRPr lang="en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ED308-0BD3-8D36-AD5F-555B7F2EC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87" y="1560059"/>
            <a:ext cx="5353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515-DAE1-5791-6219-D3CD9372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"Best-</a:t>
            </a:r>
            <a:r>
              <a:rPr lang="da-DK" dirty="0" err="1"/>
              <a:t>fitting</a:t>
            </a:r>
            <a:r>
              <a:rPr lang="da-DK" dirty="0"/>
              <a:t>" straight 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2F878-74A9-D403-C2D1-73ED1D06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B2845-DC50-6FB1-F46A-393A36C9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193FA-A90A-B26E-0BF7-78551A2F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7</a:t>
            </a:fld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BA642-F7CB-A7F9-1549-B64B1C80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690688"/>
            <a:ext cx="5353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7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729C-F56E-B4DE-F674-EB29C136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Straight lines and other hyperplanes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EA3E7-C435-FF22-0248-4659B3FC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53379-D260-CA6C-CF0C-20ED45AD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5B762-AA1C-C01F-2847-C271A4D4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78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EF0A-9765-F731-82E6-0ADC09CB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Matrix notation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1D0BB-DEAB-6EBD-48F1-4719A632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10/09/2024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FB9B6-57A1-08B0-CBF2-B2FB566F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FB592-9EF2-A95E-CD11-80E21F8A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1539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FC1389A2-5359-4E0F-A4D9-D077A2027F21}" vid="{3D0FABED-D1E4-4971-B710-F38F169BD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1419</TotalTime>
  <Words>982</Words>
  <Application>Microsoft Office PowerPoint</Application>
  <PresentationFormat>Widescreen</PresentationFormat>
  <Paragraphs>206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MAL1, Session 2</vt:lpstr>
      <vt:lpstr>Data, algorithms and models (methodology)</vt:lpstr>
      <vt:lpstr>Areas of Machine Learning</vt:lpstr>
      <vt:lpstr>What can we say about these numbers?</vt:lpstr>
      <vt:lpstr>What is a better model?</vt:lpstr>
      <vt:lpstr>Variance and standard deviation illustrated</vt:lpstr>
      <vt:lpstr>"Best-fitting" straight line</vt:lpstr>
      <vt:lpstr>Straight lines and other hyperplanes</vt:lpstr>
      <vt:lpstr>Matrix notation</vt:lpstr>
      <vt:lpstr>Matrix multiplication</vt:lpstr>
      <vt:lpstr>Identity matrix and matrix transformations</vt:lpstr>
      <vt:lpstr>Linear regression in SciKit-Learn</vt:lpstr>
      <vt:lpstr>Matrix form</vt:lpstr>
      <vt:lpstr>Matrix form in SciKit-Learn</vt:lpstr>
      <vt:lpstr>Partial Differentiation and the Chain Rule</vt:lpstr>
      <vt:lpstr>Finding the optimum</vt:lpstr>
      <vt:lpstr>The matrix multiplication solution in Python (Don't do this)</vt:lpstr>
      <vt:lpstr>Model Performance</vt:lpstr>
      <vt:lpstr>R2</vt:lpstr>
      <vt:lpstr>R2 in SciKit-Learn</vt:lpstr>
      <vt:lpstr>Gradient Descent: Searching for the optimum</vt:lpstr>
      <vt:lpstr>Gradient descent math</vt:lpstr>
      <vt:lpstr>Epochs and Stochastic Gradient Descent</vt:lpstr>
      <vt:lpstr>Stochastic Gradient Descent in SciKit-Learn</vt:lpstr>
      <vt:lpstr>Other models</vt:lpstr>
      <vt:lpstr>Polynomial regression</vt:lpstr>
      <vt:lpstr>Polynomial regression in SciKit-Learn</vt:lpstr>
      <vt:lpstr>Hyperparameters and under/over-fitting</vt:lpstr>
      <vt:lpstr>The actual model (degree = 15)</vt:lpstr>
      <vt:lpstr>Regularization</vt:lpstr>
      <vt:lpstr>Example: Hitters.ipynb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Ildsgaard Hougaard (OIH) | VIA</dc:creator>
  <cp:lastModifiedBy>Lilla Kontra (306512)</cp:lastModifiedBy>
  <cp:revision>58</cp:revision>
  <dcterms:created xsi:type="dcterms:W3CDTF">2024-08-22T12:35:24Z</dcterms:created>
  <dcterms:modified xsi:type="dcterms:W3CDTF">2024-09-10T11:53:08Z</dcterms:modified>
</cp:coreProperties>
</file>