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Source Sans 3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Ti6JoCsNZaZu2UyTK2ZQndLD5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505D8C-EE18-4859-BCF8-25FF110BF933}">
  <a:tblStyle styleId="{D1505D8C-EE18-4859-BCF8-25FF110BF9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SourceSans3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SourceSans3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3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SourceSans3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www.geeksforgeeks.org/basic-operators-in-shell-scriptin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utorialspoint.com/unix/index.htm" TargetMode="External"/><Relationship Id="rId4" Type="http://schemas.openxmlformats.org/officeDocument/2006/relationships/hyperlink" Target="https://ubuntu.com/tutorials/command-line-for-beginners" TargetMode="External"/><Relationship Id="rId5" Type="http://schemas.openxmlformats.org/officeDocument/2006/relationships/hyperlink" Target="https://www.hostinger.com/tutorials/linux-commands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s://en.wikipedia.org/wiki/Helsinki" TargetMode="External"/><Relationship Id="rId6" Type="http://schemas.openxmlformats.org/officeDocument/2006/relationships/hyperlink" Target="https://en.wikipedia.org/wiki/Helsinki" TargetMode="External"/><Relationship Id="rId7" Type="http://schemas.openxmlformats.org/officeDocument/2006/relationships/image" Target="../media/image28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8.jpg"/><Relationship Id="rId7" Type="http://schemas.openxmlformats.org/officeDocument/2006/relationships/image" Target="../media/image17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966977" y="1145370"/>
            <a:ext cx="7373833" cy="13516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/>
              <a:t>Introduction to Computer Languages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825238" y="2770009"/>
            <a:ext cx="5490973" cy="75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Lema Logamou Seknewna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AIMS-NISR Data Scientist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3060" y="4351867"/>
            <a:ext cx="31369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0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Essential Linux Commands</a:t>
            </a:r>
            <a:endParaRPr/>
          </a:p>
        </p:txBody>
      </p:sp>
      <p:grpSp>
        <p:nvGrpSpPr>
          <p:cNvPr id="284" name="Google Shape;284;p10"/>
          <p:cNvGrpSpPr/>
          <p:nvPr/>
        </p:nvGrpSpPr>
        <p:grpSpPr>
          <a:xfrm>
            <a:off x="487043" y="2364611"/>
            <a:ext cx="8278712" cy="1535225"/>
            <a:chOff x="4001" y="252032"/>
            <a:chExt cx="8278712" cy="1535225"/>
          </a:xfrm>
        </p:grpSpPr>
        <p:sp>
          <p:nvSpPr>
            <p:cNvPr id="285" name="Google Shape;285;p10"/>
            <p:cNvSpPr/>
            <p:nvPr/>
          </p:nvSpPr>
          <p:spPr>
            <a:xfrm>
              <a:off x="4001" y="252032"/>
              <a:ext cx="1364644" cy="682322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23986" y="272017"/>
              <a:ext cx="1324674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30475" spcFirstLastPara="1" rIns="30475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Navigating the Filesystem:</a:t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40466" y="934355"/>
              <a:ext cx="136464" cy="5117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8" name="Google Shape;288;p10"/>
            <p:cNvSpPr/>
            <p:nvPr/>
          </p:nvSpPr>
          <p:spPr>
            <a:xfrm>
              <a:off x="276930" y="1104935"/>
              <a:ext cx="1091715" cy="68232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296915" y="1124920"/>
              <a:ext cx="1051745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ls, cd, pwd</a:t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1709807" y="252032"/>
              <a:ext cx="1364644" cy="682322"/>
            </a:xfrm>
            <a:prstGeom prst="roundRect">
              <a:avLst>
                <a:gd fmla="val 10000" name="adj"/>
              </a:avLst>
            </a:prstGeom>
            <a:solidFill>
              <a:srgbClr val="BD75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 txBox="1"/>
            <p:nvPr/>
          </p:nvSpPr>
          <p:spPr>
            <a:xfrm>
              <a:off x="1729792" y="272017"/>
              <a:ext cx="1324674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30475" spcFirstLastPara="1" rIns="30475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 Operations:</a:t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1846272" y="934355"/>
              <a:ext cx="136464" cy="5117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3" name="Google Shape;293;p10"/>
            <p:cNvSpPr/>
            <p:nvPr/>
          </p:nvSpPr>
          <p:spPr>
            <a:xfrm>
              <a:off x="1982736" y="1104935"/>
              <a:ext cx="1091715" cy="68232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D75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 txBox="1"/>
            <p:nvPr/>
          </p:nvSpPr>
          <p:spPr>
            <a:xfrm>
              <a:off x="2002721" y="1124920"/>
              <a:ext cx="1051745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cp, mv, rm, touch</a:t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415613" y="252032"/>
              <a:ext cx="1364644" cy="682322"/>
            </a:xfrm>
            <a:prstGeom prst="roundRect">
              <a:avLst>
                <a:gd fmla="val 10000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 txBox="1"/>
            <p:nvPr/>
          </p:nvSpPr>
          <p:spPr>
            <a:xfrm>
              <a:off x="3435598" y="272017"/>
              <a:ext cx="1324674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30475" spcFirstLastPara="1" rIns="30475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Viewing File Contents:</a:t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3552077" y="934355"/>
              <a:ext cx="136464" cy="5117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3688542" y="1104935"/>
              <a:ext cx="1091715" cy="68232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B99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 txBox="1"/>
            <p:nvPr/>
          </p:nvSpPr>
          <p:spPr>
            <a:xfrm>
              <a:off x="3708527" y="1124920"/>
              <a:ext cx="1051745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cat, less, more, head, tail</a:t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121418" y="252032"/>
              <a:ext cx="1364644" cy="682322"/>
            </a:xfrm>
            <a:prstGeom prst="roundRect">
              <a:avLst>
                <a:gd fmla="val 10000" name="adj"/>
              </a:avLst>
            </a:prstGeom>
            <a:solidFill>
              <a:srgbClr val="BA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 txBox="1"/>
            <p:nvPr/>
          </p:nvSpPr>
          <p:spPr>
            <a:xfrm>
              <a:off x="5141403" y="272017"/>
              <a:ext cx="1324674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30475" spcFirstLastPara="1" rIns="30475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Managing Directories:</a:t>
              </a: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257883" y="934355"/>
              <a:ext cx="136464" cy="5117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" name="Google Shape;303;p10"/>
            <p:cNvSpPr/>
            <p:nvPr/>
          </p:nvSpPr>
          <p:spPr>
            <a:xfrm>
              <a:off x="5394347" y="1104935"/>
              <a:ext cx="1091715" cy="68232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ABA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 txBox="1"/>
            <p:nvPr/>
          </p:nvSpPr>
          <p:spPr>
            <a:xfrm>
              <a:off x="5414332" y="1124920"/>
              <a:ext cx="1051745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mkdir, rmdir</a:t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27224" y="252032"/>
              <a:ext cx="1364644" cy="682322"/>
            </a:xfrm>
            <a:prstGeom prst="roundRect">
              <a:avLst>
                <a:gd fmla="val 10000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 txBox="1"/>
            <p:nvPr/>
          </p:nvSpPr>
          <p:spPr>
            <a:xfrm>
              <a:off x="6847209" y="272017"/>
              <a:ext cx="1324674" cy="64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30475" spcFirstLastPara="1" rIns="30475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Searching Files:</a:t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963689" y="934355"/>
              <a:ext cx="136464" cy="5117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8" name="Google Shape;308;p10"/>
            <p:cNvSpPr/>
            <p:nvPr/>
          </p:nvSpPr>
          <p:spPr>
            <a:xfrm>
              <a:off x="7100153" y="1104935"/>
              <a:ext cx="1091715" cy="68232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 txBox="1"/>
            <p:nvPr/>
          </p:nvSpPr>
          <p:spPr>
            <a:xfrm>
              <a:off x="7230913" y="1124920"/>
              <a:ext cx="10518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grep, find</a:t>
              </a:r>
              <a:endParaRPr/>
            </a:p>
          </p:txBody>
        </p:sp>
      </p:grpSp>
      <p:pic>
        <p:nvPicPr>
          <p:cNvPr id="310" name="Google Shape;3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2510" y="4341068"/>
            <a:ext cx="6736121" cy="20392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0"/>
          <p:cNvSpPr txBox="1"/>
          <p:nvPr/>
        </p:nvSpPr>
        <p:spPr>
          <a:xfrm>
            <a:off x="459998" y="5137686"/>
            <a:ext cx="2218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CRTL+ALT+T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 the terminal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1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Text Editors in Linux</a:t>
            </a:r>
            <a:endParaRPr/>
          </a:p>
        </p:txBody>
      </p:sp>
      <p:grpSp>
        <p:nvGrpSpPr>
          <p:cNvPr id="323" name="Google Shape;323;p11"/>
          <p:cNvGrpSpPr/>
          <p:nvPr/>
        </p:nvGrpSpPr>
        <p:grpSpPr>
          <a:xfrm>
            <a:off x="483991" y="2293084"/>
            <a:ext cx="8193972" cy="3831794"/>
            <a:chOff x="949" y="180505"/>
            <a:chExt cx="8193972" cy="3831794"/>
          </a:xfrm>
        </p:grpSpPr>
        <p:sp>
          <p:nvSpPr>
            <p:cNvPr id="324" name="Google Shape;324;p11"/>
            <p:cNvSpPr/>
            <p:nvPr/>
          </p:nvSpPr>
          <p:spPr>
            <a:xfrm>
              <a:off x="1225335" y="180505"/>
              <a:ext cx="1318570" cy="13185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949" y="1663842"/>
              <a:ext cx="3767343" cy="565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 txBox="1"/>
            <p:nvPr/>
          </p:nvSpPr>
          <p:spPr>
            <a:xfrm>
              <a:off x="949" y="1663842"/>
              <a:ext cx="3767343" cy="565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Vi/Vim:</a:t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949" y="2305580"/>
              <a:ext cx="3767343" cy="1706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949" y="2305580"/>
              <a:ext cx="3767343" cy="1706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Vim Commands: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 (insert)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:w (save)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:q (quit)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:wq (save and quit)</a:t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5651964" y="180505"/>
              <a:ext cx="1318570" cy="13185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4427578" y="1663842"/>
              <a:ext cx="3767343" cy="565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 txBox="1"/>
            <p:nvPr/>
          </p:nvSpPr>
          <p:spPr>
            <a:xfrm>
              <a:off x="4427578" y="1663842"/>
              <a:ext cx="3767343" cy="565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Nano Editor:</a:t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427578" y="2305580"/>
              <a:ext cx="3767343" cy="1706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 txBox="1"/>
            <p:nvPr/>
          </p:nvSpPr>
          <p:spPr>
            <a:xfrm>
              <a:off x="4427578" y="2305580"/>
              <a:ext cx="3767343" cy="1706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Nano Commands: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Ctrl+O (write out)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Ctrl+S (Save)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Ctrl+X (exit)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Ctrl+K (cut text)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Ctrl+U (paste text)</a:t>
              </a:r>
              <a:endParaRPr/>
            </a:p>
          </p:txBody>
        </p:sp>
      </p:grpSp>
      <p:pic>
        <p:nvPicPr>
          <p:cNvPr id="334" name="Google Shape;33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File Permissions</a:t>
            </a:r>
            <a:endParaRPr/>
          </a:p>
        </p:txBody>
      </p:sp>
      <p:grpSp>
        <p:nvGrpSpPr>
          <p:cNvPr id="345" name="Google Shape;345;p12"/>
          <p:cNvGrpSpPr/>
          <p:nvPr/>
        </p:nvGrpSpPr>
        <p:grpSpPr>
          <a:xfrm>
            <a:off x="483742" y="3422929"/>
            <a:ext cx="8194470" cy="1572103"/>
            <a:chOff x="700" y="1310350"/>
            <a:chExt cx="8194470" cy="1572103"/>
          </a:xfrm>
        </p:grpSpPr>
        <p:sp>
          <p:nvSpPr>
            <p:cNvPr id="346" name="Google Shape;346;p12"/>
            <p:cNvSpPr/>
            <p:nvPr/>
          </p:nvSpPr>
          <p:spPr>
            <a:xfrm>
              <a:off x="898724" y="1759362"/>
              <a:ext cx="1683795" cy="1123091"/>
            </a:xfrm>
            <a:prstGeom prst="rect">
              <a:avLst/>
            </a:prstGeom>
            <a:solidFill>
              <a:srgbClr val="CDE1E8">
                <a:alpha val="89803"/>
              </a:srgbClr>
            </a:solidFill>
            <a:ln cap="flat" cmpd="sng" w="25400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2"/>
            <p:cNvSpPr txBox="1"/>
            <p:nvPr/>
          </p:nvSpPr>
          <p:spPr>
            <a:xfrm>
              <a:off x="1168131" y="1759362"/>
              <a:ext cx="1414388" cy="1123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0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 (r), Write (w), Execute (x)</a:t>
              </a: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700" y="1310350"/>
              <a:ext cx="1122530" cy="1122530"/>
            </a:xfrm>
            <a:prstGeom prst="ellipse">
              <a:avLst/>
            </a:prstGeom>
            <a:solidFill>
              <a:srgbClr val="49ACC5"/>
            </a:solidFill>
            <a:ln cap="flat" cmpd="sng" w="2540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2"/>
            <p:cNvSpPr txBox="1"/>
            <p:nvPr/>
          </p:nvSpPr>
          <p:spPr>
            <a:xfrm>
              <a:off x="165091" y="1474741"/>
              <a:ext cx="793748" cy="793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 Permissions Overview:</a:t>
              </a: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3705049" y="1759362"/>
              <a:ext cx="1683795" cy="1123091"/>
            </a:xfrm>
            <a:prstGeom prst="rect">
              <a:avLst/>
            </a:prstGeom>
            <a:solidFill>
              <a:srgbClr val="D2F2CB">
                <a:alpha val="89803"/>
              </a:srgbClr>
            </a:solidFill>
            <a:ln cap="flat" cmpd="sng" w="25400">
              <a:solidFill>
                <a:srgbClr val="D2F2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2"/>
            <p:cNvSpPr txBox="1"/>
            <p:nvPr/>
          </p:nvSpPr>
          <p:spPr>
            <a:xfrm>
              <a:off x="3974457" y="1759362"/>
              <a:ext cx="1414388" cy="1123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0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chmod 755 filename</a:t>
              </a:r>
              <a:endParaRPr/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2807025" y="1310350"/>
              <a:ext cx="1122530" cy="1122530"/>
            </a:xfrm>
            <a:prstGeom prst="ellipse">
              <a:avLst/>
            </a:prstGeom>
            <a:solidFill>
              <a:srgbClr val="5FDF45"/>
            </a:solidFill>
            <a:ln cap="flat" cmpd="sng" w="2540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2"/>
            <p:cNvSpPr txBox="1"/>
            <p:nvPr/>
          </p:nvSpPr>
          <p:spPr>
            <a:xfrm>
              <a:off x="2971416" y="1474741"/>
              <a:ext cx="793748" cy="793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Changing Permissions with chmod:</a:t>
              </a:r>
              <a:endParaRPr/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6511375" y="1759362"/>
              <a:ext cx="1683795" cy="1123091"/>
            </a:xfrm>
            <a:prstGeom prst="rect">
              <a:avLst/>
            </a:prstGeom>
            <a:solidFill>
              <a:srgbClr val="FBDACB">
                <a:alpha val="89803"/>
              </a:srgbClr>
            </a:solidFill>
            <a:ln cap="flat" cmpd="sng" w="25400">
              <a:solidFill>
                <a:srgbClr val="FBDA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2"/>
            <p:cNvSpPr txBox="1"/>
            <p:nvPr/>
          </p:nvSpPr>
          <p:spPr>
            <a:xfrm>
              <a:off x="6780782" y="1759362"/>
              <a:ext cx="1414388" cy="1123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0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chown user:group filename</a:t>
              </a:r>
              <a:endParaRPr/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5613351" y="1310350"/>
              <a:ext cx="1122530" cy="1122530"/>
            </a:xfrm>
            <a:prstGeom prst="ellipse">
              <a:avLst/>
            </a:prstGeom>
            <a:solidFill>
              <a:srgbClr val="F69444"/>
            </a:solidFill>
            <a:ln cap="flat" cmpd="sng" w="2540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2"/>
            <p:cNvSpPr txBox="1"/>
            <p:nvPr/>
          </p:nvSpPr>
          <p:spPr>
            <a:xfrm>
              <a:off x="5777742" y="1474741"/>
              <a:ext cx="793748" cy="793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Ownership and chown:</a:t>
              </a:r>
              <a:endParaRPr/>
            </a:p>
          </p:txBody>
        </p:sp>
      </p:grpSp>
      <p:pic>
        <p:nvPicPr>
          <p:cNvPr id="358" name="Google Shape;3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Managing Processes in Linux</a:t>
            </a:r>
            <a:endParaRPr/>
          </a:p>
        </p:txBody>
      </p:sp>
      <p:grpSp>
        <p:nvGrpSpPr>
          <p:cNvPr id="371" name="Google Shape;371;p13"/>
          <p:cNvGrpSpPr/>
          <p:nvPr/>
        </p:nvGrpSpPr>
        <p:grpSpPr>
          <a:xfrm>
            <a:off x="487143" y="3519145"/>
            <a:ext cx="8187667" cy="1379672"/>
            <a:chOff x="4101" y="1406566"/>
            <a:chExt cx="8187667" cy="1379672"/>
          </a:xfrm>
        </p:grpSpPr>
        <p:sp>
          <p:nvSpPr>
            <p:cNvPr id="372" name="Google Shape;372;p13"/>
            <p:cNvSpPr/>
            <p:nvPr/>
          </p:nvSpPr>
          <p:spPr>
            <a:xfrm>
              <a:off x="398688" y="1406566"/>
              <a:ext cx="1578345" cy="1379672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 txBox="1"/>
            <p:nvPr/>
          </p:nvSpPr>
          <p:spPr>
            <a:xfrm>
              <a:off x="793274" y="1613517"/>
              <a:ext cx="769443" cy="96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127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ps, top, htop</a:t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101" y="1701816"/>
              <a:ext cx="789172" cy="789172"/>
            </a:xfrm>
            <a:prstGeom prst="ellipse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 txBox="1"/>
            <p:nvPr/>
          </p:nvSpPr>
          <p:spPr>
            <a:xfrm>
              <a:off x="119673" y="1817388"/>
              <a:ext cx="558028" cy="558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Viewing Processes:</a:t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470266" y="1406566"/>
              <a:ext cx="1578345" cy="1379672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DDE5D0">
                <a:alpha val="89803"/>
              </a:srgbClr>
            </a:solidFill>
            <a:ln cap="flat" cmpd="sng" w="25400">
              <a:solidFill>
                <a:srgbClr val="DDE5D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 txBox="1"/>
            <p:nvPr/>
          </p:nvSpPr>
          <p:spPr>
            <a:xfrm>
              <a:off x="2864853" y="1613517"/>
              <a:ext cx="769443" cy="96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127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kill, killall</a:t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075680" y="1701816"/>
              <a:ext cx="789172" cy="789172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 txBox="1"/>
            <p:nvPr/>
          </p:nvSpPr>
          <p:spPr>
            <a:xfrm>
              <a:off x="2191252" y="1817388"/>
              <a:ext cx="558028" cy="558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Killing Processes:</a:t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541845" y="1406566"/>
              <a:ext cx="1578345" cy="1379672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D7D1DF">
                <a:alpha val="89803"/>
              </a:srgbClr>
            </a:solidFill>
            <a:ln cap="flat" cmpd="sng" w="25400">
              <a:solidFill>
                <a:srgbClr val="D7D1D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 txBox="1"/>
            <p:nvPr/>
          </p:nvSpPr>
          <p:spPr>
            <a:xfrm>
              <a:off x="4936431" y="1613517"/>
              <a:ext cx="769443" cy="96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127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&amp; (background), fg (foreground), bg (background)</a:t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147258" y="1701816"/>
              <a:ext cx="789172" cy="789172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 txBox="1"/>
            <p:nvPr/>
          </p:nvSpPr>
          <p:spPr>
            <a:xfrm>
              <a:off x="4262830" y="1817388"/>
              <a:ext cx="558028" cy="558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Background and Foreground Processes:</a:t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613423" y="1406566"/>
              <a:ext cx="1578345" cy="1379672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DE1E8">
                <a:alpha val="89803"/>
              </a:srgbClr>
            </a:solidFill>
            <a:ln cap="flat" cmpd="sng" w="25400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 txBox="1"/>
            <p:nvPr/>
          </p:nvSpPr>
          <p:spPr>
            <a:xfrm>
              <a:off x="7008009" y="1613517"/>
              <a:ext cx="769443" cy="96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127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crontab -e, at</a:t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6218837" y="1701816"/>
              <a:ext cx="789172" cy="789172"/>
            </a:xfrm>
            <a:prstGeom prst="ellipse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 txBox="1"/>
            <p:nvPr/>
          </p:nvSpPr>
          <p:spPr>
            <a:xfrm>
              <a:off x="6334409" y="1817388"/>
              <a:ext cx="558028" cy="558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Scheduling Tasks with cron and at:</a:t>
              </a:r>
              <a:endParaRPr/>
            </a:p>
          </p:txBody>
        </p:sp>
      </p:grpSp>
      <p:pic>
        <p:nvPicPr>
          <p:cNvPr id="388" name="Google Shape;3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4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Networking in Linux</a:t>
            </a:r>
            <a:endParaRPr/>
          </a:p>
        </p:txBody>
      </p:sp>
      <p:grpSp>
        <p:nvGrpSpPr>
          <p:cNvPr id="399" name="Google Shape;399;p14"/>
          <p:cNvGrpSpPr/>
          <p:nvPr/>
        </p:nvGrpSpPr>
        <p:grpSpPr>
          <a:xfrm>
            <a:off x="486206" y="3265600"/>
            <a:ext cx="8189542" cy="1886761"/>
            <a:chOff x="3164" y="1153021"/>
            <a:chExt cx="8189542" cy="1886761"/>
          </a:xfrm>
        </p:grpSpPr>
        <p:sp>
          <p:nvSpPr>
            <p:cNvPr id="400" name="Google Shape;400;p14"/>
            <p:cNvSpPr/>
            <p:nvPr/>
          </p:nvSpPr>
          <p:spPr>
            <a:xfrm>
              <a:off x="3164" y="1153021"/>
              <a:ext cx="633445" cy="6334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3164" y="1867597"/>
              <a:ext cx="1809843" cy="398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 txBox="1"/>
            <p:nvPr/>
          </p:nvSpPr>
          <p:spPr>
            <a:xfrm>
              <a:off x="3164" y="1867597"/>
              <a:ext cx="1809843" cy="398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Configuration Files:</a:t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3164" y="2304063"/>
              <a:ext cx="1809843" cy="73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 txBox="1"/>
            <p:nvPr/>
          </p:nvSpPr>
          <p:spPr>
            <a:xfrm>
              <a:off x="3164" y="2304063"/>
              <a:ext cx="1809843" cy="73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/etc/network/interfaces, /etc/sysconfig/network-scripts/ifcfg-</a:t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129730" y="1153021"/>
              <a:ext cx="633445" cy="63344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129730" y="1867597"/>
              <a:ext cx="1809843" cy="398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 txBox="1"/>
            <p:nvPr/>
          </p:nvSpPr>
          <p:spPr>
            <a:xfrm>
              <a:off x="2129730" y="1867597"/>
              <a:ext cx="1809843" cy="398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Viewing Network Information:</a:t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129730" y="2304063"/>
              <a:ext cx="1809843" cy="73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 txBox="1"/>
            <p:nvPr/>
          </p:nvSpPr>
          <p:spPr>
            <a:xfrm>
              <a:off x="2129730" y="2304063"/>
              <a:ext cx="1809843" cy="73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ifconfig, ip, netstat</a:t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256296" y="1153021"/>
              <a:ext cx="633445" cy="63344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4256296" y="1867597"/>
              <a:ext cx="1809843" cy="398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 txBox="1"/>
            <p:nvPr/>
          </p:nvSpPr>
          <p:spPr>
            <a:xfrm>
              <a:off x="4256296" y="1867597"/>
              <a:ext cx="1809843" cy="398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 Connectivity:</a:t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4256296" y="2304063"/>
              <a:ext cx="1809843" cy="73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 txBox="1"/>
            <p:nvPr/>
          </p:nvSpPr>
          <p:spPr>
            <a:xfrm>
              <a:off x="4256296" y="2304063"/>
              <a:ext cx="1809843" cy="73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ping, traceroute</a:t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6382863" y="1153021"/>
              <a:ext cx="633445" cy="63344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6382863" y="1867597"/>
              <a:ext cx="1809843" cy="398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 txBox="1"/>
            <p:nvPr/>
          </p:nvSpPr>
          <p:spPr>
            <a:xfrm>
              <a:off x="6382863" y="1867597"/>
              <a:ext cx="1809843" cy="398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Managing Network Services:</a:t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6382863" y="2304063"/>
              <a:ext cx="1809843" cy="73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 txBox="1"/>
            <p:nvPr/>
          </p:nvSpPr>
          <p:spPr>
            <a:xfrm>
              <a:off x="6382863" y="2304063"/>
              <a:ext cx="1809843" cy="73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systemctl, service</a:t>
              </a:r>
              <a:endParaRPr/>
            </a:p>
          </p:txBody>
        </p:sp>
      </p:grpSp>
      <p:pic>
        <p:nvPicPr>
          <p:cNvPr id="420" name="Google Shape;42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5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5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5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5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Shell Scripting</a:t>
            </a:r>
            <a:endParaRPr/>
          </a:p>
        </p:txBody>
      </p:sp>
      <p:grpSp>
        <p:nvGrpSpPr>
          <p:cNvPr id="431" name="Google Shape;431;p15"/>
          <p:cNvGrpSpPr/>
          <p:nvPr/>
        </p:nvGrpSpPr>
        <p:grpSpPr>
          <a:xfrm>
            <a:off x="483042" y="2114626"/>
            <a:ext cx="8195870" cy="4188709"/>
            <a:chOff x="0" y="2047"/>
            <a:chExt cx="8195870" cy="4188709"/>
          </a:xfrm>
        </p:grpSpPr>
        <p:sp>
          <p:nvSpPr>
            <p:cNvPr id="432" name="Google Shape;432;p15"/>
            <p:cNvSpPr/>
            <p:nvPr/>
          </p:nvSpPr>
          <p:spPr>
            <a:xfrm rot="5400000">
              <a:off x="5032713" y="-1945032"/>
              <a:ext cx="1080957" cy="524535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 txBox="1"/>
            <p:nvPr/>
          </p:nvSpPr>
          <p:spPr>
            <a:xfrm>
              <a:off x="2950513" y="189936"/>
              <a:ext cx="5192589" cy="975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Char char="•"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file containing a series of commands</a:t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0" y="2047"/>
              <a:ext cx="2950513" cy="1351196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 txBox="1"/>
            <p:nvPr/>
          </p:nvSpPr>
          <p:spPr>
            <a:xfrm>
              <a:off x="65960" y="68007"/>
              <a:ext cx="2818593" cy="121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is a Shell Script?</a:t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5400000">
              <a:off x="5032713" y="-526276"/>
              <a:ext cx="1080957" cy="524535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5DECE">
                <a:alpha val="89803"/>
              </a:srgbClr>
            </a:solidFill>
            <a:ln cap="flat" cmpd="sng" w="25400">
              <a:solidFill>
                <a:srgbClr val="E5DE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 txBox="1"/>
            <p:nvPr/>
          </p:nvSpPr>
          <p:spPr>
            <a:xfrm>
              <a:off x="2950513" y="1608692"/>
              <a:ext cx="5192589" cy="975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Char char="•"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chmod +x scriptname.sh, ./scriptname.sh</a:t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0" y="1420804"/>
              <a:ext cx="2950513" cy="1351196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 txBox="1"/>
            <p:nvPr/>
          </p:nvSpPr>
          <p:spPr>
            <a:xfrm>
              <a:off x="65960" y="1486764"/>
              <a:ext cx="2818593" cy="121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Writing and Executing Scripts:</a:t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5400000">
              <a:off x="5032713" y="892480"/>
              <a:ext cx="1080957" cy="524535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CE4CF">
                <a:alpha val="89803"/>
              </a:srgbClr>
            </a:solidFill>
            <a:ln cap="flat" cmpd="sng" w="25400">
              <a:solidFill>
                <a:srgbClr val="DCE4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 txBox="1"/>
            <p:nvPr/>
          </p:nvSpPr>
          <p:spPr>
            <a:xfrm>
              <a:off x="2950513" y="3027448"/>
              <a:ext cx="5192589" cy="975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Char char="•"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file in $(ls); do echo $file; done</a:t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0" y="2839560"/>
              <a:ext cx="2950513" cy="1351196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 txBox="1"/>
            <p:nvPr/>
          </p:nvSpPr>
          <p:spPr>
            <a:xfrm>
              <a:off x="65960" y="2905520"/>
              <a:ext cx="2818593" cy="121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 and Loops in Scripts:</a:t>
              </a:r>
              <a:endParaRPr/>
            </a:p>
          </p:txBody>
        </p:sp>
      </p:grpSp>
      <p:pic>
        <p:nvPicPr>
          <p:cNvPr id="444" name="Google Shape;4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6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6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6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6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Shell Scripting</a:t>
            </a:r>
            <a:endParaRPr/>
          </a:p>
        </p:txBody>
      </p:sp>
      <p:pic>
        <p:nvPicPr>
          <p:cNvPr id="455" name="Google Shape;4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57" name="Google Shape;457;p16"/>
          <p:cNvGrpSpPr/>
          <p:nvPr/>
        </p:nvGrpSpPr>
        <p:grpSpPr>
          <a:xfrm>
            <a:off x="457200" y="3023741"/>
            <a:ext cx="8229600" cy="2924639"/>
            <a:chOff x="0" y="58118"/>
            <a:chExt cx="8229600" cy="2924639"/>
          </a:xfrm>
        </p:grpSpPr>
        <p:sp>
          <p:nvSpPr>
            <p:cNvPr id="458" name="Google Shape;458;p16"/>
            <p:cNvSpPr/>
            <p:nvPr/>
          </p:nvSpPr>
          <p:spPr>
            <a:xfrm>
              <a:off x="0" y="412358"/>
              <a:ext cx="8229600" cy="257039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 txBox="1"/>
            <p:nvPr/>
          </p:nvSpPr>
          <p:spPr>
            <a:xfrm>
              <a:off x="0" y="412358"/>
              <a:ext cx="8229600" cy="2570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638700" spcFirstLastPara="1" rIns="638700" wrap="square" tIns="4998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Relational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Bitwise</a:t>
              </a:r>
              <a:endParaRPr b="0" i="0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File Test</a:t>
              </a:r>
              <a:endParaRPr b="0" i="0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11480" y="58118"/>
              <a:ext cx="5760719" cy="7084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 txBox="1"/>
            <p:nvPr/>
          </p:nvSpPr>
          <p:spPr>
            <a:xfrm>
              <a:off x="446065" y="92703"/>
              <a:ext cx="5691549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7725" spcFirstLastPara="1" rIns="217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There are 5 operators in shell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16"/>
          <p:cNvSpPr txBox="1"/>
          <p:nvPr/>
        </p:nvSpPr>
        <p:spPr>
          <a:xfrm>
            <a:off x="457200" y="1924820"/>
            <a:ext cx="44607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273239"/>
                </a:solidFill>
                <a:latin typeface="Source Sans 3"/>
                <a:ea typeface="Source Sans 3"/>
                <a:cs typeface="Source Sans 3"/>
                <a:sym typeface="Source Sans 3"/>
              </a:rPr>
              <a:t>Basic Operators in Shell Scripting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7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7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7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7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Shell Scripting</a:t>
            </a:r>
            <a:endParaRPr/>
          </a:p>
        </p:txBody>
      </p:sp>
      <p:pic>
        <p:nvPicPr>
          <p:cNvPr id="472" name="Google Shape;4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17"/>
          <p:cNvSpPr txBox="1"/>
          <p:nvPr>
            <p:ph idx="1" type="body"/>
          </p:nvPr>
        </p:nvSpPr>
        <p:spPr>
          <a:xfrm>
            <a:off x="457200" y="2631989"/>
            <a:ext cx="8229600" cy="3374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Addition (+)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: Binary operation used to add two operands.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Subtraction (-)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: Binary operation used to subtract two operands.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Multiplication (*)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: Binary operation used to multiply two operands.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Division (/)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: Binary operation used to divide two operands.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Modulus (%)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: Binary operation used to find remainder of two operands.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Increment Operator (++)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: Unary operator used to increase the value of operand by one.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Decrement Operator (- -)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: Unary operator used to decrease the value of an operand by one</a:t>
            </a:r>
            <a:endParaRPr/>
          </a:p>
        </p:txBody>
      </p:sp>
      <p:sp>
        <p:nvSpPr>
          <p:cNvPr id="475" name="Google Shape;475;p17"/>
          <p:cNvSpPr txBox="1"/>
          <p:nvPr/>
        </p:nvSpPr>
        <p:spPr>
          <a:xfrm>
            <a:off x="605481" y="1989438"/>
            <a:ext cx="2174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3239"/>
                </a:solidFill>
                <a:latin typeface="Source Sans 3"/>
                <a:ea typeface="Source Sans 3"/>
                <a:cs typeface="Source Sans 3"/>
                <a:sym typeface="Source Sans 3"/>
              </a:rPr>
              <a:t>Arithmetic operators</a:t>
            </a:r>
            <a:endParaRPr b="1" i="0" sz="1800">
              <a:solidFill>
                <a:srgbClr val="27323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8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Shell Scripting</a:t>
            </a:r>
            <a:endParaRPr/>
          </a:p>
        </p:txBody>
      </p:sp>
      <p:pic>
        <p:nvPicPr>
          <p:cNvPr id="485" name="Google Shape;4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18"/>
          <p:cNvSpPr txBox="1"/>
          <p:nvPr>
            <p:ph idx="1" type="body"/>
          </p:nvPr>
        </p:nvSpPr>
        <p:spPr>
          <a:xfrm>
            <a:off x="457200" y="2631989"/>
            <a:ext cx="8229600" cy="358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==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compares the two operands and returns true if the two operands are equal.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!=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(Negation of </a:t>
            </a:r>
            <a:r>
              <a:rPr b="1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==</a:t>
            </a:r>
            <a:r>
              <a:rPr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the two operands are not equal otherwise it returns false.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&lt;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first operand is less than second operand otherwise returns false.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&lt;=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first operand is less than or equal to second operand otherwise returns false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&gt;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 true if the first operand is greater than the second operand otherwise return false.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&gt;=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first operand is greater than or equal to second operand otherwise returns false</a:t>
            </a:r>
            <a:endParaRPr/>
          </a:p>
        </p:txBody>
      </p:sp>
      <p:sp>
        <p:nvSpPr>
          <p:cNvPr id="488" name="Google Shape;488;p18"/>
          <p:cNvSpPr txBox="1"/>
          <p:nvPr/>
        </p:nvSpPr>
        <p:spPr>
          <a:xfrm>
            <a:off x="605481" y="1989438"/>
            <a:ext cx="2122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3239"/>
                </a:solidFill>
                <a:latin typeface="Source Sans 3"/>
                <a:ea typeface="Source Sans 3"/>
                <a:cs typeface="Source Sans 3"/>
                <a:sym typeface="Source Sans 3"/>
              </a:rPr>
              <a:t>Relational operators</a:t>
            </a:r>
            <a:endParaRPr b="1" i="0" sz="1800">
              <a:solidFill>
                <a:srgbClr val="27323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9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9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9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9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Shell Scripting</a:t>
            </a:r>
            <a:endParaRPr/>
          </a:p>
        </p:txBody>
      </p:sp>
      <p:pic>
        <p:nvPicPr>
          <p:cNvPr id="498" name="Google Shape;4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19"/>
          <p:cNvSpPr txBox="1"/>
          <p:nvPr>
            <p:ph idx="1" type="body"/>
          </p:nvPr>
        </p:nvSpPr>
        <p:spPr>
          <a:xfrm>
            <a:off x="457200" y="2631989"/>
            <a:ext cx="8229600" cy="358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==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compares the two operands and returns true if the two operands are equal.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!=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(Negation of </a:t>
            </a:r>
            <a:r>
              <a:rPr b="1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==</a:t>
            </a:r>
            <a:r>
              <a:rPr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the two operands are not equal otherwise it returns false.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&lt;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first operand is less than second operand otherwise returns false.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&lt;=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first operand is less than or equal to second operand otherwise returns false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&gt;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 true if the first operand is greater than the second operand otherwise return false.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&gt;=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first operand is greater than or equal to second operand otherwise returns false</a:t>
            </a:r>
            <a:endParaRPr/>
          </a:p>
        </p:txBody>
      </p:sp>
      <p:sp>
        <p:nvSpPr>
          <p:cNvPr id="501" name="Google Shape;501;p19"/>
          <p:cNvSpPr txBox="1"/>
          <p:nvPr/>
        </p:nvSpPr>
        <p:spPr>
          <a:xfrm>
            <a:off x="605481" y="1989438"/>
            <a:ext cx="2122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3239"/>
                </a:solidFill>
                <a:latin typeface="Source Sans 3"/>
                <a:ea typeface="Source Sans 3"/>
                <a:cs typeface="Source Sans 3"/>
                <a:sym typeface="Source Sans 3"/>
              </a:rPr>
              <a:t>Relational operators</a:t>
            </a:r>
            <a:endParaRPr b="1" i="0" sz="1800">
              <a:solidFill>
                <a:srgbClr val="27323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type="ctr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483042" y="2112579"/>
            <a:ext cx="8195870" cy="4192804"/>
            <a:chOff x="0" y="0"/>
            <a:chExt cx="8195870" cy="4192804"/>
          </a:xfrm>
        </p:grpSpPr>
        <p:sp>
          <p:nvSpPr>
            <p:cNvPr id="105" name="Google Shape;105;p2"/>
            <p:cNvSpPr/>
            <p:nvPr/>
          </p:nvSpPr>
          <p:spPr>
            <a:xfrm>
              <a:off x="0" y="0"/>
              <a:ext cx="6966490" cy="1257841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6841" y="36841"/>
              <a:ext cx="5609181" cy="1184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5725" lIns="205725" spcFirstLastPara="1" rIns="205725" wrap="square" tIns="2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Linux Environment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14690" y="1467481"/>
              <a:ext cx="6966490" cy="1257841"/>
            </a:xfrm>
            <a:prstGeom prst="roundRect">
              <a:avLst>
                <a:gd fmla="val 10000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651531" y="1504322"/>
              <a:ext cx="5460521" cy="1184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5725" lIns="205725" spcFirstLastPara="1" rIns="205725" wrap="square" tIns="2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Latex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29380" y="2934963"/>
              <a:ext cx="6966490" cy="1257841"/>
            </a:xfrm>
            <a:prstGeom prst="roundRect">
              <a:avLst>
                <a:gd fmla="val 10000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266221" y="2971804"/>
              <a:ext cx="5460521" cy="1184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5725" lIns="205725" spcFirstLastPara="1" rIns="205725" wrap="square" tIns="2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 programming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148893" y="953863"/>
              <a:ext cx="817596" cy="81759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6332852" y="953863"/>
              <a:ext cx="449678" cy="615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63583" y="2412959"/>
              <a:ext cx="817596" cy="81759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CE4CF">
                <a:alpha val="89803"/>
              </a:srgbClr>
            </a:solidFill>
            <a:ln cap="flat" cmpd="sng" w="25400">
              <a:solidFill>
                <a:srgbClr val="DCE4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6947542" y="2412959"/>
              <a:ext cx="449678" cy="615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0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0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0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0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Shell Scripting</a:t>
            </a:r>
            <a:endParaRPr/>
          </a:p>
        </p:txBody>
      </p:sp>
      <p:pic>
        <p:nvPicPr>
          <p:cNvPr id="511" name="Google Shape;5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20"/>
          <p:cNvSpPr txBox="1"/>
          <p:nvPr>
            <p:ph idx="1" type="body"/>
          </p:nvPr>
        </p:nvSpPr>
        <p:spPr>
          <a:xfrm>
            <a:off x="457200" y="2631989"/>
            <a:ext cx="8229600" cy="358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&amp;&amp;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returns true if both the operands are true otherwise returns false.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|| 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returns true if either of the operands is true or if both the operands are true. It returns false only if both operands are false.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returns true if the operand is false and returns false if the operand is true.</a:t>
            </a:r>
            <a:endParaRPr/>
          </a:p>
        </p:txBody>
      </p:sp>
      <p:sp>
        <p:nvSpPr>
          <p:cNvPr id="514" name="Google Shape;514;p20"/>
          <p:cNvSpPr txBox="1"/>
          <p:nvPr/>
        </p:nvSpPr>
        <p:spPr>
          <a:xfrm>
            <a:off x="605481" y="1989438"/>
            <a:ext cx="2695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3239"/>
                </a:solidFill>
                <a:latin typeface="Source Sans 3"/>
                <a:ea typeface="Source Sans 3"/>
                <a:cs typeface="Source Sans 3"/>
                <a:sym typeface="Source Sans 3"/>
              </a:rPr>
              <a:t>Logical/Boolean operators</a:t>
            </a:r>
            <a:endParaRPr b="1" i="0" sz="1800">
              <a:solidFill>
                <a:srgbClr val="27323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1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1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1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1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Shell Scripting</a:t>
            </a:r>
            <a:endParaRPr/>
          </a:p>
        </p:txBody>
      </p:sp>
      <p:pic>
        <p:nvPicPr>
          <p:cNvPr id="524" name="Google Shape;5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26" name="Google Shape;526;p21"/>
          <p:cNvGraphicFramePr/>
          <p:nvPr/>
        </p:nvGraphicFramePr>
        <p:xfrm>
          <a:off x="605480" y="2771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{D1505D8C-EE18-4859-BCF8-25FF110BF933}</a:tableStyleId>
              </a:tblPr>
              <a:tblGrid>
                <a:gridCol w="1359250"/>
                <a:gridCol w="6289600"/>
              </a:tblGrid>
              <a:tr h="50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Operator</a:t>
                      </a:r>
                      <a:endParaRPr/>
                    </a:p>
                  </a:txBody>
                  <a:tcPr marT="76200" marB="76200" marR="952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Purpose</a:t>
                      </a:r>
                      <a:endParaRPr/>
                    </a:p>
                  </a:txBody>
                  <a:tcPr marT="76200" marB="76200" marR="95250" marL="95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-lt</a:t>
                      </a:r>
                      <a:endParaRPr/>
                    </a:p>
                  </a:txBody>
                  <a:tcPr marT="76200" marB="76200" marR="952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Integer less than</a:t>
                      </a:r>
                      <a:endParaRPr/>
                    </a:p>
                  </a:txBody>
                  <a:tcPr marT="76200" marB="7620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-le</a:t>
                      </a:r>
                      <a:endParaRPr/>
                    </a:p>
                  </a:txBody>
                  <a:tcPr marT="76200" marB="76200" marR="952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Integer less than or equal to</a:t>
                      </a:r>
                      <a:endParaRPr/>
                    </a:p>
                  </a:txBody>
                  <a:tcPr marT="76200" marB="7620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-gt</a:t>
                      </a:r>
                      <a:endParaRPr/>
                    </a:p>
                  </a:txBody>
                  <a:tcPr marT="76200" marB="76200" marR="952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Integer greater than</a:t>
                      </a:r>
                      <a:endParaRPr/>
                    </a:p>
                  </a:txBody>
                  <a:tcPr marT="76200" marB="7620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-ge</a:t>
                      </a:r>
                      <a:endParaRPr/>
                    </a:p>
                  </a:txBody>
                  <a:tcPr marT="76200" marB="76200" marR="952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Integer greater than or equal to</a:t>
                      </a:r>
                      <a:endParaRPr/>
                    </a:p>
                  </a:txBody>
                  <a:tcPr marT="76200" marB="7620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7" name="Google Shape;527;p21"/>
          <p:cNvSpPr txBox="1"/>
          <p:nvPr/>
        </p:nvSpPr>
        <p:spPr>
          <a:xfrm>
            <a:off x="605481" y="1989438"/>
            <a:ext cx="2096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3239"/>
                </a:solidFill>
                <a:latin typeface="Source Sans 3"/>
                <a:ea typeface="Source Sans 3"/>
                <a:cs typeface="Source Sans 3"/>
                <a:sym typeface="Source Sans 3"/>
              </a:rPr>
              <a:t>Integer comparison</a:t>
            </a:r>
            <a:endParaRPr b="1" i="0" sz="1800">
              <a:solidFill>
                <a:srgbClr val="27323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2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2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2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2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Shell Scripting</a:t>
            </a:r>
            <a:endParaRPr/>
          </a:p>
        </p:txBody>
      </p:sp>
      <p:pic>
        <p:nvPicPr>
          <p:cNvPr id="537" name="Google Shape;5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22"/>
          <p:cNvSpPr txBox="1"/>
          <p:nvPr>
            <p:ph idx="1" type="body"/>
          </p:nvPr>
        </p:nvSpPr>
        <p:spPr>
          <a:xfrm>
            <a:off x="457200" y="2631989"/>
            <a:ext cx="8229600" cy="358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200"/>
              <a:buNone/>
            </a:pPr>
            <a:r>
              <a:rPr b="0" i="0" lang="en-US" u="sng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https://www.geeksforgeeks.org/basic-operators-in-shell-scripting/</a:t>
            </a: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  <p:sp>
        <p:nvSpPr>
          <p:cNvPr id="540" name="Google Shape;540;p22"/>
          <p:cNvSpPr txBox="1"/>
          <p:nvPr/>
        </p:nvSpPr>
        <p:spPr>
          <a:xfrm>
            <a:off x="605481" y="1989438"/>
            <a:ext cx="3419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3239"/>
                </a:solidFill>
                <a:latin typeface="Source Sans 3"/>
                <a:ea typeface="Source Sans 3"/>
                <a:cs typeface="Source Sans 3"/>
                <a:sym typeface="Source Sans 3"/>
              </a:rPr>
              <a:t>More about operators + examples</a:t>
            </a:r>
            <a:endParaRPr b="1" i="0" sz="1800">
              <a:solidFill>
                <a:srgbClr val="27323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3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3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3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Managing Software Packages</a:t>
            </a:r>
            <a:endParaRPr/>
          </a:p>
        </p:txBody>
      </p:sp>
      <p:grpSp>
        <p:nvGrpSpPr>
          <p:cNvPr id="550" name="Google Shape;550;p23"/>
          <p:cNvGrpSpPr/>
          <p:nvPr/>
        </p:nvGrpSpPr>
        <p:grpSpPr>
          <a:xfrm>
            <a:off x="784509" y="2113241"/>
            <a:ext cx="7592935" cy="4191479"/>
            <a:chOff x="301467" y="662"/>
            <a:chExt cx="7592935" cy="4191479"/>
          </a:xfrm>
        </p:grpSpPr>
        <p:sp>
          <p:nvSpPr>
            <p:cNvPr id="551" name="Google Shape;551;p23"/>
            <p:cNvSpPr/>
            <p:nvPr/>
          </p:nvSpPr>
          <p:spPr>
            <a:xfrm>
              <a:off x="301467" y="662"/>
              <a:ext cx="1764833" cy="882416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 txBox="1"/>
            <p:nvPr/>
          </p:nvSpPr>
          <p:spPr>
            <a:xfrm>
              <a:off x="327312" y="26507"/>
              <a:ext cx="1713143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Package Management Tools:</a:t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77951" y="883079"/>
              <a:ext cx="176483" cy="6618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4" name="Google Shape;554;p23"/>
            <p:cNvSpPr/>
            <p:nvPr/>
          </p:nvSpPr>
          <p:spPr>
            <a:xfrm>
              <a:off x="654434" y="1103683"/>
              <a:ext cx="1411866" cy="88241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 txBox="1"/>
            <p:nvPr/>
          </p:nvSpPr>
          <p:spPr>
            <a:xfrm>
              <a:off x="680279" y="1129528"/>
              <a:ext cx="1360176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apt (Debian/Ubuntu)</a:t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477951" y="883079"/>
              <a:ext cx="176483" cy="17648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7" name="Google Shape;557;p23"/>
            <p:cNvSpPr/>
            <p:nvPr/>
          </p:nvSpPr>
          <p:spPr>
            <a:xfrm>
              <a:off x="654434" y="2206704"/>
              <a:ext cx="1411866" cy="88241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D6D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 txBox="1"/>
            <p:nvPr/>
          </p:nvSpPr>
          <p:spPr>
            <a:xfrm>
              <a:off x="680279" y="2232549"/>
              <a:ext cx="1360176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yum (CentOS)</a:t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77951" y="883079"/>
              <a:ext cx="176483" cy="28678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0" name="Google Shape;560;p23"/>
            <p:cNvSpPr/>
            <p:nvPr/>
          </p:nvSpPr>
          <p:spPr>
            <a:xfrm>
              <a:off x="654434" y="3309725"/>
              <a:ext cx="1411866" cy="88241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C8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 txBox="1"/>
            <p:nvPr/>
          </p:nvSpPr>
          <p:spPr>
            <a:xfrm>
              <a:off x="680279" y="3335570"/>
              <a:ext cx="1360176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dnf (Fedora)</a:t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2507509" y="662"/>
              <a:ext cx="1764833" cy="882416"/>
            </a:xfrm>
            <a:prstGeom prst="roundRect">
              <a:avLst>
                <a:gd fmla="val 10000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 txBox="1"/>
            <p:nvPr/>
          </p:nvSpPr>
          <p:spPr>
            <a:xfrm>
              <a:off x="2533354" y="26507"/>
              <a:ext cx="1713143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Installing and Removing Software:</a:t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2683993" y="883079"/>
              <a:ext cx="176483" cy="6618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5" name="Google Shape;565;p23"/>
            <p:cNvSpPr/>
            <p:nvPr/>
          </p:nvSpPr>
          <p:spPr>
            <a:xfrm>
              <a:off x="2860476" y="1103683"/>
              <a:ext cx="3180851" cy="88241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BA7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 txBox="1"/>
            <p:nvPr/>
          </p:nvSpPr>
          <p:spPr>
            <a:xfrm>
              <a:off x="2886321" y="1129528"/>
              <a:ext cx="3129161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sudo apt install/remove/purge package </a:t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6129569" y="662"/>
              <a:ext cx="1764833" cy="882416"/>
            </a:xfrm>
            <a:prstGeom prst="roundRect">
              <a:avLst>
                <a:gd fmla="val 10000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 txBox="1"/>
            <p:nvPr/>
          </p:nvSpPr>
          <p:spPr>
            <a:xfrm>
              <a:off x="6155414" y="26507"/>
              <a:ext cx="1713143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Updating and Upgrading Packages:</a:t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6306052" y="883079"/>
              <a:ext cx="176483" cy="6618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0" name="Google Shape;570;p23"/>
            <p:cNvSpPr/>
            <p:nvPr/>
          </p:nvSpPr>
          <p:spPr>
            <a:xfrm>
              <a:off x="6482536" y="1103683"/>
              <a:ext cx="1411866" cy="88241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4BA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 txBox="1"/>
            <p:nvPr/>
          </p:nvSpPr>
          <p:spPr>
            <a:xfrm>
              <a:off x="6508381" y="1129528"/>
              <a:ext cx="1360176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sudo apt update</a:t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306052" y="883079"/>
              <a:ext cx="176483" cy="17648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3" name="Google Shape;573;p23"/>
            <p:cNvSpPr/>
            <p:nvPr/>
          </p:nvSpPr>
          <p:spPr>
            <a:xfrm>
              <a:off x="6482536" y="2206704"/>
              <a:ext cx="1411866" cy="88241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 txBox="1"/>
            <p:nvPr/>
          </p:nvSpPr>
          <p:spPr>
            <a:xfrm>
              <a:off x="6508381" y="2232549"/>
              <a:ext cx="1360176" cy="83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sudo apt upgrade</a:t>
              </a:r>
              <a:endParaRPr/>
            </a:p>
          </p:txBody>
        </p:sp>
      </p:grpSp>
      <p:pic>
        <p:nvPicPr>
          <p:cNvPr id="575" name="Google Shape;5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4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4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4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4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Linux Security Basics</a:t>
            </a:r>
            <a:endParaRPr/>
          </a:p>
        </p:txBody>
      </p:sp>
      <p:grpSp>
        <p:nvGrpSpPr>
          <p:cNvPr id="586" name="Google Shape;586;p24"/>
          <p:cNvGrpSpPr/>
          <p:nvPr/>
        </p:nvGrpSpPr>
        <p:grpSpPr>
          <a:xfrm>
            <a:off x="483042" y="2163528"/>
            <a:ext cx="8195871" cy="4090906"/>
            <a:chOff x="0" y="50949"/>
            <a:chExt cx="8195871" cy="4090906"/>
          </a:xfrm>
        </p:grpSpPr>
        <p:sp>
          <p:nvSpPr>
            <p:cNvPr id="587" name="Google Shape;587;p24"/>
            <p:cNvSpPr/>
            <p:nvPr/>
          </p:nvSpPr>
          <p:spPr>
            <a:xfrm>
              <a:off x="0" y="50949"/>
              <a:ext cx="8195871" cy="935415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 txBox="1"/>
            <p:nvPr/>
          </p:nvSpPr>
          <p:spPr>
            <a:xfrm>
              <a:off x="45663" y="96612"/>
              <a:ext cx="8104545" cy="844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and Group Management:</a:t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0" y="986364"/>
              <a:ext cx="8195871" cy="1574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 txBox="1"/>
            <p:nvPr/>
          </p:nvSpPr>
          <p:spPr>
            <a:xfrm>
              <a:off x="0" y="986364"/>
              <a:ext cx="8195871" cy="1574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260200" spcFirstLastPara="1" rIns="277350" wrap="square" tIns="495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Char char="•"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useradd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Char char="•"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Usermod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Char char="•"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groupadd</a:t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0" y="2560600"/>
              <a:ext cx="8195871" cy="935415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 txBox="1"/>
            <p:nvPr/>
          </p:nvSpPr>
          <p:spPr>
            <a:xfrm>
              <a:off x="45663" y="2606263"/>
              <a:ext cx="8104545" cy="844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Password Management:</a:t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0" y="3496015"/>
              <a:ext cx="8195871" cy="64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 txBox="1"/>
            <p:nvPr/>
          </p:nvSpPr>
          <p:spPr>
            <a:xfrm>
              <a:off x="0" y="3496015"/>
              <a:ext cx="8195871" cy="64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260200" spcFirstLastPara="1" rIns="277350" wrap="square" tIns="495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Char char="•"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passwd</a:t>
              </a:r>
              <a:endParaRPr/>
            </a:p>
          </p:txBody>
        </p:sp>
      </p:grpSp>
      <p:pic>
        <p:nvPicPr>
          <p:cNvPr id="595" name="Google Shape;5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Linux Environment</a:t>
            </a:r>
            <a:endParaRPr/>
          </a:p>
        </p:txBody>
      </p:sp>
      <p:grpSp>
        <p:nvGrpSpPr>
          <p:cNvPr id="126" name="Google Shape;126;p3"/>
          <p:cNvGrpSpPr/>
          <p:nvPr/>
        </p:nvGrpSpPr>
        <p:grpSpPr>
          <a:xfrm>
            <a:off x="457200" y="2183084"/>
            <a:ext cx="8229600" cy="3872998"/>
            <a:chOff x="0" y="70079"/>
            <a:chExt cx="8229600" cy="3872998"/>
          </a:xfrm>
        </p:grpSpPr>
        <p:sp>
          <p:nvSpPr>
            <p:cNvPr id="127" name="Google Shape;127;p3"/>
            <p:cNvSpPr/>
            <p:nvPr/>
          </p:nvSpPr>
          <p:spPr>
            <a:xfrm>
              <a:off x="0" y="70079"/>
              <a:ext cx="8229600" cy="123147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60116" y="130195"/>
              <a:ext cx="8109368" cy="111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sng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https://www.tutorialspoint.com/unix/index.htm</a:t>
              </a:r>
              <a:endParaRPr b="0" i="0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1390839"/>
              <a:ext cx="8229600" cy="123147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60116" y="1450955"/>
              <a:ext cx="8109368" cy="111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sng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https://ubuntu.com/tutorials/command-line-for-beginners#3-opening-a-terminal</a:t>
              </a:r>
              <a:endParaRPr b="0" i="0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2711598"/>
              <a:ext cx="8229600" cy="123147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60116" y="2771714"/>
              <a:ext cx="8109368" cy="111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sng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https://www.hostinger.com/tutorials/linux-commands</a:t>
              </a:r>
              <a:endParaRPr b="0" i="0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3"/>
          <p:cNvSpPr txBox="1"/>
          <p:nvPr/>
        </p:nvSpPr>
        <p:spPr>
          <a:xfrm>
            <a:off x="2545492" y="1828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419974" y="1653032"/>
            <a:ext cx="31387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online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Linux</a:t>
            </a:r>
            <a:endParaRPr/>
          </a:p>
        </p:txBody>
      </p:sp>
      <p:grpSp>
        <p:nvGrpSpPr>
          <p:cNvPr id="146" name="Google Shape;146;p4"/>
          <p:cNvGrpSpPr/>
          <p:nvPr/>
        </p:nvGrpSpPr>
        <p:grpSpPr>
          <a:xfrm>
            <a:off x="508477" y="3308861"/>
            <a:ext cx="8145000" cy="1800240"/>
            <a:chOff x="25435" y="1196282"/>
            <a:chExt cx="8145000" cy="1800240"/>
          </a:xfrm>
        </p:grpSpPr>
        <p:sp>
          <p:nvSpPr>
            <p:cNvPr id="147" name="Google Shape;147;p4"/>
            <p:cNvSpPr/>
            <p:nvPr/>
          </p:nvSpPr>
          <p:spPr>
            <a:xfrm>
              <a:off x="520435" y="1196282"/>
              <a:ext cx="810000" cy="81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5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25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is Linux?</a:t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35435" y="1196282"/>
              <a:ext cx="810000" cy="81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140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2140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History and Evolution of Linux</a:t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750435" y="1196282"/>
              <a:ext cx="810000" cy="81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255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4255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Features of Linux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865435" y="1196282"/>
              <a:ext cx="810000" cy="81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370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6370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Importance of Learning Linux</a:t>
              </a:r>
              <a:endParaRPr/>
            </a:p>
          </p:txBody>
        </p:sp>
      </p:grpSp>
      <p:pic>
        <p:nvPicPr>
          <p:cNvPr id="159" name="Google Shape;15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Linux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538277" y="2852137"/>
            <a:ext cx="80674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Linux is a generic name for a family of open-source Unix-like operating systems based on the Linux kernel, an operating system kernel first released on September 17, 1991, by Linus Torvalds. </a:t>
            </a:r>
            <a:r>
              <a:rPr i="0" lang="en-US" sz="2000" u="sng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508" y="4315820"/>
            <a:ext cx="1761419" cy="240193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3787928" y="5125659"/>
            <a:ext cx="30700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Linus Torvalds</a:t>
            </a:r>
            <a:endParaRPr b="1" i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Helsinki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Finland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 December 1969 (age 54)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3349" y="1641155"/>
            <a:ext cx="37973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Linux</a:t>
            </a:r>
            <a:endParaRPr/>
          </a:p>
        </p:txBody>
      </p:sp>
      <p:grpSp>
        <p:nvGrpSpPr>
          <p:cNvPr id="185" name="Google Shape;185;p6"/>
          <p:cNvGrpSpPr/>
          <p:nvPr/>
        </p:nvGrpSpPr>
        <p:grpSpPr>
          <a:xfrm>
            <a:off x="457502" y="1965105"/>
            <a:ext cx="7660581" cy="4525963"/>
            <a:chOff x="303" y="0"/>
            <a:chExt cx="7660581" cy="4525963"/>
          </a:xfrm>
        </p:grpSpPr>
        <p:sp>
          <p:nvSpPr>
            <p:cNvPr id="186" name="Google Shape;186;p6"/>
            <p:cNvSpPr/>
            <p:nvPr/>
          </p:nvSpPr>
          <p:spPr>
            <a:xfrm>
              <a:off x="574589" y="0"/>
              <a:ext cx="6512010" cy="45259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03" y="1357788"/>
              <a:ext cx="917434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45088" y="1402573"/>
              <a:ext cx="827864" cy="1720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Unix (1969-1970s)</a:t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963610" y="1357788"/>
              <a:ext cx="917434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1008395" y="1402573"/>
              <a:ext cx="827864" cy="1720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GNU Project (1983)</a:t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26917" y="1357788"/>
              <a:ext cx="917434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1971702" y="1402573"/>
              <a:ext cx="827864" cy="1720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Linux Kernel (1991)</a:t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890223" y="1357788"/>
              <a:ext cx="917434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2935008" y="1402573"/>
              <a:ext cx="827864" cy="1720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Distributions and GNU/Linux (1992-1994):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Slackware (1993)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Debian (1993)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 Hat (1994)</a:t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853530" y="1357788"/>
              <a:ext cx="917434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3898315" y="1402573"/>
              <a:ext cx="827864" cy="1720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Commercial success and Enterprise adoption</a:t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816836" y="1357788"/>
              <a:ext cx="917434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4861621" y="1402573"/>
              <a:ext cx="827864" cy="1720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User-Friendly Distributions (2000s)</a:t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80143" y="1357788"/>
              <a:ext cx="917434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5824928" y="1402573"/>
              <a:ext cx="827864" cy="1720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Linux in the Cloud and Mobile Revolution (2010s)</a:t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6743450" y="1357788"/>
              <a:ext cx="917434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6788235" y="1402573"/>
              <a:ext cx="827864" cy="1720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 &amp; Future (2020s and beyond)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Linux is everywhere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Open source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Still evolving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Adoption in new areas such as: IoT, AI, quantum computing, edge computing, etc.</a:t>
              </a:r>
              <a:endParaRPr/>
            </a:p>
          </p:txBody>
        </p:sp>
      </p:grp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244" y="1598173"/>
            <a:ext cx="37973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Linux</a:t>
            </a:r>
            <a:endParaRPr/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x vs Linux: The history of how Unix started and ..." id="217" name="Google Shape;2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804" y="1865225"/>
            <a:ext cx="6530799" cy="391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Linux</a:t>
            </a:r>
            <a:endParaRPr/>
          </a:p>
        </p:txBody>
      </p:sp>
      <p:grpSp>
        <p:nvGrpSpPr>
          <p:cNvPr id="227" name="Google Shape;227;p8"/>
          <p:cNvGrpSpPr/>
          <p:nvPr/>
        </p:nvGrpSpPr>
        <p:grpSpPr>
          <a:xfrm>
            <a:off x="460819" y="3734699"/>
            <a:ext cx="8097275" cy="1789582"/>
            <a:chOff x="3620" y="966785"/>
            <a:chExt cx="8097275" cy="1789582"/>
          </a:xfrm>
        </p:grpSpPr>
        <p:sp>
          <p:nvSpPr>
            <p:cNvPr id="228" name="Google Shape;228;p8"/>
            <p:cNvSpPr/>
            <p:nvPr/>
          </p:nvSpPr>
          <p:spPr>
            <a:xfrm>
              <a:off x="495719" y="966785"/>
              <a:ext cx="805253" cy="8052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620" y="2040586"/>
              <a:ext cx="1789453" cy="71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3620" y="2040586"/>
              <a:ext cx="1789453" cy="71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 source</a:t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598327" y="966785"/>
              <a:ext cx="805253" cy="8052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106227" y="2040586"/>
              <a:ext cx="1789453" cy="71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2106227" y="2040586"/>
              <a:ext cx="1789453" cy="71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Secure</a:t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700934" y="966785"/>
              <a:ext cx="805253" cy="80525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4208835" y="2040586"/>
              <a:ext cx="1789453" cy="71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 txBox="1"/>
            <p:nvPr/>
          </p:nvSpPr>
          <p:spPr>
            <a:xfrm>
              <a:off x="4208835" y="2040586"/>
              <a:ext cx="1789453" cy="71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Stable</a:t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803542" y="966785"/>
              <a:ext cx="805253" cy="80525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311442" y="2040586"/>
              <a:ext cx="1789453" cy="71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 txBox="1"/>
            <p:nvPr/>
          </p:nvSpPr>
          <p:spPr>
            <a:xfrm>
              <a:off x="6311442" y="2040586"/>
              <a:ext cx="1789453" cy="71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Flexible</a:t>
              </a:r>
              <a:endParaRPr/>
            </a:p>
          </p:txBody>
        </p:sp>
      </p:grpSp>
      <p:pic>
        <p:nvPicPr>
          <p:cNvPr id="240" name="Google Shape;24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3350" y="1806489"/>
            <a:ext cx="37973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Popular Linux Distributions</a:t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485443" y="2268050"/>
            <a:ext cx="8191068" cy="1765842"/>
            <a:chOff x="2401" y="525752"/>
            <a:chExt cx="8191068" cy="1765842"/>
          </a:xfrm>
        </p:grpSpPr>
        <p:sp>
          <p:nvSpPr>
            <p:cNvPr id="253" name="Google Shape;253;p9"/>
            <p:cNvSpPr/>
            <p:nvPr/>
          </p:nvSpPr>
          <p:spPr>
            <a:xfrm>
              <a:off x="3526465" y="1289617"/>
              <a:ext cx="3143084" cy="2400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" name="Google Shape;254;p9"/>
            <p:cNvSpPr/>
            <p:nvPr/>
          </p:nvSpPr>
          <p:spPr>
            <a:xfrm>
              <a:off x="3526465" y="1289617"/>
              <a:ext cx="1047694" cy="2400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" name="Google Shape;255;p9"/>
            <p:cNvSpPr/>
            <p:nvPr/>
          </p:nvSpPr>
          <p:spPr>
            <a:xfrm>
              <a:off x="2478770" y="1289617"/>
              <a:ext cx="1047694" cy="24001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" name="Google Shape;256;p9"/>
            <p:cNvSpPr/>
            <p:nvPr/>
          </p:nvSpPr>
          <p:spPr>
            <a:xfrm>
              <a:off x="383381" y="1289617"/>
              <a:ext cx="3143084" cy="24001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" name="Google Shape;257;p9"/>
            <p:cNvSpPr/>
            <p:nvPr/>
          </p:nvSpPr>
          <p:spPr>
            <a:xfrm>
              <a:off x="3145485" y="527657"/>
              <a:ext cx="761959" cy="76195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907445" y="525752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3907445" y="525752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 of Distributions:</a:t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2401" y="1529635"/>
              <a:ext cx="761959" cy="761959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764361" y="1527730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 txBox="1"/>
            <p:nvPr/>
          </p:nvSpPr>
          <p:spPr>
            <a:xfrm>
              <a:off x="764361" y="1527730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Ubuntu</a:t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2097790" y="1529635"/>
              <a:ext cx="761959" cy="761959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2859750" y="1527730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2859750" y="1527730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CentOS</a:t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4193180" y="1529635"/>
              <a:ext cx="761959" cy="761959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-43999" r="-43999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955140" y="1527730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 txBox="1"/>
            <p:nvPr/>
          </p:nvSpPr>
          <p:spPr>
            <a:xfrm>
              <a:off x="4955140" y="1527730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Fedora</a:t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288570" y="1529635"/>
              <a:ext cx="761959" cy="761959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050530" y="1527730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 txBox="1"/>
            <p:nvPr/>
          </p:nvSpPr>
          <p:spPr>
            <a:xfrm>
              <a:off x="7050530" y="1527730"/>
              <a:ext cx="1142939" cy="761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Debian</a:t>
              </a:r>
              <a:endParaRPr/>
            </a:p>
          </p:txBody>
        </p:sp>
      </p:grpSp>
      <p:pic>
        <p:nvPicPr>
          <p:cNvPr id="272" name="Google Shape;27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955" y="6552601"/>
            <a:ext cx="1551353" cy="2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198" y="4801985"/>
            <a:ext cx="5359400" cy="1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